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3" d="100"/>
          <a:sy n="73" d="100"/>
        </p:scale>
        <p:origin x="5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chait\Desktop\rootkey.cs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Market</a:t>
            </a:r>
            <a:r>
              <a:rPr lang="en-GB" baseline="0"/>
              <a:t> Size Global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Market!$B$2</c:f>
              <c:strCache>
                <c:ptCount val="1"/>
                <c:pt idx="0">
                  <c:v>Americas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Market!$A$3:$A$11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Market!$B$3:$B$11</c:f>
              <c:numCache>
                <c:formatCode>0.0</c:formatCode>
                <c:ptCount val="9"/>
                <c:pt idx="0">
                  <c:v>4</c:v>
                </c:pt>
                <c:pt idx="1">
                  <c:v>4.75</c:v>
                </c:pt>
                <c:pt idx="2">
                  <c:v>5.25</c:v>
                </c:pt>
                <c:pt idx="3">
                  <c:v>6</c:v>
                </c:pt>
                <c:pt idx="4">
                  <c:v>7</c:v>
                </c:pt>
                <c:pt idx="5">
                  <c:v>6.5</c:v>
                </c:pt>
                <c:pt idx="6">
                  <c:v>6</c:v>
                </c:pt>
                <c:pt idx="7">
                  <c:v>6.75</c:v>
                </c:pt>
                <c:pt idx="8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D8-4669-AE45-54F05923F35F}"/>
            </c:ext>
          </c:extLst>
        </c:ser>
        <c:ser>
          <c:idx val="1"/>
          <c:order val="1"/>
          <c:tx>
            <c:strRef>
              <c:f>Market!$C$2</c:f>
              <c:strCache>
                <c:ptCount val="1"/>
                <c:pt idx="0">
                  <c:v>EME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Market!$A$3:$A$11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Market!$C$3:$C$11</c:f>
              <c:numCache>
                <c:formatCode>0.0</c:formatCode>
                <c:ptCount val="9"/>
                <c:pt idx="0">
                  <c:v>1.44</c:v>
                </c:pt>
                <c:pt idx="1">
                  <c:v>1.71</c:v>
                </c:pt>
                <c:pt idx="2">
                  <c:v>1.89</c:v>
                </c:pt>
                <c:pt idx="3">
                  <c:v>2.16</c:v>
                </c:pt>
                <c:pt idx="4">
                  <c:v>2.52</c:v>
                </c:pt>
                <c:pt idx="5">
                  <c:v>2.34</c:v>
                </c:pt>
                <c:pt idx="6">
                  <c:v>2.16</c:v>
                </c:pt>
                <c:pt idx="7">
                  <c:v>2.4299999999999997</c:v>
                </c:pt>
                <c:pt idx="8">
                  <c:v>2.6999999999999997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D8-4669-AE45-54F05923F35F}"/>
            </c:ext>
          </c:extLst>
        </c:ser>
        <c:ser>
          <c:idx val="2"/>
          <c:order val="2"/>
          <c:tx>
            <c:strRef>
              <c:f>Market!$D$2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Market!$A$3:$A$11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Market!$D$3:$D$11</c:f>
              <c:numCache>
                <c:formatCode>0.0</c:formatCode>
                <c:ptCount val="9"/>
                <c:pt idx="0">
                  <c:v>1.76</c:v>
                </c:pt>
                <c:pt idx="1">
                  <c:v>2.09</c:v>
                </c:pt>
                <c:pt idx="2">
                  <c:v>2.31</c:v>
                </c:pt>
                <c:pt idx="3">
                  <c:v>2.64</c:v>
                </c:pt>
                <c:pt idx="4">
                  <c:v>3.08</c:v>
                </c:pt>
                <c:pt idx="5">
                  <c:v>2.86</c:v>
                </c:pt>
                <c:pt idx="6">
                  <c:v>2.64</c:v>
                </c:pt>
                <c:pt idx="7">
                  <c:v>2.97</c:v>
                </c:pt>
                <c:pt idx="8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D8-4669-AE45-54F05923F35F}"/>
            </c:ext>
          </c:extLst>
        </c:ser>
        <c:ser>
          <c:idx val="3"/>
          <c:order val="3"/>
          <c:tx>
            <c:strRef>
              <c:f>Market!$E$2</c:f>
              <c:strCache>
                <c:ptCount val="1"/>
                <c:pt idx="0">
                  <c:v>Far East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Market!$A$3:$A$11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Market!$E$3:$E$11</c:f>
              <c:numCache>
                <c:formatCode>0.0</c:formatCode>
                <c:ptCount val="9"/>
                <c:pt idx="0">
                  <c:v>0.8</c:v>
                </c:pt>
                <c:pt idx="1">
                  <c:v>0.95000000000000007</c:v>
                </c:pt>
                <c:pt idx="2">
                  <c:v>1.05</c:v>
                </c:pt>
                <c:pt idx="3">
                  <c:v>1.2000000000000002</c:v>
                </c:pt>
                <c:pt idx="4">
                  <c:v>1.4000000000000001</c:v>
                </c:pt>
                <c:pt idx="5">
                  <c:v>1.3</c:v>
                </c:pt>
                <c:pt idx="6">
                  <c:v>1.2000000000000002</c:v>
                </c:pt>
                <c:pt idx="7">
                  <c:v>1.35</c:v>
                </c:pt>
                <c:pt idx="8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D8-4669-AE45-54F05923F35F}"/>
            </c:ext>
          </c:extLst>
        </c:ser>
        <c:ser>
          <c:idx val="4"/>
          <c:order val="4"/>
          <c:tx>
            <c:strRef>
              <c:f>Market!$F$2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Market!$A$3:$A$11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Market!$F$3:$F$11</c:f>
              <c:numCache>
                <c:formatCode>0.0</c:formatCode>
                <c:ptCount val="9"/>
                <c:pt idx="0">
                  <c:v>8</c:v>
                </c:pt>
                <c:pt idx="1">
                  <c:v>9.5</c:v>
                </c:pt>
                <c:pt idx="2">
                  <c:v>10.5</c:v>
                </c:pt>
                <c:pt idx="3">
                  <c:v>12</c:v>
                </c:pt>
                <c:pt idx="4">
                  <c:v>14</c:v>
                </c:pt>
                <c:pt idx="5">
                  <c:v>13</c:v>
                </c:pt>
                <c:pt idx="6">
                  <c:v>12</c:v>
                </c:pt>
                <c:pt idx="7">
                  <c:v>13.5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D8-4669-AE45-54F05923F3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52784272"/>
        <c:axId val="623777384"/>
      </c:barChart>
      <c:catAx>
        <c:axId val="552784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777384"/>
        <c:crosses val="autoZero"/>
        <c:auto val="1"/>
        <c:lblAlgn val="ctr"/>
        <c:lblOffset val="100"/>
        <c:noMultiLvlLbl val="0"/>
      </c:catAx>
      <c:valAx>
        <c:axId val="623777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Billion US$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78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27439090167781"/>
          <c:y val="0.93639005446763335"/>
          <c:w val="0.45649168282509422"/>
          <c:h val="4.6925455801867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9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5C2E-CE73-4420-A508-3AF0AFFC130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0" y="685800"/>
            <a:ext cx="9141503" cy="6180090"/>
          </a:xfrm>
          <a:prstGeom prst="rect">
            <a:avLst/>
          </a:prstGeom>
          <a:gradFill flip="none" rotWithShape="1">
            <a:gsLst>
              <a:gs pos="100000">
                <a:srgbClr val="EFF8FF"/>
              </a:gs>
              <a:gs pos="43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35004" y="6480062"/>
            <a:ext cx="9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Your Logo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95833" y="1063474"/>
            <a:ext cx="5908655" cy="761963"/>
            <a:chOff x="205963" y="1259422"/>
            <a:chExt cx="5908655" cy="761963"/>
          </a:xfrm>
        </p:grpSpPr>
        <p:sp>
          <p:nvSpPr>
            <p:cNvPr id="11" name="Rounded Rectangle 10"/>
            <p:cNvSpPr/>
            <p:nvPr/>
          </p:nvSpPr>
          <p:spPr>
            <a:xfrm>
              <a:off x="344039" y="1259422"/>
              <a:ext cx="5770579" cy="761963"/>
            </a:xfrm>
            <a:prstGeom prst="roundRect">
              <a:avLst>
                <a:gd name="adj" fmla="val 40104"/>
              </a:avLst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5963" y="1460468"/>
              <a:ext cx="377228" cy="373493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09948" y="600905"/>
            <a:ext cx="1603762" cy="6150070"/>
            <a:chOff x="3770119" y="600905"/>
            <a:chExt cx="1603762" cy="6150070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14" name="Group 13"/>
            <p:cNvGrpSpPr/>
            <p:nvPr/>
          </p:nvGrpSpPr>
          <p:grpSpPr>
            <a:xfrm>
              <a:off x="3770119" y="600905"/>
              <a:ext cx="1603762" cy="6150070"/>
              <a:chOff x="6034506" y="660368"/>
              <a:chExt cx="1800678" cy="6905200"/>
            </a:xfrm>
            <a:scene3d>
              <a:camera prst="orthographicFront"/>
              <a:lightRig rig="threePt" dir="t"/>
            </a:scene3d>
          </p:grpSpPr>
          <p:sp>
            <p:nvSpPr>
              <p:cNvPr id="21" name="Rectangle 5"/>
              <p:cNvSpPr/>
              <p:nvPr/>
            </p:nvSpPr>
            <p:spPr>
              <a:xfrm>
                <a:off x="6206359" y="660368"/>
                <a:ext cx="1447870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772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223" h="2561350">
                    <a:moveTo>
                      <a:pt x="1029052" y="3"/>
                    </a:moveTo>
                    <a:cubicBezTo>
                      <a:pt x="1198121" y="-691"/>
                      <a:pt x="1366104" y="120921"/>
                      <a:pt x="1243365" y="286050"/>
                    </a:cubicBezTo>
                    <a:cubicBezTo>
                      <a:pt x="1227255" y="315682"/>
                      <a:pt x="1215473" y="348101"/>
                      <a:pt x="1221229" y="389002"/>
                    </a:cubicBezTo>
                    <a:cubicBezTo>
                      <a:pt x="1226297" y="528261"/>
                      <a:pt x="1696392" y="461119"/>
                      <a:pt x="1960083" y="361648"/>
                    </a:cubicBezTo>
                    <a:cubicBezTo>
                      <a:pt x="2053938" y="496394"/>
                      <a:pt x="2071127" y="822506"/>
                      <a:pt x="2067846" y="961234"/>
                    </a:cubicBezTo>
                    <a:cubicBezTo>
                      <a:pt x="2071715" y="1080232"/>
                      <a:pt x="2015018" y="1106744"/>
                      <a:pt x="1881338" y="1030865"/>
                    </a:cubicBezTo>
                    <a:cubicBezTo>
                      <a:pt x="1484062" y="845572"/>
                      <a:pt x="1585310" y="1699608"/>
                      <a:pt x="1847663" y="1535481"/>
                    </a:cubicBezTo>
                    <a:cubicBezTo>
                      <a:pt x="1929415" y="1495441"/>
                      <a:pt x="2055329" y="1373504"/>
                      <a:pt x="2065360" y="1597847"/>
                    </a:cubicBezTo>
                    <a:cubicBezTo>
                      <a:pt x="2080367" y="1677957"/>
                      <a:pt x="2053974" y="2093695"/>
                      <a:pt x="1945162" y="2187725"/>
                    </a:cubicBezTo>
                    <a:cubicBezTo>
                      <a:pt x="1805733" y="2151252"/>
                      <a:pt x="1398565" y="2030230"/>
                      <a:pt x="1223492" y="2167002"/>
                    </a:cubicBezTo>
                    <a:cubicBezTo>
                      <a:pt x="1210011" y="2193452"/>
                      <a:pt x="1212813" y="2230274"/>
                      <a:pt x="1243365" y="2275300"/>
                    </a:cubicBezTo>
                    <a:cubicBezTo>
                      <a:pt x="1483871" y="2660267"/>
                      <a:pt x="591323" y="2652331"/>
                      <a:pt x="803256" y="2277680"/>
                    </a:cubicBezTo>
                    <a:cubicBezTo>
                      <a:pt x="852179" y="2213432"/>
                      <a:pt x="836244" y="2132321"/>
                      <a:pt x="723771" y="2109806"/>
                    </a:cubicBezTo>
                    <a:cubicBezTo>
                      <a:pt x="609542" y="2086940"/>
                      <a:pt x="401355" y="2119754"/>
                      <a:pt x="117884" y="2215080"/>
                    </a:cubicBezTo>
                    <a:cubicBezTo>
                      <a:pt x="25248" y="2145089"/>
                      <a:pt x="-7310" y="1771407"/>
                      <a:pt x="1340" y="1657531"/>
                    </a:cubicBezTo>
                    <a:cubicBezTo>
                      <a:pt x="24910" y="1416831"/>
                      <a:pt x="118063" y="1502066"/>
                      <a:pt x="271736" y="1561668"/>
                    </a:cubicBezTo>
                    <a:cubicBezTo>
                      <a:pt x="483918" y="1635999"/>
                      <a:pt x="591326" y="1022800"/>
                      <a:pt x="249462" y="1045298"/>
                    </a:cubicBezTo>
                    <a:cubicBezTo>
                      <a:pt x="168753" y="1050498"/>
                      <a:pt x="31973" y="1183628"/>
                      <a:pt x="8800" y="1018431"/>
                    </a:cubicBezTo>
                    <a:cubicBezTo>
                      <a:pt x="-14373" y="907943"/>
                      <a:pt x="14056" y="478572"/>
                      <a:pt x="110423" y="382371"/>
                    </a:cubicBezTo>
                    <a:cubicBezTo>
                      <a:pt x="506629" y="514999"/>
                      <a:pt x="790102" y="488473"/>
                      <a:pt x="828213" y="389002"/>
                    </a:cubicBezTo>
                    <a:cubicBezTo>
                      <a:pt x="838534" y="365427"/>
                      <a:pt x="828962" y="333342"/>
                      <a:pt x="793309" y="283670"/>
                    </a:cubicBezTo>
                    <a:cubicBezTo>
                      <a:pt x="687343" y="96344"/>
                      <a:pt x="859983" y="698"/>
                      <a:pt x="1029052" y="3"/>
                    </a:cubicBezTo>
                    <a:close/>
                  </a:path>
                </a:pathLst>
              </a:custGeom>
              <a:gradFill flip="none" rotWithShape="1">
                <a:gsLst>
                  <a:gs pos="94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5"/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/>
                  </a:gs>
                </a:gsLst>
                <a:lin ang="0" scaled="0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5"/>
              <p:cNvSpPr/>
              <p:nvPr/>
            </p:nvSpPr>
            <p:spPr>
              <a:xfrm flipV="1">
                <a:off x="6213670" y="3226986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5"/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5"/>
              <p:cNvSpPr/>
              <p:nvPr/>
            </p:nvSpPr>
            <p:spPr>
              <a:xfrm flipV="1">
                <a:off x="6213670" y="5773350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388482" y="1097274"/>
              <a:ext cx="367037" cy="5126301"/>
              <a:chOff x="4388482" y="1097274"/>
              <a:chExt cx="367037" cy="512630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388482" y="1097274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88482" y="2232656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88482" y="3368038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88482" y="450342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88482" y="563880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228600" y="42814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Project Delivery Team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95833" y="1066545"/>
            <a:ext cx="5908655" cy="1890507"/>
            <a:chOff x="205963" y="130878"/>
            <a:chExt cx="5908655" cy="1890507"/>
          </a:xfrm>
        </p:grpSpPr>
        <p:sp>
          <p:nvSpPr>
            <p:cNvPr id="58" name="TextBox 57"/>
            <p:cNvSpPr txBox="1"/>
            <p:nvPr/>
          </p:nvSpPr>
          <p:spPr>
            <a:xfrm>
              <a:off x="1700407" y="130878"/>
              <a:ext cx="29623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cs typeface="Arial" pitchFamily="34" charset="0"/>
                </a:rPr>
                <a:t>Program Director/ Delivery Manager</a:t>
              </a:r>
              <a:endParaRPr lang="en-US" sz="2200" b="1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2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695833" y="3319776"/>
            <a:ext cx="5908655" cy="769441"/>
            <a:chOff x="205963" y="1255857"/>
            <a:chExt cx="5908655" cy="769441"/>
          </a:xfrm>
        </p:grpSpPr>
        <p:sp>
          <p:nvSpPr>
            <p:cNvPr id="70" name="TextBox 69"/>
            <p:cNvSpPr txBox="1"/>
            <p:nvPr/>
          </p:nvSpPr>
          <p:spPr>
            <a:xfrm>
              <a:off x="2032470" y="1255857"/>
              <a:ext cx="26592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cs typeface="Arial" pitchFamily="34" charset="0"/>
                </a:rPr>
                <a:t>Enterprise Architect/</a:t>
              </a:r>
            </a:p>
            <a:p>
              <a:pPr algn="ctr"/>
              <a:r>
                <a:rPr lang="en-US" sz="2200" b="1" dirty="0">
                  <a:cs typeface="Arial" pitchFamily="34" charset="0"/>
                </a:rPr>
                <a:t>Solution Architects</a:t>
              </a:r>
              <a:endParaRPr lang="en-US" sz="2200" b="1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tx2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tx2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695833" y="4458863"/>
            <a:ext cx="5908655" cy="765528"/>
            <a:chOff x="205963" y="1255857"/>
            <a:chExt cx="5908655" cy="765528"/>
          </a:xfrm>
        </p:grpSpPr>
        <p:sp>
          <p:nvSpPr>
            <p:cNvPr id="82" name="TextBox 81"/>
            <p:cNvSpPr txBox="1"/>
            <p:nvPr/>
          </p:nvSpPr>
          <p:spPr>
            <a:xfrm>
              <a:off x="2032470" y="1255857"/>
              <a:ext cx="26592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cs typeface="Arial" pitchFamily="34" charset="0"/>
                </a:rPr>
                <a:t>Team Managers</a:t>
              </a:r>
              <a:endParaRPr lang="en-US" sz="2200" b="1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4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695833" y="5588568"/>
            <a:ext cx="5908655" cy="765528"/>
            <a:chOff x="205963" y="1255857"/>
            <a:chExt cx="5908655" cy="765528"/>
          </a:xfrm>
        </p:grpSpPr>
        <p:sp>
          <p:nvSpPr>
            <p:cNvPr id="100" name="TextBox 99"/>
            <p:cNvSpPr txBox="1"/>
            <p:nvPr/>
          </p:nvSpPr>
          <p:spPr>
            <a:xfrm>
              <a:off x="2032470" y="1255857"/>
              <a:ext cx="30402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cs typeface="Arial" pitchFamily="34" charset="0"/>
                </a:rPr>
                <a:t>Developers/Testers</a:t>
              </a:r>
              <a:endParaRPr lang="en-US" sz="2200" b="1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5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5FEF51-9121-D941-2BF6-B35921390E26}"/>
              </a:ext>
            </a:extLst>
          </p:cNvPr>
          <p:cNvSpPr txBox="1"/>
          <p:nvPr/>
        </p:nvSpPr>
        <p:spPr>
          <a:xfrm>
            <a:off x="2389568" y="2330388"/>
            <a:ext cx="2659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cs typeface="Arial" pitchFamily="34" charset="0"/>
              </a:rPr>
              <a:t>Program Manager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84640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7" t="39792" r="36000" b="32292"/>
          <a:stretch/>
        </p:blipFill>
        <p:spPr bwMode="auto">
          <a:xfrm>
            <a:off x="6842760" y="4318677"/>
            <a:ext cx="1602658" cy="24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0" t="33542" r="33177" b="19912"/>
          <a:stretch/>
        </p:blipFill>
        <p:spPr bwMode="auto">
          <a:xfrm>
            <a:off x="3669397" y="2531579"/>
            <a:ext cx="1846498" cy="271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8541" r="36118" b="23542"/>
          <a:stretch/>
        </p:blipFill>
        <p:spPr bwMode="auto">
          <a:xfrm>
            <a:off x="395328" y="2494888"/>
            <a:ext cx="1532848" cy="236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0594" y="557307"/>
            <a:ext cx="807720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SDLC Waterfall Framework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rot="1800000">
            <a:off x="2434746" y="3677001"/>
            <a:ext cx="6858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800000">
            <a:off x="5586663" y="4698548"/>
            <a:ext cx="6858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95DC8-5EB2-9AEA-46C7-A5BE1F3AEF95}"/>
              </a:ext>
            </a:extLst>
          </p:cNvPr>
          <p:cNvSpPr txBox="1"/>
          <p:nvPr/>
        </p:nvSpPr>
        <p:spPr>
          <a:xfrm>
            <a:off x="4234501" y="3426998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HLD</a:t>
            </a:r>
          </a:p>
          <a:p>
            <a:endParaRPr lang="en-GB" dirty="0"/>
          </a:p>
          <a:p>
            <a:r>
              <a:rPr lang="en-GB" dirty="0"/>
              <a:t>LLD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73EAC-CECD-CC39-8963-7D38BE88FFDB}"/>
              </a:ext>
            </a:extLst>
          </p:cNvPr>
          <p:cNvSpPr txBox="1"/>
          <p:nvPr/>
        </p:nvSpPr>
        <p:spPr>
          <a:xfrm>
            <a:off x="526079" y="3838132"/>
            <a:ext cx="1496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Requirements</a:t>
            </a:r>
          </a:p>
          <a:p>
            <a:r>
              <a:rPr lang="en-GB" dirty="0"/>
              <a:t>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5795E-1A77-6F88-0548-6623846E52A7}"/>
              </a:ext>
            </a:extLst>
          </p:cNvPr>
          <p:cNvSpPr txBox="1"/>
          <p:nvPr/>
        </p:nvSpPr>
        <p:spPr>
          <a:xfrm>
            <a:off x="2334783" y="313621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4A471-9B05-7891-ACF4-E6652CCE30D1}"/>
              </a:ext>
            </a:extLst>
          </p:cNvPr>
          <p:cNvSpPr txBox="1"/>
          <p:nvPr/>
        </p:nvSpPr>
        <p:spPr>
          <a:xfrm>
            <a:off x="5669613" y="3995511"/>
            <a:ext cx="145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  <a:p>
            <a:r>
              <a:rPr lang="en-GB" dirty="0"/>
              <a:t>&amp;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8E200-381D-5E66-2EBA-4DD571EAF5A0}"/>
              </a:ext>
            </a:extLst>
          </p:cNvPr>
          <p:cNvSpPr txBox="1"/>
          <p:nvPr/>
        </p:nvSpPr>
        <p:spPr>
          <a:xfrm>
            <a:off x="7053819" y="5054134"/>
            <a:ext cx="133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393C1-55F8-7672-AE4C-E5F7AC06F922}"/>
              </a:ext>
            </a:extLst>
          </p:cNvPr>
          <p:cNvSpPr txBox="1"/>
          <p:nvPr/>
        </p:nvSpPr>
        <p:spPr>
          <a:xfrm>
            <a:off x="6970142" y="5835134"/>
            <a:ext cx="14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Maintenance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29EF3-3CD0-346D-254F-FCA6D00821B4}"/>
              </a:ext>
            </a:extLst>
          </p:cNvPr>
          <p:cNvSpPr txBox="1"/>
          <p:nvPr/>
        </p:nvSpPr>
        <p:spPr>
          <a:xfrm>
            <a:off x="416741" y="3007938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 Kick off</a:t>
            </a:r>
          </a:p>
        </p:txBody>
      </p:sp>
    </p:spTree>
    <p:extLst>
      <p:ext uri="{BB962C8B-B14F-4D97-AF65-F5344CB8AC3E}">
        <p14:creationId xmlns:p14="http://schemas.microsoft.com/office/powerpoint/2010/main" val="144099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BB0A4-9C36-D2E2-E8AD-0C2C564515FC}"/>
              </a:ext>
            </a:extLst>
          </p:cNvPr>
          <p:cNvSpPr txBox="1"/>
          <p:nvPr/>
        </p:nvSpPr>
        <p:spPr>
          <a:xfrm>
            <a:off x="381000" y="309860"/>
            <a:ext cx="3106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SDLC Agile Framework </a:t>
            </a:r>
          </a:p>
        </p:txBody>
      </p:sp>
      <p:pic>
        <p:nvPicPr>
          <p:cNvPr id="5" name="Picture 4" descr="A diagram of software development cycle&#10;&#10;Description automatically generated">
            <a:extLst>
              <a:ext uri="{FF2B5EF4-FFF2-40B4-BE49-F238E27FC236}">
                <a16:creationId xmlns:a16="http://schemas.microsoft.com/office/drawing/2014/main" id="{49EFE7D9-E1B8-E1B0-1B28-DB5D88027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771525"/>
            <a:ext cx="57150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0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28FAFF-6063-054A-1A41-F5DCB689E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23354"/>
              </p:ext>
            </p:extLst>
          </p:nvPr>
        </p:nvGraphicFramePr>
        <p:xfrm>
          <a:off x="1219200" y="1447800"/>
          <a:ext cx="6477001" cy="3733800"/>
        </p:xfrm>
        <a:graphic>
          <a:graphicData uri="http://schemas.openxmlformats.org/drawingml/2006/table">
            <a:tbl>
              <a:tblPr/>
              <a:tblGrid>
                <a:gridCol w="1053885">
                  <a:extLst>
                    <a:ext uri="{9D8B030D-6E8A-4147-A177-3AD203B41FA5}">
                      <a16:colId xmlns:a16="http://schemas.microsoft.com/office/drawing/2014/main" val="98328719"/>
                    </a:ext>
                  </a:extLst>
                </a:gridCol>
                <a:gridCol w="1053885">
                  <a:extLst>
                    <a:ext uri="{9D8B030D-6E8A-4147-A177-3AD203B41FA5}">
                      <a16:colId xmlns:a16="http://schemas.microsoft.com/office/drawing/2014/main" val="2591296068"/>
                    </a:ext>
                  </a:extLst>
                </a:gridCol>
                <a:gridCol w="1053885">
                  <a:extLst>
                    <a:ext uri="{9D8B030D-6E8A-4147-A177-3AD203B41FA5}">
                      <a16:colId xmlns:a16="http://schemas.microsoft.com/office/drawing/2014/main" val="1558240593"/>
                    </a:ext>
                  </a:extLst>
                </a:gridCol>
                <a:gridCol w="1053885">
                  <a:extLst>
                    <a:ext uri="{9D8B030D-6E8A-4147-A177-3AD203B41FA5}">
                      <a16:colId xmlns:a16="http://schemas.microsoft.com/office/drawing/2014/main" val="4259560950"/>
                    </a:ext>
                  </a:extLst>
                </a:gridCol>
                <a:gridCol w="1053885">
                  <a:extLst>
                    <a:ext uri="{9D8B030D-6E8A-4147-A177-3AD203B41FA5}">
                      <a16:colId xmlns:a16="http://schemas.microsoft.com/office/drawing/2014/main" val="3545104512"/>
                    </a:ext>
                  </a:extLst>
                </a:gridCol>
                <a:gridCol w="1207576">
                  <a:extLst>
                    <a:ext uri="{9D8B030D-6E8A-4147-A177-3AD203B41FA5}">
                      <a16:colId xmlns:a16="http://schemas.microsoft.com/office/drawing/2014/main" val="983414155"/>
                    </a:ext>
                  </a:extLst>
                </a:gridCol>
              </a:tblGrid>
              <a:tr h="30985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Billion US$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20736"/>
                  </a:ext>
                </a:extLst>
              </a:tr>
              <a:tr h="30985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 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832958"/>
                  </a:ext>
                </a:extLst>
              </a:tr>
              <a:tr h="30985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07767"/>
                  </a:ext>
                </a:extLst>
              </a:tr>
              <a:tr h="30985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682721"/>
                  </a:ext>
                </a:extLst>
              </a:tr>
              <a:tr h="30985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27507"/>
                  </a:ext>
                </a:extLst>
              </a:tr>
              <a:tr h="30985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390100"/>
                  </a:ext>
                </a:extLst>
              </a:tr>
              <a:tr h="30985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386478"/>
                  </a:ext>
                </a:extLst>
              </a:tr>
              <a:tr h="30985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366022"/>
                  </a:ext>
                </a:extLst>
              </a:tr>
              <a:tr h="30985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701179"/>
                  </a:ext>
                </a:extLst>
              </a:tr>
              <a:tr h="30985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07517"/>
                  </a:ext>
                </a:extLst>
              </a:tr>
              <a:tr h="30985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281307"/>
                  </a:ext>
                </a:extLst>
              </a:tr>
              <a:tr h="3253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8105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F34DF25-8899-11CE-B58D-B177CE19DE14}"/>
              </a:ext>
            </a:extLst>
          </p:cNvPr>
          <p:cNvSpPr txBox="1"/>
          <p:nvPr/>
        </p:nvSpPr>
        <p:spPr>
          <a:xfrm>
            <a:off x="457200" y="381000"/>
            <a:ext cx="18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Annual Revenues</a:t>
            </a:r>
          </a:p>
        </p:txBody>
      </p:sp>
    </p:spTree>
    <p:extLst>
      <p:ext uri="{BB962C8B-B14F-4D97-AF65-F5344CB8AC3E}">
        <p14:creationId xmlns:p14="http://schemas.microsoft.com/office/powerpoint/2010/main" val="387549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28BDCE8-0310-327B-2170-AB76B03B7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218507"/>
              </p:ext>
            </p:extLst>
          </p:nvPr>
        </p:nvGraphicFramePr>
        <p:xfrm>
          <a:off x="377336" y="1145442"/>
          <a:ext cx="8389327" cy="4567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A0E142-44F1-C63C-F620-32091442A8D2}"/>
              </a:ext>
            </a:extLst>
          </p:cNvPr>
          <p:cNvSpPr txBox="1"/>
          <p:nvPr/>
        </p:nvSpPr>
        <p:spPr>
          <a:xfrm>
            <a:off x="762000" y="457200"/>
            <a:ext cx="19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 Market Size</a:t>
            </a:r>
          </a:p>
        </p:txBody>
      </p:sp>
    </p:spTree>
    <p:extLst>
      <p:ext uri="{BB962C8B-B14F-4D97-AF65-F5344CB8AC3E}">
        <p14:creationId xmlns:p14="http://schemas.microsoft.com/office/powerpoint/2010/main" val="123602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4">
      <a:dk1>
        <a:sysClr val="windowText" lastClr="000000"/>
      </a:dk1>
      <a:lt1>
        <a:sysClr val="window" lastClr="FFFFFF"/>
      </a:lt1>
      <a:dk2>
        <a:srgbClr val="00B0F0"/>
      </a:dk2>
      <a:lt2>
        <a:srgbClr val="0070C0"/>
      </a:lt2>
      <a:accent1>
        <a:srgbClr val="FF6600"/>
      </a:accent1>
      <a:accent2>
        <a:srgbClr val="669900"/>
      </a:accent2>
      <a:accent3>
        <a:srgbClr val="808080"/>
      </a:accent3>
      <a:accent4>
        <a:srgbClr val="BD67B9"/>
      </a:accent4>
      <a:accent5>
        <a:srgbClr val="7B57A8"/>
      </a:accent5>
      <a:accent6>
        <a:srgbClr val="437F85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130</Words>
  <Application>Microsoft Office PowerPoint</Application>
  <PresentationFormat>On-screen Show (4:3)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Aharoni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</dc:creator>
  <cp:lastModifiedBy> </cp:lastModifiedBy>
  <cp:revision>17</cp:revision>
  <dcterms:created xsi:type="dcterms:W3CDTF">2012-08-01T06:12:09Z</dcterms:created>
  <dcterms:modified xsi:type="dcterms:W3CDTF">2024-03-18T13:23:39Z</dcterms:modified>
</cp:coreProperties>
</file>