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j0Xf9NE+t9/en9PwfqNCbpp5W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2434D-784D-409A-9230-7105AA85D9C5}">
  <a:tblStyle styleId="{E802434D-784D-409A-9230-7105AA85D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chait\Desktop\rootkey.cs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Market</a:t>
            </a:r>
            <a:r>
              <a:rPr lang="en-GB" baseline="0"/>
              <a:t> Size Global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Market!$B$2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Market!$B$3:$B$11</c:f>
              <c:numCache>
                <c:formatCode>0.0</c:formatCode>
                <c:ptCount val="9"/>
                <c:pt idx="0">
                  <c:v>4</c:v>
                </c:pt>
                <c:pt idx="1">
                  <c:v>4.75</c:v>
                </c:pt>
                <c:pt idx="2">
                  <c:v>5.25</c:v>
                </c:pt>
                <c:pt idx="3">
                  <c:v>6</c:v>
                </c:pt>
                <c:pt idx="4">
                  <c:v>7</c:v>
                </c:pt>
                <c:pt idx="5">
                  <c:v>6.5</c:v>
                </c:pt>
                <c:pt idx="6">
                  <c:v>6</c:v>
                </c:pt>
                <c:pt idx="7">
                  <c:v>6.75</c:v>
                </c:pt>
                <c:pt idx="8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8-4669-AE45-54F05923F35F}"/>
            </c:ext>
          </c:extLst>
        </c:ser>
        <c:ser>
          <c:idx val="1"/>
          <c:order val="1"/>
          <c:tx>
            <c:strRef>
              <c:f>Market!$C$2</c:f>
              <c:strCache>
                <c:ptCount val="1"/>
                <c:pt idx="0">
                  <c:v>EME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Market!$C$3:$C$11</c:f>
              <c:numCache>
                <c:formatCode>0.0</c:formatCode>
                <c:ptCount val="9"/>
                <c:pt idx="0">
                  <c:v>1.44</c:v>
                </c:pt>
                <c:pt idx="1">
                  <c:v>1.71</c:v>
                </c:pt>
                <c:pt idx="2">
                  <c:v>1.89</c:v>
                </c:pt>
                <c:pt idx="3">
                  <c:v>2.16</c:v>
                </c:pt>
                <c:pt idx="4">
                  <c:v>2.52</c:v>
                </c:pt>
                <c:pt idx="5">
                  <c:v>2.34</c:v>
                </c:pt>
                <c:pt idx="6">
                  <c:v>2.16</c:v>
                </c:pt>
                <c:pt idx="7">
                  <c:v>2.4299999999999997</c:v>
                </c:pt>
                <c:pt idx="8">
                  <c:v>2.6999999999999997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D8-4669-AE45-54F05923F35F}"/>
            </c:ext>
          </c:extLst>
        </c:ser>
        <c:ser>
          <c:idx val="2"/>
          <c:order val="2"/>
          <c:tx>
            <c:strRef>
              <c:f>Market!$D$2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Market!$D$3:$D$11</c:f>
              <c:numCache>
                <c:formatCode>0.0</c:formatCode>
                <c:ptCount val="9"/>
                <c:pt idx="0">
                  <c:v>1.76</c:v>
                </c:pt>
                <c:pt idx="1">
                  <c:v>2.09</c:v>
                </c:pt>
                <c:pt idx="2">
                  <c:v>2.31</c:v>
                </c:pt>
                <c:pt idx="3">
                  <c:v>2.64</c:v>
                </c:pt>
                <c:pt idx="4">
                  <c:v>3.08</c:v>
                </c:pt>
                <c:pt idx="5">
                  <c:v>2.86</c:v>
                </c:pt>
                <c:pt idx="6">
                  <c:v>2.64</c:v>
                </c:pt>
                <c:pt idx="7">
                  <c:v>2.97</c:v>
                </c:pt>
                <c:pt idx="8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D8-4669-AE45-54F05923F35F}"/>
            </c:ext>
          </c:extLst>
        </c:ser>
        <c:ser>
          <c:idx val="3"/>
          <c:order val="3"/>
          <c:tx>
            <c:strRef>
              <c:f>Market!$E$2</c:f>
              <c:strCache>
                <c:ptCount val="1"/>
                <c:pt idx="0">
                  <c:v>Far East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Market!$E$3:$E$11</c:f>
              <c:numCache>
                <c:formatCode>0.0</c:formatCode>
                <c:ptCount val="9"/>
                <c:pt idx="0">
                  <c:v>0.8</c:v>
                </c:pt>
                <c:pt idx="1">
                  <c:v>0.95000000000000007</c:v>
                </c:pt>
                <c:pt idx="2">
                  <c:v>1.05</c:v>
                </c:pt>
                <c:pt idx="3">
                  <c:v>1.2000000000000002</c:v>
                </c:pt>
                <c:pt idx="4">
                  <c:v>1.4000000000000001</c:v>
                </c:pt>
                <c:pt idx="5">
                  <c:v>1.3</c:v>
                </c:pt>
                <c:pt idx="6">
                  <c:v>1.2000000000000002</c:v>
                </c:pt>
                <c:pt idx="7">
                  <c:v>1.35</c:v>
                </c:pt>
                <c:pt idx="8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D8-4669-AE45-54F05923F35F}"/>
            </c:ext>
          </c:extLst>
        </c:ser>
        <c:ser>
          <c:idx val="4"/>
          <c:order val="4"/>
          <c:tx>
            <c:strRef>
              <c:f>Market!$F$2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Market!$F$3:$F$11</c:f>
              <c:numCache>
                <c:formatCode>0.0</c:formatCode>
                <c:ptCount val="9"/>
                <c:pt idx="0">
                  <c:v>8</c:v>
                </c:pt>
                <c:pt idx="1">
                  <c:v>9.5</c:v>
                </c:pt>
                <c:pt idx="2">
                  <c:v>10.5</c:v>
                </c:pt>
                <c:pt idx="3">
                  <c:v>12</c:v>
                </c:pt>
                <c:pt idx="4">
                  <c:v>14</c:v>
                </c:pt>
                <c:pt idx="5">
                  <c:v>13</c:v>
                </c:pt>
                <c:pt idx="6">
                  <c:v>12</c:v>
                </c:pt>
                <c:pt idx="7">
                  <c:v>13.5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D8-4669-AE45-54F05923F3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52784272"/>
        <c:axId val="623777384"/>
      </c:barChart>
      <c:catAx>
        <c:axId val="552784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77384"/>
        <c:crosses val="autoZero"/>
        <c:auto val="1"/>
        <c:lblAlgn val="ctr"/>
        <c:lblOffset val="100"/>
        <c:noMultiLvlLbl val="0"/>
      </c:catAx>
      <c:valAx>
        <c:axId val="62377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Billion US$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78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27439090167781"/>
          <c:y val="0.93639005446763335"/>
          <c:w val="0.45649168282509422"/>
          <c:h val="4.6925455801867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>
            <a:gsLst>
              <a:gs pos="0">
                <a:schemeClr val="lt1"/>
              </a:gs>
              <a:gs pos="43000">
                <a:schemeClr val="lt1"/>
              </a:gs>
              <a:gs pos="100000">
                <a:srgbClr val="EFF8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Logo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695833" y="1063474"/>
            <a:ext cx="5908655" cy="761963"/>
            <a:chOff x="205963" y="1259422"/>
            <a:chExt cx="5908655" cy="761963"/>
          </a:xfrm>
        </p:grpSpPr>
        <p:sp>
          <p:nvSpPr>
            <p:cNvPr id="87" name="Google Shape;87;p1"/>
            <p:cNvSpPr/>
            <p:nvPr/>
          </p:nvSpPr>
          <p:spPr>
            <a:xfrm>
              <a:off x="344039" y="1259422"/>
              <a:ext cx="5770579" cy="761963"/>
            </a:xfrm>
            <a:prstGeom prst="roundRect">
              <a:avLst>
                <a:gd name="adj" fmla="val 40104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05963" y="1460468"/>
              <a:ext cx="377228" cy="37349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75000">
                  <a:schemeClr val="accent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6509948" y="600905"/>
            <a:ext cx="1603762" cy="6150070"/>
            <a:chOff x="3770119" y="600905"/>
            <a:chExt cx="1603762" cy="6150070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3770119" y="600905"/>
              <a:ext cx="1603762" cy="6150070"/>
              <a:chOff x="6034506" y="660368"/>
              <a:chExt cx="1800678" cy="69052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/>
                <a:ahLst/>
                <a:cxnLst/>
                <a:rect l="l" t="t" r="r" b="b"/>
                <a:pathLst>
                  <a:path w="2069223" h="2561350" extrusionOk="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4000">
                    <a:srgbClr val="BF4C00"/>
                  </a:gs>
                  <a:gs pos="100000">
                    <a:srgbClr val="BF4C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/>
                <a:ahLst/>
                <a:cxnLst/>
                <a:rect l="l" t="t" r="r" b="b"/>
                <a:pathLst>
                  <a:path w="2040556" h="2561350" extrusionOk="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4C72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 rot="10800000" flipH="1">
                <a:off x="6213670" y="3226986"/>
                <a:ext cx="1448109" cy="1792218"/>
              </a:xfrm>
              <a:custGeom>
                <a:avLst/>
                <a:gdLst/>
                <a:ahLst/>
                <a:cxnLst/>
                <a:rect l="l" t="t" r="r" b="b"/>
                <a:pathLst>
                  <a:path w="2069564" h="2561350" extrusionOk="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/>
                <a:ahLst/>
                <a:cxnLst/>
                <a:rect l="l" t="t" r="r" b="b"/>
                <a:pathLst>
                  <a:path w="2040556" h="2561350" extrusionOk="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C63"/>
                  </a:gs>
                  <a:gs pos="10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 rot="10800000" flipH="1">
                <a:off x="6213670" y="5773350"/>
                <a:ext cx="1448109" cy="1792218"/>
              </a:xfrm>
              <a:custGeom>
                <a:avLst/>
                <a:gdLst/>
                <a:ahLst/>
                <a:cxnLst/>
                <a:rect l="l" t="t" r="r" b="b"/>
                <a:pathLst>
                  <a:path w="2069564" h="2561350" extrusionOk="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2B54"/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"/>
            <p:cNvGrpSpPr/>
            <p:nvPr/>
          </p:nvGrpSpPr>
          <p:grpSpPr>
            <a:xfrm>
              <a:off x="4388482" y="1097274"/>
              <a:ext cx="367037" cy="5126301"/>
              <a:chOff x="4388482" y="1097274"/>
              <a:chExt cx="367037" cy="5126301"/>
            </a:xfrm>
          </p:grpSpPr>
          <p:sp>
            <p:nvSpPr>
              <p:cNvPr id="97" name="Google Shape;97;p1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98" name="Google Shape;98;p1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99" name="Google Shape;99;p1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02" name="Google Shape;102;p1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Project Delivery Team </a:t>
            </a:r>
            <a:endParaRPr sz="28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"/>
          <p:cNvGrpSpPr/>
          <p:nvPr/>
        </p:nvGrpSpPr>
        <p:grpSpPr>
          <a:xfrm>
            <a:off x="695833" y="1066545"/>
            <a:ext cx="5908655" cy="1890507"/>
            <a:chOff x="205963" y="130878"/>
            <a:chExt cx="5908655" cy="1890507"/>
          </a:xfrm>
        </p:grpSpPr>
        <p:sp>
          <p:nvSpPr>
            <p:cNvPr id="104" name="Google Shape;104;p1"/>
            <p:cNvSpPr txBox="1"/>
            <p:nvPr/>
          </p:nvSpPr>
          <p:spPr>
            <a:xfrm>
              <a:off x="1700407" y="130878"/>
              <a:ext cx="296231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 Director/ Delivery Manager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Google Shape;105;p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75000">
                    <a:schemeClr val="accent2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08;p1"/>
          <p:cNvGrpSpPr/>
          <p:nvPr/>
        </p:nvGrpSpPr>
        <p:grpSpPr>
          <a:xfrm>
            <a:off x="695833" y="3319776"/>
            <a:ext cx="5908655" cy="769441"/>
            <a:chOff x="205963" y="1255857"/>
            <a:chExt cx="5908655" cy="769441"/>
          </a:xfrm>
        </p:grpSpPr>
        <p:sp>
          <p:nvSpPr>
            <p:cNvPr id="109" name="Google Shape;109;p1"/>
            <p:cNvSpPr txBox="1"/>
            <p:nvPr/>
          </p:nvSpPr>
          <p:spPr>
            <a:xfrm>
              <a:off x="2032470" y="1255857"/>
              <a:ext cx="2659260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Enterprise Architect/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 Architects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75000">
                    <a:schemeClr val="dk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1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114" name="Google Shape;114;p1"/>
            <p:cNvSpPr txBox="1"/>
            <p:nvPr/>
          </p:nvSpPr>
          <p:spPr>
            <a:xfrm>
              <a:off x="2032470" y="1255857"/>
              <a:ext cx="26592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 Leads</a:t>
              </a:r>
              <a:endParaRPr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 w="25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75000">
                    <a:schemeClr val="accent4"/>
                  </a:gs>
                  <a:gs pos="100000">
                    <a:schemeClr val="accent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" name="Google Shape;118;p1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119" name="Google Shape;119;p1"/>
            <p:cNvSpPr txBox="1"/>
            <p:nvPr/>
          </p:nvSpPr>
          <p:spPr>
            <a:xfrm>
              <a:off x="2032470" y="1255857"/>
              <a:ext cx="30402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Developers/Testers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21" name="Google Shape;121;p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 w="25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75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" name="Google Shape;123;p1"/>
          <p:cNvSpPr txBox="1"/>
          <p:nvPr/>
        </p:nvSpPr>
        <p:spPr>
          <a:xfrm>
            <a:off x="2389568" y="2330388"/>
            <a:ext cx="26592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Manager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l="53647" t="39792" r="36000" b="32291"/>
          <a:stretch/>
        </p:blipFill>
        <p:spPr>
          <a:xfrm>
            <a:off x="6842760" y="4318677"/>
            <a:ext cx="1602658" cy="244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l="48940" t="33542" r="33176" b="19911"/>
          <a:stretch/>
        </p:blipFill>
        <p:spPr>
          <a:xfrm>
            <a:off x="3669397" y="2531579"/>
            <a:ext cx="1846498" cy="271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5">
            <a:alphaModFix/>
          </a:blip>
          <a:srcRect l="50000" t="38541" r="36118" b="23541"/>
          <a:stretch/>
        </p:blipFill>
        <p:spPr>
          <a:xfrm>
            <a:off x="395328" y="2494888"/>
            <a:ext cx="1532848" cy="23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/>
          <p:nvPr/>
        </p:nvSpPr>
        <p:spPr>
          <a:xfrm>
            <a:off x="480594" y="557307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SDLC Waterfall Framework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"/>
          <p:cNvCxnSpPr/>
          <p:nvPr/>
        </p:nvCxnSpPr>
        <p:spPr>
          <a:xfrm rot="1800000">
            <a:off x="2434746" y="3677001"/>
            <a:ext cx="685800" cy="0"/>
          </a:xfrm>
          <a:prstGeom prst="straightConnector1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3" name="Google Shape;133;p2"/>
          <p:cNvCxnSpPr/>
          <p:nvPr/>
        </p:nvCxnSpPr>
        <p:spPr>
          <a:xfrm rot="1800000">
            <a:off x="5586663" y="4698548"/>
            <a:ext cx="685800" cy="0"/>
          </a:xfrm>
          <a:prstGeom prst="straightConnector1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" name="Google Shape;134;p2"/>
          <p:cNvSpPr txBox="1"/>
          <p:nvPr/>
        </p:nvSpPr>
        <p:spPr>
          <a:xfrm>
            <a:off x="4234501" y="3426998"/>
            <a:ext cx="5693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LLD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526079" y="3838132"/>
            <a:ext cx="14963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2334783" y="3136219"/>
            <a:ext cx="8162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5669613" y="3995511"/>
            <a:ext cx="14519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Testing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7053819" y="5054134"/>
            <a:ext cx="1338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970142" y="5835134"/>
            <a:ext cx="14223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416741" y="3007938"/>
            <a:ext cx="1587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Kick off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>
            <a:off x="381000" y="309860"/>
            <a:ext cx="3106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SDLC Agile Framework </a:t>
            </a:r>
            <a:endParaRPr/>
          </a:p>
        </p:txBody>
      </p:sp>
      <p:pic>
        <p:nvPicPr>
          <p:cNvPr id="146" name="Google Shape;146;p3" descr="A diagram of software development cyc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771525"/>
            <a:ext cx="5715000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4"/>
          <p:cNvGraphicFramePr/>
          <p:nvPr/>
        </p:nvGraphicFramePr>
        <p:xfrm>
          <a:off x="1219200" y="1447800"/>
          <a:ext cx="6476950" cy="3733700"/>
        </p:xfrm>
        <a:graphic>
          <a:graphicData uri="http://schemas.openxmlformats.org/drawingml/2006/table">
            <a:tbl>
              <a:tblPr>
                <a:noFill/>
                <a:tableStyleId>{E802434D-784D-409A-9230-7105AA85D9C5}</a:tableStyleId>
              </a:tblPr>
              <a:tblGrid>
                <a:gridCol w="10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Billion US$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Americas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 East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4.35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2.35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3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2.56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2" name="Google Shape;152;p4"/>
          <p:cNvSpPr txBox="1"/>
          <p:nvPr/>
        </p:nvSpPr>
        <p:spPr>
          <a:xfrm>
            <a:off x="457200" y="381000"/>
            <a:ext cx="18010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Revenues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5"/>
          <p:cNvGraphicFramePr/>
          <p:nvPr>
            <p:extLst>
              <p:ext uri="{D42A27DB-BD31-4B8C-83A1-F6EECF244321}">
                <p14:modId xmlns:p14="http://schemas.microsoft.com/office/powerpoint/2010/main" val="2616659225"/>
              </p:ext>
            </p:extLst>
          </p:nvPr>
        </p:nvGraphicFramePr>
        <p:xfrm>
          <a:off x="117566" y="1145441"/>
          <a:ext cx="8908868" cy="5137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8" name="Google Shape;158;p5"/>
          <p:cNvSpPr txBox="1"/>
          <p:nvPr/>
        </p:nvSpPr>
        <p:spPr>
          <a:xfrm>
            <a:off x="762000" y="457200"/>
            <a:ext cx="19325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Market Size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4">
      <a:dk1>
        <a:srgbClr val="000000"/>
      </a:dk1>
      <a:lt1>
        <a:srgbClr val="FFFFFF"/>
      </a:lt1>
      <a:dk2>
        <a:srgbClr val="00B0F0"/>
      </a:dk2>
      <a:lt2>
        <a:srgbClr val="0070C0"/>
      </a:lt2>
      <a:accent1>
        <a:srgbClr val="FF6600"/>
      </a:accent1>
      <a:accent2>
        <a:srgbClr val="669900"/>
      </a:accent2>
      <a:accent3>
        <a:srgbClr val="808080"/>
      </a:accent3>
      <a:accent4>
        <a:srgbClr val="BD67B9"/>
      </a:accent4>
      <a:accent5>
        <a:srgbClr val="7B57A8"/>
      </a:accent5>
      <a:accent6>
        <a:srgbClr val="437F85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On-screen Show (4:3)</PresentationFormat>
  <Paragraphs>100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</dc:creator>
  <cp:lastModifiedBy> </cp:lastModifiedBy>
  <cp:revision>2</cp:revision>
  <dcterms:created xsi:type="dcterms:W3CDTF">2012-08-01T06:12:09Z</dcterms:created>
  <dcterms:modified xsi:type="dcterms:W3CDTF">2024-03-19T16:16:21Z</dcterms:modified>
</cp:coreProperties>
</file>