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7" r:id="rId2"/>
    <p:sldId id="268" r:id="rId3"/>
    <p:sldId id="270" r:id="rId4"/>
    <p:sldId id="271" r:id="rId5"/>
    <p:sldId id="272" r:id="rId6"/>
    <p:sldId id="277" r:id="rId7"/>
    <p:sldId id="278" r:id="rId8"/>
    <p:sldId id="280" r:id="rId9"/>
    <p:sldId id="283" r:id="rId10"/>
    <p:sldId id="284" r:id="rId11"/>
    <p:sldId id="285" r:id="rId12"/>
    <p:sldId id="281" r:id="rId13"/>
    <p:sldId id="274" r:id="rId14"/>
    <p:sldId id="273" r:id="rId15"/>
    <p:sldId id="276"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25"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2/8/2019</a:t>
            </a:fld>
            <a:endParaRPr lang="en-US"/>
          </a:p>
        </p:txBody>
      </p:sp>
      <p:sp>
        <p:nvSpPr>
          <p:cNvPr id="104867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extLst>
      <p:ext uri="{BB962C8B-B14F-4D97-AF65-F5344CB8AC3E}">
        <p14:creationId xmlns:p14="http://schemas.microsoft.com/office/powerpoint/2010/main" val="278672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1"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02"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3" name="Date Placeholder 29"/>
          <p:cNvSpPr>
            <a:spLocks noGrp="1"/>
          </p:cNvSpPr>
          <p:nvPr>
            <p:ph type="dt" sz="half" idx="10"/>
          </p:nvPr>
        </p:nvSpPr>
        <p:spPr/>
        <p:txBody>
          <a:bodyPr/>
          <a:lstStyle/>
          <a:p>
            <a:fld id="{3D82AAB8-209E-40E4-9B0A-72170986B060}" type="datetimeFigureOut">
              <a:rPr lang="en-US" smtClean="0"/>
              <a:t>2/8/2019</a:t>
            </a:fld>
            <a:endParaRPr lang="en-US"/>
          </a:p>
        </p:txBody>
      </p:sp>
      <p:sp>
        <p:nvSpPr>
          <p:cNvPr id="1048604" name="Footer Placeholder 18"/>
          <p:cNvSpPr>
            <a:spLocks noGrp="1"/>
          </p:cNvSpPr>
          <p:nvPr>
            <p:ph type="ftr" sz="quarter" idx="11"/>
          </p:nvPr>
        </p:nvSpPr>
        <p:spPr/>
        <p:txBody>
          <a:bodyPr/>
          <a:lstStyle/>
          <a:p>
            <a:endParaRPr lang="en-US"/>
          </a:p>
        </p:txBody>
      </p:sp>
      <p:sp>
        <p:nvSpPr>
          <p:cNvPr id="1048605"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kumimoji="0" lang="en-US"/>
              <a:t>Click to edit Master title style</a:t>
            </a:r>
          </a:p>
        </p:txBody>
      </p:sp>
      <p:sp>
        <p:nvSpPr>
          <p:cNvPr id="104866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Date Placeholder 3"/>
          <p:cNvSpPr>
            <a:spLocks noGrp="1"/>
          </p:cNvSpPr>
          <p:nvPr>
            <p:ph type="dt" sz="half" idx="10"/>
          </p:nvPr>
        </p:nvSpPr>
        <p:spPr/>
        <p:txBody>
          <a:bodyPr/>
          <a:lstStyle/>
          <a:p>
            <a:fld id="{3D82AAB8-209E-40E4-9B0A-72170986B060}" type="datetimeFigureOut">
              <a:rPr lang="en-US" smtClean="0"/>
              <a:t>2/8/2019</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4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4" name="Date Placeholder 3"/>
          <p:cNvSpPr>
            <a:spLocks noGrp="1"/>
          </p:cNvSpPr>
          <p:nvPr>
            <p:ph type="dt" sz="half" idx="10"/>
          </p:nvPr>
        </p:nvSpPr>
        <p:spPr/>
        <p:txBody>
          <a:bodyPr/>
          <a:lstStyle/>
          <a:p>
            <a:fld id="{3D82AAB8-209E-40E4-9B0A-72170986B060}" type="datetimeFigureOut">
              <a:rPr lang="en-US" smtClean="0"/>
              <a:t>2/8/2019</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a:t>Click to edit Master title style</a:t>
            </a:r>
          </a:p>
        </p:txBody>
      </p:sp>
      <p:sp>
        <p:nvSpPr>
          <p:cNvPr id="1048586"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7" name="Date Placeholder 3"/>
          <p:cNvSpPr>
            <a:spLocks noGrp="1"/>
          </p:cNvSpPr>
          <p:nvPr>
            <p:ph type="dt" sz="half" idx="10"/>
          </p:nvPr>
        </p:nvSpPr>
        <p:spPr/>
        <p:txBody>
          <a:bodyPr/>
          <a:lstStyle/>
          <a:p>
            <a:fld id="{3D82AAB8-209E-40E4-9B0A-72170986B060}" type="datetimeFigureOut">
              <a:rPr lang="en-US" smtClean="0"/>
              <a:t>2/8/2019</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6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2" name="Date Placeholder 3"/>
          <p:cNvSpPr>
            <a:spLocks noGrp="1"/>
          </p:cNvSpPr>
          <p:nvPr>
            <p:ph type="dt" sz="half" idx="10"/>
          </p:nvPr>
        </p:nvSpPr>
        <p:spPr/>
        <p:txBody>
          <a:bodyPr/>
          <a:lstStyle/>
          <a:p>
            <a:fld id="{3D82AAB8-209E-40E4-9B0A-72170986B060}" type="datetimeFigureOut">
              <a:rPr lang="en-US" smtClean="0"/>
              <a:t>2/8/2019</a:t>
            </a:fld>
            <a:endParaRPr lang="en-US"/>
          </a:p>
        </p:txBody>
      </p:sp>
      <p:sp>
        <p:nvSpPr>
          <p:cNvPr id="1048663" name="Footer Placeholder 4"/>
          <p:cNvSpPr>
            <a:spLocks noGrp="1"/>
          </p:cNvSpPr>
          <p:nvPr>
            <p:ph type="ftr" sz="quarter" idx="11"/>
          </p:nvPr>
        </p:nvSpPr>
        <p:spPr/>
        <p:txBody>
          <a:bodyPr/>
          <a:lstStyle/>
          <a:p>
            <a:endParaRPr lang="en-US"/>
          </a:p>
        </p:txBody>
      </p:sp>
      <p:sp>
        <p:nvSpPr>
          <p:cNvPr id="1048664"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4"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25"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6"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7" name="Date Placeholder 4"/>
          <p:cNvSpPr>
            <a:spLocks noGrp="1"/>
          </p:cNvSpPr>
          <p:nvPr>
            <p:ph type="dt" sz="half" idx="10"/>
          </p:nvPr>
        </p:nvSpPr>
        <p:spPr/>
        <p:txBody>
          <a:bodyPr/>
          <a:lstStyle/>
          <a:p>
            <a:fld id="{3D82AAB8-209E-40E4-9B0A-72170986B060}" type="datetimeFigureOut">
              <a:rPr lang="en-US" smtClean="0"/>
              <a:t>2/8/2019</a:t>
            </a:fld>
            <a:endParaRPr lang="en-US"/>
          </a:p>
        </p:txBody>
      </p:sp>
      <p:sp>
        <p:nvSpPr>
          <p:cNvPr id="1048628" name="Footer Placeholder 5"/>
          <p:cNvSpPr>
            <a:spLocks noGrp="1"/>
          </p:cNvSpPr>
          <p:nvPr>
            <p:ph type="ftr" sz="quarter" idx="11"/>
          </p:nvPr>
        </p:nvSpPr>
        <p:spPr/>
        <p:txBody>
          <a:bodyPr/>
          <a:lstStyle/>
          <a:p>
            <a:endParaRPr lang="en-US"/>
          </a:p>
        </p:txBody>
      </p:sp>
      <p:sp>
        <p:nvSpPr>
          <p:cNvPr id="1048629"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0"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31"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2"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3"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4"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5" name="Date Placeholder 6"/>
          <p:cNvSpPr>
            <a:spLocks noGrp="1"/>
          </p:cNvSpPr>
          <p:nvPr>
            <p:ph type="dt" sz="half" idx="10"/>
          </p:nvPr>
        </p:nvSpPr>
        <p:spPr/>
        <p:txBody>
          <a:bodyPr/>
          <a:lstStyle/>
          <a:p>
            <a:fld id="{3D82AAB8-209E-40E4-9B0A-72170986B060}" type="datetimeFigureOut">
              <a:rPr lang="en-US" smtClean="0"/>
              <a:t>2/8/2019</a:t>
            </a:fld>
            <a:endParaRPr lang="en-US"/>
          </a:p>
        </p:txBody>
      </p:sp>
      <p:sp>
        <p:nvSpPr>
          <p:cNvPr id="1048636" name="Footer Placeholder 7"/>
          <p:cNvSpPr>
            <a:spLocks noGrp="1"/>
          </p:cNvSpPr>
          <p:nvPr>
            <p:ph type="ftr" sz="quarter" idx="11"/>
          </p:nvPr>
        </p:nvSpPr>
        <p:spPr/>
        <p:txBody>
          <a:bodyPr/>
          <a:lstStyle/>
          <a:p>
            <a:endParaRPr lang="en-US"/>
          </a:p>
        </p:txBody>
      </p:sp>
      <p:sp>
        <p:nvSpPr>
          <p:cNvPr id="1048637"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39" name="Date Placeholder 2"/>
          <p:cNvSpPr>
            <a:spLocks noGrp="1"/>
          </p:cNvSpPr>
          <p:nvPr>
            <p:ph type="dt" sz="half" idx="10"/>
          </p:nvPr>
        </p:nvSpPr>
        <p:spPr/>
        <p:txBody>
          <a:bodyPr/>
          <a:lstStyle/>
          <a:p>
            <a:fld id="{3D82AAB8-209E-40E4-9B0A-72170986B060}" type="datetimeFigureOut">
              <a:rPr lang="en-US" smtClean="0"/>
              <a:t>2/8/2019</a:t>
            </a:fld>
            <a:endParaRPr lang="en-US"/>
          </a:p>
        </p:txBody>
      </p:sp>
      <p:sp>
        <p:nvSpPr>
          <p:cNvPr id="1048640" name="Footer Placeholder 3"/>
          <p:cNvSpPr>
            <a:spLocks noGrp="1"/>
          </p:cNvSpPr>
          <p:nvPr>
            <p:ph type="ftr" sz="quarter" idx="11"/>
          </p:nvPr>
        </p:nvSpPr>
        <p:spPr/>
        <p:txBody>
          <a:bodyPr/>
          <a:lstStyle/>
          <a:p>
            <a:endParaRPr lang="en-US"/>
          </a:p>
        </p:txBody>
      </p:sp>
      <p:sp>
        <p:nvSpPr>
          <p:cNvPr id="1048641"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7" name="Date Placeholder 1"/>
          <p:cNvSpPr>
            <a:spLocks noGrp="1"/>
          </p:cNvSpPr>
          <p:nvPr>
            <p:ph type="dt" sz="half" idx="10"/>
          </p:nvPr>
        </p:nvSpPr>
        <p:spPr/>
        <p:txBody>
          <a:bodyPr/>
          <a:lstStyle/>
          <a:p>
            <a:fld id="{3D82AAB8-209E-40E4-9B0A-72170986B060}" type="datetimeFigureOut">
              <a:rPr lang="en-US" smtClean="0"/>
              <a:t>2/8/2019</a:t>
            </a:fld>
            <a:endParaRPr lang="en-US"/>
          </a:p>
        </p:txBody>
      </p:sp>
      <p:sp>
        <p:nvSpPr>
          <p:cNvPr id="1048648" name="Footer Placeholder 2"/>
          <p:cNvSpPr>
            <a:spLocks noGrp="1"/>
          </p:cNvSpPr>
          <p:nvPr>
            <p:ph type="ftr" sz="quarter" idx="11"/>
          </p:nvPr>
        </p:nvSpPr>
        <p:spPr/>
        <p:txBody>
          <a:bodyPr/>
          <a:lstStyle/>
          <a:p>
            <a:endParaRPr lang="en-US"/>
          </a:p>
        </p:txBody>
      </p:sp>
      <p:sp>
        <p:nvSpPr>
          <p:cNvPr id="1048649"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71"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72"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3" name="Date Placeholder 4"/>
          <p:cNvSpPr>
            <a:spLocks noGrp="1"/>
          </p:cNvSpPr>
          <p:nvPr>
            <p:ph type="dt" sz="half" idx="10"/>
          </p:nvPr>
        </p:nvSpPr>
        <p:spPr/>
        <p:txBody>
          <a:bodyPr/>
          <a:lstStyle/>
          <a:p>
            <a:fld id="{3D82AAB8-209E-40E4-9B0A-72170986B060}" type="datetimeFigureOut">
              <a:rPr lang="en-US" smtClean="0"/>
              <a:t>2/8/2019</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0"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51"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5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53"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4" name="Date Placeholder 4"/>
          <p:cNvSpPr>
            <a:spLocks noGrp="1"/>
          </p:cNvSpPr>
          <p:nvPr>
            <p:ph type="dt" sz="half" idx="10"/>
          </p:nvPr>
        </p:nvSpPr>
        <p:spPr/>
        <p:txBody>
          <a:bodyPr/>
          <a:lstStyle/>
          <a:p>
            <a:fld id="{3D82AAB8-209E-40E4-9B0A-72170986B060}" type="datetimeFigureOut">
              <a:rPr lang="en-US" smtClean="0"/>
              <a:t>2/8/2019</a:t>
            </a:fld>
            <a:endParaRPr lang="en-US"/>
          </a:p>
        </p:txBody>
      </p:sp>
      <p:sp>
        <p:nvSpPr>
          <p:cNvPr id="1048655" name="Footer Placeholder 5"/>
          <p:cNvSpPr>
            <a:spLocks noGrp="1"/>
          </p:cNvSpPr>
          <p:nvPr>
            <p:ph type="ftr" sz="quarter" idx="11"/>
          </p:nvPr>
        </p:nvSpPr>
        <p:spPr/>
        <p:txBody>
          <a:bodyPr/>
          <a:lstStyle/>
          <a:p>
            <a:endParaRPr lang="en-US"/>
          </a:p>
        </p:txBody>
      </p:sp>
      <p:sp>
        <p:nvSpPr>
          <p:cNvPr id="1048656"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1048657"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58"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9"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2/8/2019</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osrjournals.org/iosr-javs/papers/vol7-issue4/" TargetMode="External"/><Relationship Id="rId2" Type="http://schemas.openxmlformats.org/officeDocument/2006/relationships/hyperlink" Target="http://www.ijana.in/papers/V9I6-8.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3"/>
          <p:cNvSpPr>
            <a:spLocks noGrp="1"/>
          </p:cNvSpPr>
          <p:nvPr>
            <p:ph type="ctrTitle"/>
          </p:nvPr>
        </p:nvSpPr>
        <p:spPr>
          <a:xfrm>
            <a:off x="685800" y="1143000"/>
            <a:ext cx="7772400" cy="860425"/>
          </a:xfrm>
        </p:spPr>
        <p:txBody>
          <a:bodyPr>
            <a:normAutofit fontScale="90000"/>
          </a:bodyPr>
          <a:lstStyle/>
          <a:p>
            <a:pPr algn="ctr"/>
            <a:r>
              <a:rPr lang="en-US" dirty="0">
                <a:solidFill>
                  <a:schemeClr val="tx1"/>
                </a:solidFill>
                <a:latin typeface="Cambria" pitchFamily="18" charset="0"/>
              </a:rPr>
              <a:t> </a:t>
            </a:r>
            <a:r>
              <a:rPr lang="en-US" sz="4400" dirty="0">
                <a:solidFill>
                  <a:schemeClr val="tx1"/>
                </a:solidFill>
                <a:latin typeface="Times New Roman" panose="02020603050405020304" pitchFamily="18" charset="0"/>
                <a:cs typeface="Times New Roman" panose="02020603050405020304" pitchFamily="18" charset="0"/>
              </a:rPr>
              <a:t>SMART IRRIGATION SYSTEM</a:t>
            </a:r>
          </a:p>
        </p:txBody>
      </p:sp>
      <p:sp>
        <p:nvSpPr>
          <p:cNvPr id="1048607" name="Title 3"/>
          <p:cNvSpPr txBox="1"/>
          <p:nvPr/>
        </p:nvSpPr>
        <p:spPr>
          <a:xfrm>
            <a:off x="457200" y="3505200"/>
            <a:ext cx="83820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Team members:</a:t>
            </a:r>
          </a:p>
          <a:p>
            <a:pPr marL="0" marR="0" lvl="0" indent="0" defTabSz="914400" rtl="0" eaLnBrk="1" fontAlgn="auto" latinLnBrk="0" hangingPunct="1">
              <a:lnSpc>
                <a:spcPct val="100000"/>
              </a:lnSpc>
              <a:spcBef>
                <a:spcPct val="0"/>
              </a:spcBef>
              <a:spcAft>
                <a:spcPts val="0"/>
              </a:spcAft>
              <a:buClrTx/>
              <a:buSzTx/>
              <a:buFontTx/>
              <a:buNone/>
            </a:pPr>
            <a:r>
              <a:rPr lang="en-US" sz="2000" dirty="0">
                <a:latin typeface="Times New Roman" panose="02020603050405020304" pitchFamily="18" charset="0"/>
                <a:ea typeface="+mj-ea"/>
                <a:cs typeface="Times New Roman" panose="02020603050405020304" pitchFamily="18" charset="0"/>
              </a:rPr>
              <a:t>1.Karthik.T</a:t>
            </a:r>
          </a:p>
          <a:p>
            <a:pPr marL="0" marR="0" lvl="0" indent="0" defTabSz="914400" rtl="0" eaLnBrk="1" fontAlgn="auto" latinLnBrk="0" hangingPunct="1">
              <a:lnSpc>
                <a:spcPct val="100000"/>
              </a:lnSpc>
              <a:spcBef>
                <a:spcPct val="0"/>
              </a:spcBef>
              <a:spcAft>
                <a:spcPts val="0"/>
              </a:spcAft>
              <a:buClrTx/>
              <a:buSzTx/>
              <a:buFontTx/>
              <a:buNone/>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2.Kavya</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Lenin</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defTabSz="914400" rtl="0" eaLnBrk="1" fontAlgn="auto" latinLnBrk="0" hangingPunct="1">
              <a:lnSpc>
                <a:spcPct val="100000"/>
              </a:lnSpc>
              <a:spcBef>
                <a:spcPct val="0"/>
              </a:spcBef>
              <a:spcAft>
                <a:spcPts val="0"/>
              </a:spcAft>
              <a:buClrTx/>
              <a:buSzTx/>
              <a:buFontTx/>
              <a:buNone/>
            </a:pPr>
            <a:r>
              <a:rPr lang="en-US" sz="2000" dirty="0">
                <a:latin typeface="Times New Roman" panose="02020603050405020304" pitchFamily="18" charset="0"/>
                <a:ea typeface="+mj-ea"/>
                <a:cs typeface="Times New Roman" panose="02020603050405020304" pitchFamily="18" charset="0"/>
              </a:rPr>
              <a:t>3.Mahesh </a:t>
            </a:r>
            <a:r>
              <a:rPr lang="en-US" sz="2000" dirty="0" err="1">
                <a:latin typeface="Times New Roman" panose="02020603050405020304" pitchFamily="18" charset="0"/>
                <a:ea typeface="+mj-ea"/>
                <a:cs typeface="Times New Roman" panose="02020603050405020304" pitchFamily="18" charset="0"/>
              </a:rPr>
              <a:t>Raj.R</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0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1048609" name="Title 3"/>
          <p:cNvSpPr txBox="1"/>
          <p:nvPr/>
        </p:nvSpPr>
        <p:spPr>
          <a:xfrm>
            <a:off x="4724400" y="345948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pP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Times New Roman" panose="02020603050405020304" pitchFamily="18" charset="0"/>
                <a:cs typeface="Times New Roman" panose="02020603050405020304" pitchFamily="18" charset="0"/>
              </a:rPr>
              <a:t>WATER LEVEL DETECTION</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281" y="1935163"/>
            <a:ext cx="4389437" cy="4389437"/>
          </a:xfrm>
        </p:spPr>
      </p:pic>
    </p:spTree>
    <p:extLst>
      <p:ext uri="{BB962C8B-B14F-4D97-AF65-F5344CB8AC3E}">
        <p14:creationId xmlns:p14="http://schemas.microsoft.com/office/powerpoint/2010/main" val="269826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685800"/>
            <a:ext cx="8229600" cy="1143000"/>
          </a:xfrm>
        </p:spPr>
        <p:txBody>
          <a:bodyPr>
            <a:normAutofit/>
          </a:bodyPr>
          <a:lstStyle/>
          <a:p>
            <a:r>
              <a:rPr lang="en-GB" sz="4000" dirty="0" smtClean="0">
                <a:latin typeface="Times New Roman" panose="02020603050405020304" pitchFamily="18" charset="0"/>
                <a:cs typeface="Times New Roman" panose="02020603050405020304" pitchFamily="18" charset="0"/>
              </a:rPr>
              <a:t>RAINDROP DETECTION SENSOR</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3048000"/>
            <a:ext cx="2686050" cy="1704975"/>
          </a:xfrm>
        </p:spPr>
      </p:pic>
    </p:spTree>
    <p:extLst>
      <p:ext uri="{BB962C8B-B14F-4D97-AF65-F5344CB8AC3E}">
        <p14:creationId xmlns:p14="http://schemas.microsoft.com/office/powerpoint/2010/main" val="3493203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smtClean="0">
                <a:latin typeface="Times New Roman" panose="02020603050405020304" pitchFamily="18" charset="0"/>
                <a:cs typeface="Times New Roman" panose="02020603050405020304" pitchFamily="18" charset="0"/>
              </a:rPr>
              <a:t>TEMPERATURE AND HUMIDITY SENSOR</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62200"/>
            <a:ext cx="2143125" cy="2143125"/>
          </a:xfrm>
        </p:spPr>
      </p:pic>
      <p:sp>
        <p:nvSpPr>
          <p:cNvPr id="5" name="Rectangle 4"/>
          <p:cNvSpPr/>
          <p:nvPr/>
        </p:nvSpPr>
        <p:spPr>
          <a:xfrm>
            <a:off x="2286000" y="2136339"/>
            <a:ext cx="4572000" cy="2862322"/>
          </a:xfrm>
          <a:prstGeom prst="rect">
            <a:avLst/>
          </a:prstGeom>
        </p:spPr>
        <p:txBody>
          <a:bodyPr>
            <a:spAutoFit/>
          </a:bodyPr>
          <a:lstStyle/>
          <a:p>
            <a:r>
              <a:rPr lang="en-GB" sz="2000" b="1" dirty="0">
                <a:solidFill>
                  <a:srgbClr val="222222"/>
                </a:solidFill>
                <a:latin typeface="Times New Roman" panose="02020603050405020304" pitchFamily="18" charset="0"/>
                <a:cs typeface="Times New Roman" panose="02020603050405020304" pitchFamily="18" charset="0"/>
              </a:rPr>
              <a:t>DHT11 Temperature and Humidity Sensor</a:t>
            </a:r>
            <a:r>
              <a:rPr lang="en-GB" sz="2000" dirty="0">
                <a:solidFill>
                  <a:srgbClr val="222222"/>
                </a:solidFill>
                <a:latin typeface="Times New Roman" panose="02020603050405020304" pitchFamily="18" charset="0"/>
                <a:cs typeface="Times New Roman" panose="02020603050405020304" pitchFamily="18" charset="0"/>
              </a:rPr>
              <a:t>. This</a:t>
            </a:r>
            <a:r>
              <a:rPr lang="en-GB" sz="2000" b="1" dirty="0">
                <a:solidFill>
                  <a:srgbClr val="222222"/>
                </a:solidFill>
                <a:latin typeface="Times New Roman" panose="02020603050405020304" pitchFamily="18" charset="0"/>
                <a:cs typeface="Times New Roman" panose="02020603050405020304" pitchFamily="18" charset="0"/>
              </a:rPr>
              <a:t>DHT11 Temperature and Humidity Sensor</a:t>
            </a:r>
            <a:r>
              <a:rPr lang="en-GB" sz="2000" dirty="0">
                <a:solidFill>
                  <a:srgbClr val="222222"/>
                </a:solidFill>
                <a:latin typeface="Times New Roman" panose="02020603050405020304" pitchFamily="18" charset="0"/>
                <a:cs typeface="Times New Roman" panose="02020603050405020304" pitchFamily="18" charset="0"/>
              </a:rPr>
              <a:t> features a calibrated digital signal output with the </a:t>
            </a:r>
            <a:r>
              <a:rPr lang="en-GB" sz="2000" b="1" dirty="0">
                <a:solidFill>
                  <a:srgbClr val="222222"/>
                </a:solidFill>
                <a:latin typeface="Times New Roman" panose="02020603050405020304" pitchFamily="18" charset="0"/>
                <a:cs typeface="Times New Roman" panose="02020603050405020304" pitchFamily="18" charset="0"/>
              </a:rPr>
              <a:t>temperature and humidity sensor</a:t>
            </a:r>
            <a:r>
              <a:rPr lang="en-GB" sz="2000" dirty="0">
                <a:solidFill>
                  <a:srgbClr val="222222"/>
                </a:solidFill>
                <a:latin typeface="Times New Roman" panose="02020603050405020304" pitchFamily="18" charset="0"/>
                <a:cs typeface="Times New Roman" panose="02020603050405020304" pitchFamily="18" charset="0"/>
              </a:rPr>
              <a:t> capability. It is integrated with a high-performance 8-bit microcontroller. Its technology ensures the high reliability and excellent long-term stability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86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MODULES</a:t>
            </a:r>
          </a:p>
        </p:txBody>
      </p:sp>
      <p:sp>
        <p:nvSpPr>
          <p:cNvPr id="1048621" name="Content Placeholder 2"/>
          <p:cNvSpPr>
            <a:spLocks noGrp="1"/>
          </p:cNvSpPr>
          <p:nvPr>
            <p:ph idx="1"/>
          </p:nvPr>
        </p:nvSpPr>
        <p:spPr/>
        <p:txBody>
          <a:bodyPr>
            <a:normAutofit fontScale="96154"/>
          </a:bodyPr>
          <a:lstStyle/>
          <a:p>
            <a:r>
              <a:rPr lang="en-US" sz="2000" dirty="0">
                <a:latin typeface="Times New Roman" pitchFamily="18" charset="0"/>
                <a:cs typeface="Times New Roman" pitchFamily="18" charset="0"/>
              </a:rPr>
              <a:t>Sensors and controller integration</a:t>
            </a:r>
          </a:p>
          <a:p>
            <a:r>
              <a:rPr lang="en-US" sz="2000" dirty="0">
                <a:latin typeface="Times New Roman" pitchFamily="18" charset="0"/>
                <a:cs typeface="Times New Roman" pitchFamily="18" charset="0"/>
              </a:rPr>
              <a:t>Bug detection module</a:t>
            </a:r>
          </a:p>
          <a:p>
            <a:r>
              <a:rPr lang="en-US" sz="2000" dirty="0">
                <a:latin typeface="Times New Roman" pitchFamily="18" charset="0"/>
                <a:cs typeface="Times New Roman" pitchFamily="18" charset="0"/>
              </a:rPr>
              <a:t>Sensor data to cloud integration</a:t>
            </a:r>
          </a:p>
          <a:p>
            <a:r>
              <a:rPr lang="en-US" sz="2000" dirty="0">
                <a:latin typeface="Times New Roman" pitchFamily="18" charset="0"/>
                <a:cs typeface="Times New Roman" pitchFamily="18" charset="0"/>
              </a:rPr>
              <a:t>Smart irrigation app module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1048616" name="Content Placeholder 2"/>
          <p:cNvSpPr>
            <a:spLocks noGrp="1"/>
          </p:cNvSpPr>
          <p:nvPr>
            <p:ph idx="1"/>
          </p:nvPr>
        </p:nvSpPr>
        <p:spPr/>
        <p:txBody>
          <a:bodyPr/>
          <a:lstStyle/>
          <a:p>
            <a:pPr marL="0" indent="0">
              <a:buNone/>
            </a:pPr>
            <a:r>
              <a:rPr lang="en-US" sz="2800" dirty="0">
                <a:latin typeface="Cambria" pitchFamily="18" charset="0"/>
              </a:rPr>
              <a:t>References</a:t>
            </a:r>
            <a:endParaRPr lang="en-US" dirty="0">
              <a:latin typeface="Cambria" pitchFamily="18" charset="0"/>
            </a:endParaRPr>
          </a:p>
        </p:txBody>
      </p:sp>
      <p:sp>
        <p:nvSpPr>
          <p:cNvPr id="1048617"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1048618" name="TextBox 4"/>
          <p:cNvSpPr txBox="1"/>
          <p:nvPr/>
        </p:nvSpPr>
        <p:spPr>
          <a:xfrm>
            <a:off x="304800" y="2590800"/>
            <a:ext cx="7848174" cy="1477328"/>
          </a:xfrm>
          <a:prstGeom prst="rect">
            <a:avLst/>
          </a:prstGeom>
          <a:noFill/>
        </p:spPr>
        <p:txBody>
          <a:bodyPr wrap="none" rtlCol="0">
            <a:spAutoFit/>
          </a:bodyPr>
          <a:lstStyle/>
          <a:p>
            <a:pPr>
              <a:buFont typeface="Wingdings" pitchFamily="2" charset="2"/>
              <a:buChar char="ü"/>
            </a:pPr>
            <a:r>
              <a:rPr lang="en-US" dirty="0">
                <a:hlinkClick r:id="rId2"/>
              </a:rPr>
              <a:t>www.ijana.in/papers/V9I6-8.pdf</a:t>
            </a:r>
            <a:endParaRPr lang="en-US" dirty="0"/>
          </a:p>
          <a:p>
            <a:pPr>
              <a:buFont typeface="Wingdings" pitchFamily="2" charset="2"/>
              <a:buChar char="ü"/>
            </a:pPr>
            <a:r>
              <a:rPr lang="en-US" dirty="0">
                <a:hlinkClick r:id="rId3"/>
              </a:rPr>
              <a:t>www.iosrjournals.org/iosr-javs/papers/vol7-issue4/</a:t>
            </a:r>
            <a:endParaRPr lang="en-US" dirty="0"/>
          </a:p>
          <a:p>
            <a:pPr>
              <a:buFont typeface="Wingdings" pitchFamily="2" charset="2"/>
              <a:buChar char="ü"/>
            </a:pPr>
            <a:r>
              <a:rPr lang="en-US" dirty="0"/>
              <a:t>An IOT based smart irrigation management system using Machine learning</a:t>
            </a:r>
          </a:p>
          <a:p>
            <a:r>
              <a:rPr lang="en-US" dirty="0"/>
              <a:t>and open source technologies.</a:t>
            </a:r>
            <a:br>
              <a:rPr lang="en-US"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REVIEW</a:t>
            </a:r>
          </a:p>
        </p:txBody>
      </p:sp>
      <p:sp>
        <p:nvSpPr>
          <p:cNvPr id="1048621" name="Content Placeholder 2"/>
          <p:cNvSpPr>
            <a:spLocks noGrp="1"/>
          </p:cNvSpPr>
          <p:nvPr>
            <p:ph idx="1"/>
          </p:nvPr>
        </p:nvSpPr>
        <p:spPr/>
        <p:txBody>
          <a:bodyPr>
            <a:normAutofit fontScale="96154"/>
          </a:bodyPr>
          <a:lstStyle/>
          <a:p>
            <a:r>
              <a:rPr lang="en-US" sz="2000" dirty="0">
                <a:latin typeface="Times New Roman" pitchFamily="18" charset="0"/>
                <a:cs typeface="Times New Roman" pitchFamily="18" charset="0"/>
              </a:rPr>
              <a:t>In Irrigation field, soil moisture , temperature are placed in the root of plants and microcontroller devices.</a:t>
            </a:r>
          </a:p>
          <a:p>
            <a:r>
              <a:rPr lang="en-US" sz="2000" dirty="0">
                <a:latin typeface="Times New Roman" pitchFamily="18" charset="0"/>
                <a:cs typeface="Times New Roman" pitchFamily="18" charset="0"/>
              </a:rPr>
              <a:t>One algorithm was developed to measure the threshold value of sensors that was programmed into microcontroller to control water quantity.</a:t>
            </a:r>
          </a:p>
          <a:p>
            <a:r>
              <a:rPr lang="en-US" sz="2000" dirty="0">
                <a:latin typeface="Times New Roman" pitchFamily="18" charset="0"/>
                <a:cs typeface="Times New Roman" pitchFamily="18" charset="0"/>
              </a:rPr>
              <a:t>Various sensors were placed in the field and mainly developed to propose the need of farmers and give information to them through cellular phone and if water reaches dangerous level the farmer should off the motor</a:t>
            </a:r>
          </a:p>
        </p:txBody>
      </p:sp>
    </p:spTree>
    <p:extLst>
      <p:ext uri="{BB962C8B-B14F-4D97-AF65-F5344CB8AC3E}">
        <p14:creationId xmlns:p14="http://schemas.microsoft.com/office/powerpoint/2010/main" val="859312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DE3B8EA-49B7-44D4-9A55-66193134E05A}"/>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000" dirty="0"/>
              <a:t>                                    </a:t>
            </a:r>
            <a:r>
              <a:rPr lang="en-IN" sz="2000" dirty="0">
                <a:latin typeface="Times New Roman" panose="02020603050405020304" pitchFamily="18" charset="0"/>
                <a:cs typeface="Times New Roman" panose="02020603050405020304" pitchFamily="18" charset="0"/>
              </a:rPr>
              <a:t>THANK YOU</a:t>
            </a:r>
          </a:p>
          <a:p>
            <a:pPr marL="0" indent="0">
              <a:buNone/>
            </a:pPr>
            <a:endParaRPr lang="en-IN" dirty="0"/>
          </a:p>
        </p:txBody>
      </p:sp>
    </p:spTree>
    <p:extLst>
      <p:ext uri="{BB962C8B-B14F-4D97-AF65-F5344CB8AC3E}">
        <p14:creationId xmlns:p14="http://schemas.microsoft.com/office/powerpoint/2010/main" val="255450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2700" dirty="0"/>
              <a:t> </a:t>
            </a:r>
            <a:r>
              <a:rPr lang="en-US" sz="4000" dirty="0">
                <a:latin typeface="Times New Roman" panose="02020603050405020304" pitchFamily="18" charset="0"/>
                <a:cs typeface="Times New Roman" panose="02020603050405020304" pitchFamily="18" charset="0"/>
              </a:rPr>
              <a:t>SMART IRRIGATION SYSTEM</a:t>
            </a:r>
          </a:p>
        </p:txBody>
      </p:sp>
      <p:sp>
        <p:nvSpPr>
          <p:cNvPr id="1048596" name="Content Placeholder 2"/>
          <p:cNvSpPr>
            <a:spLocks noGrp="1"/>
          </p:cNvSpPr>
          <p:nvPr>
            <p:ph idx="1"/>
          </p:nvPr>
        </p:nvSpPr>
        <p:spPr>
          <a:xfrm>
            <a:off x="457200" y="1935480"/>
            <a:ext cx="8229600" cy="4389120"/>
          </a:xfrm>
        </p:spPr>
        <p:txBody>
          <a:bodyPr>
            <a:normAutofit fontScale="96154"/>
          </a:bodyPr>
          <a:lstStyle/>
          <a:p>
            <a:r>
              <a:rPr lang="en-US" sz="2100" dirty="0">
                <a:latin typeface="Times New Roman" panose="02020603050405020304" pitchFamily="18" charset="0"/>
                <a:cs typeface="Times New Roman" panose="02020603050405020304" pitchFamily="18" charset="0"/>
              </a:rPr>
              <a:t>IRRIGATION: Irrigation is the application of controlled amounts of water to plants at needed intervals. </a:t>
            </a:r>
          </a:p>
          <a:p>
            <a:r>
              <a:rPr lang="en-US" sz="2100" dirty="0">
                <a:latin typeface="Times New Roman" panose="02020603050405020304" pitchFamily="18" charset="0"/>
                <a:cs typeface="Times New Roman" panose="02020603050405020304" pitchFamily="18" charset="0"/>
              </a:rPr>
              <a:t>Irrigation helps to grow agricultural crops, maintain landscapes</a:t>
            </a:r>
          </a:p>
          <a:p>
            <a:r>
              <a:rPr lang="en-US" sz="2100" dirty="0">
                <a:latin typeface="Times New Roman" panose="02020603050405020304" pitchFamily="18" charset="0"/>
                <a:cs typeface="Times New Roman" panose="02020603050405020304" pitchFamily="18" charset="0"/>
              </a:rPr>
              <a:t>Smart irrigation is the use of a device to operate irrigation structures so the change of flow of water from one bay, or set of bays, to another can occur in the absence of the irrigator. </a:t>
            </a:r>
          </a:p>
          <a:p>
            <a:r>
              <a:rPr lang="en-US" sz="2100" dirty="0">
                <a:latin typeface="Times New Roman" panose="02020603050405020304" pitchFamily="18" charset="0"/>
                <a:cs typeface="Times New Roman" panose="02020603050405020304" pitchFamily="18" charset="0"/>
              </a:rPr>
              <a:t>The irrigator may need to spend time preparing the system at the start of the irrigation and maintaining the components so it works properly.</a:t>
            </a:r>
          </a:p>
          <a:p>
            <a:endParaRPr lang="en-US" sz="21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533400" y="685800"/>
            <a:ext cx="8229600" cy="1371600"/>
          </a:xfrm>
        </p:spPr>
        <p:txBody>
          <a:bodyPr>
            <a:normAutofit fontScale="90000"/>
          </a:bodyPr>
          <a:lstStyle/>
          <a:p>
            <a:r>
              <a:rPr lang="en-US" sz="4400" dirty="0">
                <a:latin typeface="Times New Roman" panose="02020603050405020304" pitchFamily="18" charset="0"/>
                <a:cs typeface="Times New Roman" panose="02020603050405020304" pitchFamily="18" charset="0"/>
              </a:rPr>
              <a:t>Abstract</a:t>
            </a:r>
            <a:r>
              <a:rPr lang="en-US" sz="4400" dirty="0"/>
              <a:t/>
            </a:r>
            <a:br>
              <a:rPr lang="en-US" sz="4400" dirty="0"/>
            </a:br>
            <a:endParaRPr lang="en-US" sz="4400" dirty="0">
              <a:latin typeface="Cambria" pitchFamily="18" charset="0"/>
            </a:endParaRPr>
          </a:p>
        </p:txBody>
      </p:sp>
      <p:sp>
        <p:nvSpPr>
          <p:cNvPr id="1048592"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1048593" name="TextBox 9"/>
          <p:cNvSpPr txBox="1"/>
          <p:nvPr/>
        </p:nvSpPr>
        <p:spPr>
          <a:xfrm>
            <a:off x="3200400" y="1444978"/>
            <a:ext cx="3956756" cy="369332"/>
          </a:xfrm>
          <a:prstGeom prst="rect">
            <a:avLst/>
          </a:prstGeom>
          <a:noFill/>
        </p:spPr>
        <p:txBody>
          <a:bodyPr wrap="square" rtlCol="0">
            <a:spAutoFit/>
          </a:bodyPr>
          <a:lstStyle/>
          <a:p>
            <a:endParaRPr lang="en-US"/>
          </a:p>
        </p:txBody>
      </p:sp>
      <p:sp>
        <p:nvSpPr>
          <p:cNvPr id="2" name="Rectangle 1">
            <a:extLst>
              <a:ext uri="{FF2B5EF4-FFF2-40B4-BE49-F238E27FC236}">
                <a16:creationId xmlns="" xmlns:a16="http://schemas.microsoft.com/office/drawing/2014/main" id="{B3E9C7E5-F5D7-4B53-82F1-5DFB6B0A0DA7}"/>
              </a:ext>
            </a:extLst>
          </p:cNvPr>
          <p:cNvSpPr/>
          <p:nvPr/>
        </p:nvSpPr>
        <p:spPr>
          <a:xfrm>
            <a:off x="266700" y="1629644"/>
            <a:ext cx="8610600" cy="5016758"/>
          </a:xfrm>
          <a:prstGeom prst="rect">
            <a:avLst/>
          </a:prstGeom>
        </p:spPr>
        <p:txBody>
          <a:bodyPr wrap="square">
            <a:spAutoFit/>
          </a:bodyPr>
          <a:lstStyle/>
          <a:p>
            <a:r>
              <a:rPr lang="en-US" sz="2000" dirty="0">
                <a:latin typeface="Times New Roman" panose="02020603050405020304" pitchFamily="18" charset="0"/>
                <a:cs typeface="Times New Roman" pitchFamily="18" charset="0"/>
              </a:rPr>
              <a:t>IOT based SMART IRRIGATION SYSTEM can help in achieving optimum water resource utilization in the precision of farming landscape .This project mainly describes about  an open source technology by sensing the ground parameter sensors such as HUMIDITY,TEMPERATURE,WIRELESS MOISTURE,WATER LEVEL. This was mainly a pure concept of IOT how the system monitor these sensors and tends to an result. The main aim of sensing the sensor was purely based on agriculture process. IOT is a bridging master of sensing using hardware</a:t>
            </a:r>
            <a:r>
              <a:rPr lang="en-US" sz="2000" dirty="0">
                <a:solidFill>
                  <a:srgbClr val="FF0000"/>
                </a:solidFill>
                <a:latin typeface="Times New Roman" panose="02020603050405020304" pitchFamily="18" charset="0"/>
                <a:cs typeface="Times New Roman" pitchFamily="18" charset="0"/>
              </a:rPr>
              <a:t>.</a:t>
            </a:r>
            <a:r>
              <a:rPr lang="en-US" sz="2000" dirty="0">
                <a:latin typeface="Times New Roman" panose="02020603050405020304" pitchFamily="18" charset="0"/>
                <a:cs typeface="Times New Roman" pitchFamily="18" charset="0"/>
              </a:rPr>
              <a:t> Wireless moisture sensor reduces the risk of laying wires in the land. Camera based and sound based bug detection help in securing the plants from bug. The complete system was based on development of sensing and monitoring the crops by concept of IOT. The System was based on irrigation so that the water flow can be controlled and reduced. The system only checks for the level of water by using these sensors and gives a effective result. Therefore, the system is predicting on application based sensors mainly to detect the water and save water in the field of agriculture.</a:t>
            </a:r>
            <a:br>
              <a:rPr lang="en-US" sz="2000" dirty="0">
                <a:latin typeface="Times New Roman" panose="02020603050405020304" pitchFamily="18" charset="0"/>
                <a:cs typeface="Times New Roman" pitchFamily="18" charset="0"/>
              </a:rPr>
            </a:br>
            <a:endParaRPr lang="en-US" sz="2000" dirty="0">
              <a:latin typeface="Times New Roman" panose="02020603050405020304"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381000" y="914400"/>
            <a:ext cx="8229600" cy="515112"/>
          </a:xfrm>
        </p:spPr>
        <p:txBody>
          <a:bodyPr>
            <a:normAutofit fontScale="90000"/>
          </a:bodyPr>
          <a:lstStyle/>
          <a:p>
            <a:r>
              <a:rPr lang="en-US" sz="4400" dirty="0">
                <a:latin typeface="Times New Roman" panose="02020603050405020304" pitchFamily="18" charset="0"/>
                <a:cs typeface="Times New Roman" panose="02020603050405020304" pitchFamily="18" charset="0"/>
              </a:rPr>
              <a:t>Area Introduction-Existing system</a:t>
            </a:r>
          </a:p>
        </p:txBody>
      </p:sp>
      <p:sp>
        <p:nvSpPr>
          <p:cNvPr id="1048598"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2" name="Rectangle 1">
            <a:extLst>
              <a:ext uri="{FF2B5EF4-FFF2-40B4-BE49-F238E27FC236}">
                <a16:creationId xmlns="" xmlns:a16="http://schemas.microsoft.com/office/drawing/2014/main" id="{20863652-B58D-4228-AA31-B3C590A7B270}"/>
              </a:ext>
            </a:extLst>
          </p:cNvPr>
          <p:cNvSpPr/>
          <p:nvPr/>
        </p:nvSpPr>
        <p:spPr>
          <a:xfrm>
            <a:off x="381000" y="1859340"/>
            <a:ext cx="7924800" cy="224676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AGRICULTURAL AND MONITORING DRIP IRRIGATION USING IOT</a:t>
            </a:r>
          </a:p>
          <a:p>
            <a:pPr>
              <a:buFont typeface="Arial" pitchFamily="34" charset="0"/>
              <a:buChar char="•"/>
            </a:pPr>
            <a:r>
              <a:rPr lang="en-US" sz="2000" dirty="0">
                <a:latin typeface="Times New Roman" panose="02020603050405020304" pitchFamily="18" charset="0"/>
                <a:cs typeface="Times New Roman" panose="02020603050405020304" pitchFamily="18" charset="0"/>
              </a:rPr>
              <a:t>Drip irrigation is quickly becoming the standard irrigation method for many applications such as home gardens and landscapes, greenhouses, vineyards, row crops and orchards. </a:t>
            </a:r>
          </a:p>
          <a:p>
            <a:pPr>
              <a:buFont typeface="Arial" pitchFamily="34" charset="0"/>
              <a:buChar char="•"/>
            </a:pPr>
            <a:r>
              <a:rPr lang="en-US" sz="2000" dirty="0">
                <a:latin typeface="Times New Roman" panose="02020603050405020304" pitchFamily="18" charset="0"/>
                <a:cs typeface="Times New Roman" panose="02020603050405020304" pitchFamily="18" charset="0"/>
              </a:rPr>
              <a:t>In the existing they use sprinklers where to reduce the flow of water.</a:t>
            </a:r>
          </a:p>
          <a:p>
            <a:pPr>
              <a:buFont typeface="Arial" pitchFamily="34" charset="0"/>
              <a:buChar char="•"/>
            </a:pPr>
            <a:r>
              <a:rPr lang="en-US" sz="2000" dirty="0">
                <a:latin typeface="Times New Roman" panose="02020603050405020304" pitchFamily="18" charset="0"/>
                <a:cs typeface="Times New Roman" panose="02020603050405020304" pitchFamily="18" charset="0"/>
              </a:rPr>
              <a:t>They directly send it to the roots of the crops or directly to the soil.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57200" y="975913"/>
            <a:ext cx="8229600" cy="515112"/>
          </a:xfrm>
        </p:spPr>
        <p:txBody>
          <a:bodyPr>
            <a:normAutofit fontScale="90000"/>
          </a:bodyPr>
          <a:lstStyle/>
          <a:p>
            <a:r>
              <a:rPr lang="en-US" sz="4400" dirty="0">
                <a:latin typeface="Times New Roman" panose="02020603050405020304" pitchFamily="18" charset="0"/>
                <a:cs typeface="Times New Roman" panose="02020603050405020304" pitchFamily="18" charset="0"/>
              </a:rPr>
              <a:t>Proposed System</a:t>
            </a:r>
          </a:p>
        </p:txBody>
      </p:sp>
      <p:sp>
        <p:nvSpPr>
          <p:cNvPr id="1048611"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1048613" name="TextBox 7"/>
          <p:cNvSpPr txBox="1"/>
          <p:nvPr/>
        </p:nvSpPr>
        <p:spPr>
          <a:xfrm>
            <a:off x="457200" y="3775673"/>
            <a:ext cx="64008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HOW DO WE DIFFER FROM EXISTING PROJECT</a:t>
            </a:r>
          </a:p>
        </p:txBody>
      </p:sp>
      <p:sp>
        <p:nvSpPr>
          <p:cNvPr id="1048614" name="TextBox 13"/>
          <p:cNvSpPr txBox="1"/>
          <p:nvPr/>
        </p:nvSpPr>
        <p:spPr>
          <a:xfrm>
            <a:off x="533400" y="4384146"/>
            <a:ext cx="6873025" cy="1015663"/>
          </a:xfrm>
          <a:prstGeom prst="rect">
            <a:avLst/>
          </a:prstGeom>
          <a:noFill/>
        </p:spPr>
        <p:txBody>
          <a:bodyPr wrap="square" rtlCol="0">
            <a:spAutoFit/>
          </a:bodyPr>
          <a:lstStyle/>
          <a:p>
            <a:pPr>
              <a:buFont typeface="Wingdings" pitchFamily="2" charset="2"/>
              <a:buChar char="q"/>
            </a:pPr>
            <a:r>
              <a:rPr lang="en-US" sz="2000" dirty="0">
                <a:latin typeface="Times New Roman" panose="02020603050405020304" pitchFamily="18" charset="0"/>
                <a:cs typeface="Times New Roman" panose="02020603050405020304" pitchFamily="18" charset="0"/>
              </a:rPr>
              <a:t>Our goal is to set different level of water for different crops based on their water needs</a:t>
            </a:r>
          </a:p>
          <a:p>
            <a:pPr>
              <a:buFont typeface="Wingdings" pitchFamily="2" charset="2"/>
              <a:buChar char="q"/>
            </a:pPr>
            <a:r>
              <a:rPr lang="en-US" sz="2000" dirty="0">
                <a:latin typeface="Times New Roman" panose="02020603050405020304" pitchFamily="18" charset="0"/>
                <a:cs typeface="Times New Roman" panose="02020603050405020304" pitchFamily="18" charset="0"/>
              </a:rPr>
              <a:t>Accurate and automatic bug detection</a:t>
            </a:r>
          </a:p>
        </p:txBody>
      </p:sp>
      <p:sp>
        <p:nvSpPr>
          <p:cNvPr id="2" name="Rectangle 1">
            <a:extLst>
              <a:ext uri="{FF2B5EF4-FFF2-40B4-BE49-F238E27FC236}">
                <a16:creationId xmlns="" xmlns:a16="http://schemas.microsoft.com/office/drawing/2014/main" id="{05FE41F2-0D79-4997-871F-425CE00AFF47}"/>
              </a:ext>
            </a:extLst>
          </p:cNvPr>
          <p:cNvSpPr/>
          <p:nvPr/>
        </p:nvSpPr>
        <p:spPr>
          <a:xfrm>
            <a:off x="381000" y="1794853"/>
            <a:ext cx="8305800" cy="163121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ADVANTAGES OVER EXISTING  SYSTEM</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Crops  do differ on water  levels</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Wireless moisture sensor reduces the risk of laying wires in the land</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Camera based and sound based bug detection help in securing the plants from bugs.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48D27A-2B98-4B9A-BE0D-C05BEE41D443}"/>
              </a:ext>
            </a:extLst>
          </p:cNvPr>
          <p:cNvSpPr>
            <a:spLocks noGrp="1"/>
          </p:cNvSpPr>
          <p:nvPr>
            <p:ph idx="1"/>
          </p:nvPr>
        </p:nvSpPr>
        <p:spPr>
          <a:xfrm>
            <a:off x="1066800" y="1935480"/>
            <a:ext cx="7620000" cy="4389120"/>
          </a:xfrm>
        </p:spPr>
        <p:txBody>
          <a:bodyPr/>
          <a:lstStyle/>
          <a:p>
            <a:endParaRPr lang="en-IN" dirty="0"/>
          </a:p>
        </p:txBody>
      </p:sp>
      <p:sp>
        <p:nvSpPr>
          <p:cNvPr id="4" name="Title 1">
            <a:extLst>
              <a:ext uri="{FF2B5EF4-FFF2-40B4-BE49-F238E27FC236}">
                <a16:creationId xmlns="" xmlns:a16="http://schemas.microsoft.com/office/drawing/2014/main" id="{CBD4848F-04E4-4411-B13C-B46C9917366F}"/>
              </a:ext>
            </a:extLst>
          </p:cNvPr>
          <p:cNvSpPr>
            <a:spLocks noGrp="1"/>
          </p:cNvSpPr>
          <p:nvPr>
            <p:ph type="title"/>
          </p:nvPr>
        </p:nvSpPr>
        <p:spPr>
          <a:xfrm>
            <a:off x="457200" y="704850"/>
            <a:ext cx="8229600" cy="666750"/>
          </a:xfrm>
        </p:spPr>
        <p:txBody>
          <a:bodyPr>
            <a:normAutofit/>
          </a:bodyPr>
          <a:lstStyle/>
          <a:p>
            <a:r>
              <a:rPr lang="en-US" sz="4000" dirty="0">
                <a:latin typeface="Times New Roman" panose="02020603050405020304" pitchFamily="18" charset="0"/>
                <a:cs typeface="Times New Roman" panose="02020603050405020304" pitchFamily="18" charset="0"/>
              </a:rPr>
              <a:t>FLOW DIAGRAM</a:t>
            </a:r>
          </a:p>
        </p:txBody>
      </p:sp>
      <p:pic>
        <p:nvPicPr>
          <p:cNvPr id="6" name="Picture 5">
            <a:extLst>
              <a:ext uri="{FF2B5EF4-FFF2-40B4-BE49-F238E27FC236}">
                <a16:creationId xmlns="" xmlns:a16="http://schemas.microsoft.com/office/drawing/2014/main" id="{0027C4F2-8366-41CC-8A2C-18905CD020EF}"/>
              </a:ext>
            </a:extLst>
          </p:cNvPr>
          <p:cNvPicPr>
            <a:picLocks noChangeAspect="1"/>
          </p:cNvPicPr>
          <p:nvPr/>
        </p:nvPicPr>
        <p:blipFill>
          <a:blip r:embed="rId2"/>
          <a:stretch>
            <a:fillRect/>
          </a:stretch>
        </p:blipFill>
        <p:spPr>
          <a:xfrm>
            <a:off x="310718" y="1371600"/>
            <a:ext cx="8528482" cy="5257800"/>
          </a:xfrm>
          <a:prstGeom prst="rect">
            <a:avLst/>
          </a:prstGeom>
        </p:spPr>
      </p:pic>
    </p:spTree>
    <p:extLst>
      <p:ext uri="{BB962C8B-B14F-4D97-AF65-F5344CB8AC3E}">
        <p14:creationId xmlns:p14="http://schemas.microsoft.com/office/powerpoint/2010/main" val="1683870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7ECB7-2F7C-48AB-8E92-44F93E15E4C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Working  module</a:t>
            </a:r>
          </a:p>
        </p:txBody>
      </p:sp>
      <p:pic>
        <p:nvPicPr>
          <p:cNvPr id="5" name="Content Placeholder 4">
            <a:extLst>
              <a:ext uri="{FF2B5EF4-FFF2-40B4-BE49-F238E27FC236}">
                <a16:creationId xmlns="" xmlns:a16="http://schemas.microsoft.com/office/drawing/2014/main" id="{391D36F0-F823-4ADA-A56F-CA2D3DC897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442" y="1752600"/>
            <a:ext cx="8229600" cy="3924537"/>
          </a:xfrm>
        </p:spPr>
      </p:pic>
    </p:spTree>
    <p:extLst>
      <p:ext uri="{BB962C8B-B14F-4D97-AF65-F5344CB8AC3E}">
        <p14:creationId xmlns:p14="http://schemas.microsoft.com/office/powerpoint/2010/main" val="2396228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590800"/>
            <a:ext cx="8153400" cy="1219200"/>
          </a:xfrm>
        </p:spPr>
        <p:txBody>
          <a:bodyPr>
            <a:noAutofit/>
          </a:bodyPr>
          <a:lstStyle/>
          <a:p>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WIRELESS </a:t>
            </a:r>
            <a:r>
              <a:rPr lang="en-GB" sz="4000" dirty="0" smtClean="0">
                <a:latin typeface="Times New Roman" panose="02020603050405020304" pitchFamily="18" charset="0"/>
                <a:cs typeface="Times New Roman" panose="02020603050405020304" pitchFamily="18" charset="0"/>
              </a:rPr>
              <a:t>SOIL MOISTURE </a:t>
            </a:r>
            <a:r>
              <a:rPr lang="en-GB" sz="4000" dirty="0" smtClean="0">
                <a:latin typeface="Times New Roman" panose="02020603050405020304" pitchFamily="18" charset="0"/>
                <a:cs typeface="Times New Roman" panose="02020603050405020304" pitchFamily="18" charset="0"/>
              </a:rPr>
              <a:t>SENSOR(we are going to implement wireless sensor using NODEMCU integration with esp8266</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4267200"/>
            <a:ext cx="2143125" cy="2143125"/>
          </a:xfrm>
        </p:spPr>
      </p:pic>
    </p:spTree>
    <p:extLst>
      <p:ext uri="{BB962C8B-B14F-4D97-AF65-F5344CB8AC3E}">
        <p14:creationId xmlns:p14="http://schemas.microsoft.com/office/powerpoint/2010/main" val="30699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Times New Roman" panose="02020603050405020304" pitchFamily="18" charset="0"/>
                <a:cs typeface="Times New Roman" panose="02020603050405020304" pitchFamily="18" charset="0"/>
              </a:rPr>
              <a:t>CC308 MULTIFUNCTION CAMERA</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444" y="1935163"/>
            <a:ext cx="4947111" cy="4389437"/>
          </a:xfrm>
        </p:spPr>
      </p:pic>
    </p:spTree>
    <p:extLst>
      <p:ext uri="{BB962C8B-B14F-4D97-AF65-F5344CB8AC3E}">
        <p14:creationId xmlns:p14="http://schemas.microsoft.com/office/powerpoint/2010/main" val="38423761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514</Words>
  <Application>Microsoft Office PowerPoint</Application>
  <PresentationFormat>On-screen Show (4:3)</PresentationFormat>
  <Paragraphs>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Constantia</vt:lpstr>
      <vt:lpstr>Times New Roman</vt:lpstr>
      <vt:lpstr>Wingdings</vt:lpstr>
      <vt:lpstr>Wingdings 2</vt:lpstr>
      <vt:lpstr>Flow</vt:lpstr>
      <vt:lpstr> SMART IRRIGATION SYSTEM</vt:lpstr>
      <vt:lpstr> SMART IRRIGATION SYSTEM</vt:lpstr>
      <vt:lpstr>Abstract </vt:lpstr>
      <vt:lpstr>Area Introduction-Existing system</vt:lpstr>
      <vt:lpstr>Proposed System</vt:lpstr>
      <vt:lpstr>FLOW DIAGRAM</vt:lpstr>
      <vt:lpstr>Working  module</vt:lpstr>
      <vt:lpstr>     WIRELESS SOIL MOISTURE SENSOR(we are going to implement wireless sensor using NODEMCU integration with esp8266</vt:lpstr>
      <vt:lpstr>CC308 MULTIFUNCTION CAMERA</vt:lpstr>
      <vt:lpstr>WATER LEVEL DETECTION</vt:lpstr>
      <vt:lpstr>RAINDROP DETECTION SENSOR</vt:lpstr>
      <vt:lpstr>TEMPERATURE AND HUMIDITY SENSOR</vt:lpstr>
      <vt:lpstr>MODULES</vt:lpstr>
      <vt:lpstr>Literature Review</vt:lpstr>
      <vt:lpstr>REVIEW</vt:lpstr>
      <vt:lpstr>PowerPoint Presentation</vt:lpstr>
    </vt:vector>
  </TitlesOfParts>
  <Company>kgisl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mahesh harsha</cp:lastModifiedBy>
  <cp:revision>27</cp:revision>
  <dcterms:created xsi:type="dcterms:W3CDTF">2011-12-08T19:36:35Z</dcterms:created>
  <dcterms:modified xsi:type="dcterms:W3CDTF">2019-02-08T07:42:19Z</dcterms:modified>
</cp:coreProperties>
</file>