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4" r:id="rId4"/>
    <p:sldId id="258" r:id="rId5"/>
    <p:sldId id="259" r:id="rId6"/>
    <p:sldId id="273" r:id="rId7"/>
    <p:sldId id="264" r:id="rId8"/>
    <p:sldId id="260" r:id="rId9"/>
    <p:sldId id="261" r:id="rId10"/>
    <p:sldId id="262" r:id="rId11"/>
    <p:sldId id="263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5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74813" autoAdjust="0"/>
  </p:normalViewPr>
  <p:slideViewPr>
    <p:cSldViewPr snapToGrid="0" snapToObjects="1">
      <p:cViewPr>
        <p:scale>
          <a:sx n="68" d="100"/>
          <a:sy n="68" d="100"/>
        </p:scale>
        <p:origin x="-360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6575D6-885D-4EB5-BF37-F72AB8653CDA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DF716C-88A1-4BDC-BDB1-8FA4C0D4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1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1DDBCB9-7F8F-4547-AD21-2148A8836BF6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E4CDD2B-5DEF-3D47-A64F-79B9EE28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39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Karthik’s</a:t>
            </a:r>
            <a:r>
              <a:rPr lang="en-US" b="1" dirty="0" smtClean="0"/>
              <a:t> Slide (4)</a:t>
            </a:r>
          </a:p>
          <a:p>
            <a:endParaRPr lang="en-US" b="1" dirty="0" smtClean="0"/>
          </a:p>
          <a:p>
            <a:r>
              <a:rPr lang="en-US" b="1" dirty="0" smtClean="0"/>
              <a:t>Linear Programming</a:t>
            </a:r>
            <a:r>
              <a:rPr lang="en-US" b="1" baseline="0" dirty="0" smtClean="0"/>
              <a:t> formulation for the transportation network problem: just described</a:t>
            </a:r>
          </a:p>
          <a:p>
            <a:r>
              <a:rPr lang="en-US" b="1" baseline="0" dirty="0" smtClean="0"/>
              <a:t>Optimization objective: minimize total cost from moving passengers from source to sink (flow through the network)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Start with the picture: flow on any given node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Preservation of 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19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Karthik’s</a:t>
            </a:r>
            <a:r>
              <a:rPr lang="en-US" b="1" dirty="0" smtClean="0"/>
              <a:t> Slide (5)</a:t>
            </a:r>
          </a:p>
          <a:p>
            <a:endParaRPr lang="en-US" b="1" dirty="0" smtClean="0"/>
          </a:p>
          <a:p>
            <a:r>
              <a:rPr lang="en-US" b="0" dirty="0" smtClean="0"/>
              <a:t>Solvers</a:t>
            </a:r>
            <a:r>
              <a:rPr lang="en-US" b="0" baseline="0" dirty="0" smtClean="0"/>
              <a:t> work on the polyhedral created by the constraints. </a:t>
            </a:r>
          </a:p>
          <a:p>
            <a:r>
              <a:rPr lang="en-US" b="0" baseline="0" dirty="0" smtClean="0"/>
              <a:t>Practical both very competitive: theoretical properties better for worst case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0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Karthik’s</a:t>
            </a:r>
            <a:r>
              <a:rPr lang="en-US" b="1" dirty="0" smtClean="0"/>
              <a:t> Slide (6)</a:t>
            </a:r>
          </a:p>
          <a:p>
            <a:endParaRPr lang="en-US" b="1" u="none" baseline="0" dirty="0" smtClean="0"/>
          </a:p>
          <a:p>
            <a:r>
              <a:rPr lang="en-US" b="1" u="none" baseline="0" dirty="0" smtClean="0"/>
              <a:t>We considered different scenarios for upper bound capacities on the edges, which correspond to these three LF’s. shown in the 3 rows in the table </a:t>
            </a:r>
          </a:p>
          <a:p>
            <a:endParaRPr lang="en-US" b="1" u="none" baseline="0" dirty="0" smtClean="0"/>
          </a:p>
          <a:p>
            <a:r>
              <a:rPr lang="en-US" b="1" u="none" baseline="0" dirty="0" smtClean="0"/>
              <a:t>The the estimated cost of flow is based on Delta’s observed post-merger network,  hence it is insensitive to the scenarios </a:t>
            </a:r>
          </a:p>
          <a:p>
            <a:endParaRPr lang="en-US" b="1" u="non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none" baseline="0" dirty="0" smtClean="0"/>
              <a:t>All cases, LP cost finds a lower-cost solution for the post-merger network</a:t>
            </a:r>
          </a:p>
          <a:p>
            <a:endParaRPr lang="en-US" b="1" u="none" baseline="0" dirty="0" smtClean="0"/>
          </a:p>
          <a:p>
            <a:r>
              <a:rPr lang="en-US" b="1" u="none" baseline="0" dirty="0" smtClean="0"/>
              <a:t>this </a:t>
            </a:r>
            <a:r>
              <a:rPr lang="en-US" b="1" u="none" baseline="0" dirty="0" err="1" smtClean="0"/>
              <a:t>illstruates</a:t>
            </a:r>
            <a:r>
              <a:rPr lang="en-US" b="1" u="none" baseline="0" dirty="0" smtClean="0"/>
              <a:t> that an LP formulation is able to identify lower cost flow for the post-merger network. However we need to be careful about the cost comparisons because we may have not captured all the operational constraints.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34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Karthik’s</a:t>
            </a:r>
            <a:r>
              <a:rPr lang="en-US" b="1" dirty="0" smtClean="0"/>
              <a:t> Slide</a:t>
            </a:r>
            <a:r>
              <a:rPr lang="en-US" b="1" baseline="0" dirty="0" smtClean="0"/>
              <a:t> (7)</a:t>
            </a:r>
          </a:p>
          <a:p>
            <a:endParaRPr lang="en-US" b="1" u="none" baseline="0" dirty="0" smtClean="0"/>
          </a:p>
          <a:p>
            <a:r>
              <a:rPr lang="en-US" b="1" u="none" baseline="0" dirty="0" err="1" smtClean="0"/>
              <a:t>statistcal</a:t>
            </a:r>
            <a:r>
              <a:rPr lang="en-US" b="1" u="none" baseline="0" dirty="0" smtClean="0"/>
              <a:t> level this is fairly significant level, we might observe a higher match accuracy if we had considered the international network, aircraft utilization and geographical constraints.</a:t>
            </a:r>
            <a:endParaRPr lang="en-US" b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1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Rob’s Slide (6)</a:t>
            </a:r>
          </a:p>
          <a:p>
            <a:endParaRPr lang="en-US" b="1" dirty="0" smtClean="0"/>
          </a:p>
          <a:p>
            <a:r>
              <a:rPr lang="en-US" b="1" dirty="0" smtClean="0"/>
              <a:t>Another useful approach to analyze</a:t>
            </a:r>
            <a:r>
              <a:rPr lang="en-US" b="1" baseline="0" dirty="0" smtClean="0"/>
              <a:t> the results would be to evaluate the results at the macro level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Logistic Regression</a:t>
            </a:r>
            <a:r>
              <a:rPr lang="en-US" b="1" baseline="0" dirty="0" smtClean="0"/>
              <a:t> solution does not provide any consistent measure by which we can identify cities to be </a:t>
            </a:r>
            <a:r>
              <a:rPr lang="en-US" b="1" baseline="0" dirty="0" err="1" smtClean="0"/>
              <a:t>hubbed</a:t>
            </a:r>
            <a:r>
              <a:rPr lang="en-US" b="1" baseline="0" dirty="0" smtClean="0"/>
              <a:t>. 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We identify cities that gain hub status by looking at what fraction of the routes into the hub increase in capacity. It if it is 100% we consider it a potential hub. This measure was based on pre-merger network data.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Now, look at table, based on the analysis from </a:t>
            </a:r>
            <a:r>
              <a:rPr lang="en-US" b="1" baseline="0" dirty="0" err="1" smtClean="0"/>
              <a:t>lin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prog</a:t>
            </a:r>
            <a:r>
              <a:rPr lang="en-US" b="1" baseline="0" dirty="0" smtClean="0"/>
              <a:t> solution, three cities jump out that satisfy this criteria, LGA, SEA, BOS. In comparison, the logistic regression does show a </a:t>
            </a:r>
            <a:r>
              <a:rPr lang="en-US" b="1" baseline="0" dirty="0" err="1" smtClean="0"/>
              <a:t>onsistent</a:t>
            </a:r>
            <a:r>
              <a:rPr lang="en-US" b="1" baseline="0" dirty="0" smtClean="0"/>
              <a:t> threshold for hub status.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Talk about </a:t>
            </a:r>
            <a:r>
              <a:rPr lang="en-US" b="1" baseline="0" dirty="0" err="1" smtClean="0"/>
              <a:t>seattle</a:t>
            </a:r>
            <a:r>
              <a:rPr lang="en-US" b="1" baseline="0" dirty="0" smtClean="0"/>
              <a:t> and </a:t>
            </a:r>
            <a:r>
              <a:rPr lang="en-US" b="1" baseline="0" dirty="0" err="1" smtClean="0"/>
              <a:t>lga</a:t>
            </a:r>
            <a:r>
              <a:rPr lang="en-US" b="1" baseline="0" dirty="0" smtClean="0"/>
              <a:t> validation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Talk about </a:t>
            </a:r>
            <a:r>
              <a:rPr lang="en-US" b="1" baseline="0" dirty="0" err="1" smtClean="0"/>
              <a:t>bos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03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Rob’s Slide</a:t>
            </a:r>
            <a:r>
              <a:rPr lang="en-US" b="1" baseline="0" dirty="0" smtClean="0"/>
              <a:t> (7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Based on a threshold to suggest de-</a:t>
            </a:r>
            <a:r>
              <a:rPr lang="en-US" b="1" baseline="0" dirty="0" err="1" smtClean="0"/>
              <a:t>hubbing</a:t>
            </a:r>
            <a:r>
              <a:rPr lang="en-US" b="1" baseline="0" dirty="0" smtClean="0"/>
              <a:t> and </a:t>
            </a:r>
            <a:r>
              <a:rPr lang="en-US" b="1" baseline="0" dirty="0" err="1" smtClean="0"/>
              <a:t>hubbing</a:t>
            </a:r>
            <a:r>
              <a:rPr lang="en-US" b="1" baseline="0" dirty="0" smtClean="0"/>
              <a:t> cities – based on analysis from pre-merger data</a:t>
            </a:r>
          </a:p>
          <a:p>
            <a:endParaRPr lang="en-US" b="1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We identify cities that lose hub status by looking at what fraction of the routes into the hub decrease in capacity. It if it is at least 70% we consider it a potential candidate for de-hub status. Again, This measure was based on pre-merger network data.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Now, looking at the table we focused on the six pre-merger delta/northwest hubs. It is evident that </a:t>
            </a:r>
            <a:r>
              <a:rPr lang="en-US" b="1" baseline="0" dirty="0" err="1" smtClean="0"/>
              <a:t>memphis</a:t>
            </a:r>
            <a:r>
              <a:rPr lang="en-US" b="1" baseline="0" dirty="0" smtClean="0"/>
              <a:t> is the only hub that meets this criteria.</a:t>
            </a:r>
          </a:p>
          <a:p>
            <a:endParaRPr lang="en-US" b="1" dirty="0" smtClean="0"/>
          </a:p>
          <a:p>
            <a:r>
              <a:rPr lang="en-US" b="1" dirty="0" smtClean="0"/>
              <a:t>Again, the</a:t>
            </a:r>
            <a:r>
              <a:rPr lang="en-US" b="1" baseline="0" dirty="0" smtClean="0"/>
              <a:t> linear </a:t>
            </a:r>
            <a:r>
              <a:rPr lang="en-US" b="1" baseline="0" dirty="0" err="1" smtClean="0"/>
              <a:t>porgramming</a:t>
            </a:r>
            <a:r>
              <a:rPr lang="en-US" b="1" baseline="0" dirty="0" smtClean="0"/>
              <a:t> solution shows a consistent threshold level for de-</a:t>
            </a:r>
            <a:r>
              <a:rPr lang="en-US" b="1" baseline="0" dirty="0" err="1" smtClean="0"/>
              <a:t>hubbing</a:t>
            </a:r>
            <a:r>
              <a:rPr lang="en-US" b="1" baseline="0" dirty="0" smtClean="0"/>
              <a:t>, while the logistic regression does not.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Talk about </a:t>
            </a:r>
            <a:r>
              <a:rPr lang="en-US" b="1" baseline="0" dirty="0" err="1" smtClean="0"/>
              <a:t>memphis</a:t>
            </a:r>
            <a:r>
              <a:rPr lang="en-US" b="1" baseline="0" dirty="0" smtClean="0"/>
              <a:t> actually being de-</a:t>
            </a:r>
            <a:r>
              <a:rPr lang="en-US" b="1" baseline="0" dirty="0" err="1" smtClean="0"/>
              <a:t>hubbed</a:t>
            </a:r>
            <a:r>
              <a:rPr lang="en-US" b="1" baseline="0" dirty="0" smtClean="0"/>
              <a:t> </a:t>
            </a:r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01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Karthik’s</a:t>
            </a:r>
            <a:r>
              <a:rPr lang="en-US" b="1" dirty="0" smtClean="0"/>
              <a:t> Slide (8)</a:t>
            </a:r>
          </a:p>
          <a:p>
            <a:endParaRPr lang="en-US" b="1" dirty="0" smtClean="0"/>
          </a:p>
          <a:p>
            <a:r>
              <a:rPr lang="en-US" b="1" dirty="0" smtClean="0"/>
              <a:t>Provide an analysis</a:t>
            </a:r>
            <a:r>
              <a:rPr lang="en-US" b="1" baseline="0" dirty="0" smtClean="0"/>
              <a:t> of mergers using publicly available data that does not rely on proprietary information and models from the airlines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Based on pre merger data the analysis tool provides a useful characterization of how to determine hub status for cities in a post-merger network. 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Capacity adequately captures the considerations that go into post-merger network consolidation.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Aircraft </a:t>
            </a:r>
            <a:r>
              <a:rPr lang="en-US" b="1" baseline="0" dirty="0" err="1" smtClean="0"/>
              <a:t>utlization</a:t>
            </a:r>
            <a:r>
              <a:rPr lang="en-US" b="1" baseline="0" dirty="0" smtClean="0"/>
              <a:t>: relate to fleet strategy</a:t>
            </a:r>
          </a:p>
          <a:p>
            <a:endParaRPr lang="en-US" b="1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15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Rob’s Slide (8)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11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9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Rob’s Slide (1)</a:t>
            </a:r>
          </a:p>
          <a:p>
            <a:endParaRPr lang="en-US" b="1" dirty="0" smtClean="0"/>
          </a:p>
          <a:p>
            <a:r>
              <a:rPr lang="en-US" b="1" dirty="0" smtClean="0"/>
              <a:t>Business</a:t>
            </a:r>
            <a:r>
              <a:rPr lang="en-US" b="1" baseline="0" dirty="0" smtClean="0"/>
              <a:t> efficiency + capacity </a:t>
            </a:r>
            <a:r>
              <a:rPr lang="en-US" b="1" baseline="0" dirty="0" err="1" smtClean="0"/>
              <a:t>utlization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3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Rob’s Slide (2)</a:t>
            </a:r>
          </a:p>
          <a:p>
            <a:endParaRPr lang="en-US" b="1" dirty="0" smtClean="0"/>
          </a:p>
          <a:p>
            <a:r>
              <a:rPr lang="en-US" b="1" dirty="0" smtClean="0"/>
              <a:t>For example: Logistic Regression</a:t>
            </a:r>
            <a:r>
              <a:rPr lang="en-US" b="1" baseline="0" dirty="0" smtClean="0"/>
              <a:t> </a:t>
            </a:r>
          </a:p>
          <a:p>
            <a:r>
              <a:rPr lang="en-US" b="1" baseline="0" dirty="0" smtClean="0"/>
              <a:t>Solved through linear programming - optimization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3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Karthik’s</a:t>
            </a:r>
            <a:r>
              <a:rPr lang="en-US" b="1" dirty="0" smtClean="0"/>
              <a:t> Slide (1)</a:t>
            </a:r>
          </a:p>
          <a:p>
            <a:endParaRPr lang="en-US" b="1" dirty="0" smtClean="0"/>
          </a:p>
          <a:p>
            <a:r>
              <a:rPr lang="en-US" b="1" dirty="0" smtClean="0"/>
              <a:t>Start with the picture:</a:t>
            </a:r>
          </a:p>
          <a:p>
            <a:r>
              <a:rPr lang="en-US" b="1" dirty="0" smtClean="0"/>
              <a:t>Goal</a:t>
            </a:r>
            <a:r>
              <a:rPr lang="en-US" b="1" baseline="0" dirty="0" smtClean="0"/>
              <a:t> of this research is to use optimization techniques to understand how this done.</a:t>
            </a:r>
          </a:p>
          <a:p>
            <a:r>
              <a:rPr lang="en-US" b="1" baseline="0" dirty="0" smtClean="0"/>
              <a:t>our 3 goals: bullets </a:t>
            </a:r>
            <a:endParaRPr lang="en-US" b="1" dirty="0" smtClean="0"/>
          </a:p>
          <a:p>
            <a:r>
              <a:rPr lang="en-US" b="1" dirty="0" smtClean="0"/>
              <a:t>	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2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Rob’s Slide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Rob’s Slide</a:t>
            </a:r>
            <a:r>
              <a:rPr lang="en-US" b="1" baseline="0" dirty="0" smtClean="0"/>
              <a:t> (4)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8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Karthik’s</a:t>
            </a:r>
            <a:r>
              <a:rPr lang="en-US" b="1" dirty="0" smtClean="0"/>
              <a:t> Slide (2)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Add the other picture: point out the factors in the equation</a:t>
            </a:r>
          </a:p>
          <a:p>
            <a:r>
              <a:rPr lang="en-US" b="1" baseline="0" dirty="0" smtClean="0"/>
              <a:t>Define the metrics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These industry metrics were used as factors for the logistic regression model. </a:t>
            </a:r>
          </a:p>
          <a:p>
            <a:r>
              <a:rPr lang="en-US" b="1" baseline="0" dirty="0" smtClean="0"/>
              <a:t>	LF: percentage of airline that is filled at departure</a:t>
            </a:r>
          </a:p>
          <a:p>
            <a:r>
              <a:rPr lang="en-US" b="1" baseline="0" dirty="0" smtClean="0"/>
              <a:t>	</a:t>
            </a:r>
            <a:r>
              <a:rPr lang="en-US" b="1" baseline="0" dirty="0" err="1" smtClean="0"/>
              <a:t>Afm</a:t>
            </a:r>
            <a:r>
              <a:rPr lang="en-US" b="1" baseline="0" dirty="0" smtClean="0"/>
              <a:t>: average fare realized on a per mile basis for a given route</a:t>
            </a:r>
          </a:p>
          <a:p>
            <a:r>
              <a:rPr lang="en-US" b="1" baseline="0" dirty="0" smtClean="0"/>
              <a:t>	M1: percentage of aircrafts that are airline aircrafts </a:t>
            </a:r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74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Rob’s Slide (5)</a:t>
            </a:r>
          </a:p>
          <a:p>
            <a:endParaRPr lang="en-US" b="1" dirty="0" smtClean="0"/>
          </a:p>
          <a:p>
            <a:r>
              <a:rPr lang="en-US" b="1" dirty="0" smtClean="0"/>
              <a:t>Choose a subset of the</a:t>
            </a:r>
            <a:r>
              <a:rPr lang="en-US" b="1" baseline="0" dirty="0" smtClean="0"/>
              <a:t> network: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Karthik</a:t>
            </a:r>
            <a:r>
              <a:rPr lang="en-US" b="1" baseline="0" dirty="0" err="1" smtClean="0"/>
              <a:t>’s</a:t>
            </a:r>
            <a:r>
              <a:rPr lang="en-US" b="1" baseline="0" dirty="0" smtClean="0"/>
              <a:t> Slide (3)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Modify image with the hub representation</a:t>
            </a:r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Cost per seat on a given route. 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DD2B-5DEF-3D47-A64F-79B9EE28E3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Network Flow-Based Approach for Post-Merger Airline Hub Consolidation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Karp and </a:t>
            </a:r>
            <a:r>
              <a:rPr lang="en-US" dirty="0" err="1" smtClean="0"/>
              <a:t>Karthik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114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26" y="352613"/>
            <a:ext cx="8910073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4. Linear Programming Formulation</a:t>
            </a:r>
            <a:endParaRPr lang="en-US" u="sng" dirty="0"/>
          </a:p>
        </p:txBody>
      </p:sp>
      <p:pic>
        <p:nvPicPr>
          <p:cNvPr id="4" name="Content Placeholder 3" descr="MACHD:private:var:folders:hc:l43nbx312vg9z2xftbms3dfw0000gn:T:TemporaryItems:gif.gif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8894"/>
            <a:ext cx="4137206" cy="240478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grpSp>
        <p:nvGrpSpPr>
          <p:cNvPr id="8" name="Group 7"/>
          <p:cNvGrpSpPr/>
          <p:nvPr/>
        </p:nvGrpSpPr>
        <p:grpSpPr>
          <a:xfrm>
            <a:off x="5059523" y="2032650"/>
            <a:ext cx="3630820" cy="3022430"/>
            <a:chOff x="5055980" y="1150992"/>
            <a:chExt cx="3965659" cy="3242310"/>
          </a:xfrm>
        </p:grpSpPr>
        <p:sp>
          <p:nvSpPr>
            <p:cNvPr id="42" name="TextBox 41"/>
            <p:cNvSpPr txBox="1"/>
            <p:nvPr/>
          </p:nvSpPr>
          <p:spPr>
            <a:xfrm>
              <a:off x="5202057" y="3746971"/>
              <a:ext cx="12945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In-Edges (I(</a:t>
              </a:r>
              <a:r>
                <a:rPr lang="en-US" i="1" dirty="0" err="1" smtClean="0"/>
                <a:t>i</a:t>
              </a:r>
              <a:r>
                <a:rPr lang="en-US" i="1" dirty="0" smtClean="0"/>
                <a:t>))</a:t>
              </a:r>
              <a:endParaRPr lang="en-US" i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04071" y="1150992"/>
              <a:ext cx="1790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Out-Edges (O(</a:t>
              </a:r>
              <a:r>
                <a:rPr lang="en-US" dirty="0" err="1" smtClean="0"/>
                <a:t>i</a:t>
              </a:r>
              <a:r>
                <a:rPr lang="en-US" dirty="0" smtClean="0"/>
                <a:t>))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055980" y="1495614"/>
              <a:ext cx="3965659" cy="2248421"/>
              <a:chOff x="5055980" y="1495614"/>
              <a:chExt cx="3965659" cy="224842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5357425" y="1984471"/>
                <a:ext cx="621726" cy="6218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5172230" y="2606272"/>
                <a:ext cx="80692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5357425" y="2606272"/>
                <a:ext cx="621726" cy="621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5979151" y="2315216"/>
                <a:ext cx="621726" cy="58211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3" idx="6"/>
              </p:cNvCxnSpPr>
              <p:nvPr/>
            </p:nvCxnSpPr>
            <p:spPr>
              <a:xfrm>
                <a:off x="6600877" y="2606272"/>
                <a:ext cx="12963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7897241" y="2315216"/>
                <a:ext cx="621726" cy="58211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6536283" y="1984471"/>
                <a:ext cx="527581" cy="4159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3" idx="5"/>
              </p:cNvCxnSpPr>
              <p:nvPr/>
            </p:nvCxnSpPr>
            <p:spPr>
              <a:xfrm>
                <a:off x="6509827" y="2812079"/>
                <a:ext cx="527581" cy="4159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8441145" y="1984471"/>
                <a:ext cx="580494" cy="4159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6" idx="6"/>
              </p:cNvCxnSpPr>
              <p:nvPr/>
            </p:nvCxnSpPr>
            <p:spPr>
              <a:xfrm>
                <a:off x="8518967" y="2606272"/>
                <a:ext cx="4894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6" idx="5"/>
              </p:cNvCxnSpPr>
              <p:nvPr/>
            </p:nvCxnSpPr>
            <p:spPr>
              <a:xfrm>
                <a:off x="8427917" y="2812079"/>
                <a:ext cx="580494" cy="4159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endCxn id="16" idx="1"/>
              </p:cNvCxnSpPr>
              <p:nvPr/>
            </p:nvCxnSpPr>
            <p:spPr>
              <a:xfrm>
                <a:off x="7500395" y="1984471"/>
                <a:ext cx="487896" cy="4159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16" idx="3"/>
              </p:cNvCxnSpPr>
              <p:nvPr/>
            </p:nvCxnSpPr>
            <p:spPr>
              <a:xfrm flipV="1">
                <a:off x="7606221" y="2812079"/>
                <a:ext cx="382070" cy="4159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842896" y="1894069"/>
                <a:ext cx="912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Node I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705444" y="1867199"/>
                <a:ext cx="1071270" cy="396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Node J</a:t>
                </a:r>
                <a:endParaRPr lang="en-US" dirty="0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55980" y="1622792"/>
                <a:ext cx="945907" cy="1992444"/>
              </a:xfrm>
              <a:custGeom>
                <a:avLst/>
                <a:gdLst>
                  <a:gd name="connsiteX0" fmla="*/ 539553 w 945907"/>
                  <a:gd name="connsiteY0" fmla="*/ 163232 h 1992444"/>
                  <a:gd name="connsiteX1" fmla="*/ 50109 w 945907"/>
                  <a:gd name="connsiteY1" fmla="*/ 176461 h 1992444"/>
                  <a:gd name="connsiteX2" fmla="*/ 116250 w 945907"/>
                  <a:gd name="connsiteY2" fmla="*/ 1975715 h 1992444"/>
                  <a:gd name="connsiteX3" fmla="*/ 936399 w 945907"/>
                  <a:gd name="connsiteY3" fmla="*/ 1023169 h 1992444"/>
                  <a:gd name="connsiteX4" fmla="*/ 539553 w 945907"/>
                  <a:gd name="connsiteY4" fmla="*/ 163232 h 1992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5907" h="1992444">
                    <a:moveTo>
                      <a:pt x="539553" y="163232"/>
                    </a:moveTo>
                    <a:cubicBezTo>
                      <a:pt x="391838" y="22114"/>
                      <a:pt x="120659" y="-125619"/>
                      <a:pt x="50109" y="176461"/>
                    </a:cubicBezTo>
                    <a:cubicBezTo>
                      <a:pt x="-20441" y="478541"/>
                      <a:pt x="-31465" y="1834597"/>
                      <a:pt x="116250" y="1975715"/>
                    </a:cubicBezTo>
                    <a:cubicBezTo>
                      <a:pt x="263965" y="2116833"/>
                      <a:pt x="868053" y="1327454"/>
                      <a:pt x="936399" y="1023169"/>
                    </a:cubicBezTo>
                    <a:cubicBezTo>
                      <a:pt x="1004745" y="718884"/>
                      <a:pt x="687268" y="304350"/>
                      <a:pt x="539553" y="163232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5563865" y="3320681"/>
                <a:ext cx="150722" cy="4233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reeform 46"/>
              <p:cNvSpPr/>
              <p:nvPr/>
            </p:nvSpPr>
            <p:spPr>
              <a:xfrm>
                <a:off x="6600877" y="1875218"/>
                <a:ext cx="1298563" cy="1579378"/>
              </a:xfrm>
              <a:custGeom>
                <a:avLst/>
                <a:gdLst>
                  <a:gd name="connsiteX0" fmla="*/ 473415 w 1428045"/>
                  <a:gd name="connsiteY0" fmla="*/ 3414 h 1579378"/>
                  <a:gd name="connsiteX1" fmla="*/ 23656 w 1428045"/>
                  <a:gd name="connsiteY1" fmla="*/ 506147 h 1579378"/>
                  <a:gd name="connsiteX2" fmla="*/ 208851 w 1428045"/>
                  <a:gd name="connsiteY2" fmla="*/ 1577761 h 1579378"/>
                  <a:gd name="connsiteX3" fmla="*/ 1425846 w 1428045"/>
                  <a:gd name="connsiteY3" fmla="*/ 731054 h 1579378"/>
                  <a:gd name="connsiteX4" fmla="*/ 473415 w 1428045"/>
                  <a:gd name="connsiteY4" fmla="*/ 3414 h 157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045" h="1579378">
                    <a:moveTo>
                      <a:pt x="473415" y="3414"/>
                    </a:moveTo>
                    <a:cubicBezTo>
                      <a:pt x="239717" y="-34070"/>
                      <a:pt x="67750" y="243756"/>
                      <a:pt x="23656" y="506147"/>
                    </a:cubicBezTo>
                    <a:cubicBezTo>
                      <a:pt x="-20438" y="768538"/>
                      <a:pt x="-24847" y="1540277"/>
                      <a:pt x="208851" y="1577761"/>
                    </a:cubicBezTo>
                    <a:cubicBezTo>
                      <a:pt x="442549" y="1615245"/>
                      <a:pt x="1377343" y="991240"/>
                      <a:pt x="1425846" y="731054"/>
                    </a:cubicBezTo>
                    <a:cubicBezTo>
                      <a:pt x="1474349" y="470868"/>
                      <a:pt x="707113" y="40898"/>
                      <a:pt x="473415" y="3414"/>
                    </a:cubicBezTo>
                    <a:close/>
                  </a:path>
                </a:pathLst>
              </a:cu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>
                <a:stCxn id="47" idx="0"/>
              </p:cNvCxnSpPr>
              <p:nvPr/>
            </p:nvCxnSpPr>
            <p:spPr>
              <a:xfrm flipH="1" flipV="1">
                <a:off x="6799301" y="1495614"/>
                <a:ext cx="232066" cy="3830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7037408" y="2263400"/>
                <a:ext cx="555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/>
                  <a:t>e</a:t>
                </a:r>
                <a:r>
                  <a:rPr lang="en-US" i="1" baseline="-25000" dirty="0" err="1"/>
                  <a:t>ij</a:t>
                </a:r>
                <a:endParaRPr lang="en-US" dirty="0"/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flipH="1">
            <a:off x="1689606" y="1725814"/>
            <a:ext cx="926597" cy="69578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55974" y="1394847"/>
            <a:ext cx="403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Optimization objective: minimize cost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7200" y="5254544"/>
            <a:ext cx="8451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ij</a:t>
            </a:r>
            <a:r>
              <a:rPr lang="en-US" sz="2800" i="1" dirty="0" smtClean="0"/>
              <a:t> – decision variables: flow on edge </a:t>
            </a:r>
            <a:r>
              <a:rPr lang="en-US" sz="2800" i="1" dirty="0" err="1" smtClean="0"/>
              <a:t>e</a:t>
            </a:r>
            <a:r>
              <a:rPr lang="en-US" sz="2800" i="1" baseline="-25000" dirty="0" err="1" smtClean="0"/>
              <a:t>ij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 (node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to j)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Constraint 1: Preservation of flow for each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Constraint 2: 0 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≤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ij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≤ </a:t>
            </a:r>
            <a:r>
              <a:rPr lang="en-US" sz="2800" i="1" dirty="0" smtClean="0"/>
              <a:t>capacity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INTRODUCTION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METHODS</a:t>
            </a:r>
            <a:r>
              <a:rPr lang="en-US" sz="1200" dirty="0" smtClean="0"/>
              <a:t>  RESULTS  DISCUSSION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158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64" y="367554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US" sz="3800" u="sng" dirty="0"/>
              <a:t>5</a:t>
            </a:r>
            <a:r>
              <a:rPr lang="en-US" sz="3800" u="sng" dirty="0" smtClean="0"/>
              <a:t>. Solving the Linear Programming Problem</a:t>
            </a:r>
            <a:endParaRPr lang="en-US" sz="3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5978"/>
            <a:ext cx="3975464" cy="356584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Simplex Algorithm </a:t>
            </a:r>
            <a:r>
              <a:rPr lang="en-US" sz="1800" dirty="0" smtClean="0"/>
              <a:t>[14]</a:t>
            </a:r>
          </a:p>
          <a:p>
            <a:pPr lvl="1"/>
            <a:r>
              <a:rPr lang="en-US" sz="2600" dirty="0" smtClean="0"/>
              <a:t>Moves along edges of polyhedron</a:t>
            </a:r>
          </a:p>
          <a:p>
            <a:pPr lvl="1"/>
            <a:r>
              <a:rPr lang="en-US" dirty="0"/>
              <a:t>Exponential Time: Average polynomial run-time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://www.seas.gwu.edu/~simhaweb/champalg/tsp/figures/lp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6" y="4477768"/>
            <a:ext cx="4905143" cy="213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427718" y="725185"/>
            <a:ext cx="4716281" cy="356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Interior-Point Algorithm </a:t>
            </a:r>
            <a:r>
              <a:rPr lang="en-US" sz="1800" dirty="0" smtClean="0"/>
              <a:t>[14]</a:t>
            </a:r>
          </a:p>
          <a:p>
            <a:pPr lvl="1"/>
            <a:r>
              <a:rPr lang="en-US" sz="2400" dirty="0" smtClean="0"/>
              <a:t>Moves from inside the created polyhedron</a:t>
            </a:r>
          </a:p>
          <a:p>
            <a:pPr lvl="1"/>
            <a:r>
              <a:rPr lang="en-US" sz="2400" dirty="0"/>
              <a:t>Polynomial </a:t>
            </a:r>
            <a:r>
              <a:rPr lang="en-US" sz="2400" dirty="0" smtClean="0"/>
              <a:t>Time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6" name="Picture 4" descr="http://home.ubalt.edu/ntsbarsh/opre640a/ConvexComb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04" y="4228678"/>
            <a:ext cx="2927259" cy="238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7436652" y="5224106"/>
            <a:ext cx="2942885" cy="23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err="1"/>
              <a:t>home.ubalt.edu</a:t>
            </a:r>
            <a:r>
              <a:rPr lang="en-US" sz="900" dirty="0"/>
              <a:t>/</a:t>
            </a:r>
            <a:r>
              <a:rPr lang="en-US" sz="900" dirty="0" err="1"/>
              <a:t>ntsbarsh</a:t>
            </a:r>
            <a:r>
              <a:rPr lang="en-US" sz="900" dirty="0"/>
              <a:t>/opre640a/</a:t>
            </a:r>
            <a:r>
              <a:rPr lang="en-US" sz="900" dirty="0" err="1"/>
              <a:t>nonlinear.htm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-902377" y="5630915"/>
            <a:ext cx="21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/>
              <a:t>http://</a:t>
            </a:r>
            <a:r>
              <a:rPr lang="pl-PL" sz="900" dirty="0" err="1"/>
              <a:t>www.seas.gwu.edu</a:t>
            </a:r>
            <a:r>
              <a:rPr lang="pl-PL" sz="900" dirty="0"/>
              <a:t>/~</a:t>
            </a:r>
            <a:r>
              <a:rPr lang="pl-PL" sz="900" dirty="0" err="1"/>
              <a:t>simhaweb</a:t>
            </a:r>
            <a:r>
              <a:rPr lang="pl-PL" sz="900" dirty="0"/>
              <a:t>/</a:t>
            </a:r>
            <a:r>
              <a:rPr lang="pl-PL" sz="900" dirty="0" err="1"/>
              <a:t>champalg</a:t>
            </a:r>
            <a:r>
              <a:rPr lang="pl-PL" sz="900" dirty="0"/>
              <a:t>/</a:t>
            </a:r>
            <a:r>
              <a:rPr lang="pl-PL" sz="900" dirty="0" err="1"/>
              <a:t>tsp</a:t>
            </a:r>
            <a:r>
              <a:rPr lang="pl-PL" sz="900" dirty="0"/>
              <a:t>/</a:t>
            </a:r>
            <a:r>
              <a:rPr lang="pl-PL" sz="900" dirty="0" err="1"/>
              <a:t>tsp.html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INTRODUCTION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METHODS</a:t>
            </a:r>
            <a:r>
              <a:rPr lang="en-US" sz="1200" dirty="0" smtClean="0"/>
              <a:t>  RESULTS  DISCUSSION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318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436"/>
            <a:ext cx="8229600" cy="1143000"/>
          </a:xfrm>
        </p:spPr>
        <p:txBody>
          <a:bodyPr/>
          <a:lstStyle/>
          <a:p>
            <a:pPr algn="l"/>
            <a:r>
              <a:rPr lang="en-US" u="sng" dirty="0"/>
              <a:t>6</a:t>
            </a:r>
            <a:r>
              <a:rPr lang="en-US" u="sng" dirty="0" smtClean="0"/>
              <a:t>. Comparative Analysis: Cost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9760"/>
            <a:ext cx="8229600" cy="40686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 </a:t>
            </a:r>
            <a:r>
              <a:rPr lang="en-US" sz="2800" dirty="0" err="1" smtClean="0"/>
              <a:t>Prog</a:t>
            </a:r>
            <a:r>
              <a:rPr lang="en-US" sz="2800" dirty="0" smtClean="0"/>
              <a:t> Cost: 100%, 90%, 80%</a:t>
            </a:r>
          </a:p>
          <a:p>
            <a:pPr lvl="1"/>
            <a:r>
              <a:rPr lang="en-US" sz="2400" dirty="0" smtClean="0"/>
              <a:t>Cost of flow from linear programming formulation</a:t>
            </a:r>
          </a:p>
          <a:p>
            <a:r>
              <a:rPr lang="en-US" sz="2800" dirty="0" smtClean="0"/>
              <a:t>Delta’s Cost</a:t>
            </a:r>
          </a:p>
          <a:p>
            <a:pPr lvl="1"/>
            <a:r>
              <a:rPr lang="en-US" sz="2400" dirty="0" smtClean="0"/>
              <a:t>Estimated cost of flow from post-merger Delta network</a:t>
            </a:r>
          </a:p>
        </p:txBody>
      </p:sp>
      <p:pic>
        <p:nvPicPr>
          <p:cNvPr id="10" name="Picture 9" descr="Screen Shot 2014-11-04 at 12.51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4" y="4263683"/>
            <a:ext cx="8887308" cy="2313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INTRODUCTION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 METHODS  </a:t>
            </a:r>
            <a:r>
              <a:rPr lang="en-US" sz="1200" dirty="0" smtClean="0">
                <a:solidFill>
                  <a:srgbClr val="FF0000"/>
                </a:solidFill>
              </a:rPr>
              <a:t>RESULTS</a:t>
            </a:r>
            <a:r>
              <a:rPr lang="en-US" sz="1200" dirty="0" smtClean="0"/>
              <a:t>  DISCUSSION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098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35" y="337672"/>
            <a:ext cx="872209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/>
              <a:t>6</a:t>
            </a:r>
            <a:r>
              <a:rPr lang="en-US" u="sng" dirty="0" smtClean="0"/>
              <a:t>. Comparative Analysis: Structure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2565"/>
            <a:ext cx="8229600" cy="3406588"/>
          </a:xfrm>
        </p:spPr>
        <p:txBody>
          <a:bodyPr>
            <a:normAutofit/>
          </a:bodyPr>
          <a:lstStyle/>
          <a:p>
            <a:r>
              <a:rPr lang="en-US" sz="2800" dirty="0"/>
              <a:t>30% capacity reduction: YES (1) or NO (0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Z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: Linear programming model prediction</a:t>
            </a:r>
          </a:p>
          <a:p>
            <a:r>
              <a:rPr lang="en-US" sz="2800" dirty="0" err="1" smtClean="0"/>
              <a:t>Z</a:t>
            </a:r>
            <a:r>
              <a:rPr lang="en-US" sz="2800" baseline="30000" dirty="0" err="1" smtClean="0"/>
              <a:t>d</a:t>
            </a:r>
            <a:r>
              <a:rPr lang="en-US" sz="2800" dirty="0" smtClean="0"/>
              <a:t>: Actual Delta post-merger decision</a:t>
            </a:r>
          </a:p>
          <a:p>
            <a:r>
              <a:rPr lang="en-US" sz="2800" dirty="0" smtClean="0"/>
              <a:t>Route by route comparison: 55% match accuracy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Screen Shot 2014-11-04 at 1.13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50" y="4016677"/>
            <a:ext cx="4344340" cy="2637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INTRODUCTION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 METHODS  </a:t>
            </a:r>
            <a:r>
              <a:rPr lang="en-US" sz="1200" dirty="0" smtClean="0">
                <a:solidFill>
                  <a:srgbClr val="FF0000"/>
                </a:solidFill>
              </a:rPr>
              <a:t>RESULTS</a:t>
            </a:r>
            <a:r>
              <a:rPr lang="en-US" sz="1200" dirty="0" smtClean="0"/>
              <a:t>  DISCUSSION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71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731"/>
            <a:ext cx="8229600" cy="1143000"/>
          </a:xfrm>
        </p:spPr>
        <p:txBody>
          <a:bodyPr/>
          <a:lstStyle/>
          <a:p>
            <a:pPr algn="l"/>
            <a:r>
              <a:rPr lang="en-US" u="sng" dirty="0"/>
              <a:t>7</a:t>
            </a:r>
            <a:r>
              <a:rPr lang="en-US" u="sng" dirty="0" smtClean="0"/>
              <a:t>. Cities That Gain Hub Status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172"/>
            <a:ext cx="8229600" cy="25587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ym typeface="Wingdings"/>
              </a:rPr>
              <a:t>Potential hubs: La-Guardia, Seattle, Boston</a:t>
            </a:r>
          </a:p>
          <a:p>
            <a:pPr lvl="1"/>
            <a:r>
              <a:rPr lang="en-US" sz="2400" dirty="0" smtClean="0">
                <a:sym typeface="Wingdings"/>
              </a:rPr>
              <a:t>100% of routes increase in capacity</a:t>
            </a:r>
          </a:p>
          <a:p>
            <a:r>
              <a:rPr lang="en-US" sz="2800" dirty="0" smtClean="0">
                <a:sym typeface="Wingdings"/>
              </a:rPr>
              <a:t>Actual hubs: La-Guardia (2011), Seattle (2014)</a:t>
            </a:r>
          </a:p>
          <a:p>
            <a:pPr marL="0" indent="0">
              <a:buNone/>
            </a:pPr>
            <a:endParaRPr lang="en-US" sz="2800" dirty="0">
              <a:sym typeface="Wingdings"/>
            </a:endParaRPr>
          </a:p>
        </p:txBody>
      </p:sp>
      <p:pic>
        <p:nvPicPr>
          <p:cNvPr id="12" name="Picture 11" descr="Screen Shot 2014-11-04 at 1.24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66" y="3184662"/>
            <a:ext cx="6466383" cy="341147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57200" y="3709964"/>
            <a:ext cx="13139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" y="4094328"/>
            <a:ext cx="13139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9890" y="5163867"/>
            <a:ext cx="1313954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INTRODUCTION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 METHODS  </a:t>
            </a:r>
            <a:r>
              <a:rPr lang="en-US" sz="1200" dirty="0" smtClean="0">
                <a:solidFill>
                  <a:srgbClr val="FF0000"/>
                </a:solidFill>
              </a:rPr>
              <a:t>RESULTS</a:t>
            </a:r>
            <a:r>
              <a:rPr lang="en-US" sz="1200" dirty="0" smtClean="0"/>
              <a:t>  DISCUSSION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510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61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u="sng" dirty="0"/>
              <a:t>7</a:t>
            </a:r>
            <a:r>
              <a:rPr lang="en-US" u="sng" dirty="0" smtClean="0"/>
              <a:t>. City That </a:t>
            </a:r>
            <a:r>
              <a:rPr lang="en-US" u="sng" dirty="0"/>
              <a:t>L</a:t>
            </a:r>
            <a:r>
              <a:rPr lang="en-US" u="sng" dirty="0" smtClean="0"/>
              <a:t>ost Hub Status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11" y="802154"/>
            <a:ext cx="8229600" cy="25263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Potential de-hub: Memphis</a:t>
            </a:r>
          </a:p>
          <a:p>
            <a:pPr lvl="1"/>
            <a:r>
              <a:rPr lang="en-US" sz="2400" dirty="0" smtClean="0"/>
              <a:t>At least 70% routes lost capacity</a:t>
            </a:r>
          </a:p>
          <a:p>
            <a:r>
              <a:rPr lang="en-US" sz="2800" dirty="0" smtClean="0"/>
              <a:t>Actual de-hub: Memphis (2013)</a:t>
            </a:r>
            <a:endParaRPr lang="en-US" sz="2800" dirty="0"/>
          </a:p>
        </p:txBody>
      </p:sp>
      <p:pic>
        <p:nvPicPr>
          <p:cNvPr id="4" name="Picture 3" descr="Screen Shot 2014-11-04 at 1.28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4" y="3328498"/>
            <a:ext cx="8157884" cy="33782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6231" y="4033661"/>
            <a:ext cx="1158560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INTRODUCTION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 METHODS  </a:t>
            </a:r>
            <a:r>
              <a:rPr lang="en-US" sz="1200" dirty="0" smtClean="0">
                <a:solidFill>
                  <a:srgbClr val="FF0000"/>
                </a:solidFill>
              </a:rPr>
              <a:t>RESULTS</a:t>
            </a:r>
            <a:r>
              <a:rPr lang="en-US" sz="1200" dirty="0" smtClean="0"/>
              <a:t>  DISCUSSION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562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900"/>
            <a:ext cx="8229600" cy="1143000"/>
          </a:xfrm>
        </p:spPr>
        <p:txBody>
          <a:bodyPr/>
          <a:lstStyle/>
          <a:p>
            <a:pPr algn="l"/>
            <a:r>
              <a:rPr lang="en-US" u="sng" dirty="0" smtClean="0"/>
              <a:t>Significance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473" y="1110032"/>
            <a:ext cx="8229600" cy="62866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Publicly available analysis tool for mergers</a:t>
            </a:r>
          </a:p>
          <a:p>
            <a:r>
              <a:rPr lang="en-US" sz="2800" dirty="0" smtClean="0"/>
              <a:t>Useful characterization to identify hub status </a:t>
            </a:r>
          </a:p>
          <a:p>
            <a:r>
              <a:rPr lang="en-US" sz="2800" dirty="0" smtClean="0"/>
              <a:t>Capacity optimization for post-merger consolidation</a:t>
            </a:r>
          </a:p>
          <a:p>
            <a:r>
              <a:rPr lang="en-US" sz="2800" dirty="0" smtClean="0"/>
              <a:t>Limitations</a:t>
            </a:r>
          </a:p>
          <a:p>
            <a:pPr lvl="1"/>
            <a:r>
              <a:rPr lang="en-US" sz="2400" dirty="0" smtClean="0"/>
              <a:t>Geographic relationship of nodes (LGA and BOS)</a:t>
            </a:r>
          </a:p>
          <a:p>
            <a:pPr lvl="1"/>
            <a:r>
              <a:rPr lang="en-US" sz="2400" dirty="0" smtClean="0"/>
              <a:t>Aircraft utilization</a:t>
            </a:r>
          </a:p>
          <a:p>
            <a:pPr lvl="1"/>
            <a:r>
              <a:rPr lang="en-US" sz="2400" dirty="0" smtClean="0"/>
              <a:t>International network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INTRODUCTION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 METHODS  RESULTS  </a:t>
            </a:r>
            <a:r>
              <a:rPr lang="en-US" sz="1200" dirty="0" smtClean="0">
                <a:solidFill>
                  <a:srgbClr val="FF0000"/>
                </a:solidFill>
              </a:rPr>
              <a:t>DISCUSSION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2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Future Research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4" y="1445303"/>
            <a:ext cx="8021554" cy="518861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Expand model reach</a:t>
            </a:r>
          </a:p>
          <a:p>
            <a:pPr lvl="1"/>
            <a:r>
              <a:rPr lang="en-US" sz="2400" dirty="0" smtClean="0"/>
              <a:t>International network</a:t>
            </a:r>
          </a:p>
          <a:p>
            <a:pPr lvl="1"/>
            <a:r>
              <a:rPr lang="en-US" sz="2400" dirty="0" smtClean="0"/>
              <a:t>Class of service</a:t>
            </a:r>
          </a:p>
          <a:p>
            <a:pPr lvl="1"/>
            <a:r>
              <a:rPr lang="en-US" sz="2400" dirty="0"/>
              <a:t>Geographical </a:t>
            </a:r>
            <a:r>
              <a:rPr lang="en-US" sz="2400" dirty="0" smtClean="0"/>
              <a:t>considerations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onsumer preferences</a:t>
            </a:r>
          </a:p>
          <a:p>
            <a:pPr lvl="1"/>
            <a:r>
              <a:rPr lang="en-US" sz="2400" dirty="0" smtClean="0"/>
              <a:t>Competitive scheduling </a:t>
            </a:r>
          </a:p>
          <a:p>
            <a:pPr lvl="1"/>
            <a:r>
              <a:rPr lang="en-US" sz="2400" dirty="0" smtClean="0"/>
              <a:t>Passenger demand/fare changes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pic>
        <p:nvPicPr>
          <p:cNvPr id="7" name="Picture 6" descr="RouteMap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782" y="2264540"/>
            <a:ext cx="4171065" cy="28279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7226102" y="3076048"/>
            <a:ext cx="3492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err="1"/>
              <a:t>www.jaunted.com</a:t>
            </a:r>
            <a:r>
              <a:rPr lang="en-US" sz="900" dirty="0"/>
              <a:t>/files/6193/</a:t>
            </a:r>
            <a:r>
              <a:rPr lang="en-US" sz="900" dirty="0" err="1"/>
              <a:t>RouteMaps.jpg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INTRODUCTION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 METHODS  RESULTS  </a:t>
            </a:r>
            <a:r>
              <a:rPr lang="en-US" sz="1200" dirty="0" smtClean="0">
                <a:solidFill>
                  <a:srgbClr val="FF0000"/>
                </a:solidFill>
              </a:rPr>
              <a:t>DISCUSSION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1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45"/>
            <a:ext cx="8229600" cy="1143000"/>
          </a:xfrm>
        </p:spPr>
        <p:txBody>
          <a:bodyPr/>
          <a:lstStyle/>
          <a:p>
            <a:pPr algn="l"/>
            <a:r>
              <a:rPr lang="en-US" u="sng" dirty="0" smtClean="0"/>
              <a:t>References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516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4000" dirty="0"/>
              <a:t>[1] </a:t>
            </a:r>
            <a:r>
              <a:rPr lang="en-US" sz="4000" dirty="0" err="1"/>
              <a:t>Ahuja</a:t>
            </a:r>
            <a:r>
              <a:rPr lang="en-US" sz="4000" dirty="0"/>
              <a:t>, </a:t>
            </a:r>
            <a:r>
              <a:rPr lang="en-US" sz="4000" dirty="0" err="1"/>
              <a:t>Ravindra</a:t>
            </a:r>
            <a:r>
              <a:rPr lang="en-US" sz="4000" dirty="0"/>
              <a:t> K., Thomas L. </a:t>
            </a:r>
            <a:r>
              <a:rPr lang="en-US" sz="4000" dirty="0" err="1"/>
              <a:t>Magnanti</a:t>
            </a:r>
            <a:r>
              <a:rPr lang="en-US" sz="4000" dirty="0"/>
              <a:t>, and James B. </a:t>
            </a:r>
            <a:r>
              <a:rPr lang="en-US" sz="4000" dirty="0" err="1"/>
              <a:t>Orlin</a:t>
            </a:r>
            <a:r>
              <a:rPr lang="en-US" sz="4000" dirty="0"/>
              <a:t>. </a:t>
            </a:r>
            <a:r>
              <a:rPr lang="en-US" sz="4000" i="1" dirty="0"/>
              <a:t>Network Flows: Theory, Algorithms, and Applications</a:t>
            </a:r>
            <a:r>
              <a:rPr lang="en-US" sz="4000" dirty="0"/>
              <a:t>. Englewood Cliffs, NJ: Prentice Hall, 1993. Print.</a:t>
            </a:r>
          </a:p>
          <a:p>
            <a:r>
              <a:rPr lang="en-US" sz="4000" dirty="0"/>
              <a:t>[2] </a:t>
            </a:r>
            <a:r>
              <a:rPr lang="en-US" sz="4000" dirty="0" err="1"/>
              <a:t>Bazaraa</a:t>
            </a:r>
            <a:r>
              <a:rPr lang="en-US" sz="4000" dirty="0"/>
              <a:t>, M. S., and John J. Jarvis. </a:t>
            </a:r>
            <a:r>
              <a:rPr lang="en-US" sz="4000" i="1" dirty="0"/>
              <a:t>Linear Programming and Network Flows</a:t>
            </a:r>
            <a:r>
              <a:rPr lang="en-US" sz="4000" dirty="0"/>
              <a:t>. New York: Wiley, 1977. Print.</a:t>
            </a:r>
          </a:p>
          <a:p>
            <a:r>
              <a:rPr lang="en-US" sz="4000" dirty="0"/>
              <a:t>[3] </a:t>
            </a:r>
            <a:r>
              <a:rPr lang="en-US" sz="4000" dirty="0" err="1"/>
              <a:t>Chvátal</a:t>
            </a:r>
            <a:r>
              <a:rPr lang="en-US" sz="4000" dirty="0"/>
              <a:t>, </a:t>
            </a:r>
            <a:r>
              <a:rPr lang="en-US" sz="4000" dirty="0" err="1"/>
              <a:t>Vašek</a:t>
            </a:r>
            <a:r>
              <a:rPr lang="en-US" sz="4000" dirty="0"/>
              <a:t>. </a:t>
            </a:r>
            <a:r>
              <a:rPr lang="en-US" sz="4000" i="1" dirty="0"/>
              <a:t>Linear Programming</a:t>
            </a:r>
            <a:r>
              <a:rPr lang="en-US" sz="4000" dirty="0"/>
              <a:t>. New York: W.H. Freeman, 1983. Print.</a:t>
            </a:r>
          </a:p>
          <a:p>
            <a:r>
              <a:rPr lang="en-US" sz="4000" dirty="0"/>
              <a:t>[4] Clark, Robert, and Nicolas Vincent. "Capacity-contingent Pricing and Competition in the Airline Industry." </a:t>
            </a:r>
            <a:r>
              <a:rPr lang="en-US" sz="4000" i="1" dirty="0"/>
              <a:t>Journal of Air Transport Management</a:t>
            </a:r>
            <a:r>
              <a:rPr lang="en-US" sz="4000" dirty="0"/>
              <a:t> 24 (2012): 7-11. Web.</a:t>
            </a:r>
          </a:p>
          <a:p>
            <a:r>
              <a:rPr lang="en-US" sz="4000" dirty="0"/>
              <a:t>[5] "Delta to Cut Flights, De-Hub Memphis." </a:t>
            </a:r>
            <a:r>
              <a:rPr lang="en-US" sz="4000" i="1" dirty="0"/>
              <a:t>Memphis Daily News</a:t>
            </a:r>
            <a:r>
              <a:rPr lang="en-US" sz="4000" dirty="0"/>
              <a:t>. Web. &lt;http://</a:t>
            </a:r>
            <a:r>
              <a:rPr lang="en-US" sz="4000" dirty="0" err="1"/>
              <a:t>www.memphisdailynews.com</a:t>
            </a:r>
            <a:r>
              <a:rPr lang="en-US" sz="4000" dirty="0"/>
              <a:t>/news/2013/</a:t>
            </a:r>
            <a:r>
              <a:rPr lang="en-US" sz="4000" dirty="0" err="1"/>
              <a:t>jun</a:t>
            </a:r>
            <a:r>
              <a:rPr lang="en-US" sz="4000" dirty="0"/>
              <a:t>/5/delta-to-cut-flights-de-hub-</a:t>
            </a:r>
            <a:r>
              <a:rPr lang="en-US" sz="4000" dirty="0" err="1"/>
              <a:t>mem</a:t>
            </a:r>
            <a:r>
              <a:rPr lang="en-US" sz="4000" dirty="0"/>
              <a:t>/&gt;.</a:t>
            </a:r>
          </a:p>
          <a:p>
            <a:r>
              <a:rPr lang="en-US" sz="4000" dirty="0"/>
              <a:t>[6] Holloway, Stephen. </a:t>
            </a:r>
            <a:r>
              <a:rPr lang="en-US" sz="4000" i="1" dirty="0"/>
              <a:t>Straight and Level: Practical Airline Economics</a:t>
            </a:r>
            <a:r>
              <a:rPr lang="en-US" sz="4000" dirty="0"/>
              <a:t>. </a:t>
            </a:r>
            <a:r>
              <a:rPr lang="en-US" sz="4000" dirty="0" err="1"/>
              <a:t>Aldershot</a:t>
            </a:r>
            <a:r>
              <a:rPr lang="en-US" sz="4000" dirty="0"/>
              <a:t>, Hants, England: </a:t>
            </a:r>
            <a:r>
              <a:rPr lang="en-US" sz="4000" dirty="0" err="1"/>
              <a:t>Ashgate</a:t>
            </a:r>
            <a:r>
              <a:rPr lang="en-US" sz="4000" dirty="0"/>
              <a:t>, 1997. Print.</a:t>
            </a:r>
          </a:p>
          <a:p>
            <a:r>
              <a:rPr lang="en-US" sz="4000" dirty="0"/>
              <a:t>[7] Liang, </a:t>
            </a:r>
            <a:r>
              <a:rPr lang="en-US" sz="4000" dirty="0" err="1"/>
              <a:t>Jiajun</a:t>
            </a:r>
            <a:r>
              <a:rPr lang="en-US" sz="4000" dirty="0"/>
              <a:t>. "What Are the Effects of Mergers in the U.S. Airline Industry? An Econometric Analysis on Delta-Northwest Merger." </a:t>
            </a:r>
            <a:r>
              <a:rPr lang="en-US" sz="4000" i="1" dirty="0"/>
              <a:t>The Macalester Review</a:t>
            </a:r>
            <a:r>
              <a:rPr lang="en-US" sz="4000" dirty="0"/>
              <a:t> 1.3 (2013). Print.</a:t>
            </a:r>
          </a:p>
          <a:p>
            <a:r>
              <a:rPr lang="en-US" sz="4000" dirty="0"/>
              <a:t>[8] "</a:t>
            </a:r>
            <a:r>
              <a:rPr lang="en-US" sz="4000" dirty="0" err="1"/>
              <a:t>Max_flow_min_cost</a:t>
            </a:r>
            <a:r>
              <a:rPr lang="en-US" sz="4000" dirty="0"/>
              <a:t>." </a:t>
            </a:r>
            <a:r>
              <a:rPr lang="en-US" sz="4000" i="1" dirty="0" err="1"/>
              <a:t>Max_flow_min_cost</a:t>
            </a:r>
            <a:r>
              <a:rPr lang="en-US" sz="4000" i="1" dirty="0"/>
              <a:t> — </a:t>
            </a:r>
            <a:r>
              <a:rPr lang="en-US" sz="4000" i="1" dirty="0" err="1"/>
              <a:t>NetworkX</a:t>
            </a:r>
            <a:r>
              <a:rPr lang="en-US" sz="4000" i="1" dirty="0"/>
              <a:t> 1.7 Documentation</a:t>
            </a:r>
            <a:r>
              <a:rPr lang="en-US" sz="4000" dirty="0"/>
              <a:t>. </a:t>
            </a:r>
            <a:r>
              <a:rPr lang="en-US" sz="4000" dirty="0" err="1"/>
              <a:t>Github</a:t>
            </a:r>
            <a:r>
              <a:rPr lang="en-US" sz="4000" dirty="0"/>
              <a:t>. Web. &lt;http://</a:t>
            </a:r>
            <a:r>
              <a:rPr lang="en-US" sz="4000" dirty="0" err="1"/>
              <a:t>networkx.lanl.gov</a:t>
            </a:r>
            <a:r>
              <a:rPr lang="en-US" sz="4000" dirty="0"/>
              <a:t>/reference/generated/</a:t>
            </a:r>
            <a:r>
              <a:rPr lang="en-US" sz="4000" dirty="0" err="1"/>
              <a:t>networkx.algorithms.flow.max_flow_min_cost.html</a:t>
            </a:r>
            <a:r>
              <a:rPr lang="en-US" sz="4000" dirty="0"/>
              <a:t>&gt;.</a:t>
            </a:r>
          </a:p>
          <a:p>
            <a:r>
              <a:rPr lang="en-US" sz="4000" dirty="0"/>
              <a:t>[9] "News Archive." </a:t>
            </a:r>
            <a:r>
              <a:rPr lang="en-US" sz="4000" i="1" dirty="0"/>
              <a:t>Delta Adds More Service to Support International Gateway in Seattle</a:t>
            </a:r>
            <a:r>
              <a:rPr lang="en-US" sz="4000" dirty="0"/>
              <a:t>. Web. &lt;http://</a:t>
            </a:r>
            <a:r>
              <a:rPr lang="en-US" sz="4000" dirty="0" err="1"/>
              <a:t>news.delta.com</a:t>
            </a:r>
            <a:r>
              <a:rPr lang="en-US" sz="4000" dirty="0"/>
              <a:t>/2013-12-17-Delta-Adds-More-Service-to-Support-International-Gateway-in-Seattle&gt;.</a:t>
            </a:r>
          </a:p>
          <a:p>
            <a:r>
              <a:rPr lang="en-US" sz="4000" dirty="0"/>
              <a:t>[10] "News Archive." </a:t>
            </a:r>
            <a:r>
              <a:rPr lang="en-US" sz="4000" i="1" dirty="0"/>
              <a:t>Delta Unveils Schedule for New Domestic Hub at New York's LaGuardia Airport</a:t>
            </a:r>
            <a:r>
              <a:rPr lang="en-US" sz="4000" dirty="0"/>
              <a:t>. Web. &lt;http://</a:t>
            </a:r>
            <a:r>
              <a:rPr lang="en-US" sz="4000" dirty="0" err="1"/>
              <a:t>news.delta.com</a:t>
            </a:r>
            <a:r>
              <a:rPr lang="en-US" sz="4000" dirty="0"/>
              <a:t>/</a:t>
            </a:r>
            <a:r>
              <a:rPr lang="en-US" sz="4000" dirty="0" err="1"/>
              <a:t>index.php?s</a:t>
            </a:r>
            <a:r>
              <a:rPr lang="en-US" sz="4000" dirty="0"/>
              <a:t>=20295&amp;item=123849&gt;.</a:t>
            </a:r>
          </a:p>
          <a:p>
            <a:r>
              <a:rPr lang="en-US" sz="4000" dirty="0"/>
              <a:t>[11] </a:t>
            </a:r>
            <a:r>
              <a:rPr lang="en-US" sz="4000" dirty="0" err="1"/>
              <a:t>Nicolau</a:t>
            </a:r>
            <a:r>
              <a:rPr lang="en-US" sz="4000" dirty="0"/>
              <a:t>, Juan Luis. "Testing Prospect Theory in Airline Demand." </a:t>
            </a:r>
            <a:r>
              <a:rPr lang="en-US" sz="4000" i="1" dirty="0"/>
              <a:t>Journal of Air Transport Management</a:t>
            </a:r>
            <a:r>
              <a:rPr lang="en-US" sz="4000" dirty="0"/>
              <a:t> 17.4 (2011): 241-43. Web.</a:t>
            </a:r>
          </a:p>
          <a:p>
            <a:r>
              <a:rPr lang="en-US" sz="4000" dirty="0"/>
              <a:t>[12] </a:t>
            </a:r>
            <a:r>
              <a:rPr lang="en-US" sz="4000" dirty="0" err="1"/>
              <a:t>Obeng</a:t>
            </a:r>
            <a:r>
              <a:rPr lang="en-US" sz="4000" dirty="0"/>
              <a:t>, K., and R. </a:t>
            </a:r>
            <a:r>
              <a:rPr lang="en-US" sz="4000" dirty="0" err="1"/>
              <a:t>Sakano</a:t>
            </a:r>
            <a:r>
              <a:rPr lang="en-US" sz="4000" dirty="0"/>
              <a:t>. "Airline Fare and Seat Management Strategies with Demand Dependency." </a:t>
            </a:r>
            <a:r>
              <a:rPr lang="en-US" sz="4000" i="1" dirty="0"/>
              <a:t>Journal of Air Transport Management</a:t>
            </a:r>
            <a:r>
              <a:rPr lang="en-US" sz="4000" dirty="0"/>
              <a:t> 24 (2012): 42-48. Web.</a:t>
            </a:r>
          </a:p>
          <a:p>
            <a:r>
              <a:rPr lang="en-US" sz="4000" dirty="0"/>
              <a:t>[13] "Overview — </a:t>
            </a:r>
            <a:r>
              <a:rPr lang="en-US" sz="4000" dirty="0" err="1"/>
              <a:t>NetworkX</a:t>
            </a:r>
            <a:r>
              <a:rPr lang="en-US" sz="4000" dirty="0"/>
              <a:t>." </a:t>
            </a:r>
            <a:r>
              <a:rPr lang="en-US" sz="4000" i="1" dirty="0"/>
              <a:t>Overview — </a:t>
            </a:r>
            <a:r>
              <a:rPr lang="en-US" sz="4000" i="1" dirty="0" err="1"/>
              <a:t>NetworkX</a:t>
            </a:r>
            <a:r>
              <a:rPr lang="en-US" sz="4000" dirty="0"/>
              <a:t>. </a:t>
            </a:r>
            <a:r>
              <a:rPr lang="en-US" sz="4000" dirty="0" err="1"/>
              <a:t>Github</a:t>
            </a:r>
            <a:r>
              <a:rPr lang="en-US" sz="4000" dirty="0"/>
              <a:t>. Web. &lt;https://</a:t>
            </a:r>
            <a:r>
              <a:rPr lang="en-US" sz="4000" dirty="0" err="1"/>
              <a:t>networkx.github.io</a:t>
            </a:r>
            <a:r>
              <a:rPr lang="en-US" sz="4000" dirty="0"/>
              <a:t>/&gt;.</a:t>
            </a:r>
          </a:p>
          <a:p>
            <a:r>
              <a:rPr lang="en-US" sz="4000" dirty="0"/>
              <a:t>[14] "Solve Linear Programming Problems." </a:t>
            </a:r>
            <a:r>
              <a:rPr lang="en-US" sz="4000" i="1" dirty="0"/>
              <a:t>Solve Linear Programming Problems</a:t>
            </a:r>
            <a:r>
              <a:rPr lang="en-US" sz="4000" dirty="0"/>
              <a:t>. </a:t>
            </a:r>
            <a:r>
              <a:rPr lang="en-US" sz="4000" dirty="0" err="1"/>
              <a:t>Mathworks</a:t>
            </a:r>
            <a:r>
              <a:rPr lang="en-US" sz="4000" dirty="0"/>
              <a:t>. Web. &lt;http://</a:t>
            </a:r>
            <a:r>
              <a:rPr lang="en-US" sz="4000" dirty="0" err="1"/>
              <a:t>www.mathworks.com</a:t>
            </a:r>
            <a:r>
              <a:rPr lang="en-US" sz="4000" dirty="0"/>
              <a:t>/help/</a:t>
            </a:r>
            <a:r>
              <a:rPr lang="en-US" sz="4000" dirty="0" err="1"/>
              <a:t>optim</a:t>
            </a:r>
            <a:r>
              <a:rPr lang="en-US" sz="4000" dirty="0"/>
              <a:t>/</a:t>
            </a:r>
            <a:r>
              <a:rPr lang="en-US" sz="4000" dirty="0" err="1"/>
              <a:t>ug</a:t>
            </a:r>
            <a:r>
              <a:rPr lang="en-US" sz="4000" dirty="0"/>
              <a:t>/</a:t>
            </a:r>
            <a:r>
              <a:rPr lang="en-US" sz="4000" dirty="0" err="1"/>
              <a:t>linprog.html</a:t>
            </a:r>
            <a:r>
              <a:rPr lang="en-US" sz="4000" dirty="0"/>
              <a:t>&gt;.</a:t>
            </a:r>
          </a:p>
          <a:p>
            <a:r>
              <a:rPr lang="en-US" sz="4000" dirty="0"/>
              <a:t>[15] United States. Department of Justice. District Court for the District of Columbia. </a:t>
            </a:r>
            <a:r>
              <a:rPr lang="en-US" sz="4000" i="1" dirty="0"/>
              <a:t>Case 1:13-cv-01236</a:t>
            </a:r>
            <a:r>
              <a:rPr lang="en-US" sz="4000" dirty="0"/>
              <a:t>. 13 Aug. 2013. Web.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809"/>
            <a:ext cx="8229600" cy="1143000"/>
          </a:xfrm>
        </p:spPr>
        <p:txBody>
          <a:bodyPr/>
          <a:lstStyle/>
          <a:p>
            <a:pPr algn="l"/>
            <a:r>
              <a:rPr lang="en-US" u="sng" dirty="0" smtClean="0"/>
              <a:t>Recap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75" y="1022300"/>
            <a:ext cx="8142525" cy="57049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b="1" dirty="0" smtClean="0"/>
              <a:t>Major Findings</a:t>
            </a:r>
          </a:p>
          <a:p>
            <a:pPr marL="0" indent="0">
              <a:buNone/>
            </a:pPr>
            <a:r>
              <a:rPr lang="en-US" sz="2600" dirty="0" smtClean="0"/>
              <a:t>Successfully predicted three important hub status changes in the Delta post-merger network using a network transportation model </a:t>
            </a:r>
          </a:p>
          <a:p>
            <a:pPr marL="0" indent="0">
              <a:buNone/>
            </a:pPr>
            <a:r>
              <a:rPr lang="en-US" sz="2800" b="1" dirty="0" smtClean="0"/>
              <a:t>Acknowledgements</a:t>
            </a:r>
          </a:p>
          <a:p>
            <a:pPr marL="0" indent="0">
              <a:buNone/>
            </a:pPr>
            <a:r>
              <a:rPr lang="en-US" sz="2600" dirty="0" smtClean="0"/>
              <a:t>We would like to thank our mentors, Dr. David Steadman and Dr</a:t>
            </a:r>
            <a:r>
              <a:rPr lang="en-US" sz="2600" dirty="0"/>
              <a:t>. </a:t>
            </a:r>
            <a:r>
              <a:rPr lang="en-US" sz="2600" dirty="0" err="1"/>
              <a:t>Jayant</a:t>
            </a:r>
            <a:r>
              <a:rPr lang="en-US" sz="2600" dirty="0"/>
              <a:t> </a:t>
            </a:r>
            <a:r>
              <a:rPr lang="en-US" sz="2600" dirty="0" err="1" smtClean="0"/>
              <a:t>Kalagnanam</a:t>
            </a:r>
            <a:r>
              <a:rPr lang="en-US" sz="2600" dirty="0" smtClean="0"/>
              <a:t> for all of their support and guidance throughout the project.</a:t>
            </a:r>
            <a:r>
              <a:rPr lang="en-US" sz="2600" dirty="0"/>
              <a:t> </a:t>
            </a:r>
            <a:r>
              <a:rPr lang="en-US" sz="2600" dirty="0" smtClean="0"/>
              <a:t>Also,  this project would not be possible without the continued support from our teachers and parents.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823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7"/>
            <a:ext cx="8229600" cy="1143000"/>
          </a:xfrm>
        </p:spPr>
        <p:txBody>
          <a:bodyPr/>
          <a:lstStyle/>
          <a:p>
            <a:pPr algn="l"/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945"/>
            <a:ext cx="8686800" cy="47790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Air Navigation serves to ensure safety and efficiency</a:t>
            </a:r>
            <a:endParaRPr lang="en-US" sz="2800" dirty="0" smtClean="0"/>
          </a:p>
          <a:p>
            <a:pPr lvl="1"/>
            <a:r>
              <a:rPr lang="en-US" sz="2400" dirty="0" smtClean="0"/>
              <a:t>Regulated by FAA</a:t>
            </a:r>
            <a:r>
              <a:rPr lang="en-US" sz="2400" dirty="0" smtClean="0"/>
              <a:t> </a:t>
            </a:r>
            <a:r>
              <a:rPr lang="en-US" sz="1800" dirty="0"/>
              <a:t>[</a:t>
            </a:r>
            <a:r>
              <a:rPr lang="en-US" sz="1800" dirty="0" smtClean="0"/>
              <a:t>7]</a:t>
            </a:r>
          </a:p>
          <a:p>
            <a:r>
              <a:rPr lang="en-US" sz="2800" dirty="0"/>
              <a:t>Cause of concern for </a:t>
            </a:r>
            <a:r>
              <a:rPr lang="en-US" sz="2800" dirty="0" smtClean="0"/>
              <a:t>consumers</a:t>
            </a:r>
          </a:p>
          <a:p>
            <a:pPr lvl="1"/>
            <a:r>
              <a:rPr lang="en-US" sz="2400" dirty="0" smtClean="0"/>
              <a:t>2013 Department of Justice (DOJ) complaint </a:t>
            </a:r>
            <a:r>
              <a:rPr lang="en-US" sz="1800" dirty="0"/>
              <a:t>[</a:t>
            </a:r>
            <a:r>
              <a:rPr lang="en-US" sz="1800" dirty="0" smtClean="0"/>
              <a:t>15]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ost-merger network consolidation</a:t>
            </a:r>
          </a:p>
          <a:p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INTRODUCTION </a:t>
            </a:r>
            <a:r>
              <a:rPr lang="en-US" sz="1200" dirty="0" smtClean="0"/>
              <a:t> METHODS  RESULTS  DISCUSSION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956345" y="4181426"/>
            <a:ext cx="5224680" cy="2527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7209246" y="4781716"/>
            <a:ext cx="33616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err="1"/>
              <a:t>www.bostonglobe.com</a:t>
            </a:r>
            <a:r>
              <a:rPr lang="en-US" sz="900" dirty="0"/>
              <a:t>/business/2013/04/02/airline-mergers-bring-stability-industry/OPsPBPjpwQU1oDwaudLUeK/</a:t>
            </a:r>
            <a:r>
              <a:rPr lang="en-US" sz="900" dirty="0" err="1"/>
              <a:t>igraphic.html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5588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937"/>
            <a:ext cx="8229600" cy="1143000"/>
          </a:xfrm>
        </p:spPr>
        <p:txBody>
          <a:bodyPr/>
          <a:lstStyle/>
          <a:p>
            <a:pPr algn="l"/>
            <a:r>
              <a:rPr lang="en-US" u="sng" dirty="0" smtClean="0"/>
              <a:t>Introduction</a:t>
            </a:r>
            <a:endParaRPr lang="en-US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260" y="3891548"/>
            <a:ext cx="5170304" cy="256705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04831" y="907708"/>
            <a:ext cx="8643871" cy="332820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Research examined 2008 Delta/Northwest merger</a:t>
            </a:r>
          </a:p>
          <a:p>
            <a:r>
              <a:rPr lang="en-US" sz="2800" dirty="0" smtClean="0"/>
              <a:t>Evaluated with statistical and optimization techniques</a:t>
            </a:r>
          </a:p>
          <a:p>
            <a:pPr lvl="1"/>
            <a:r>
              <a:rPr lang="en-US" sz="2400" dirty="0" smtClean="0"/>
              <a:t>Statistical technique (logistic regression) </a:t>
            </a:r>
            <a:r>
              <a:rPr lang="en-US" sz="1800" dirty="0"/>
              <a:t>[</a:t>
            </a:r>
            <a:r>
              <a:rPr lang="en-US" sz="1800" dirty="0" smtClean="0"/>
              <a:t>6]</a:t>
            </a:r>
          </a:p>
          <a:p>
            <a:pPr lvl="1"/>
            <a:r>
              <a:rPr lang="en-US" sz="2400" dirty="0" smtClean="0"/>
              <a:t>Network flow-based decision support tool (linear programming)</a:t>
            </a:r>
            <a:endParaRPr lang="en-US" sz="2800" dirty="0" smtClean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690871" y="4376117"/>
            <a:ext cx="4444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err="1"/>
              <a:t>en.wikipedia.org</a:t>
            </a:r>
            <a:r>
              <a:rPr lang="en-US" sz="900" dirty="0"/>
              <a:t>/wiki/Delta_Air_Lines%E2%80%93Northwest_Airlines_merger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INTRODUCTION </a:t>
            </a:r>
            <a:r>
              <a:rPr lang="en-US" sz="1200" dirty="0" smtClean="0"/>
              <a:t> METHODS  RESULTS  DISCUSSION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899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321"/>
            <a:ext cx="8229600" cy="1143000"/>
          </a:xfrm>
        </p:spPr>
        <p:txBody>
          <a:bodyPr/>
          <a:lstStyle/>
          <a:p>
            <a:pPr algn="l"/>
            <a:r>
              <a:rPr lang="en-US" u="sng" dirty="0" smtClean="0"/>
              <a:t>The Goals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11" y="211104"/>
            <a:ext cx="8229600" cy="35194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optimal post-merger network</a:t>
            </a:r>
            <a:endParaRPr lang="en-US" sz="2800" dirty="0"/>
          </a:p>
          <a:p>
            <a:r>
              <a:rPr lang="en-US" sz="2800" dirty="0" smtClean="0"/>
              <a:t>Minimize network operational cost</a:t>
            </a:r>
          </a:p>
          <a:p>
            <a:r>
              <a:rPr lang="en-US" sz="2800" dirty="0" smtClean="0"/>
              <a:t>Identify </a:t>
            </a:r>
            <a:r>
              <a:rPr lang="en-US" sz="2800" dirty="0"/>
              <a:t>potential </a:t>
            </a:r>
            <a:r>
              <a:rPr lang="en-US" sz="2800" dirty="0" smtClean="0"/>
              <a:t>new hub cities/underutilized hubs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14" y="3242991"/>
            <a:ext cx="4990491" cy="30770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7906006" y="4419882"/>
            <a:ext cx="21755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http://worldairlinenews.com/tag/a320211/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222" y="6401157"/>
            <a:ext cx="441451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Delta/Northwest Post-Merger Network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INTRODUCTION </a:t>
            </a:r>
            <a:r>
              <a:rPr lang="en-US" sz="1200" dirty="0" smtClean="0"/>
              <a:t> METHODS  RESULTS  DISCUSSION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340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026"/>
            <a:ext cx="8229600" cy="1143000"/>
          </a:xfrm>
        </p:spPr>
        <p:txBody>
          <a:bodyPr/>
          <a:lstStyle/>
          <a:p>
            <a:pPr algn="l"/>
            <a:r>
              <a:rPr lang="en-US" u="sng" dirty="0" smtClean="0"/>
              <a:t>Project 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718230"/>
            <a:ext cx="8229600" cy="55397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Data collection from </a:t>
            </a:r>
            <a:r>
              <a:rPr lang="en-US" sz="2800" dirty="0" err="1" smtClean="0"/>
              <a:t>Diio</a:t>
            </a:r>
            <a:r>
              <a:rPr lang="en-US" sz="2800" dirty="0" smtClean="0"/>
              <a:t> </a:t>
            </a:r>
            <a:r>
              <a:rPr lang="en-US" sz="2800" dirty="0" err="1" smtClean="0"/>
              <a:t>Mi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Design 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Design network-flow model for airline mergers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Linear programming formulation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Solving the linear programming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Comparative Analysis: Cost and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Validated model through hub predictions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INTRODUCTION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METHODS</a:t>
            </a:r>
            <a:r>
              <a:rPr lang="en-US" sz="1200" dirty="0" smtClean="0"/>
              <a:t>  RESULTS  DISCUSSION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448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9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1. Data Collection from </a:t>
            </a:r>
            <a:r>
              <a:rPr lang="en-US" u="sng" dirty="0" err="1" smtClean="0"/>
              <a:t>Diio</a:t>
            </a:r>
            <a:r>
              <a:rPr lang="en-US" u="sng" dirty="0" smtClean="0"/>
              <a:t> </a:t>
            </a:r>
            <a:r>
              <a:rPr lang="en-US" u="sng" dirty="0" err="1" smtClean="0"/>
              <a:t>Mi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7260"/>
            <a:ext cx="8229600" cy="513377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Diio</a:t>
            </a:r>
            <a:r>
              <a:rPr lang="en-US" sz="2800" dirty="0" smtClean="0"/>
              <a:t> </a:t>
            </a:r>
            <a:r>
              <a:rPr lang="en-US" sz="2800" dirty="0" err="1" smtClean="0"/>
              <a:t>Mi</a:t>
            </a:r>
            <a:r>
              <a:rPr lang="en-US" sz="2800" dirty="0" smtClean="0"/>
              <a:t> database (Delta Air Lines)</a:t>
            </a:r>
          </a:p>
          <a:p>
            <a:pPr lvl="1"/>
            <a:r>
              <a:rPr lang="en-US" sz="2400" dirty="0" smtClean="0"/>
              <a:t>Published by the Department of Transportation (DOT)</a:t>
            </a:r>
          </a:p>
          <a:p>
            <a:pPr lvl="1"/>
            <a:r>
              <a:rPr lang="en-US" sz="2400" dirty="0" smtClean="0"/>
              <a:t>Airline performance metrics: Q2 2007/Q2 2013</a:t>
            </a:r>
          </a:p>
          <a:p>
            <a:r>
              <a:rPr lang="en-US" sz="2800" dirty="0" smtClean="0"/>
              <a:t>Data Set 1: Passenger Demand</a:t>
            </a:r>
          </a:p>
          <a:p>
            <a:pPr lvl="1"/>
            <a:r>
              <a:rPr lang="en-US" sz="2400" dirty="0" smtClean="0"/>
              <a:t>Metrics: passenger &amp; revenue/route/day </a:t>
            </a:r>
          </a:p>
          <a:p>
            <a:r>
              <a:rPr lang="en-US" sz="2800" dirty="0" smtClean="0"/>
              <a:t>Data Set 2: Capacity</a:t>
            </a:r>
          </a:p>
          <a:p>
            <a:pPr lvl="1"/>
            <a:r>
              <a:rPr lang="en-US" sz="2400" dirty="0" smtClean="0"/>
              <a:t>Load factor &amp; passenger demand by route</a:t>
            </a:r>
          </a:p>
          <a:p>
            <a:pPr lvl="1"/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INTRODUCTION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METHODS</a:t>
            </a:r>
            <a:r>
              <a:rPr lang="en-US" sz="1200" dirty="0" smtClean="0"/>
              <a:t>  RESULTS  DISCUSSION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48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09"/>
            <a:ext cx="8229600" cy="1143000"/>
          </a:xfrm>
        </p:spPr>
        <p:txBody>
          <a:bodyPr/>
          <a:lstStyle/>
          <a:p>
            <a:pPr algn="l"/>
            <a:r>
              <a:rPr lang="en-US" u="sng" dirty="0" smtClean="0"/>
              <a:t>2. Logistic Regression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69" y="3037768"/>
            <a:ext cx="8612988" cy="4359808"/>
          </a:xfrm>
        </p:spPr>
        <p:txBody>
          <a:bodyPr>
            <a:noAutofit/>
          </a:bodyPr>
          <a:lstStyle/>
          <a:p>
            <a:r>
              <a:rPr lang="en-US" sz="2800" dirty="0" smtClean="0"/>
              <a:t>Preliminary tool to model capacity reductions decisions</a:t>
            </a:r>
          </a:p>
          <a:p>
            <a:r>
              <a:rPr lang="en-US" sz="2800" dirty="0" smtClean="0"/>
              <a:t>Industry Metrics</a:t>
            </a:r>
            <a:r>
              <a:rPr lang="en-US" sz="2000" dirty="0" smtClean="0"/>
              <a:t>: </a:t>
            </a:r>
          </a:p>
          <a:p>
            <a:pPr lvl="1"/>
            <a:r>
              <a:rPr lang="en-US" sz="2400" i="1" dirty="0" smtClean="0"/>
              <a:t>L</a:t>
            </a:r>
            <a:r>
              <a:rPr lang="en-US" sz="2400" i="1" baseline="-25000" dirty="0" smtClean="0"/>
              <a:t>F</a:t>
            </a:r>
            <a:r>
              <a:rPr lang="en-US" sz="2400" i="1" dirty="0" smtClean="0"/>
              <a:t> : Load Factor; </a:t>
            </a:r>
            <a:r>
              <a:rPr lang="en-US" sz="2400" i="1" dirty="0" err="1" smtClean="0"/>
              <a:t>AF</a:t>
            </a:r>
            <a:r>
              <a:rPr lang="en-US" sz="2400" i="1" baseline="-25000" dirty="0" err="1" smtClean="0"/>
              <a:t>m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: Average Fare/Mile; M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: Percent Mainline</a:t>
            </a:r>
          </a:p>
          <a:p>
            <a:r>
              <a:rPr lang="en-US" sz="2800" dirty="0" smtClean="0"/>
              <a:t>Decisions are route-specific; independent of network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INTRODUCTION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METHODS</a:t>
            </a:r>
            <a:r>
              <a:rPr lang="en-US" sz="1200" dirty="0" smtClean="0"/>
              <a:t>  RESULTS  DISCUSSION</a:t>
            </a:r>
            <a:endParaRPr lang="en-US" sz="1200" dirty="0"/>
          </a:p>
        </p:txBody>
      </p:sp>
      <p:pic>
        <p:nvPicPr>
          <p:cNvPr id="9" name="Picture 8" descr="Screen Shot 2014-11-19 at 9.32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9" y="1414995"/>
            <a:ext cx="7726819" cy="23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3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44" y="457200"/>
            <a:ext cx="8792924" cy="1143000"/>
          </a:xfrm>
        </p:spPr>
        <p:txBody>
          <a:bodyPr>
            <a:noAutofit/>
          </a:bodyPr>
          <a:lstStyle/>
          <a:p>
            <a:r>
              <a:rPr lang="en-US" sz="3600" u="sng" dirty="0" smtClean="0"/>
              <a:t>3. A Network Flow-Model for Airline Mergers 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819" y="1290878"/>
            <a:ext cx="9274729" cy="26651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Transportation problem</a:t>
            </a:r>
          </a:p>
          <a:p>
            <a:r>
              <a:rPr lang="en-US" sz="2800" dirty="0" smtClean="0"/>
              <a:t>Tripartite graph</a:t>
            </a:r>
          </a:p>
          <a:p>
            <a:r>
              <a:rPr lang="en-US" sz="2800" dirty="0"/>
              <a:t>Flow Value (</a:t>
            </a:r>
            <a:r>
              <a:rPr lang="en-US" sz="2800" dirty="0" smtClean="0"/>
              <a:t>passengers)</a:t>
            </a:r>
            <a:r>
              <a:rPr lang="en-US" sz="2800" dirty="0"/>
              <a:t>: </a:t>
            </a:r>
            <a:r>
              <a:rPr lang="en-US" sz="2800" dirty="0" smtClean="0"/>
              <a:t>148,052; Nodes</a:t>
            </a:r>
            <a:r>
              <a:rPr lang="en-US" sz="2800" dirty="0"/>
              <a:t>: </a:t>
            </a:r>
            <a:r>
              <a:rPr lang="en-US" sz="2800" dirty="0" smtClean="0"/>
              <a:t>212; Edges</a:t>
            </a:r>
            <a:r>
              <a:rPr lang="en-US" sz="2800" dirty="0"/>
              <a:t>: 1,812</a:t>
            </a:r>
          </a:p>
          <a:p>
            <a:endParaRPr lang="en-US" sz="2800" dirty="0" smtClean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14201"/>
            <a:ext cx="4040094" cy="23847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4570674" y="3347757"/>
            <a:ext cx="4637268" cy="2836600"/>
            <a:chOff x="-786355" y="283823"/>
            <a:chExt cx="10375707" cy="5321712"/>
          </a:xfrm>
        </p:grpSpPr>
        <p:grpSp>
          <p:nvGrpSpPr>
            <p:cNvPr id="8" name="Group 7"/>
            <p:cNvGrpSpPr/>
            <p:nvPr/>
          </p:nvGrpSpPr>
          <p:grpSpPr>
            <a:xfrm>
              <a:off x="414146" y="911588"/>
              <a:ext cx="8242054" cy="4693947"/>
              <a:chOff x="414146" y="1104996"/>
              <a:chExt cx="8242054" cy="469394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14146" y="3175320"/>
                <a:ext cx="676439" cy="662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19423" y="1104996"/>
                <a:ext cx="676439" cy="662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919423" y="3175320"/>
                <a:ext cx="676439" cy="662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919423" y="5136268"/>
                <a:ext cx="676439" cy="662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128749" y="4266506"/>
                <a:ext cx="676439" cy="662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128749" y="2168575"/>
                <a:ext cx="676439" cy="662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378942" y="3175320"/>
                <a:ext cx="676439" cy="662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378942" y="1104996"/>
                <a:ext cx="676439" cy="662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378942" y="5136268"/>
                <a:ext cx="676439" cy="662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979761" y="3175320"/>
                <a:ext cx="676439" cy="662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14" idx="0"/>
                <a:endCxn id="15" idx="3"/>
              </p:cNvCxnSpPr>
              <p:nvPr/>
            </p:nvCxnSpPr>
            <p:spPr>
              <a:xfrm flipV="1">
                <a:off x="752366" y="1670624"/>
                <a:ext cx="1266119" cy="15046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4" idx="6"/>
                <a:endCxn id="16" idx="2"/>
              </p:cNvCxnSpPr>
              <p:nvPr/>
            </p:nvCxnSpPr>
            <p:spPr>
              <a:xfrm>
                <a:off x="1090585" y="3506658"/>
                <a:ext cx="8288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904766" y="3837995"/>
                <a:ext cx="1014657" cy="15329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9" idx="2"/>
              </p:cNvCxnSpPr>
              <p:nvPr/>
            </p:nvCxnSpPr>
            <p:spPr>
              <a:xfrm flipV="1">
                <a:off x="2595862" y="2499913"/>
                <a:ext cx="1532887" cy="1006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18" idx="2"/>
              </p:cNvCxnSpPr>
              <p:nvPr/>
            </p:nvCxnSpPr>
            <p:spPr>
              <a:xfrm>
                <a:off x="2595862" y="3610465"/>
                <a:ext cx="1532887" cy="9873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6"/>
                <a:endCxn id="19" idx="2"/>
              </p:cNvCxnSpPr>
              <p:nvPr/>
            </p:nvCxnSpPr>
            <p:spPr>
              <a:xfrm>
                <a:off x="2595862" y="1436334"/>
                <a:ext cx="1532887" cy="10635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7" idx="6"/>
                <a:endCxn id="18" idx="2"/>
              </p:cNvCxnSpPr>
              <p:nvPr/>
            </p:nvCxnSpPr>
            <p:spPr>
              <a:xfrm flipV="1">
                <a:off x="2595862" y="4597844"/>
                <a:ext cx="1532887" cy="8697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7" idx="6"/>
                <a:endCxn id="19" idx="2"/>
              </p:cNvCxnSpPr>
              <p:nvPr/>
            </p:nvCxnSpPr>
            <p:spPr>
              <a:xfrm flipV="1">
                <a:off x="2595862" y="2499913"/>
                <a:ext cx="1532887" cy="29676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5" idx="6"/>
                <a:endCxn id="18" idx="2"/>
              </p:cNvCxnSpPr>
              <p:nvPr/>
            </p:nvCxnSpPr>
            <p:spPr>
              <a:xfrm>
                <a:off x="2595862" y="1436334"/>
                <a:ext cx="1532887" cy="31615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9" idx="6"/>
              </p:cNvCxnSpPr>
              <p:nvPr/>
            </p:nvCxnSpPr>
            <p:spPr>
              <a:xfrm flipV="1">
                <a:off x="4805188" y="1546243"/>
                <a:ext cx="1573754" cy="9536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9" idx="6"/>
              </p:cNvCxnSpPr>
              <p:nvPr/>
            </p:nvCxnSpPr>
            <p:spPr>
              <a:xfrm>
                <a:off x="4805188" y="2499913"/>
                <a:ext cx="1573754" cy="8686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6"/>
              </p:cNvCxnSpPr>
              <p:nvPr/>
            </p:nvCxnSpPr>
            <p:spPr>
              <a:xfrm flipV="1">
                <a:off x="4805188" y="3368600"/>
                <a:ext cx="1573754" cy="12292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8" idx="6"/>
                <a:endCxn id="22" idx="2"/>
              </p:cNvCxnSpPr>
              <p:nvPr/>
            </p:nvCxnSpPr>
            <p:spPr>
              <a:xfrm>
                <a:off x="4805188" y="4597844"/>
                <a:ext cx="1573754" cy="8697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9" idx="6"/>
                <a:endCxn id="22" idx="2"/>
              </p:cNvCxnSpPr>
              <p:nvPr/>
            </p:nvCxnSpPr>
            <p:spPr>
              <a:xfrm>
                <a:off x="4805188" y="2499913"/>
                <a:ext cx="1573754" cy="29676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8" idx="6"/>
              </p:cNvCxnSpPr>
              <p:nvPr/>
            </p:nvCxnSpPr>
            <p:spPr>
              <a:xfrm flipV="1">
                <a:off x="4805188" y="1546243"/>
                <a:ext cx="1573754" cy="30516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7055381" y="1422529"/>
                <a:ext cx="1023442" cy="1836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0" idx="6"/>
                <a:endCxn id="23" idx="2"/>
              </p:cNvCxnSpPr>
              <p:nvPr/>
            </p:nvCxnSpPr>
            <p:spPr>
              <a:xfrm>
                <a:off x="7055381" y="3506658"/>
                <a:ext cx="9243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2" idx="6"/>
                <a:endCxn id="23" idx="3"/>
              </p:cNvCxnSpPr>
              <p:nvPr/>
            </p:nvCxnSpPr>
            <p:spPr>
              <a:xfrm flipV="1">
                <a:off x="7055381" y="3740948"/>
                <a:ext cx="1023442" cy="17266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-786355" y="2306505"/>
              <a:ext cx="1926859" cy="635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Source</a:t>
              </a:r>
              <a:endParaRPr lang="en-US" sz="1600" u="sn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78822" y="2443347"/>
              <a:ext cx="1510530" cy="635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>
                  <a:solidFill>
                    <a:srgbClr val="FFFFFF"/>
                  </a:solidFill>
                </a:rPr>
                <a:t>Sink</a:t>
              </a:r>
              <a:endParaRPr lang="en-US" sz="1600" u="sng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27484" y="366472"/>
              <a:ext cx="3038164" cy="635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Origin</a:t>
              </a:r>
              <a:endParaRPr lang="en-US" sz="1600" u="sn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75998" y="1246029"/>
              <a:ext cx="1447662" cy="635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Hub</a:t>
              </a:r>
              <a:endParaRPr lang="en-US" sz="1600" u="sn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04086" y="283823"/>
              <a:ext cx="3854850" cy="635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Destination</a:t>
              </a:r>
              <a:endParaRPr lang="en-US" sz="1600" u="sng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INTRODUCTION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METHODS</a:t>
            </a:r>
            <a:r>
              <a:rPr lang="en-US" sz="1200" dirty="0" smtClean="0"/>
              <a:t>  RESULTS  DISCUSSION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475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613"/>
            <a:ext cx="8229600" cy="1143000"/>
          </a:xfrm>
        </p:spPr>
        <p:txBody>
          <a:bodyPr/>
          <a:lstStyle/>
          <a:p>
            <a:pPr algn="l"/>
            <a:r>
              <a:rPr lang="en-US" u="sng" dirty="0" smtClean="0"/>
              <a:t>3. Graph Attributes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275"/>
            <a:ext cx="8686800" cy="48312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Capacity on an edge</a:t>
            </a:r>
          </a:p>
          <a:p>
            <a:pPr lvl="1">
              <a:buFont typeface="Wingdings" charset="2"/>
              <a:buChar char="u"/>
            </a:pPr>
            <a:r>
              <a:rPr lang="en-US" sz="2400" dirty="0" smtClean="0"/>
              <a:t>Load factor</a:t>
            </a:r>
          </a:p>
          <a:p>
            <a:pPr lvl="1">
              <a:buFont typeface="Wingdings" charset="2"/>
              <a:buChar char="u"/>
            </a:pPr>
            <a:r>
              <a:rPr lang="en-US" sz="2400" dirty="0" smtClean="0"/>
              <a:t>Passenger demand</a:t>
            </a:r>
          </a:p>
          <a:p>
            <a:r>
              <a:rPr lang="en-US" sz="2800" dirty="0" smtClean="0"/>
              <a:t>Demand per node</a:t>
            </a:r>
          </a:p>
          <a:p>
            <a:pPr lvl="1">
              <a:buFont typeface="Wingdings" charset="2"/>
              <a:buChar char="u"/>
            </a:pPr>
            <a:r>
              <a:rPr lang="en-US" sz="2400" i="1" dirty="0" smtClean="0"/>
              <a:t>(Flow in) – (Flow out) = </a:t>
            </a:r>
            <a:r>
              <a:rPr lang="en-US" sz="2400" i="1" dirty="0" err="1" smtClean="0"/>
              <a:t>const</a:t>
            </a:r>
            <a:endParaRPr lang="en-US" sz="2400" i="1" dirty="0" smtClean="0"/>
          </a:p>
          <a:p>
            <a:r>
              <a:rPr lang="en-US" sz="2800" dirty="0" smtClean="0"/>
              <a:t>Cost on an edge</a:t>
            </a:r>
          </a:p>
          <a:p>
            <a:pPr lvl="1">
              <a:buFont typeface="Wingdings" charset="2"/>
              <a:buChar char="u"/>
            </a:pPr>
            <a:r>
              <a:rPr lang="en-US" sz="2400" dirty="0"/>
              <a:t>C</a:t>
            </a:r>
            <a:r>
              <a:rPr lang="en-US" sz="2400" dirty="0" smtClean="0"/>
              <a:t>ost per seat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7862" y="0"/>
            <a:ext cx="3586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INTRODUCTION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METHODS</a:t>
            </a:r>
            <a:r>
              <a:rPr lang="en-US" sz="1200" dirty="0" smtClean="0"/>
              <a:t>  RESULTS  DISCUSSION</a:t>
            </a: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87548" y="2208605"/>
            <a:ext cx="4594175" cy="2653806"/>
            <a:chOff x="4949012" y="2208605"/>
            <a:chExt cx="4594175" cy="2653806"/>
          </a:xfrm>
        </p:grpSpPr>
        <p:grpSp>
          <p:nvGrpSpPr>
            <p:cNvPr id="7" name="Group 6"/>
            <p:cNvGrpSpPr/>
            <p:nvPr/>
          </p:nvGrpSpPr>
          <p:grpSpPr>
            <a:xfrm>
              <a:off x="5621815" y="2570908"/>
              <a:ext cx="2949145" cy="2291503"/>
              <a:chOff x="4275438" y="2373868"/>
              <a:chExt cx="2949145" cy="229150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478162" y="2463114"/>
                <a:ext cx="543697" cy="560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601728" y="2558534"/>
                <a:ext cx="420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10" name="Straight Arrow Connector 9"/>
              <p:cNvCxnSpPr>
                <a:endCxn id="8" idx="2"/>
              </p:cNvCxnSpPr>
              <p:nvPr/>
            </p:nvCxnSpPr>
            <p:spPr>
              <a:xfrm>
                <a:off x="4275438" y="2743200"/>
                <a:ext cx="12027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386650" y="2373868"/>
                <a:ext cx="1029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(15, $30) 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960076" y="2373868"/>
                <a:ext cx="1029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(20, $35)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021859" y="2743200"/>
                <a:ext cx="12027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14335" y="3188043"/>
                <a:ext cx="271024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 – Demand for node</a:t>
                </a:r>
              </a:p>
              <a:p>
                <a:r>
                  <a:rPr lang="en-US" dirty="0" smtClean="0"/>
                  <a:t>15 – Capacity for edge 1</a:t>
                </a:r>
              </a:p>
              <a:p>
                <a:r>
                  <a:rPr lang="en-US" dirty="0" smtClean="0"/>
                  <a:t>$30 – Unit cost for edge 1</a:t>
                </a:r>
              </a:p>
              <a:p>
                <a:r>
                  <a:rPr lang="en-US" dirty="0" smtClean="0"/>
                  <a:t>20 – Capacity for edge 2</a:t>
                </a:r>
              </a:p>
              <a:p>
                <a:r>
                  <a:rPr lang="en-US" dirty="0" smtClean="0"/>
                  <a:t>$35 – Unit cost for edge 2</a:t>
                </a:r>
                <a:endParaRPr lang="en-US" dirty="0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5082444" y="2660154"/>
              <a:ext cx="543697" cy="560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570960" y="2647797"/>
              <a:ext cx="543697" cy="572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49012" y="2240871"/>
              <a:ext cx="91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09747" y="2208605"/>
              <a:ext cx="664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Hub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01212" y="2288383"/>
              <a:ext cx="134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Destination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686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7302534</TotalTime>
  <Words>2181</Words>
  <Application>Microsoft Macintosh PowerPoint</Application>
  <PresentationFormat>On-screen Show (4:3)</PresentationFormat>
  <Paragraphs>273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Twilight</vt:lpstr>
      <vt:lpstr>A Network Flow-Based Approach for Post-Merger Airline Hub Consolidation </vt:lpstr>
      <vt:lpstr>Introduction</vt:lpstr>
      <vt:lpstr>Introduction</vt:lpstr>
      <vt:lpstr>The Goals</vt:lpstr>
      <vt:lpstr>Project Overview</vt:lpstr>
      <vt:lpstr>1. Data Collection from Diio Mi</vt:lpstr>
      <vt:lpstr>2. Logistic Regression</vt:lpstr>
      <vt:lpstr>3. A Network Flow-Model for Airline Mergers </vt:lpstr>
      <vt:lpstr>3. Graph Attributes</vt:lpstr>
      <vt:lpstr>4. Linear Programming Formulation</vt:lpstr>
      <vt:lpstr>5. Solving the Linear Programming Problem</vt:lpstr>
      <vt:lpstr>6. Comparative Analysis: Cost </vt:lpstr>
      <vt:lpstr>6. Comparative Analysis: Structure </vt:lpstr>
      <vt:lpstr>7. Cities That Gain Hub Status</vt:lpstr>
      <vt:lpstr>7. City That Lost Hub Status</vt:lpstr>
      <vt:lpstr>Significance</vt:lpstr>
      <vt:lpstr>Future Research</vt:lpstr>
      <vt:lpstr>References</vt:lpstr>
      <vt:lpstr>Recap</vt:lpstr>
    </vt:vector>
  </TitlesOfParts>
  <Company>Karp Enterprises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Network Flow-Based Approach for Post-Merger Airline Hub Consolidation</dc:title>
  <dc:creator>Robert Karp</dc:creator>
  <cp:lastModifiedBy>Karthik</cp:lastModifiedBy>
  <cp:revision>348</cp:revision>
  <cp:lastPrinted>2014-11-07T17:09:10Z</cp:lastPrinted>
  <dcterms:created xsi:type="dcterms:W3CDTF">2014-11-02T14:56:57Z</dcterms:created>
  <dcterms:modified xsi:type="dcterms:W3CDTF">2016-02-04T17:30:48Z</dcterms:modified>
</cp:coreProperties>
</file>