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260" r:id="rId2"/>
    <p:sldId id="291" r:id="rId3"/>
    <p:sldId id="309" r:id="rId4"/>
    <p:sldId id="293" r:id="rId5"/>
    <p:sldId id="294" r:id="rId6"/>
    <p:sldId id="333" r:id="rId7"/>
    <p:sldId id="305" r:id="rId8"/>
    <p:sldId id="308" r:id="rId9"/>
    <p:sldId id="307" r:id="rId10"/>
    <p:sldId id="303" r:id="rId11"/>
    <p:sldId id="310" r:id="rId12"/>
    <p:sldId id="311" r:id="rId13"/>
    <p:sldId id="312" r:id="rId14"/>
    <p:sldId id="313" r:id="rId15"/>
    <p:sldId id="314" r:id="rId16"/>
    <p:sldId id="321" r:id="rId17"/>
    <p:sldId id="315" r:id="rId18"/>
    <p:sldId id="316" r:id="rId19"/>
    <p:sldId id="317" r:id="rId20"/>
    <p:sldId id="322" r:id="rId21"/>
    <p:sldId id="318" r:id="rId22"/>
    <p:sldId id="319" r:id="rId23"/>
    <p:sldId id="320" r:id="rId24"/>
    <p:sldId id="323" r:id="rId25"/>
    <p:sldId id="324" r:id="rId26"/>
    <p:sldId id="325" r:id="rId27"/>
    <p:sldId id="328" r:id="rId28"/>
    <p:sldId id="331" r:id="rId29"/>
    <p:sldId id="326" r:id="rId30"/>
    <p:sldId id="329" r:id="rId31"/>
    <p:sldId id="327" r:id="rId32"/>
    <p:sldId id="330" r:id="rId33"/>
    <p:sldId id="332" r:id="rId34"/>
    <p:sldId id="286" r:id="rId3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FEF99"/>
    <a:srgbClr val="FF3B3B"/>
    <a:srgbClr val="FFFFB3"/>
    <a:srgbClr val="E22708"/>
    <a:srgbClr val="FFFF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E6E0674-E4A4-473D-8E35-C532DEF0F52A}" type="datetimeFigureOut">
              <a:rPr lang="en-US"/>
              <a:pPr>
                <a:defRPr/>
              </a:pPr>
              <a:t>10/14/2023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1FBEA8B-CFE0-4060-B0BA-8239CAFF8F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5784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9763293-1053-47A1-8DE3-A2603FE02B42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8870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E6518E-CD24-4165-96F4-7870373DBB7F}" type="datetime1">
              <a:rPr lang="en-US"/>
              <a:pPr>
                <a:defRPr/>
              </a:pPr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85C7E2-83A8-461D-BFFA-C20F99F01B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11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199F6F-D4A9-412F-BD26-3AE23995AEB2}" type="datetime1">
              <a:rPr lang="en-US"/>
              <a:pPr>
                <a:defRPr/>
              </a:pPr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5B9E01-E886-4806-8511-EABDCDD35B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2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78885A-4A5D-4444-B22E-0474591099C7}" type="datetime1">
              <a:rPr lang="en-US"/>
              <a:pPr>
                <a:defRPr/>
              </a:pPr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EE3521-B89B-464E-8711-E9B846E85B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325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ECF2EC-0194-4E92-A772-513197590DE6}" type="datetime1">
              <a:rPr lang="en-US"/>
              <a:pPr>
                <a:defRPr/>
              </a:pPr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7D8219-DD49-4BFB-88E9-04C4899C50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938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C6A637-635A-465C-B9BD-0B3ECE5D7FB0}" type="datetime1">
              <a:rPr lang="en-US"/>
              <a:pPr>
                <a:defRPr/>
              </a:pPr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8F563-23FA-4292-9A3B-F674CFEB33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297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36FF20-0BFE-4FF2-943F-16CD18F1F6DD}" type="datetime1">
              <a:rPr lang="en-US"/>
              <a:pPr>
                <a:defRPr/>
              </a:pPr>
              <a:t>10/14/2023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B7A1D0-CD8B-45A1-BAC7-423765D41F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281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C445CD-B966-47CE-9781-D80E30BEA79F}" type="datetime1">
              <a:rPr lang="en-US"/>
              <a:pPr>
                <a:defRPr/>
              </a:pPr>
              <a:t>10/14/2023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5904C3-F749-4F3C-BE6E-3A28F80998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43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0FD56-C29E-4237-BEE6-A400ABE5A714}" type="datetime1">
              <a:rPr lang="en-US"/>
              <a:pPr>
                <a:defRPr/>
              </a:pPr>
              <a:t>10/14/2023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4A46F8-1C56-4C2F-A507-B80D69FA9B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989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F08419-22CF-4D4B-873D-10C4E409E0D2}" type="datetime1">
              <a:rPr lang="en-US"/>
              <a:pPr>
                <a:defRPr/>
              </a:pPr>
              <a:t>10/14/2023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B4F74-3105-4B08-9D4F-0648F58966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358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37073D-F404-44CF-9FC6-A71C18DBEE25}" type="datetime1">
              <a:rPr lang="en-US"/>
              <a:pPr>
                <a:defRPr/>
              </a:pPr>
              <a:t>10/14/2023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909FF2-A400-4EDD-A1C5-EF64D46D1A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81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E88B40-1992-46B0-9F6F-FC5552960DE5}" type="datetime1">
              <a:rPr lang="en-US"/>
              <a:pPr>
                <a:defRPr/>
              </a:pPr>
              <a:t>10/14/2023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14A402-DC59-4476-8153-7E8008D159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25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ivot">
          <a:fgClr>
            <a:srgbClr val="FF00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6DB2D91-9CB0-4AC1-8C84-043A124925E9}" type="datetime1">
              <a:rPr lang="en-US"/>
              <a:pPr>
                <a:defRPr/>
              </a:pPr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9D77B23-748C-4273-B0A3-0598881AC6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2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2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microsoft.com/office/2007/relationships/hdphoto" Target="../media/hdphoto2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microsoft.com/office/2007/relationships/hdphoto" Target="../media/hdphoto2.wdp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microsoft.com/office/2007/relationships/hdphoto" Target="../media/hdphoto2.wdp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microsoft.com/office/2007/relationships/hdphoto" Target="../media/hdphoto2.wdp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microsoft.com/office/2007/relationships/hdphoto" Target="../media/hdphoto4.wdp"/><Relationship Id="rId5" Type="http://schemas.openxmlformats.org/officeDocument/2006/relationships/image" Target="../media/image16.pn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microsoft.com/office/2007/relationships/hdphoto" Target="../media/hdphoto3.wdp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0650" y="107950"/>
            <a:ext cx="11941175" cy="6626225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03213" y="1571223"/>
            <a:ext cx="11558229" cy="4108360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1507720" y="1800934"/>
            <a:ext cx="9186242" cy="830997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mic Sans MS" panose="030F0702030302020204" pitchFamily="66" charset="0"/>
              </a:rPr>
              <a:t>DIGITAL LOGIC DESIGN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2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mic Sans MS" panose="030F0702030302020204" pitchFamily="66" charset="0"/>
              </a:rPr>
              <a:t>(Course Code: </a:t>
            </a:r>
            <a:r>
              <a:rPr lang="en-US" sz="2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mic Sans MS" panose="030F0702030302020204" pitchFamily="66" charset="0"/>
              </a:rPr>
              <a:t>ECE 1003)</a:t>
            </a:r>
            <a:endParaRPr lang="en-US" altLang="en-US" sz="20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Comic Sans MS" panose="030F0702030302020204" pitchFamily="66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996" y="59767"/>
            <a:ext cx="3860481" cy="1679444"/>
          </a:xfrm>
          <a:prstGeom prst="rect">
            <a:avLst/>
          </a:prstGeom>
        </p:spPr>
      </p:pic>
      <p:sp>
        <p:nvSpPr>
          <p:cNvPr id="9" name="Rectangle 10">
            <a:extLst>
              <a:ext uri="{FF2B5EF4-FFF2-40B4-BE49-F238E27FC236}">
                <a16:creationId xmlns:a16="http://schemas.microsoft.com/office/drawing/2014/main" id="{3B6213FA-FA29-4D67-9B93-9EC4A47F3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720" y="2833437"/>
            <a:ext cx="9186242" cy="1415772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sz="32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mic Sans MS" panose="030F0702030302020204" pitchFamily="66" charset="0"/>
              </a:rPr>
              <a:t>Module-1:Lecture-2</a:t>
            </a:r>
            <a:endParaRPr lang="en-US" sz="54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Comic Sans MS" panose="030F0702030302020204" pitchFamily="66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sz="44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mic Sans MS" panose="030F0702030302020204" pitchFamily="66" charset="0"/>
              </a:rPr>
              <a:t>Number Systems</a:t>
            </a:r>
          </a:p>
        </p:txBody>
      </p:sp>
    </p:spTree>
    <p:extLst>
      <p:ext uri="{BB962C8B-B14F-4D97-AF65-F5344CB8AC3E}">
        <p14:creationId xmlns:p14="http://schemas.microsoft.com/office/powerpoint/2010/main" val="3712912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50252" y="112251"/>
            <a:ext cx="11913722" cy="6093493"/>
          </a:xfrm>
          <a:prstGeom prst="roundRect">
            <a:avLst>
              <a:gd name="adj" fmla="val 8700"/>
            </a:avLst>
          </a:prstGeom>
          <a:solidFill>
            <a:schemeClr val="bg1"/>
          </a:solidFill>
          <a:ln w="28575">
            <a:solidFill>
              <a:srgbClr val="009999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097036" y="6356350"/>
            <a:ext cx="1256763" cy="365125"/>
          </a:xfrm>
        </p:spPr>
        <p:txBody>
          <a:bodyPr/>
          <a:lstStyle/>
          <a:p>
            <a:pPr>
              <a:defRPr/>
            </a:pPr>
            <a:fld id="{D272E453-4D06-4779-BEAC-752F768EFC58}" type="slidenum">
              <a:rPr lang="en-US" sz="1800" b="1">
                <a:solidFill>
                  <a:srgbClr val="002060"/>
                </a:solidFill>
              </a:rPr>
              <a:pPr>
                <a:defRPr/>
              </a:pPr>
              <a:t>10</a:t>
            </a:fld>
            <a:endParaRPr lang="en-US" sz="1800" b="1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45799" y="6385023"/>
            <a:ext cx="4841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Number Systems</a:t>
            </a:r>
            <a:endParaRPr lang="en-US" altLang="en-US" sz="1400" b="1" dirty="0">
              <a:solidFill>
                <a:srgbClr val="002060"/>
              </a:solidFill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855335" y="6276296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019836" y="6274148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865475" y="6261874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55" y="6185526"/>
            <a:ext cx="1655663" cy="7202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BADE840-AA84-47CE-B194-ED9917743AD7}"/>
              </a:ext>
            </a:extLst>
          </p:cNvPr>
          <p:cNvSpPr txBox="1"/>
          <p:nvPr/>
        </p:nvSpPr>
        <p:spPr>
          <a:xfrm>
            <a:off x="474663" y="261749"/>
            <a:ext cx="1123511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CONVERSION</a:t>
            </a:r>
            <a:r>
              <a:rPr lang="en-US" sz="2200" b="1" dirty="0">
                <a:solidFill>
                  <a:srgbClr val="002060"/>
                </a:solidFill>
                <a:latin typeface="Comic Sans MS" panose="030F0702030302020204" pitchFamily="66" charset="0"/>
              </a:rPr>
              <a:t> BETWEEN </a:t>
            </a:r>
            <a:r>
              <a:rPr lang="en-US" sz="2200" b="1" dirty="0">
                <a:solidFill>
                  <a:srgbClr val="0000FF"/>
                </a:solidFill>
                <a:latin typeface="Comic Sans MS" panose="030F0702030302020204" pitchFamily="66" charset="0"/>
              </a:rPr>
              <a:t>NUMBER BASES</a:t>
            </a: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6CC7C75E-3C6A-4727-B043-0A32C7200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2" y="949501"/>
            <a:ext cx="11235110" cy="471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01638" indent="-4016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200" dirty="0">
                <a:latin typeface="+mn-lt"/>
              </a:rPr>
              <a:t>The possibilities:</a:t>
            </a:r>
            <a:endParaRPr lang="en-US" sz="1600" dirty="0">
              <a:latin typeface="+mn-lt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E297835-DFC8-4BC8-943C-DC7609160148}"/>
              </a:ext>
            </a:extLst>
          </p:cNvPr>
          <p:cNvSpPr/>
          <p:nvPr/>
        </p:nvSpPr>
        <p:spPr>
          <a:xfrm>
            <a:off x="2035688" y="1980253"/>
            <a:ext cx="2700997" cy="773723"/>
          </a:xfrm>
          <a:prstGeom prst="ellips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Decimal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3EAD73D-8131-4C96-934A-B6F0BB697768}"/>
              </a:ext>
            </a:extLst>
          </p:cNvPr>
          <p:cNvSpPr/>
          <p:nvPr/>
        </p:nvSpPr>
        <p:spPr>
          <a:xfrm>
            <a:off x="2035688" y="4256875"/>
            <a:ext cx="2700997" cy="773723"/>
          </a:xfrm>
          <a:prstGeom prst="ellips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Octal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C3DB258-BED2-4AA8-8498-C315D9DECE1F}"/>
              </a:ext>
            </a:extLst>
          </p:cNvPr>
          <p:cNvSpPr/>
          <p:nvPr/>
        </p:nvSpPr>
        <p:spPr>
          <a:xfrm>
            <a:off x="7477540" y="1980253"/>
            <a:ext cx="2700997" cy="773723"/>
          </a:xfrm>
          <a:prstGeom prst="ellips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Binary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9439246-7442-4B2F-B3CF-06D9DAC3BDBB}"/>
              </a:ext>
            </a:extLst>
          </p:cNvPr>
          <p:cNvSpPr/>
          <p:nvPr/>
        </p:nvSpPr>
        <p:spPr>
          <a:xfrm>
            <a:off x="7477540" y="4256875"/>
            <a:ext cx="2700997" cy="773723"/>
          </a:xfrm>
          <a:prstGeom prst="ellips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Hexadecimal</a:t>
            </a:r>
          </a:p>
        </p:txBody>
      </p:sp>
      <p:sp>
        <p:nvSpPr>
          <p:cNvPr id="24" name="Arrow: Left-Right 23">
            <a:extLst>
              <a:ext uri="{FF2B5EF4-FFF2-40B4-BE49-F238E27FC236}">
                <a16:creationId xmlns:a16="http://schemas.microsoft.com/office/drawing/2014/main" id="{58EF24B8-CC2A-480F-BB4F-7FBA9B3FAC01}"/>
              </a:ext>
            </a:extLst>
          </p:cNvPr>
          <p:cNvSpPr/>
          <p:nvPr/>
        </p:nvSpPr>
        <p:spPr>
          <a:xfrm>
            <a:off x="4939494" y="2258990"/>
            <a:ext cx="2335237" cy="216247"/>
          </a:xfrm>
          <a:prstGeom prst="leftRightArrow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Arrow: Left-Right 24">
            <a:extLst>
              <a:ext uri="{FF2B5EF4-FFF2-40B4-BE49-F238E27FC236}">
                <a16:creationId xmlns:a16="http://schemas.microsoft.com/office/drawing/2014/main" id="{7F55F3E3-B8F5-4745-8C88-BE040225A10F}"/>
              </a:ext>
            </a:extLst>
          </p:cNvPr>
          <p:cNvSpPr/>
          <p:nvPr/>
        </p:nvSpPr>
        <p:spPr>
          <a:xfrm rot="5400000">
            <a:off x="2667873" y="3436711"/>
            <a:ext cx="1425526" cy="179911"/>
          </a:xfrm>
          <a:prstGeom prst="leftRightArrow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Arrow: Left-Right 25">
            <a:extLst>
              <a:ext uri="{FF2B5EF4-FFF2-40B4-BE49-F238E27FC236}">
                <a16:creationId xmlns:a16="http://schemas.microsoft.com/office/drawing/2014/main" id="{367CDFEF-79A4-407B-8568-ABC30C264A95}"/>
              </a:ext>
            </a:extLst>
          </p:cNvPr>
          <p:cNvSpPr/>
          <p:nvPr/>
        </p:nvSpPr>
        <p:spPr>
          <a:xfrm rot="5400000">
            <a:off x="8157082" y="3402778"/>
            <a:ext cx="1425526" cy="179911"/>
          </a:xfrm>
          <a:prstGeom prst="leftRightArrow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Arrow: Left-Right 26">
            <a:extLst>
              <a:ext uri="{FF2B5EF4-FFF2-40B4-BE49-F238E27FC236}">
                <a16:creationId xmlns:a16="http://schemas.microsoft.com/office/drawing/2014/main" id="{E295DB4F-343E-4D80-8582-BD5A4C5F57D5}"/>
              </a:ext>
            </a:extLst>
          </p:cNvPr>
          <p:cNvSpPr/>
          <p:nvPr/>
        </p:nvSpPr>
        <p:spPr>
          <a:xfrm rot="1467908" flipV="1">
            <a:off x="4426418" y="3459710"/>
            <a:ext cx="3361388" cy="172681"/>
          </a:xfrm>
          <a:prstGeom prst="leftRightArrow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Arrow: Left-Right 27">
            <a:extLst>
              <a:ext uri="{FF2B5EF4-FFF2-40B4-BE49-F238E27FC236}">
                <a16:creationId xmlns:a16="http://schemas.microsoft.com/office/drawing/2014/main" id="{3CACAA0C-4F25-4DD2-9ACF-7D5C90BD1864}"/>
              </a:ext>
            </a:extLst>
          </p:cNvPr>
          <p:cNvSpPr/>
          <p:nvPr/>
        </p:nvSpPr>
        <p:spPr>
          <a:xfrm>
            <a:off x="4940910" y="4548714"/>
            <a:ext cx="2335237" cy="216247"/>
          </a:xfrm>
          <a:prstGeom prst="leftRightArrow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Arrow: Left-Right 28">
            <a:extLst>
              <a:ext uri="{FF2B5EF4-FFF2-40B4-BE49-F238E27FC236}">
                <a16:creationId xmlns:a16="http://schemas.microsoft.com/office/drawing/2014/main" id="{B5E640C9-6FA0-4A92-982E-5C9579F53A4B}"/>
              </a:ext>
            </a:extLst>
          </p:cNvPr>
          <p:cNvSpPr/>
          <p:nvPr/>
        </p:nvSpPr>
        <p:spPr>
          <a:xfrm rot="20194157" flipV="1">
            <a:off x="4458303" y="3470482"/>
            <a:ext cx="3361388" cy="172681"/>
          </a:xfrm>
          <a:prstGeom prst="leftRightArrow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19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50252" y="112251"/>
            <a:ext cx="11913722" cy="6093493"/>
          </a:xfrm>
          <a:prstGeom prst="roundRect">
            <a:avLst>
              <a:gd name="adj" fmla="val 8700"/>
            </a:avLst>
          </a:prstGeom>
          <a:solidFill>
            <a:schemeClr val="bg1"/>
          </a:solidFill>
          <a:ln w="28575">
            <a:solidFill>
              <a:srgbClr val="009999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097036" y="6356350"/>
            <a:ext cx="1256763" cy="365125"/>
          </a:xfrm>
        </p:spPr>
        <p:txBody>
          <a:bodyPr/>
          <a:lstStyle/>
          <a:p>
            <a:pPr>
              <a:defRPr/>
            </a:pPr>
            <a:fld id="{D272E453-4D06-4779-BEAC-752F768EFC58}" type="slidenum">
              <a:rPr lang="en-US" sz="1800" b="1">
                <a:solidFill>
                  <a:srgbClr val="002060"/>
                </a:solidFill>
              </a:rPr>
              <a:pPr>
                <a:defRPr/>
              </a:pPr>
              <a:t>11</a:t>
            </a:fld>
            <a:endParaRPr lang="en-US" sz="1800" b="1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45799" y="6385023"/>
            <a:ext cx="4841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Number Systems</a:t>
            </a:r>
            <a:endParaRPr lang="en-US" altLang="en-US" sz="1400" b="1" dirty="0">
              <a:solidFill>
                <a:srgbClr val="002060"/>
              </a:solidFill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855335" y="6276296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019836" y="6274148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865475" y="6261874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55" y="6185526"/>
            <a:ext cx="1655663" cy="7202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BADE840-AA84-47CE-B194-ED9917743AD7}"/>
              </a:ext>
            </a:extLst>
          </p:cNvPr>
          <p:cNvSpPr txBox="1"/>
          <p:nvPr/>
        </p:nvSpPr>
        <p:spPr>
          <a:xfrm>
            <a:off x="474663" y="261749"/>
            <a:ext cx="1123511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CONVERSION</a:t>
            </a:r>
            <a:r>
              <a:rPr lang="en-US" sz="2200" b="1" dirty="0">
                <a:solidFill>
                  <a:srgbClr val="002060"/>
                </a:solidFill>
                <a:latin typeface="Comic Sans MS" panose="030F0702030302020204" pitchFamily="66" charset="0"/>
              </a:rPr>
              <a:t> FROM </a:t>
            </a:r>
            <a:r>
              <a:rPr lang="en-US" sz="2200" b="1" dirty="0">
                <a:solidFill>
                  <a:srgbClr val="0000FF"/>
                </a:solidFill>
                <a:latin typeface="Comic Sans MS" panose="030F0702030302020204" pitchFamily="66" charset="0"/>
              </a:rPr>
              <a:t>DECIMAL</a:t>
            </a:r>
            <a:r>
              <a:rPr lang="en-US" sz="2200" b="1" dirty="0">
                <a:solidFill>
                  <a:srgbClr val="002060"/>
                </a:solidFill>
                <a:latin typeface="Comic Sans MS" panose="030F0702030302020204" pitchFamily="66" charset="0"/>
              </a:rPr>
              <a:t> TO </a:t>
            </a:r>
            <a:r>
              <a:rPr lang="en-US" sz="2200" b="1" dirty="0">
                <a:solidFill>
                  <a:srgbClr val="00B050"/>
                </a:solidFill>
                <a:latin typeface="Comic Sans MS" panose="030F0702030302020204" pitchFamily="66" charset="0"/>
              </a:rPr>
              <a:t>ANOTHER BASE</a:t>
            </a: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6CC7C75E-3C6A-4727-B043-0A32C7200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2" y="949501"/>
            <a:ext cx="11235110" cy="5051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01638" indent="-4016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200" b="1" dirty="0">
                <a:solidFill>
                  <a:srgbClr val="FF0000"/>
                </a:solidFill>
                <a:latin typeface="+mn-lt"/>
              </a:rPr>
              <a:t>Convert </a:t>
            </a:r>
            <a:r>
              <a:rPr lang="en-US" sz="2200" b="1" dirty="0">
                <a:solidFill>
                  <a:srgbClr val="002060"/>
                </a:solidFill>
                <a:latin typeface="+mn-lt"/>
              </a:rPr>
              <a:t>an Integer </a:t>
            </a:r>
            <a:r>
              <a:rPr lang="en-US" sz="2200" b="1" dirty="0">
                <a:solidFill>
                  <a:srgbClr val="FF0000"/>
                </a:solidFill>
                <a:latin typeface="+mn-lt"/>
              </a:rPr>
              <a:t>from Decimal to Another Base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200" dirty="0">
                <a:latin typeface="+mn-lt"/>
              </a:rPr>
              <a:t>For each digit position:</a:t>
            </a:r>
          </a:p>
          <a:p>
            <a:pPr marL="1082675" indent="-457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ct val="100000"/>
              <a:buFontTx/>
              <a:buAutoNum type="arabicPeriod"/>
            </a:pPr>
            <a:r>
              <a:rPr lang="en-US" sz="2200" dirty="0">
                <a:latin typeface="+mn-lt"/>
              </a:rPr>
              <a:t>Divide decimal number by the base (e.g. 2)</a:t>
            </a:r>
          </a:p>
          <a:p>
            <a:pPr marL="1082675" indent="-457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ct val="100000"/>
              <a:buFontTx/>
              <a:buAutoNum type="arabicPeriod"/>
            </a:pPr>
            <a:r>
              <a:rPr lang="en-US" sz="2200" dirty="0">
                <a:latin typeface="+mn-lt"/>
              </a:rPr>
              <a:t>The </a:t>
            </a:r>
            <a:r>
              <a:rPr lang="en-US" sz="2200" i="1" dirty="0">
                <a:latin typeface="+mn-lt"/>
              </a:rPr>
              <a:t>remainder </a:t>
            </a:r>
            <a:r>
              <a:rPr lang="en-US" sz="2200" dirty="0">
                <a:latin typeface="+mn-lt"/>
              </a:rPr>
              <a:t>is the lowest-order digit</a:t>
            </a:r>
          </a:p>
          <a:p>
            <a:pPr marL="1082675" indent="-457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ct val="100000"/>
              <a:buFontTx/>
              <a:buAutoNum type="arabicPeriod"/>
            </a:pPr>
            <a:r>
              <a:rPr lang="en-US" sz="2200" dirty="0">
                <a:latin typeface="+mn-lt"/>
              </a:rPr>
              <a:t>Repeat first two steps until no </a:t>
            </a:r>
            <a:r>
              <a:rPr lang="en-US" sz="2200" i="1" dirty="0">
                <a:latin typeface="+mn-lt"/>
              </a:rPr>
              <a:t>divisor</a:t>
            </a:r>
            <a:r>
              <a:rPr lang="en-US" sz="2200" dirty="0">
                <a:latin typeface="+mn-lt"/>
              </a:rPr>
              <a:t> remains.</a:t>
            </a:r>
          </a:p>
          <a:p>
            <a:pPr marL="0" indent="0" eaLnBrk="1" hangingPunct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sz="2200" b="1" dirty="0">
                <a:solidFill>
                  <a:srgbClr val="FF0000"/>
                </a:solidFill>
                <a:latin typeface="+mn-lt"/>
              </a:rPr>
              <a:t>Convert </a:t>
            </a:r>
            <a:r>
              <a:rPr lang="en-US" sz="2200" b="1" dirty="0">
                <a:solidFill>
                  <a:srgbClr val="002060"/>
                </a:solidFill>
                <a:latin typeface="+mn-lt"/>
              </a:rPr>
              <a:t>a fraction </a:t>
            </a:r>
            <a:r>
              <a:rPr lang="en-US" sz="2200" b="1" dirty="0">
                <a:solidFill>
                  <a:srgbClr val="FF0000"/>
                </a:solidFill>
                <a:latin typeface="+mn-lt"/>
              </a:rPr>
              <a:t>from Decimal to Another Base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200" dirty="0">
                <a:latin typeface="+mn-lt"/>
              </a:rPr>
              <a:t>For each digit position:</a:t>
            </a:r>
          </a:p>
          <a:p>
            <a:pPr marL="1082675" indent="-457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ct val="100000"/>
              <a:buFontTx/>
              <a:buAutoNum type="arabicPeriod"/>
            </a:pPr>
            <a:r>
              <a:rPr lang="en-US" sz="2200" dirty="0">
                <a:latin typeface="+mn-lt"/>
              </a:rPr>
              <a:t>Multiply decimal number by the base (e.g. 2)</a:t>
            </a:r>
          </a:p>
          <a:p>
            <a:pPr marL="1082675" indent="-457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ct val="100000"/>
              <a:buFontTx/>
              <a:buAutoNum type="arabicPeriod"/>
            </a:pPr>
            <a:r>
              <a:rPr lang="en-US" sz="2200" dirty="0">
                <a:latin typeface="+mn-lt"/>
              </a:rPr>
              <a:t>The </a:t>
            </a:r>
            <a:r>
              <a:rPr lang="en-US" sz="2200" i="1" dirty="0">
                <a:latin typeface="+mn-lt"/>
              </a:rPr>
              <a:t>integer </a:t>
            </a:r>
            <a:r>
              <a:rPr lang="en-US" sz="2200" dirty="0">
                <a:latin typeface="+mn-lt"/>
              </a:rPr>
              <a:t>is the highest-order digit</a:t>
            </a:r>
          </a:p>
          <a:p>
            <a:pPr marL="1082675" indent="-457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ct val="100000"/>
              <a:buFontTx/>
              <a:buAutoNum type="arabicPeriod"/>
            </a:pPr>
            <a:r>
              <a:rPr lang="en-US" sz="2200" dirty="0">
                <a:latin typeface="+mn-lt"/>
              </a:rPr>
              <a:t>Repeat first two steps until fraction becomes zero.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D2AC4CA-26C5-4D2D-88BB-C4B0E05913ED}"/>
              </a:ext>
            </a:extLst>
          </p:cNvPr>
          <p:cNvSpPr/>
          <p:nvPr/>
        </p:nvSpPr>
        <p:spPr>
          <a:xfrm>
            <a:off x="7032326" y="2159977"/>
            <a:ext cx="1939684" cy="444890"/>
          </a:xfrm>
          <a:prstGeom prst="ellips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Decimal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0914C75-58C3-473F-A48C-1B4C6D74EA65}"/>
              </a:ext>
            </a:extLst>
          </p:cNvPr>
          <p:cNvSpPr/>
          <p:nvPr/>
        </p:nvSpPr>
        <p:spPr>
          <a:xfrm>
            <a:off x="7032325" y="3651446"/>
            <a:ext cx="1939684" cy="444890"/>
          </a:xfrm>
          <a:prstGeom prst="ellips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Octal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83E9C53-BE1A-4A53-B703-412C360742F2}"/>
              </a:ext>
            </a:extLst>
          </p:cNvPr>
          <p:cNvSpPr/>
          <p:nvPr/>
        </p:nvSpPr>
        <p:spPr>
          <a:xfrm>
            <a:off x="9895634" y="2179320"/>
            <a:ext cx="1939684" cy="444890"/>
          </a:xfrm>
          <a:prstGeom prst="ellips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Binary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82C799E-0608-4388-83D3-BF01C515ADB8}"/>
              </a:ext>
            </a:extLst>
          </p:cNvPr>
          <p:cNvSpPr/>
          <p:nvPr/>
        </p:nvSpPr>
        <p:spPr>
          <a:xfrm>
            <a:off x="9895633" y="3670789"/>
            <a:ext cx="1939684" cy="444890"/>
          </a:xfrm>
          <a:prstGeom prst="ellips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Hexadecimal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F99928A8-4990-47BD-BAD3-E5B2E7FF2B85}"/>
              </a:ext>
            </a:extLst>
          </p:cNvPr>
          <p:cNvSpPr/>
          <p:nvPr/>
        </p:nvSpPr>
        <p:spPr>
          <a:xfrm>
            <a:off x="9192951" y="2302939"/>
            <a:ext cx="605307" cy="187043"/>
          </a:xfrm>
          <a:prstGeom prst="rightArrow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DC56D539-1D00-466D-A74F-B642067AF3B6}"/>
              </a:ext>
            </a:extLst>
          </p:cNvPr>
          <p:cNvSpPr/>
          <p:nvPr/>
        </p:nvSpPr>
        <p:spPr>
          <a:xfrm rot="2325492">
            <a:off x="8666668" y="3111303"/>
            <a:ext cx="1476268" cy="182145"/>
          </a:xfrm>
          <a:prstGeom prst="rightArrow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8637AA4D-9BCF-4794-8658-820E1A274409}"/>
              </a:ext>
            </a:extLst>
          </p:cNvPr>
          <p:cNvSpPr/>
          <p:nvPr/>
        </p:nvSpPr>
        <p:spPr>
          <a:xfrm rot="5400000">
            <a:off x="7631600" y="3051850"/>
            <a:ext cx="849514" cy="186745"/>
          </a:xfrm>
          <a:prstGeom prst="rightArrow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85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50252" y="112251"/>
            <a:ext cx="11913722" cy="6093493"/>
          </a:xfrm>
          <a:prstGeom prst="roundRect">
            <a:avLst>
              <a:gd name="adj" fmla="val 8700"/>
            </a:avLst>
          </a:prstGeom>
          <a:solidFill>
            <a:schemeClr val="bg1"/>
          </a:solidFill>
          <a:ln w="28575">
            <a:solidFill>
              <a:srgbClr val="009999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097036" y="6356350"/>
            <a:ext cx="1256763" cy="365125"/>
          </a:xfrm>
        </p:spPr>
        <p:txBody>
          <a:bodyPr/>
          <a:lstStyle/>
          <a:p>
            <a:pPr>
              <a:defRPr/>
            </a:pPr>
            <a:fld id="{D272E453-4D06-4779-BEAC-752F768EFC58}" type="slidenum">
              <a:rPr lang="en-US" sz="1800" b="1">
                <a:solidFill>
                  <a:srgbClr val="002060"/>
                </a:solidFill>
              </a:rPr>
              <a:pPr>
                <a:defRPr/>
              </a:pPr>
              <a:t>12</a:t>
            </a:fld>
            <a:endParaRPr lang="en-US" sz="1800" b="1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45799" y="6385023"/>
            <a:ext cx="4841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Number Systems</a:t>
            </a:r>
            <a:endParaRPr lang="en-US" altLang="en-US" sz="1400" b="1" dirty="0">
              <a:solidFill>
                <a:srgbClr val="002060"/>
              </a:solidFill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855335" y="6276296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019836" y="6274148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865475" y="6261874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55" y="6185526"/>
            <a:ext cx="1655663" cy="7202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BADE840-AA84-47CE-B194-ED9917743AD7}"/>
              </a:ext>
            </a:extLst>
          </p:cNvPr>
          <p:cNvSpPr txBox="1"/>
          <p:nvPr/>
        </p:nvSpPr>
        <p:spPr>
          <a:xfrm>
            <a:off x="474663" y="261749"/>
            <a:ext cx="1123511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CONVERSION</a:t>
            </a:r>
            <a:r>
              <a:rPr lang="en-US" sz="2200" b="1" dirty="0">
                <a:solidFill>
                  <a:srgbClr val="002060"/>
                </a:solidFill>
                <a:latin typeface="Comic Sans MS" panose="030F0702030302020204" pitchFamily="66" charset="0"/>
              </a:rPr>
              <a:t> FROM </a:t>
            </a:r>
            <a:r>
              <a:rPr lang="en-US" sz="2200" b="1" dirty="0">
                <a:solidFill>
                  <a:srgbClr val="0000FF"/>
                </a:solidFill>
                <a:latin typeface="Comic Sans MS" panose="030F0702030302020204" pitchFamily="66" charset="0"/>
              </a:rPr>
              <a:t>DECIMAL</a:t>
            </a:r>
            <a:r>
              <a:rPr lang="en-US" sz="2200" b="1" dirty="0">
                <a:solidFill>
                  <a:srgbClr val="002060"/>
                </a:solidFill>
                <a:latin typeface="Comic Sans MS" panose="030F0702030302020204" pitchFamily="66" charset="0"/>
              </a:rPr>
              <a:t> TO </a:t>
            </a:r>
            <a:r>
              <a:rPr lang="en-US" sz="2200" b="1" dirty="0">
                <a:solidFill>
                  <a:srgbClr val="00B050"/>
                </a:solidFill>
                <a:latin typeface="Comic Sans MS" panose="030F0702030302020204" pitchFamily="66" charset="0"/>
              </a:rPr>
              <a:t>BINARY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48F7DF8-E912-4552-902E-36764AAFBB19}"/>
              </a:ext>
            </a:extLst>
          </p:cNvPr>
          <p:cNvSpPr/>
          <p:nvPr/>
        </p:nvSpPr>
        <p:spPr>
          <a:xfrm>
            <a:off x="2019836" y="1695742"/>
            <a:ext cx="2700997" cy="773723"/>
          </a:xfrm>
          <a:prstGeom prst="ellips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Decimal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757FCAD-A179-440D-B688-3A8CBDF8CBA0}"/>
              </a:ext>
            </a:extLst>
          </p:cNvPr>
          <p:cNvSpPr/>
          <p:nvPr/>
        </p:nvSpPr>
        <p:spPr>
          <a:xfrm>
            <a:off x="2019836" y="3972364"/>
            <a:ext cx="2700997" cy="773723"/>
          </a:xfrm>
          <a:prstGeom prst="ellips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Octal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AC5B9CD-3D82-4119-B9C2-1A1A30F72C51}"/>
              </a:ext>
            </a:extLst>
          </p:cNvPr>
          <p:cNvSpPr/>
          <p:nvPr/>
        </p:nvSpPr>
        <p:spPr>
          <a:xfrm>
            <a:off x="7461688" y="1695742"/>
            <a:ext cx="2700997" cy="773723"/>
          </a:xfrm>
          <a:prstGeom prst="ellips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Binary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B1D39A1-E7F4-4744-91A9-36DBDD5240F2}"/>
              </a:ext>
            </a:extLst>
          </p:cNvPr>
          <p:cNvSpPr/>
          <p:nvPr/>
        </p:nvSpPr>
        <p:spPr>
          <a:xfrm>
            <a:off x="7461688" y="3972364"/>
            <a:ext cx="2700997" cy="773723"/>
          </a:xfrm>
          <a:prstGeom prst="ellips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Hexadecimal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CF86726E-85D4-4338-BAB1-E27140B50134}"/>
              </a:ext>
            </a:extLst>
          </p:cNvPr>
          <p:cNvSpPr/>
          <p:nvPr/>
        </p:nvSpPr>
        <p:spPr>
          <a:xfrm>
            <a:off x="4912168" y="1994455"/>
            <a:ext cx="2445797" cy="196948"/>
          </a:xfrm>
          <a:prstGeom prst="rightArrow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0814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 animBg="1"/>
      <p:bldP spid="20" grpId="0" animBg="1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125014" y="6240463"/>
            <a:ext cx="3065172" cy="572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Dr. Subhasish Mahapatra</a:t>
            </a:r>
            <a:endParaRPr lang="en-US" sz="1400" b="1" dirty="0"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  <a:p>
            <a:pPr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Sr. Assistant Professor, SENSE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097036" y="6356350"/>
            <a:ext cx="1256763" cy="365125"/>
          </a:xfrm>
        </p:spPr>
        <p:txBody>
          <a:bodyPr/>
          <a:lstStyle/>
          <a:p>
            <a:pPr>
              <a:defRPr/>
            </a:pPr>
            <a:fld id="{D272E453-4D06-4779-BEAC-752F768EFC58}" type="slidenum">
              <a:rPr lang="en-US" sz="1800" b="1">
                <a:solidFill>
                  <a:srgbClr val="002060"/>
                </a:solidFill>
              </a:rPr>
              <a:pPr>
                <a:defRPr/>
              </a:pPr>
              <a:t>13</a:t>
            </a:fld>
            <a:endParaRPr lang="en-US" sz="1800" b="1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45799" y="6385023"/>
            <a:ext cx="4841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Number Systems</a:t>
            </a:r>
            <a:endParaRPr lang="en-US" altLang="en-US" sz="1400" b="1" dirty="0">
              <a:solidFill>
                <a:srgbClr val="002060"/>
              </a:solidFill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855335" y="6276296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019836" y="6274148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865475" y="6261874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55" y="6185526"/>
            <a:ext cx="1655663" cy="7202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BADE840-AA84-47CE-B194-ED9917743AD7}"/>
              </a:ext>
            </a:extLst>
          </p:cNvPr>
          <p:cNvSpPr txBox="1"/>
          <p:nvPr/>
        </p:nvSpPr>
        <p:spPr>
          <a:xfrm>
            <a:off x="474663" y="261749"/>
            <a:ext cx="1123511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CONVERSION</a:t>
            </a:r>
            <a:r>
              <a:rPr lang="en-US" sz="2200" b="1" dirty="0">
                <a:solidFill>
                  <a:srgbClr val="002060"/>
                </a:solidFill>
                <a:latin typeface="Comic Sans MS" panose="030F0702030302020204" pitchFamily="66" charset="0"/>
              </a:rPr>
              <a:t> FROM </a:t>
            </a:r>
            <a:r>
              <a:rPr lang="en-US" sz="2200" b="1" dirty="0">
                <a:solidFill>
                  <a:srgbClr val="0000FF"/>
                </a:solidFill>
                <a:latin typeface="Comic Sans MS" panose="030F0702030302020204" pitchFamily="66" charset="0"/>
              </a:rPr>
              <a:t>DECIMAL</a:t>
            </a:r>
            <a:r>
              <a:rPr lang="en-US" sz="2200" b="1" dirty="0">
                <a:solidFill>
                  <a:srgbClr val="002060"/>
                </a:solidFill>
                <a:latin typeface="Comic Sans MS" panose="030F0702030302020204" pitchFamily="66" charset="0"/>
              </a:rPr>
              <a:t> TO </a:t>
            </a:r>
            <a:r>
              <a:rPr lang="en-US" sz="2200" b="1" dirty="0">
                <a:solidFill>
                  <a:srgbClr val="00B050"/>
                </a:solidFill>
                <a:latin typeface="Comic Sans MS" panose="030F0702030302020204" pitchFamily="66" charset="0"/>
              </a:rPr>
              <a:t>BINARY</a:t>
            </a: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D420DA9F-7332-4D0D-B429-FA3B9ACA1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2" y="949501"/>
            <a:ext cx="11235110" cy="1588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01638" indent="-4016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b="1" dirty="0">
                <a:solidFill>
                  <a:srgbClr val="FF0000"/>
                </a:solidFill>
                <a:latin typeface="+mn-lt"/>
              </a:rPr>
              <a:t>Convert </a:t>
            </a:r>
            <a:r>
              <a:rPr lang="en-US" sz="2400" b="1" dirty="0">
                <a:solidFill>
                  <a:srgbClr val="002060"/>
                </a:solidFill>
                <a:latin typeface="+mn-lt"/>
              </a:rPr>
              <a:t>an Integer </a:t>
            </a:r>
            <a:r>
              <a:rPr lang="en-US" sz="2400" b="1" dirty="0">
                <a:solidFill>
                  <a:srgbClr val="FF0000"/>
                </a:solidFill>
                <a:latin typeface="+mn-lt"/>
              </a:rPr>
              <a:t>from Decimal to Binary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latin typeface="+mn-lt"/>
              </a:rPr>
              <a:t>Example for (13)</a:t>
            </a:r>
            <a:r>
              <a:rPr lang="en-US" sz="2400" baseline="-25000" dirty="0">
                <a:latin typeface="+mn-lt"/>
              </a:rPr>
              <a:t>10</a:t>
            </a:r>
            <a:r>
              <a:rPr lang="en-US" sz="2200" dirty="0">
                <a:latin typeface="+mn-lt"/>
              </a:rPr>
              <a:t>: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200" dirty="0">
              <a:latin typeface="+mn-lt"/>
            </a:endParaRPr>
          </a:p>
        </p:txBody>
      </p:sp>
      <p:sp>
        <p:nvSpPr>
          <p:cNvPr id="21" name="Text Box 54">
            <a:extLst>
              <a:ext uri="{FF2B5EF4-FFF2-40B4-BE49-F238E27FC236}">
                <a16:creationId xmlns:a16="http://schemas.microsoft.com/office/drawing/2014/main" id="{E5546C20-912B-4D99-A372-30665A0956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4639" y="2117325"/>
            <a:ext cx="172578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Integer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Quotient</a:t>
            </a:r>
          </a:p>
        </p:txBody>
      </p:sp>
      <p:sp>
        <p:nvSpPr>
          <p:cNvPr id="22" name="Text Box 55">
            <a:extLst>
              <a:ext uri="{FF2B5EF4-FFF2-40B4-BE49-F238E27FC236}">
                <a16:creationId xmlns:a16="http://schemas.microsoft.com/office/drawing/2014/main" id="{0EE0EF54-F56A-47B9-9D9D-F2FF488B09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0764" y="3013606"/>
            <a:ext cx="635493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dirty="0"/>
              <a:t>13/2   	=            6          +           1                        a</a:t>
            </a:r>
            <a:r>
              <a:rPr lang="en-US" sz="2400" baseline="-25000" dirty="0"/>
              <a:t>0 </a:t>
            </a:r>
            <a:r>
              <a:rPr lang="en-US" sz="2400" dirty="0"/>
              <a:t>= 1</a:t>
            </a:r>
          </a:p>
          <a:p>
            <a:r>
              <a:rPr lang="en-US" sz="2400" dirty="0"/>
              <a:t>  6/2   	=            3          +           0                        a</a:t>
            </a:r>
            <a:r>
              <a:rPr lang="en-US" sz="2400" baseline="-25000" dirty="0"/>
              <a:t>1 </a:t>
            </a:r>
            <a:r>
              <a:rPr lang="en-US" sz="2400" dirty="0"/>
              <a:t>= 0</a:t>
            </a:r>
          </a:p>
          <a:p>
            <a:r>
              <a:rPr lang="en-US" sz="2400" dirty="0"/>
              <a:t>  3/2   	=            1          +           1                        a</a:t>
            </a:r>
            <a:r>
              <a:rPr lang="en-US" sz="2400" baseline="-25000" dirty="0"/>
              <a:t>2 </a:t>
            </a:r>
            <a:r>
              <a:rPr lang="en-US" sz="2400" dirty="0"/>
              <a:t>= 1</a:t>
            </a:r>
          </a:p>
          <a:p>
            <a:r>
              <a:rPr lang="en-US" sz="2400" dirty="0"/>
              <a:t>  1/2 	=        	 0      	+      	1                        a</a:t>
            </a:r>
            <a:r>
              <a:rPr lang="en-US" sz="2400" baseline="-25000" dirty="0"/>
              <a:t>3 </a:t>
            </a:r>
            <a:r>
              <a:rPr lang="en-US" sz="2400" dirty="0"/>
              <a:t>= 1</a:t>
            </a:r>
          </a:p>
        </p:txBody>
      </p:sp>
      <p:sp>
        <p:nvSpPr>
          <p:cNvPr id="23" name="Text Box 56">
            <a:extLst>
              <a:ext uri="{FF2B5EF4-FFF2-40B4-BE49-F238E27FC236}">
                <a16:creationId xmlns:a16="http://schemas.microsoft.com/office/drawing/2014/main" id="{C98DFF9D-A931-4907-A6C2-52D97CC07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3138" y="2457789"/>
            <a:ext cx="204506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Remainder</a:t>
            </a:r>
          </a:p>
        </p:txBody>
      </p:sp>
      <p:sp>
        <p:nvSpPr>
          <p:cNvPr id="24" name="Text Box 57">
            <a:extLst>
              <a:ext uri="{FF2B5EF4-FFF2-40B4-BE49-F238E27FC236}">
                <a16:creationId xmlns:a16="http://schemas.microsoft.com/office/drawing/2014/main" id="{A665D2B9-7C29-464E-A17F-CC66F04E04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9409" y="2457056"/>
            <a:ext cx="202557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Coefficient</a:t>
            </a:r>
          </a:p>
        </p:txBody>
      </p:sp>
      <p:sp>
        <p:nvSpPr>
          <p:cNvPr id="25" name="Text Box 58">
            <a:extLst>
              <a:ext uri="{FF2B5EF4-FFF2-40B4-BE49-F238E27FC236}">
                <a16:creationId xmlns:a16="http://schemas.microsoft.com/office/drawing/2014/main" id="{71581483-709A-490A-A145-46F16C500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0764" y="4932839"/>
            <a:ext cx="618993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(13)</a:t>
            </a:r>
            <a:r>
              <a:rPr lang="en-US" sz="3200" b="1" baseline="-25000" dirty="0">
                <a:solidFill>
                  <a:srgbClr val="FF0000"/>
                </a:solidFill>
              </a:rPr>
              <a:t>10 </a:t>
            </a:r>
            <a:r>
              <a:rPr lang="en-US" sz="3200" b="1" dirty="0">
                <a:solidFill>
                  <a:srgbClr val="FF0000"/>
                </a:solidFill>
              </a:rPr>
              <a:t>= (a</a:t>
            </a:r>
            <a:r>
              <a:rPr lang="en-US" sz="3200" b="1" baseline="-25000" dirty="0">
                <a:solidFill>
                  <a:srgbClr val="FF0000"/>
                </a:solidFill>
              </a:rPr>
              <a:t>3 </a:t>
            </a:r>
            <a:r>
              <a:rPr lang="en-US" sz="3200" b="1" dirty="0">
                <a:solidFill>
                  <a:srgbClr val="FF0000"/>
                </a:solidFill>
              </a:rPr>
              <a:t>a</a:t>
            </a:r>
            <a:r>
              <a:rPr lang="en-US" sz="3200" b="1" baseline="-25000" dirty="0">
                <a:solidFill>
                  <a:srgbClr val="FF0000"/>
                </a:solidFill>
              </a:rPr>
              <a:t>2 </a:t>
            </a:r>
            <a:r>
              <a:rPr lang="en-US" sz="3200" b="1" dirty="0">
                <a:solidFill>
                  <a:srgbClr val="FF0000"/>
                </a:solidFill>
              </a:rPr>
              <a:t>a</a:t>
            </a:r>
            <a:r>
              <a:rPr lang="en-US" sz="3200" b="1" baseline="-25000" dirty="0">
                <a:solidFill>
                  <a:srgbClr val="FF0000"/>
                </a:solidFill>
              </a:rPr>
              <a:t>1 </a:t>
            </a:r>
            <a:r>
              <a:rPr lang="en-US" sz="3200" b="1" dirty="0">
                <a:solidFill>
                  <a:srgbClr val="FF0000"/>
                </a:solidFill>
              </a:rPr>
              <a:t>a</a:t>
            </a:r>
            <a:r>
              <a:rPr lang="en-US" sz="3200" b="1" baseline="-25000" dirty="0">
                <a:solidFill>
                  <a:srgbClr val="FF0000"/>
                </a:solidFill>
              </a:rPr>
              <a:t>0</a:t>
            </a:r>
            <a:r>
              <a:rPr lang="en-US" sz="3200" b="1" dirty="0">
                <a:solidFill>
                  <a:srgbClr val="FF0000"/>
                </a:solidFill>
              </a:rPr>
              <a:t>)</a:t>
            </a:r>
            <a:r>
              <a:rPr lang="en-US" sz="3200" b="1" baseline="-25000" dirty="0">
                <a:solidFill>
                  <a:srgbClr val="FF0000"/>
                </a:solidFill>
              </a:rPr>
              <a:t>2 </a:t>
            </a:r>
            <a:r>
              <a:rPr lang="en-US" sz="3200" b="1" dirty="0">
                <a:solidFill>
                  <a:srgbClr val="FF0000"/>
                </a:solidFill>
              </a:rPr>
              <a:t>= (1101)</a:t>
            </a:r>
            <a:r>
              <a:rPr lang="en-US" sz="3200" b="1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1F80AF50-5598-4D83-B936-FC70CF5B4AB7}"/>
              </a:ext>
            </a:extLst>
          </p:cNvPr>
          <p:cNvSpPr/>
          <p:nvPr/>
        </p:nvSpPr>
        <p:spPr>
          <a:xfrm>
            <a:off x="9551962" y="3013361"/>
            <a:ext cx="211016" cy="1569660"/>
          </a:xfrm>
          <a:prstGeom prst="upArrow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803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50252" y="112251"/>
            <a:ext cx="11913722" cy="6093493"/>
          </a:xfrm>
          <a:prstGeom prst="roundRect">
            <a:avLst>
              <a:gd name="adj" fmla="val 8700"/>
            </a:avLst>
          </a:prstGeom>
          <a:solidFill>
            <a:schemeClr val="bg1"/>
          </a:solidFill>
          <a:ln w="28575">
            <a:solidFill>
              <a:srgbClr val="009999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097036" y="6356350"/>
            <a:ext cx="1256763" cy="365125"/>
          </a:xfrm>
        </p:spPr>
        <p:txBody>
          <a:bodyPr/>
          <a:lstStyle/>
          <a:p>
            <a:pPr>
              <a:defRPr/>
            </a:pPr>
            <a:fld id="{D272E453-4D06-4779-BEAC-752F768EFC58}" type="slidenum">
              <a:rPr lang="en-US" sz="1800" b="1">
                <a:solidFill>
                  <a:srgbClr val="002060"/>
                </a:solidFill>
              </a:rPr>
              <a:pPr>
                <a:defRPr/>
              </a:pPr>
              <a:t>14</a:t>
            </a:fld>
            <a:endParaRPr lang="en-US" sz="1800" b="1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45799" y="6385023"/>
            <a:ext cx="4841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Number Systems</a:t>
            </a:r>
            <a:endParaRPr lang="en-US" altLang="en-US" sz="1400" b="1" dirty="0">
              <a:solidFill>
                <a:srgbClr val="002060"/>
              </a:solidFill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855335" y="6276296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019836" y="6274148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865475" y="6261874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55" y="6185526"/>
            <a:ext cx="1655663" cy="7202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BADE840-AA84-47CE-B194-ED9917743AD7}"/>
              </a:ext>
            </a:extLst>
          </p:cNvPr>
          <p:cNvSpPr txBox="1"/>
          <p:nvPr/>
        </p:nvSpPr>
        <p:spPr>
          <a:xfrm>
            <a:off x="474663" y="261749"/>
            <a:ext cx="1123511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CONVERSION</a:t>
            </a:r>
            <a:r>
              <a:rPr lang="en-US" sz="2200" b="1" dirty="0">
                <a:solidFill>
                  <a:srgbClr val="002060"/>
                </a:solidFill>
                <a:latin typeface="Comic Sans MS" panose="030F0702030302020204" pitchFamily="66" charset="0"/>
              </a:rPr>
              <a:t> FROM </a:t>
            </a:r>
            <a:r>
              <a:rPr lang="en-US" sz="2200" b="1" dirty="0">
                <a:solidFill>
                  <a:srgbClr val="0000FF"/>
                </a:solidFill>
                <a:latin typeface="Comic Sans MS" panose="030F0702030302020204" pitchFamily="66" charset="0"/>
              </a:rPr>
              <a:t>DECIMAL</a:t>
            </a:r>
            <a:r>
              <a:rPr lang="en-US" sz="2200" b="1" dirty="0">
                <a:solidFill>
                  <a:srgbClr val="002060"/>
                </a:solidFill>
                <a:latin typeface="Comic Sans MS" panose="030F0702030302020204" pitchFamily="66" charset="0"/>
              </a:rPr>
              <a:t> TO </a:t>
            </a:r>
            <a:r>
              <a:rPr lang="en-US" sz="2200" b="1" dirty="0">
                <a:solidFill>
                  <a:srgbClr val="00B050"/>
                </a:solidFill>
                <a:latin typeface="Comic Sans MS" panose="030F0702030302020204" pitchFamily="66" charset="0"/>
              </a:rPr>
              <a:t>BINARY</a:t>
            </a: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D420DA9F-7332-4D0D-B429-FA3B9ACA1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2" y="949501"/>
            <a:ext cx="11235110" cy="1588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01638" indent="-4016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b="1" dirty="0">
                <a:solidFill>
                  <a:srgbClr val="FF0000"/>
                </a:solidFill>
                <a:latin typeface="+mn-lt"/>
              </a:rPr>
              <a:t>Convert </a:t>
            </a:r>
            <a:r>
              <a:rPr lang="en-US" sz="2400" b="1" dirty="0">
                <a:solidFill>
                  <a:srgbClr val="002060"/>
                </a:solidFill>
                <a:latin typeface="+mn-lt"/>
              </a:rPr>
              <a:t>a fraction </a:t>
            </a:r>
            <a:r>
              <a:rPr lang="en-US" sz="2400" b="1" dirty="0">
                <a:solidFill>
                  <a:srgbClr val="FF0000"/>
                </a:solidFill>
                <a:latin typeface="+mn-lt"/>
              </a:rPr>
              <a:t>from Decimal to Binary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latin typeface="+mn-lt"/>
              </a:rPr>
              <a:t>Example for (0.625)</a:t>
            </a:r>
            <a:r>
              <a:rPr lang="en-US" sz="2400" baseline="-25000" dirty="0">
                <a:latin typeface="+mn-lt"/>
              </a:rPr>
              <a:t>10</a:t>
            </a:r>
            <a:r>
              <a:rPr lang="en-US" sz="2400" dirty="0">
                <a:latin typeface="+mn-lt"/>
              </a:rPr>
              <a:t> :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200" dirty="0">
              <a:latin typeface="+mn-lt"/>
            </a:endParaRPr>
          </a:p>
        </p:txBody>
      </p:sp>
      <p:sp>
        <p:nvSpPr>
          <p:cNvPr id="21" name="Text Box 54">
            <a:extLst>
              <a:ext uri="{FF2B5EF4-FFF2-40B4-BE49-F238E27FC236}">
                <a16:creationId xmlns:a16="http://schemas.microsoft.com/office/drawing/2014/main" id="{E5546C20-912B-4D99-A372-30665A0956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7605" y="2179879"/>
            <a:ext cx="172578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Integer</a:t>
            </a:r>
          </a:p>
        </p:txBody>
      </p:sp>
      <p:sp>
        <p:nvSpPr>
          <p:cNvPr id="23" name="Text Box 56">
            <a:extLst>
              <a:ext uri="{FF2B5EF4-FFF2-40B4-BE49-F238E27FC236}">
                <a16:creationId xmlns:a16="http://schemas.microsoft.com/office/drawing/2014/main" id="{C98DFF9D-A931-4907-A6C2-52D97CC07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8300" y="2180613"/>
            <a:ext cx="204506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Fraction</a:t>
            </a:r>
          </a:p>
        </p:txBody>
      </p:sp>
      <p:sp>
        <p:nvSpPr>
          <p:cNvPr id="24" name="Text Box 57">
            <a:extLst>
              <a:ext uri="{FF2B5EF4-FFF2-40B4-BE49-F238E27FC236}">
                <a16:creationId xmlns:a16="http://schemas.microsoft.com/office/drawing/2014/main" id="{A665D2B9-7C29-464E-A17F-CC66F04E04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4571" y="2179880"/>
            <a:ext cx="202557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Coefficient</a:t>
            </a:r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1F80AF50-5598-4D83-B936-FC70CF5B4AB7}"/>
              </a:ext>
            </a:extLst>
          </p:cNvPr>
          <p:cNvSpPr/>
          <p:nvPr/>
        </p:nvSpPr>
        <p:spPr>
          <a:xfrm rot="10800000">
            <a:off x="9494921" y="2851040"/>
            <a:ext cx="211015" cy="1207502"/>
          </a:xfrm>
          <a:prstGeom prst="upArrow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 Box 7">
            <a:extLst>
              <a:ext uri="{FF2B5EF4-FFF2-40B4-BE49-F238E27FC236}">
                <a16:creationId xmlns:a16="http://schemas.microsoft.com/office/drawing/2014/main" id="{A7240271-BDE7-4AFE-B4C9-110DF7A7C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2413" y="2858213"/>
            <a:ext cx="656993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dirty="0"/>
              <a:t>0.625 x 2   =        1      	+      0.25         		a</a:t>
            </a:r>
            <a:r>
              <a:rPr lang="en-US" sz="2400" baseline="-25000" dirty="0"/>
              <a:t>-1 </a:t>
            </a:r>
            <a:r>
              <a:rPr lang="en-US" sz="2400" dirty="0"/>
              <a:t>= 1</a:t>
            </a:r>
          </a:p>
          <a:p>
            <a:r>
              <a:rPr lang="en-US" sz="2400" dirty="0"/>
              <a:t>0.250 x 2   =        0      	+      0.50         		a</a:t>
            </a:r>
            <a:r>
              <a:rPr lang="en-US" sz="2400" baseline="-25000" dirty="0"/>
              <a:t>-2 </a:t>
            </a:r>
            <a:r>
              <a:rPr lang="en-US" sz="2400" dirty="0"/>
              <a:t>= 0</a:t>
            </a:r>
          </a:p>
          <a:p>
            <a:r>
              <a:rPr lang="en-US" sz="2400" dirty="0"/>
              <a:t>0.500 x 2   =        1      	+      0              		a</a:t>
            </a:r>
            <a:r>
              <a:rPr lang="en-US" sz="2400" baseline="-25000" dirty="0"/>
              <a:t>-3 </a:t>
            </a:r>
            <a:r>
              <a:rPr lang="en-US" sz="2400" dirty="0"/>
              <a:t>= 1</a:t>
            </a:r>
          </a:p>
        </p:txBody>
      </p:sp>
      <p:sp>
        <p:nvSpPr>
          <p:cNvPr id="26" name="Text Box 10">
            <a:extLst>
              <a:ext uri="{FF2B5EF4-FFF2-40B4-BE49-F238E27FC236}">
                <a16:creationId xmlns:a16="http://schemas.microsoft.com/office/drawing/2014/main" id="{093C007C-8C5C-4FF8-BC1B-2C9716FEE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5522" y="4547367"/>
            <a:ext cx="662939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(0.625)</a:t>
            </a:r>
            <a:r>
              <a:rPr lang="en-US" sz="3200" b="1" baseline="-25000" dirty="0">
                <a:solidFill>
                  <a:srgbClr val="FF0000"/>
                </a:solidFill>
              </a:rPr>
              <a:t>10 </a:t>
            </a:r>
            <a:r>
              <a:rPr lang="en-US" sz="3200" b="1" dirty="0">
                <a:solidFill>
                  <a:srgbClr val="FF0000"/>
                </a:solidFill>
              </a:rPr>
              <a:t>= (0.a</a:t>
            </a:r>
            <a:r>
              <a:rPr lang="en-US" sz="3200" b="1" baseline="-25000" dirty="0">
                <a:solidFill>
                  <a:srgbClr val="FF0000"/>
                </a:solidFill>
              </a:rPr>
              <a:t>-1 </a:t>
            </a:r>
            <a:r>
              <a:rPr lang="en-US" sz="3200" b="1" dirty="0">
                <a:solidFill>
                  <a:srgbClr val="FF0000"/>
                </a:solidFill>
              </a:rPr>
              <a:t>a</a:t>
            </a:r>
            <a:r>
              <a:rPr lang="en-US" sz="3200" b="1" baseline="-25000" dirty="0">
                <a:solidFill>
                  <a:srgbClr val="FF0000"/>
                </a:solidFill>
              </a:rPr>
              <a:t>-2 </a:t>
            </a:r>
            <a:r>
              <a:rPr lang="en-US" sz="3200" b="1" dirty="0">
                <a:solidFill>
                  <a:srgbClr val="FF0000"/>
                </a:solidFill>
              </a:rPr>
              <a:t>a</a:t>
            </a:r>
            <a:r>
              <a:rPr lang="en-US" sz="3200" b="1" baseline="-25000" dirty="0">
                <a:solidFill>
                  <a:srgbClr val="FF0000"/>
                </a:solidFill>
              </a:rPr>
              <a:t>-3 </a:t>
            </a:r>
            <a:r>
              <a:rPr lang="en-US" sz="3200" b="1" dirty="0">
                <a:solidFill>
                  <a:srgbClr val="FF0000"/>
                </a:solidFill>
              </a:rPr>
              <a:t>)</a:t>
            </a:r>
            <a:r>
              <a:rPr lang="en-US" sz="3200" b="1" baseline="-25000" dirty="0">
                <a:solidFill>
                  <a:srgbClr val="FF0000"/>
                </a:solidFill>
              </a:rPr>
              <a:t>2 </a:t>
            </a:r>
            <a:r>
              <a:rPr lang="en-US" sz="3200" b="1" dirty="0">
                <a:solidFill>
                  <a:srgbClr val="FF0000"/>
                </a:solidFill>
              </a:rPr>
              <a:t>= (0.101)</a:t>
            </a:r>
            <a:r>
              <a:rPr lang="en-US" sz="3200" b="1" baseline="-25000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77608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/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50252" y="112251"/>
            <a:ext cx="11913722" cy="6093493"/>
          </a:xfrm>
          <a:prstGeom prst="roundRect">
            <a:avLst>
              <a:gd name="adj" fmla="val 8700"/>
            </a:avLst>
          </a:prstGeom>
          <a:solidFill>
            <a:schemeClr val="bg1"/>
          </a:solidFill>
          <a:ln w="28575">
            <a:solidFill>
              <a:srgbClr val="009999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097036" y="6356350"/>
            <a:ext cx="1256763" cy="365125"/>
          </a:xfrm>
        </p:spPr>
        <p:txBody>
          <a:bodyPr/>
          <a:lstStyle/>
          <a:p>
            <a:pPr>
              <a:defRPr/>
            </a:pPr>
            <a:fld id="{D272E453-4D06-4779-BEAC-752F768EFC58}" type="slidenum">
              <a:rPr lang="en-US" sz="1800" b="1">
                <a:solidFill>
                  <a:srgbClr val="002060"/>
                </a:solidFill>
              </a:rPr>
              <a:pPr>
                <a:defRPr/>
              </a:pPr>
              <a:t>15</a:t>
            </a:fld>
            <a:endParaRPr lang="en-US" sz="1800" b="1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45799" y="6385023"/>
            <a:ext cx="4841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Number Systems</a:t>
            </a:r>
            <a:endParaRPr lang="en-US" altLang="en-US" sz="1400" b="1" dirty="0">
              <a:solidFill>
                <a:srgbClr val="002060"/>
              </a:solidFill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855335" y="6276296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019836" y="6274148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865475" y="6261874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55" y="6185526"/>
            <a:ext cx="1655663" cy="7202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BADE840-AA84-47CE-B194-ED9917743AD7}"/>
              </a:ext>
            </a:extLst>
          </p:cNvPr>
          <p:cNvSpPr txBox="1"/>
          <p:nvPr/>
        </p:nvSpPr>
        <p:spPr>
          <a:xfrm>
            <a:off x="474663" y="261749"/>
            <a:ext cx="1123511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CONVERSION</a:t>
            </a:r>
            <a:r>
              <a:rPr lang="en-US" sz="2200" b="1" dirty="0">
                <a:solidFill>
                  <a:srgbClr val="002060"/>
                </a:solidFill>
                <a:latin typeface="Comic Sans MS" panose="030F0702030302020204" pitchFamily="66" charset="0"/>
              </a:rPr>
              <a:t> FROM </a:t>
            </a:r>
            <a:r>
              <a:rPr lang="en-US" sz="2200" b="1" dirty="0">
                <a:solidFill>
                  <a:srgbClr val="0000FF"/>
                </a:solidFill>
                <a:latin typeface="Comic Sans MS" panose="030F0702030302020204" pitchFamily="66" charset="0"/>
              </a:rPr>
              <a:t>DECIMAL</a:t>
            </a:r>
            <a:r>
              <a:rPr lang="en-US" sz="2200" b="1" dirty="0">
                <a:solidFill>
                  <a:srgbClr val="002060"/>
                </a:solidFill>
                <a:latin typeface="Comic Sans MS" panose="030F0702030302020204" pitchFamily="66" charset="0"/>
              </a:rPr>
              <a:t> TO </a:t>
            </a:r>
            <a:r>
              <a:rPr lang="en-US" sz="2200" b="1" dirty="0">
                <a:solidFill>
                  <a:srgbClr val="00B050"/>
                </a:solidFill>
                <a:latin typeface="Comic Sans MS" panose="030F0702030302020204" pitchFamily="66" charset="0"/>
              </a:rPr>
              <a:t>BINARY</a:t>
            </a: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D420DA9F-7332-4D0D-B429-FA3B9ACA1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2" y="949501"/>
            <a:ext cx="11235110" cy="991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01638" indent="-4016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002060"/>
                </a:solidFill>
                <a:latin typeface="+mn-lt"/>
              </a:rPr>
              <a:t>Example: </a:t>
            </a:r>
            <a:r>
              <a:rPr lang="en-IN" sz="2400" dirty="0">
                <a:latin typeface="+mn-lt"/>
              </a:rPr>
              <a:t>Convert (23.6)</a:t>
            </a:r>
            <a:r>
              <a:rPr lang="en-IN" sz="2400" baseline="-25000" dirty="0">
                <a:latin typeface="+mn-lt"/>
              </a:rPr>
              <a:t>10</a:t>
            </a:r>
            <a:r>
              <a:rPr lang="en-IN" sz="2400" dirty="0">
                <a:latin typeface="+mn-lt"/>
              </a:rPr>
              <a:t> to binary </a:t>
            </a:r>
            <a:r>
              <a:rPr lang="en-US" sz="2400" dirty="0">
                <a:latin typeface="+mn-lt"/>
              </a:rPr>
              <a:t>: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200" dirty="0">
              <a:latin typeface="+mn-lt"/>
            </a:endParaRPr>
          </a:p>
        </p:txBody>
      </p:sp>
      <p:sp>
        <p:nvSpPr>
          <p:cNvPr id="26" name="Text Box 10">
            <a:extLst>
              <a:ext uri="{FF2B5EF4-FFF2-40B4-BE49-F238E27FC236}">
                <a16:creationId xmlns:a16="http://schemas.microsoft.com/office/drawing/2014/main" id="{093C007C-8C5C-4FF8-BC1B-2C9716FEE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2413" y="5081826"/>
            <a:ext cx="6629399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(23.6)</a:t>
            </a:r>
            <a:r>
              <a:rPr lang="en-US" sz="3200" b="1" baseline="-25000" dirty="0">
                <a:solidFill>
                  <a:srgbClr val="FF0000"/>
                </a:solidFill>
              </a:rPr>
              <a:t>10</a:t>
            </a:r>
            <a:r>
              <a:rPr lang="en-US" sz="3200" b="1" dirty="0">
                <a:solidFill>
                  <a:srgbClr val="FF0000"/>
                </a:solidFill>
              </a:rPr>
              <a:t> = (10111.10011)</a:t>
            </a:r>
            <a:r>
              <a:rPr lang="en-US" sz="3200" b="1" baseline="-25000" dirty="0">
                <a:solidFill>
                  <a:srgbClr val="FF0000"/>
                </a:solidFill>
              </a:rPr>
              <a:t>2</a:t>
            </a:r>
            <a:br>
              <a:rPr lang="en-US" sz="1800" b="1" i="0" dirty="0">
                <a:solidFill>
                  <a:srgbClr val="C00000"/>
                </a:solidFill>
                <a:effectLst/>
                <a:latin typeface="Calibri-Bold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(fractional part truncated at 5 bits)</a:t>
            </a:r>
            <a:r>
              <a:rPr lang="en-US" sz="2000" dirty="0"/>
              <a:t> </a:t>
            </a:r>
            <a:endParaRPr lang="en-US" sz="2000" b="1" baseline="-25000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A2C338-741A-4C85-85E2-2784083870A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351"/>
          <a:stretch/>
        </p:blipFill>
        <p:spPr>
          <a:xfrm>
            <a:off x="1246836" y="1592910"/>
            <a:ext cx="3732334" cy="3257550"/>
          </a:xfrm>
          <a:prstGeom prst="rect">
            <a:avLst/>
          </a:prstGeom>
        </p:spPr>
      </p:pic>
      <p:sp>
        <p:nvSpPr>
          <p:cNvPr id="22" name="Arrow: Up 21">
            <a:extLst>
              <a:ext uri="{FF2B5EF4-FFF2-40B4-BE49-F238E27FC236}">
                <a16:creationId xmlns:a16="http://schemas.microsoft.com/office/drawing/2014/main" id="{54772C74-64B2-4D33-BC70-B573AAE6C974}"/>
              </a:ext>
            </a:extLst>
          </p:cNvPr>
          <p:cNvSpPr/>
          <p:nvPr/>
        </p:nvSpPr>
        <p:spPr>
          <a:xfrm>
            <a:off x="4979170" y="2046535"/>
            <a:ext cx="176660" cy="1825312"/>
          </a:xfrm>
          <a:prstGeom prst="upArrow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D2DA28C-A2E0-4633-A73F-43AC3EEE5E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0569" y="1165163"/>
            <a:ext cx="4105275" cy="3629025"/>
          </a:xfrm>
          <a:prstGeom prst="rect">
            <a:avLst/>
          </a:prstGeom>
        </p:spPr>
      </p:pic>
      <p:sp>
        <p:nvSpPr>
          <p:cNvPr id="25" name="Arrow: Up 24">
            <a:extLst>
              <a:ext uri="{FF2B5EF4-FFF2-40B4-BE49-F238E27FC236}">
                <a16:creationId xmlns:a16="http://schemas.microsoft.com/office/drawing/2014/main" id="{09CE4064-FAEA-4C26-A961-43516151247D}"/>
              </a:ext>
            </a:extLst>
          </p:cNvPr>
          <p:cNvSpPr/>
          <p:nvPr/>
        </p:nvSpPr>
        <p:spPr>
          <a:xfrm rot="10800000">
            <a:off x="9287738" y="1709797"/>
            <a:ext cx="190346" cy="2024727"/>
          </a:xfrm>
          <a:prstGeom prst="upArrow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3211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2" grpId="0" animBg="1"/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50252" y="112251"/>
            <a:ext cx="11913722" cy="6093493"/>
          </a:xfrm>
          <a:prstGeom prst="roundRect">
            <a:avLst>
              <a:gd name="adj" fmla="val 8700"/>
            </a:avLst>
          </a:prstGeom>
          <a:solidFill>
            <a:schemeClr val="bg1"/>
          </a:solidFill>
          <a:ln w="28575">
            <a:solidFill>
              <a:srgbClr val="009999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097036" y="6356350"/>
            <a:ext cx="1256763" cy="365125"/>
          </a:xfrm>
        </p:spPr>
        <p:txBody>
          <a:bodyPr/>
          <a:lstStyle/>
          <a:p>
            <a:pPr>
              <a:defRPr/>
            </a:pPr>
            <a:fld id="{D272E453-4D06-4779-BEAC-752F768EFC58}" type="slidenum">
              <a:rPr lang="en-US" sz="1800" b="1">
                <a:solidFill>
                  <a:srgbClr val="002060"/>
                </a:solidFill>
              </a:rPr>
              <a:pPr>
                <a:defRPr/>
              </a:pPr>
              <a:t>16</a:t>
            </a:fld>
            <a:endParaRPr lang="en-US" sz="1800" b="1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45799" y="6385023"/>
            <a:ext cx="4841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Number Systems</a:t>
            </a:r>
            <a:endParaRPr lang="en-US" altLang="en-US" sz="1400" b="1" dirty="0">
              <a:solidFill>
                <a:srgbClr val="002060"/>
              </a:solidFill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855335" y="6276296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019836" y="6274148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865475" y="6261874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55" y="6185526"/>
            <a:ext cx="1655663" cy="7202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BADE840-AA84-47CE-B194-ED9917743AD7}"/>
              </a:ext>
            </a:extLst>
          </p:cNvPr>
          <p:cNvSpPr txBox="1"/>
          <p:nvPr/>
        </p:nvSpPr>
        <p:spPr>
          <a:xfrm>
            <a:off x="474663" y="261749"/>
            <a:ext cx="1123511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CONVERSION</a:t>
            </a:r>
            <a:r>
              <a:rPr lang="en-US" sz="2200" b="1" dirty="0">
                <a:solidFill>
                  <a:srgbClr val="002060"/>
                </a:solidFill>
                <a:latin typeface="Comic Sans MS" panose="030F0702030302020204" pitchFamily="66" charset="0"/>
              </a:rPr>
              <a:t> FROM </a:t>
            </a:r>
            <a:r>
              <a:rPr lang="en-US" sz="2200" b="1" dirty="0">
                <a:solidFill>
                  <a:srgbClr val="0000FF"/>
                </a:solidFill>
                <a:latin typeface="Comic Sans MS" panose="030F0702030302020204" pitchFamily="66" charset="0"/>
              </a:rPr>
              <a:t>DECIMAL</a:t>
            </a:r>
            <a:r>
              <a:rPr lang="en-US" sz="2200" b="1" dirty="0">
                <a:solidFill>
                  <a:srgbClr val="002060"/>
                </a:solidFill>
                <a:latin typeface="Comic Sans MS" panose="030F0702030302020204" pitchFamily="66" charset="0"/>
              </a:rPr>
              <a:t> TO </a:t>
            </a:r>
            <a:r>
              <a:rPr lang="en-US" sz="2200" b="1" dirty="0">
                <a:solidFill>
                  <a:srgbClr val="00B050"/>
                </a:solidFill>
                <a:latin typeface="Comic Sans MS" panose="030F0702030302020204" pitchFamily="66" charset="0"/>
              </a:rPr>
              <a:t>BINARY</a:t>
            </a: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D420DA9F-7332-4D0D-B429-FA3B9ACA1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2" y="949501"/>
            <a:ext cx="11235110" cy="505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01638" indent="-4016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002060"/>
                </a:solidFill>
                <a:latin typeface="+mn-lt"/>
              </a:rPr>
              <a:t>Example:</a:t>
            </a:r>
            <a:endParaRPr lang="en-US" sz="2200" dirty="0">
              <a:latin typeface="+mn-lt"/>
            </a:endParaRPr>
          </a:p>
        </p:txBody>
      </p:sp>
      <p:sp>
        <p:nvSpPr>
          <p:cNvPr id="26" name="Text Box 10">
            <a:extLst>
              <a:ext uri="{FF2B5EF4-FFF2-40B4-BE49-F238E27FC236}">
                <a16:creationId xmlns:a16="http://schemas.microsoft.com/office/drawing/2014/main" id="{093C007C-8C5C-4FF8-BC1B-2C9716FEE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9724" y="5266173"/>
            <a:ext cx="6629399" cy="789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(125)</a:t>
            </a:r>
            <a:r>
              <a:rPr lang="en-US" sz="3200" b="1" baseline="-25000" dirty="0">
                <a:solidFill>
                  <a:srgbClr val="FF0000"/>
                </a:solidFill>
              </a:rPr>
              <a:t>10</a:t>
            </a:r>
            <a:r>
              <a:rPr lang="en-US" sz="3200" b="1" dirty="0">
                <a:solidFill>
                  <a:srgbClr val="FF0000"/>
                </a:solidFill>
              </a:rPr>
              <a:t> = (1111101)</a:t>
            </a:r>
            <a:r>
              <a:rPr lang="en-US" sz="3200" b="1" baseline="-25000" dirty="0">
                <a:solidFill>
                  <a:srgbClr val="FF0000"/>
                </a:solidFill>
              </a:rPr>
              <a:t>2</a:t>
            </a:r>
            <a:br>
              <a:rPr lang="en-US" sz="1800" b="1" i="0" dirty="0">
                <a:solidFill>
                  <a:srgbClr val="C00000"/>
                </a:solidFill>
                <a:effectLst/>
                <a:latin typeface="Calibri-Bold"/>
              </a:rPr>
            </a:br>
            <a:endParaRPr lang="en-US" sz="2000" b="1" baseline="-25000" dirty="0">
              <a:solidFill>
                <a:srgbClr val="FF0000"/>
              </a:solidFill>
            </a:endParaRPr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54772C74-64B2-4D33-BC70-B573AAE6C974}"/>
              </a:ext>
            </a:extLst>
          </p:cNvPr>
          <p:cNvSpPr/>
          <p:nvPr/>
        </p:nvSpPr>
        <p:spPr>
          <a:xfrm>
            <a:off x="4109265" y="2234037"/>
            <a:ext cx="183674" cy="2648553"/>
          </a:xfrm>
          <a:prstGeom prst="upArrow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2BDC9E3-FCDC-4B3F-BD10-C22196016F88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</a:blip>
          <a:stretch>
            <a:fillRect/>
          </a:stretch>
        </p:blipFill>
        <p:spPr>
          <a:xfrm>
            <a:off x="2265690" y="1061435"/>
            <a:ext cx="1878572" cy="44639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E0D85E7-0454-4ACA-A701-B2BBB825CC31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50000"/>
          </a:blip>
          <a:stretch>
            <a:fillRect/>
          </a:stretch>
        </p:blipFill>
        <p:spPr>
          <a:xfrm>
            <a:off x="1990908" y="1788786"/>
            <a:ext cx="1873344" cy="31440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A186F7-BEAC-4361-B8B4-D2C7E90D5755}"/>
              </a:ext>
            </a:extLst>
          </p:cNvPr>
          <p:cNvSpPr txBox="1"/>
          <p:nvPr/>
        </p:nvSpPr>
        <p:spPr>
          <a:xfrm>
            <a:off x="6407875" y="1707566"/>
            <a:ext cx="3112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002060"/>
                </a:solidFill>
                <a:latin typeface="+mn-lt"/>
              </a:rPr>
              <a:t>Trick:</a:t>
            </a:r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76B8E766-E1B7-4088-8AD1-AA64D122DC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887003"/>
              </p:ext>
            </p:extLst>
          </p:nvPr>
        </p:nvGraphicFramePr>
        <p:xfrm>
          <a:off x="6796430" y="2361023"/>
          <a:ext cx="5048568" cy="10119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31071">
                  <a:extLst>
                    <a:ext uri="{9D8B030D-6E8A-4147-A177-3AD203B41FA5}">
                      <a16:colId xmlns:a16="http://schemas.microsoft.com/office/drawing/2014/main" val="538322386"/>
                    </a:ext>
                  </a:extLst>
                </a:gridCol>
                <a:gridCol w="631071">
                  <a:extLst>
                    <a:ext uri="{9D8B030D-6E8A-4147-A177-3AD203B41FA5}">
                      <a16:colId xmlns:a16="http://schemas.microsoft.com/office/drawing/2014/main" val="2022419724"/>
                    </a:ext>
                  </a:extLst>
                </a:gridCol>
                <a:gridCol w="631071">
                  <a:extLst>
                    <a:ext uri="{9D8B030D-6E8A-4147-A177-3AD203B41FA5}">
                      <a16:colId xmlns:a16="http://schemas.microsoft.com/office/drawing/2014/main" val="3596004467"/>
                    </a:ext>
                  </a:extLst>
                </a:gridCol>
                <a:gridCol w="631071">
                  <a:extLst>
                    <a:ext uri="{9D8B030D-6E8A-4147-A177-3AD203B41FA5}">
                      <a16:colId xmlns:a16="http://schemas.microsoft.com/office/drawing/2014/main" val="1507319335"/>
                    </a:ext>
                  </a:extLst>
                </a:gridCol>
                <a:gridCol w="631071">
                  <a:extLst>
                    <a:ext uri="{9D8B030D-6E8A-4147-A177-3AD203B41FA5}">
                      <a16:colId xmlns:a16="http://schemas.microsoft.com/office/drawing/2014/main" val="3740753327"/>
                    </a:ext>
                  </a:extLst>
                </a:gridCol>
                <a:gridCol w="631071">
                  <a:extLst>
                    <a:ext uri="{9D8B030D-6E8A-4147-A177-3AD203B41FA5}">
                      <a16:colId xmlns:a16="http://schemas.microsoft.com/office/drawing/2014/main" val="2461314543"/>
                    </a:ext>
                  </a:extLst>
                </a:gridCol>
                <a:gridCol w="631071">
                  <a:extLst>
                    <a:ext uri="{9D8B030D-6E8A-4147-A177-3AD203B41FA5}">
                      <a16:colId xmlns:a16="http://schemas.microsoft.com/office/drawing/2014/main" val="3390547434"/>
                    </a:ext>
                  </a:extLst>
                </a:gridCol>
                <a:gridCol w="631071">
                  <a:extLst>
                    <a:ext uri="{9D8B030D-6E8A-4147-A177-3AD203B41FA5}">
                      <a16:colId xmlns:a16="http://schemas.microsoft.com/office/drawing/2014/main" val="3614646689"/>
                    </a:ext>
                  </a:extLst>
                </a:gridCol>
              </a:tblGrid>
              <a:tr h="5059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IN" sz="2000" baseline="30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IN" sz="2000" baseline="30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IN" sz="2000" baseline="30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IN" sz="2000" baseline="30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IN" sz="2000" baseline="30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IN" sz="2000" baseline="30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IN" sz="2000" baseline="30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IN" sz="2000" baseline="30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6231118"/>
                  </a:ext>
                </a:extLst>
              </a:tr>
              <a:tr h="505973">
                <a:tc>
                  <a:txBody>
                    <a:bodyPr/>
                    <a:lstStyle/>
                    <a:p>
                      <a:pPr algn="ctr"/>
                      <a:r>
                        <a:rPr lang="en-IN" sz="2000" b="1"/>
                        <a:t>128</a:t>
                      </a:r>
                      <a:endParaRPr lang="en-IN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7879832"/>
                  </a:ext>
                </a:extLst>
              </a:tr>
            </a:tbl>
          </a:graphicData>
        </a:graphic>
      </p:graphicFrame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2A18DC41-467C-4056-B1F4-A7C2D97E20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303596"/>
              </p:ext>
            </p:extLst>
          </p:nvPr>
        </p:nvGraphicFramePr>
        <p:xfrm>
          <a:off x="6796430" y="3540121"/>
          <a:ext cx="5048568" cy="647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071">
                  <a:extLst>
                    <a:ext uri="{9D8B030D-6E8A-4147-A177-3AD203B41FA5}">
                      <a16:colId xmlns:a16="http://schemas.microsoft.com/office/drawing/2014/main" val="1546999465"/>
                    </a:ext>
                  </a:extLst>
                </a:gridCol>
                <a:gridCol w="631071">
                  <a:extLst>
                    <a:ext uri="{9D8B030D-6E8A-4147-A177-3AD203B41FA5}">
                      <a16:colId xmlns:a16="http://schemas.microsoft.com/office/drawing/2014/main" val="257011334"/>
                    </a:ext>
                  </a:extLst>
                </a:gridCol>
                <a:gridCol w="631071">
                  <a:extLst>
                    <a:ext uri="{9D8B030D-6E8A-4147-A177-3AD203B41FA5}">
                      <a16:colId xmlns:a16="http://schemas.microsoft.com/office/drawing/2014/main" val="3466657380"/>
                    </a:ext>
                  </a:extLst>
                </a:gridCol>
                <a:gridCol w="631071">
                  <a:extLst>
                    <a:ext uri="{9D8B030D-6E8A-4147-A177-3AD203B41FA5}">
                      <a16:colId xmlns:a16="http://schemas.microsoft.com/office/drawing/2014/main" val="3945505307"/>
                    </a:ext>
                  </a:extLst>
                </a:gridCol>
                <a:gridCol w="631071">
                  <a:extLst>
                    <a:ext uri="{9D8B030D-6E8A-4147-A177-3AD203B41FA5}">
                      <a16:colId xmlns:a16="http://schemas.microsoft.com/office/drawing/2014/main" val="799350726"/>
                    </a:ext>
                  </a:extLst>
                </a:gridCol>
                <a:gridCol w="631071">
                  <a:extLst>
                    <a:ext uri="{9D8B030D-6E8A-4147-A177-3AD203B41FA5}">
                      <a16:colId xmlns:a16="http://schemas.microsoft.com/office/drawing/2014/main" val="3994790162"/>
                    </a:ext>
                  </a:extLst>
                </a:gridCol>
                <a:gridCol w="631071">
                  <a:extLst>
                    <a:ext uri="{9D8B030D-6E8A-4147-A177-3AD203B41FA5}">
                      <a16:colId xmlns:a16="http://schemas.microsoft.com/office/drawing/2014/main" val="130208296"/>
                    </a:ext>
                  </a:extLst>
                </a:gridCol>
                <a:gridCol w="631071">
                  <a:extLst>
                    <a:ext uri="{9D8B030D-6E8A-4147-A177-3AD203B41FA5}">
                      <a16:colId xmlns:a16="http://schemas.microsoft.com/office/drawing/2014/main" val="3010582784"/>
                    </a:ext>
                  </a:extLst>
                </a:gridCol>
              </a:tblGrid>
              <a:tr h="647292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281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1589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2" grpId="0" animBg="1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50252" y="112251"/>
            <a:ext cx="11913722" cy="6093493"/>
          </a:xfrm>
          <a:prstGeom prst="roundRect">
            <a:avLst>
              <a:gd name="adj" fmla="val 8700"/>
            </a:avLst>
          </a:prstGeom>
          <a:solidFill>
            <a:schemeClr val="bg1"/>
          </a:solidFill>
          <a:ln w="28575">
            <a:solidFill>
              <a:srgbClr val="009999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097036" y="6356350"/>
            <a:ext cx="1256763" cy="365125"/>
          </a:xfrm>
        </p:spPr>
        <p:txBody>
          <a:bodyPr/>
          <a:lstStyle/>
          <a:p>
            <a:pPr>
              <a:defRPr/>
            </a:pPr>
            <a:fld id="{D272E453-4D06-4779-BEAC-752F768EFC58}" type="slidenum">
              <a:rPr lang="en-US" sz="1800" b="1">
                <a:solidFill>
                  <a:srgbClr val="002060"/>
                </a:solidFill>
              </a:rPr>
              <a:pPr>
                <a:defRPr/>
              </a:pPr>
              <a:t>17</a:t>
            </a:fld>
            <a:endParaRPr lang="en-US" sz="1800" b="1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45799" y="6385023"/>
            <a:ext cx="4841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Number Systems</a:t>
            </a:r>
            <a:endParaRPr lang="en-US" altLang="en-US" sz="1400" b="1" dirty="0">
              <a:solidFill>
                <a:srgbClr val="002060"/>
              </a:solidFill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855335" y="6276296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019836" y="6274148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865475" y="6261874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55" y="6185526"/>
            <a:ext cx="1655663" cy="7202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BADE840-AA84-47CE-B194-ED9917743AD7}"/>
              </a:ext>
            </a:extLst>
          </p:cNvPr>
          <p:cNvSpPr txBox="1"/>
          <p:nvPr/>
        </p:nvSpPr>
        <p:spPr>
          <a:xfrm>
            <a:off x="474663" y="261749"/>
            <a:ext cx="1123511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CONVERSION</a:t>
            </a:r>
            <a:r>
              <a:rPr lang="en-US" sz="2200" b="1" dirty="0">
                <a:solidFill>
                  <a:srgbClr val="002060"/>
                </a:solidFill>
                <a:latin typeface="Comic Sans MS" panose="030F0702030302020204" pitchFamily="66" charset="0"/>
              </a:rPr>
              <a:t> FROM </a:t>
            </a:r>
            <a:r>
              <a:rPr lang="en-US" sz="2200" b="1" dirty="0">
                <a:solidFill>
                  <a:srgbClr val="0000FF"/>
                </a:solidFill>
                <a:latin typeface="Comic Sans MS" panose="030F0702030302020204" pitchFamily="66" charset="0"/>
              </a:rPr>
              <a:t>DECIMAL</a:t>
            </a:r>
            <a:r>
              <a:rPr lang="en-US" sz="2200" b="1" dirty="0">
                <a:solidFill>
                  <a:srgbClr val="002060"/>
                </a:solidFill>
                <a:latin typeface="Comic Sans MS" panose="030F0702030302020204" pitchFamily="66" charset="0"/>
              </a:rPr>
              <a:t> TO </a:t>
            </a:r>
            <a:r>
              <a:rPr lang="en-US" sz="2200" b="1" dirty="0">
                <a:solidFill>
                  <a:srgbClr val="00B050"/>
                </a:solidFill>
                <a:latin typeface="Comic Sans MS" panose="030F0702030302020204" pitchFamily="66" charset="0"/>
              </a:rPr>
              <a:t>OCTAL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48F7DF8-E912-4552-902E-36764AAFBB19}"/>
              </a:ext>
            </a:extLst>
          </p:cNvPr>
          <p:cNvSpPr/>
          <p:nvPr/>
        </p:nvSpPr>
        <p:spPr>
          <a:xfrm>
            <a:off x="2019836" y="1695742"/>
            <a:ext cx="2700997" cy="773723"/>
          </a:xfrm>
          <a:prstGeom prst="ellips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Decimal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757FCAD-A179-440D-B688-3A8CBDF8CBA0}"/>
              </a:ext>
            </a:extLst>
          </p:cNvPr>
          <p:cNvSpPr/>
          <p:nvPr/>
        </p:nvSpPr>
        <p:spPr>
          <a:xfrm>
            <a:off x="2019836" y="3972364"/>
            <a:ext cx="2700997" cy="773723"/>
          </a:xfrm>
          <a:prstGeom prst="ellips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Octal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AC5B9CD-3D82-4119-B9C2-1A1A30F72C51}"/>
              </a:ext>
            </a:extLst>
          </p:cNvPr>
          <p:cNvSpPr/>
          <p:nvPr/>
        </p:nvSpPr>
        <p:spPr>
          <a:xfrm>
            <a:off x="7461688" y="1695742"/>
            <a:ext cx="2700997" cy="773723"/>
          </a:xfrm>
          <a:prstGeom prst="ellips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Binary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B1D39A1-E7F4-4744-91A9-36DBDD5240F2}"/>
              </a:ext>
            </a:extLst>
          </p:cNvPr>
          <p:cNvSpPr/>
          <p:nvPr/>
        </p:nvSpPr>
        <p:spPr>
          <a:xfrm>
            <a:off x="7461688" y="3972364"/>
            <a:ext cx="2700997" cy="773723"/>
          </a:xfrm>
          <a:prstGeom prst="ellips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Hexadecimal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CF86726E-85D4-4338-BAB1-E27140B50134}"/>
              </a:ext>
            </a:extLst>
          </p:cNvPr>
          <p:cNvSpPr/>
          <p:nvPr/>
        </p:nvSpPr>
        <p:spPr>
          <a:xfrm rot="5400000">
            <a:off x="2753481" y="3100522"/>
            <a:ext cx="1239618" cy="202860"/>
          </a:xfrm>
          <a:prstGeom prst="rightArrow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18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 animBg="1"/>
      <p:bldP spid="20" grpId="0" animBg="1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50252" y="112251"/>
            <a:ext cx="11913722" cy="6093493"/>
          </a:xfrm>
          <a:prstGeom prst="roundRect">
            <a:avLst>
              <a:gd name="adj" fmla="val 8700"/>
            </a:avLst>
          </a:prstGeom>
          <a:solidFill>
            <a:schemeClr val="bg1"/>
          </a:solidFill>
          <a:ln w="28575">
            <a:solidFill>
              <a:srgbClr val="009999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097036" y="6356350"/>
            <a:ext cx="1256763" cy="365125"/>
          </a:xfrm>
        </p:spPr>
        <p:txBody>
          <a:bodyPr/>
          <a:lstStyle/>
          <a:p>
            <a:pPr>
              <a:defRPr/>
            </a:pPr>
            <a:fld id="{D272E453-4D06-4779-BEAC-752F768EFC58}" type="slidenum">
              <a:rPr lang="en-US" sz="1800" b="1">
                <a:solidFill>
                  <a:srgbClr val="002060"/>
                </a:solidFill>
              </a:rPr>
              <a:pPr>
                <a:defRPr/>
              </a:pPr>
              <a:t>18</a:t>
            </a:fld>
            <a:endParaRPr lang="en-US" sz="1800" b="1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45799" y="6385023"/>
            <a:ext cx="4841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Number Systems</a:t>
            </a:r>
            <a:endParaRPr lang="en-US" altLang="en-US" sz="1400" b="1" dirty="0">
              <a:solidFill>
                <a:srgbClr val="002060"/>
              </a:solidFill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855335" y="6276296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019836" y="6274148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865475" y="6261874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55" y="6185526"/>
            <a:ext cx="1655663" cy="7202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BADE840-AA84-47CE-B194-ED9917743AD7}"/>
              </a:ext>
            </a:extLst>
          </p:cNvPr>
          <p:cNvSpPr txBox="1"/>
          <p:nvPr/>
        </p:nvSpPr>
        <p:spPr>
          <a:xfrm>
            <a:off x="474663" y="261749"/>
            <a:ext cx="1123511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CONVERSION</a:t>
            </a:r>
            <a:r>
              <a:rPr lang="en-US" sz="2200" b="1" dirty="0">
                <a:solidFill>
                  <a:srgbClr val="002060"/>
                </a:solidFill>
                <a:latin typeface="Comic Sans MS" panose="030F0702030302020204" pitchFamily="66" charset="0"/>
              </a:rPr>
              <a:t> FROM </a:t>
            </a:r>
            <a:r>
              <a:rPr lang="en-US" sz="2200" b="1" dirty="0">
                <a:solidFill>
                  <a:srgbClr val="0000FF"/>
                </a:solidFill>
                <a:latin typeface="Comic Sans MS" panose="030F0702030302020204" pitchFamily="66" charset="0"/>
              </a:rPr>
              <a:t>DECIMAL</a:t>
            </a:r>
            <a:r>
              <a:rPr lang="en-US" sz="2200" b="1" dirty="0">
                <a:solidFill>
                  <a:srgbClr val="002060"/>
                </a:solidFill>
                <a:latin typeface="Comic Sans MS" panose="030F0702030302020204" pitchFamily="66" charset="0"/>
              </a:rPr>
              <a:t> TO </a:t>
            </a:r>
            <a:r>
              <a:rPr lang="en-US" sz="2200" b="1" dirty="0">
                <a:solidFill>
                  <a:srgbClr val="00B050"/>
                </a:solidFill>
                <a:latin typeface="Comic Sans MS" panose="030F0702030302020204" pitchFamily="66" charset="0"/>
              </a:rPr>
              <a:t>OCTAL</a:t>
            </a: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D420DA9F-7332-4D0D-B429-FA3B9ACA1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2" y="949501"/>
            <a:ext cx="11235110" cy="1588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01638" indent="-4016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b="1" dirty="0">
                <a:solidFill>
                  <a:srgbClr val="FF0000"/>
                </a:solidFill>
                <a:latin typeface="+mn-lt"/>
              </a:rPr>
              <a:t>Convert </a:t>
            </a:r>
            <a:r>
              <a:rPr lang="en-US" sz="2400" b="1" dirty="0">
                <a:solidFill>
                  <a:srgbClr val="002060"/>
                </a:solidFill>
                <a:latin typeface="+mn-lt"/>
              </a:rPr>
              <a:t>an Integer </a:t>
            </a:r>
            <a:r>
              <a:rPr lang="en-US" sz="2400" b="1" dirty="0">
                <a:solidFill>
                  <a:srgbClr val="FF0000"/>
                </a:solidFill>
                <a:latin typeface="+mn-lt"/>
              </a:rPr>
              <a:t>from Decimal to Octal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latin typeface="+mn-lt"/>
              </a:rPr>
              <a:t>Example for (175)</a:t>
            </a:r>
            <a:r>
              <a:rPr lang="en-US" sz="2400" baseline="-25000" dirty="0">
                <a:latin typeface="+mn-lt"/>
              </a:rPr>
              <a:t>10</a:t>
            </a:r>
            <a:r>
              <a:rPr lang="en-US" sz="2200" dirty="0">
                <a:latin typeface="+mn-lt"/>
              </a:rPr>
              <a:t>: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200" dirty="0">
              <a:latin typeface="+mn-lt"/>
            </a:endParaRPr>
          </a:p>
        </p:txBody>
      </p:sp>
      <p:sp>
        <p:nvSpPr>
          <p:cNvPr id="21" name="Text Box 54">
            <a:extLst>
              <a:ext uri="{FF2B5EF4-FFF2-40B4-BE49-F238E27FC236}">
                <a16:creationId xmlns:a16="http://schemas.microsoft.com/office/drawing/2014/main" id="{E5546C20-912B-4D99-A372-30665A0956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4639" y="2117325"/>
            <a:ext cx="172578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Integer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Quotient</a:t>
            </a:r>
          </a:p>
        </p:txBody>
      </p:sp>
      <p:sp>
        <p:nvSpPr>
          <p:cNvPr id="23" name="Text Box 56">
            <a:extLst>
              <a:ext uri="{FF2B5EF4-FFF2-40B4-BE49-F238E27FC236}">
                <a16:creationId xmlns:a16="http://schemas.microsoft.com/office/drawing/2014/main" id="{C98DFF9D-A931-4907-A6C2-52D97CC07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3138" y="2457789"/>
            <a:ext cx="204506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Remainder</a:t>
            </a:r>
          </a:p>
        </p:txBody>
      </p:sp>
      <p:sp>
        <p:nvSpPr>
          <p:cNvPr id="24" name="Text Box 57">
            <a:extLst>
              <a:ext uri="{FF2B5EF4-FFF2-40B4-BE49-F238E27FC236}">
                <a16:creationId xmlns:a16="http://schemas.microsoft.com/office/drawing/2014/main" id="{A665D2B9-7C29-464E-A17F-CC66F04E04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9409" y="2457056"/>
            <a:ext cx="202557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Coefficient</a:t>
            </a:r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1F80AF50-5598-4D83-B936-FC70CF5B4AB7}"/>
              </a:ext>
            </a:extLst>
          </p:cNvPr>
          <p:cNvSpPr/>
          <p:nvPr/>
        </p:nvSpPr>
        <p:spPr>
          <a:xfrm>
            <a:off x="9551962" y="3013361"/>
            <a:ext cx="211016" cy="1569660"/>
          </a:xfrm>
          <a:prstGeom prst="upArrow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 Box 7">
            <a:extLst>
              <a:ext uri="{FF2B5EF4-FFF2-40B4-BE49-F238E27FC236}">
                <a16:creationId xmlns:a16="http://schemas.microsoft.com/office/drawing/2014/main" id="{782E6BD3-32F1-427D-91BE-FED250AD8C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0086" y="3222967"/>
            <a:ext cx="608532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175/8   =        21         +          7                        a</a:t>
            </a:r>
            <a:r>
              <a:rPr lang="en-US" sz="2400" baseline="-25000" dirty="0"/>
              <a:t>0 </a:t>
            </a:r>
            <a:r>
              <a:rPr lang="en-US" sz="2400" dirty="0"/>
              <a:t>= 7</a:t>
            </a:r>
          </a:p>
          <a:p>
            <a:r>
              <a:rPr lang="en-US" sz="2400" dirty="0"/>
              <a:t>  21/8   =          2          +          5                        a</a:t>
            </a:r>
            <a:r>
              <a:rPr lang="en-US" sz="2400" baseline="-25000" dirty="0"/>
              <a:t>1 </a:t>
            </a:r>
            <a:r>
              <a:rPr lang="en-US" sz="2400" dirty="0"/>
              <a:t>= 5</a:t>
            </a:r>
          </a:p>
          <a:p>
            <a:r>
              <a:rPr lang="en-US" sz="2400" dirty="0"/>
              <a:t>    2/8   =          0          +          2                        a</a:t>
            </a:r>
            <a:r>
              <a:rPr lang="en-US" sz="2400" baseline="-25000" dirty="0"/>
              <a:t>2 </a:t>
            </a:r>
            <a:r>
              <a:rPr lang="en-US" sz="2400" dirty="0"/>
              <a:t>= 2</a:t>
            </a:r>
          </a:p>
        </p:txBody>
      </p:sp>
      <p:sp>
        <p:nvSpPr>
          <p:cNvPr id="26" name="Text Box 10">
            <a:extLst>
              <a:ext uri="{FF2B5EF4-FFF2-40B4-BE49-F238E27FC236}">
                <a16:creationId xmlns:a16="http://schemas.microsoft.com/office/drawing/2014/main" id="{EE8BB330-313C-48A6-AFCC-7143E17B96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0946" y="5022132"/>
            <a:ext cx="460254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(175)</a:t>
            </a:r>
            <a:r>
              <a:rPr lang="en-US" sz="3200" b="1" baseline="-25000" dirty="0">
                <a:solidFill>
                  <a:srgbClr val="FF0000"/>
                </a:solidFill>
              </a:rPr>
              <a:t>10 </a:t>
            </a:r>
            <a:r>
              <a:rPr lang="en-US" sz="3200" b="1" dirty="0">
                <a:solidFill>
                  <a:srgbClr val="FF0000"/>
                </a:solidFill>
              </a:rPr>
              <a:t>= (a</a:t>
            </a:r>
            <a:r>
              <a:rPr lang="en-US" sz="3200" b="1" baseline="-25000" dirty="0">
                <a:solidFill>
                  <a:srgbClr val="FF0000"/>
                </a:solidFill>
              </a:rPr>
              <a:t>2 </a:t>
            </a:r>
            <a:r>
              <a:rPr lang="en-US" sz="3200" b="1" dirty="0">
                <a:solidFill>
                  <a:srgbClr val="FF0000"/>
                </a:solidFill>
              </a:rPr>
              <a:t>a</a:t>
            </a:r>
            <a:r>
              <a:rPr lang="en-US" sz="3200" b="1" baseline="-25000" dirty="0">
                <a:solidFill>
                  <a:srgbClr val="FF0000"/>
                </a:solidFill>
              </a:rPr>
              <a:t>1 </a:t>
            </a:r>
            <a:r>
              <a:rPr lang="en-US" sz="3200" b="1" dirty="0">
                <a:solidFill>
                  <a:srgbClr val="FF0000"/>
                </a:solidFill>
              </a:rPr>
              <a:t>a</a:t>
            </a:r>
            <a:r>
              <a:rPr lang="en-US" sz="3200" b="1" baseline="-25000" dirty="0">
                <a:solidFill>
                  <a:srgbClr val="FF0000"/>
                </a:solidFill>
              </a:rPr>
              <a:t>0</a:t>
            </a:r>
            <a:r>
              <a:rPr lang="en-US" sz="3200" b="1" dirty="0">
                <a:solidFill>
                  <a:srgbClr val="FF0000"/>
                </a:solidFill>
              </a:rPr>
              <a:t>)</a:t>
            </a:r>
            <a:r>
              <a:rPr lang="en-US" sz="3200" b="1" baseline="-25000" dirty="0">
                <a:solidFill>
                  <a:srgbClr val="FF0000"/>
                </a:solidFill>
              </a:rPr>
              <a:t>8 </a:t>
            </a:r>
            <a:r>
              <a:rPr lang="en-US" sz="3200" b="1" dirty="0">
                <a:solidFill>
                  <a:srgbClr val="FF0000"/>
                </a:solidFill>
              </a:rPr>
              <a:t>= (257)</a:t>
            </a:r>
            <a:r>
              <a:rPr lang="en-US" sz="3200" b="1" baseline="-25000" dirty="0">
                <a:solidFill>
                  <a:srgbClr val="FF0000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30557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/>
      <p:bldP spid="2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50252" y="112251"/>
            <a:ext cx="11913722" cy="6093493"/>
          </a:xfrm>
          <a:prstGeom prst="roundRect">
            <a:avLst>
              <a:gd name="adj" fmla="val 8700"/>
            </a:avLst>
          </a:prstGeom>
          <a:solidFill>
            <a:schemeClr val="bg1"/>
          </a:solidFill>
          <a:ln w="28575">
            <a:solidFill>
              <a:srgbClr val="009999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097036" y="6356350"/>
            <a:ext cx="1256763" cy="365125"/>
          </a:xfrm>
        </p:spPr>
        <p:txBody>
          <a:bodyPr/>
          <a:lstStyle/>
          <a:p>
            <a:pPr>
              <a:defRPr/>
            </a:pPr>
            <a:fld id="{D272E453-4D06-4779-BEAC-752F768EFC58}" type="slidenum">
              <a:rPr lang="en-US" sz="1800" b="1">
                <a:solidFill>
                  <a:srgbClr val="002060"/>
                </a:solidFill>
              </a:rPr>
              <a:pPr>
                <a:defRPr/>
              </a:pPr>
              <a:t>19</a:t>
            </a:fld>
            <a:endParaRPr lang="en-US" sz="1800" b="1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45799" y="6385023"/>
            <a:ext cx="4841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Number Systems</a:t>
            </a:r>
            <a:endParaRPr lang="en-US" altLang="en-US" sz="1400" b="1" dirty="0">
              <a:solidFill>
                <a:srgbClr val="002060"/>
              </a:solidFill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855335" y="6276296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019836" y="6274148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865475" y="6261874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55" y="6185526"/>
            <a:ext cx="1655663" cy="7202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BADE840-AA84-47CE-B194-ED9917743AD7}"/>
              </a:ext>
            </a:extLst>
          </p:cNvPr>
          <p:cNvSpPr txBox="1"/>
          <p:nvPr/>
        </p:nvSpPr>
        <p:spPr>
          <a:xfrm>
            <a:off x="474663" y="261749"/>
            <a:ext cx="1123511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CONVERSION</a:t>
            </a:r>
            <a:r>
              <a:rPr lang="en-US" sz="2200" b="1" dirty="0">
                <a:solidFill>
                  <a:srgbClr val="002060"/>
                </a:solidFill>
                <a:latin typeface="Comic Sans MS" panose="030F0702030302020204" pitchFamily="66" charset="0"/>
              </a:rPr>
              <a:t> FROM </a:t>
            </a:r>
            <a:r>
              <a:rPr lang="en-US" sz="2200" b="1" dirty="0">
                <a:solidFill>
                  <a:srgbClr val="0000FF"/>
                </a:solidFill>
                <a:latin typeface="Comic Sans MS" panose="030F0702030302020204" pitchFamily="66" charset="0"/>
              </a:rPr>
              <a:t>DECIMAL</a:t>
            </a:r>
            <a:r>
              <a:rPr lang="en-US" sz="2200" b="1" dirty="0">
                <a:solidFill>
                  <a:srgbClr val="002060"/>
                </a:solidFill>
                <a:latin typeface="Comic Sans MS" panose="030F0702030302020204" pitchFamily="66" charset="0"/>
              </a:rPr>
              <a:t> TO </a:t>
            </a:r>
            <a:r>
              <a:rPr lang="en-US" sz="2200" b="1" dirty="0">
                <a:solidFill>
                  <a:srgbClr val="00B050"/>
                </a:solidFill>
                <a:latin typeface="Comic Sans MS" panose="030F0702030302020204" pitchFamily="66" charset="0"/>
              </a:rPr>
              <a:t>OCTAL</a:t>
            </a: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D420DA9F-7332-4D0D-B429-FA3B9ACA1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2" y="949501"/>
            <a:ext cx="11235110" cy="1588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01638" indent="-4016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b="1" dirty="0">
                <a:solidFill>
                  <a:srgbClr val="FF0000"/>
                </a:solidFill>
                <a:latin typeface="+mn-lt"/>
              </a:rPr>
              <a:t>Convert </a:t>
            </a:r>
            <a:r>
              <a:rPr lang="en-US" sz="2400" b="1" dirty="0">
                <a:solidFill>
                  <a:srgbClr val="002060"/>
                </a:solidFill>
                <a:latin typeface="+mn-lt"/>
              </a:rPr>
              <a:t>a fraction </a:t>
            </a:r>
            <a:r>
              <a:rPr lang="en-US" sz="2400" b="1" dirty="0">
                <a:solidFill>
                  <a:srgbClr val="FF0000"/>
                </a:solidFill>
                <a:latin typeface="+mn-lt"/>
              </a:rPr>
              <a:t>from Decimal to Octal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latin typeface="+mn-lt"/>
              </a:rPr>
              <a:t>Example for (</a:t>
            </a:r>
            <a:r>
              <a:rPr lang="en-US" sz="2400" dirty="0"/>
              <a:t>0.3125</a:t>
            </a:r>
            <a:r>
              <a:rPr lang="en-US" sz="2400" dirty="0">
                <a:latin typeface="+mn-lt"/>
              </a:rPr>
              <a:t>)</a:t>
            </a:r>
            <a:r>
              <a:rPr lang="en-US" sz="2400" baseline="-25000" dirty="0">
                <a:latin typeface="+mn-lt"/>
              </a:rPr>
              <a:t>10</a:t>
            </a:r>
            <a:r>
              <a:rPr lang="en-US" sz="2400" dirty="0">
                <a:latin typeface="+mn-lt"/>
              </a:rPr>
              <a:t> :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200" dirty="0">
              <a:latin typeface="+mn-lt"/>
            </a:endParaRPr>
          </a:p>
        </p:txBody>
      </p:sp>
      <p:sp>
        <p:nvSpPr>
          <p:cNvPr id="21" name="Text Box 54">
            <a:extLst>
              <a:ext uri="{FF2B5EF4-FFF2-40B4-BE49-F238E27FC236}">
                <a16:creationId xmlns:a16="http://schemas.microsoft.com/office/drawing/2014/main" id="{E5546C20-912B-4D99-A372-30665A0956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7605" y="2179879"/>
            <a:ext cx="172578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Integer</a:t>
            </a:r>
          </a:p>
        </p:txBody>
      </p:sp>
      <p:sp>
        <p:nvSpPr>
          <p:cNvPr id="23" name="Text Box 56">
            <a:extLst>
              <a:ext uri="{FF2B5EF4-FFF2-40B4-BE49-F238E27FC236}">
                <a16:creationId xmlns:a16="http://schemas.microsoft.com/office/drawing/2014/main" id="{C98DFF9D-A931-4907-A6C2-52D97CC07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8300" y="2180613"/>
            <a:ext cx="204506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Fraction</a:t>
            </a:r>
          </a:p>
        </p:txBody>
      </p:sp>
      <p:sp>
        <p:nvSpPr>
          <p:cNvPr id="24" name="Text Box 57">
            <a:extLst>
              <a:ext uri="{FF2B5EF4-FFF2-40B4-BE49-F238E27FC236}">
                <a16:creationId xmlns:a16="http://schemas.microsoft.com/office/drawing/2014/main" id="{A665D2B9-7C29-464E-A17F-CC66F04E04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4571" y="2179880"/>
            <a:ext cx="202557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Coefficient</a:t>
            </a:r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1F80AF50-5598-4D83-B936-FC70CF5B4AB7}"/>
              </a:ext>
            </a:extLst>
          </p:cNvPr>
          <p:cNvSpPr/>
          <p:nvPr/>
        </p:nvSpPr>
        <p:spPr>
          <a:xfrm rot="10800000">
            <a:off x="9554863" y="2749397"/>
            <a:ext cx="211015" cy="1207502"/>
          </a:xfrm>
          <a:prstGeom prst="upArrow">
            <a:avLst/>
          </a:prstGeom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 Box 7">
            <a:extLst>
              <a:ext uri="{FF2B5EF4-FFF2-40B4-BE49-F238E27FC236}">
                <a16:creationId xmlns:a16="http://schemas.microsoft.com/office/drawing/2014/main" id="{7823DFBA-DDDB-4CF2-92EA-9E8141272A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7137" y="2937650"/>
            <a:ext cx="6854762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0.3125 x 8   =      2      	  +          0.5                      a</a:t>
            </a:r>
            <a:r>
              <a:rPr lang="en-US" sz="2400" baseline="-25000" dirty="0"/>
              <a:t>-1 </a:t>
            </a:r>
            <a:r>
              <a:rPr lang="en-US" sz="2400" dirty="0"/>
              <a:t>= 2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0.5000 x 8   =      4          +          0                          a</a:t>
            </a:r>
            <a:r>
              <a:rPr lang="en-US" sz="2400" baseline="-25000" dirty="0"/>
              <a:t>-2 </a:t>
            </a:r>
            <a:r>
              <a:rPr lang="en-US" sz="2400" dirty="0"/>
              <a:t>= 4</a:t>
            </a:r>
          </a:p>
        </p:txBody>
      </p:sp>
      <p:sp>
        <p:nvSpPr>
          <p:cNvPr id="25" name="Text Box 10">
            <a:extLst>
              <a:ext uri="{FF2B5EF4-FFF2-40B4-BE49-F238E27FC236}">
                <a16:creationId xmlns:a16="http://schemas.microsoft.com/office/drawing/2014/main" id="{FCFC44C8-F45E-495B-ACD5-372DD11CF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7425" y="4610865"/>
            <a:ext cx="333937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(0.3125)</a:t>
            </a:r>
            <a:r>
              <a:rPr lang="en-US" sz="3200" b="1" baseline="-25000" dirty="0">
                <a:solidFill>
                  <a:srgbClr val="FF0000"/>
                </a:solidFill>
              </a:rPr>
              <a:t>10 </a:t>
            </a:r>
            <a:r>
              <a:rPr lang="en-US" sz="3200" b="1" dirty="0">
                <a:solidFill>
                  <a:srgbClr val="FF0000"/>
                </a:solidFill>
              </a:rPr>
              <a:t>= (0.24)</a:t>
            </a:r>
            <a:r>
              <a:rPr lang="en-US" sz="3200" b="1" baseline="-25000" dirty="0">
                <a:solidFill>
                  <a:srgbClr val="FF0000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178676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2" grpId="0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50252" y="112251"/>
            <a:ext cx="11913722" cy="6093493"/>
          </a:xfrm>
          <a:prstGeom prst="roundRect">
            <a:avLst>
              <a:gd name="adj" fmla="val 8700"/>
            </a:avLst>
          </a:prstGeom>
          <a:solidFill>
            <a:schemeClr val="bg1"/>
          </a:solidFill>
          <a:ln w="28575">
            <a:solidFill>
              <a:srgbClr val="009999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097036" y="6356350"/>
            <a:ext cx="1256763" cy="365125"/>
          </a:xfrm>
        </p:spPr>
        <p:txBody>
          <a:bodyPr/>
          <a:lstStyle/>
          <a:p>
            <a:pPr>
              <a:defRPr/>
            </a:pPr>
            <a:fld id="{D272E453-4D06-4779-BEAC-752F768EFC58}" type="slidenum">
              <a:rPr lang="en-US" sz="1800" b="1">
                <a:solidFill>
                  <a:srgbClr val="002060"/>
                </a:solidFill>
              </a:rPr>
              <a:pPr>
                <a:defRPr/>
              </a:pPr>
              <a:t>2</a:t>
            </a:fld>
            <a:endParaRPr lang="en-US" sz="1800" b="1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45799" y="6385023"/>
            <a:ext cx="4841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Number Systems</a:t>
            </a:r>
            <a:endParaRPr lang="en-US" altLang="en-US" sz="1400" b="1" dirty="0">
              <a:solidFill>
                <a:srgbClr val="002060"/>
              </a:solidFill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855335" y="6276296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019836" y="6274148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865475" y="6261874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55" y="6185526"/>
            <a:ext cx="1655663" cy="7202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BADE840-AA84-47CE-B194-ED9917743AD7}"/>
              </a:ext>
            </a:extLst>
          </p:cNvPr>
          <p:cNvSpPr txBox="1"/>
          <p:nvPr/>
        </p:nvSpPr>
        <p:spPr>
          <a:xfrm>
            <a:off x="474663" y="261749"/>
            <a:ext cx="1123511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solidFill>
                  <a:srgbClr val="002060"/>
                </a:solidFill>
                <a:latin typeface="Comic Sans MS" panose="030F0702030302020204" pitchFamily="66" charset="0"/>
              </a:rPr>
              <a:t>CONTENTS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196BD172-A453-4119-95C3-C4F6FC66D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548" y="1124268"/>
            <a:ext cx="9302383" cy="3355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01638" indent="-4016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76213" indent="0" eaLnBrk="1" hangingPunct="1">
              <a:lnSpc>
                <a:spcPct val="13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sz="2200" b="1" dirty="0">
                <a:solidFill>
                  <a:srgbClr val="002060"/>
                </a:solidFill>
                <a:latin typeface="Comic Sans MS" panose="030F0702030302020204" pitchFamily="66" charset="0"/>
              </a:rPr>
              <a:t>Module-1 (Part-1)</a:t>
            </a:r>
          </a:p>
          <a:p>
            <a:pPr marL="984250" indent="-457200" eaLnBrk="1" hangingPunct="1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FF0000"/>
                </a:solidFill>
                <a:latin typeface="+mn-lt"/>
              </a:rPr>
              <a:t>Number systems and conversions </a:t>
            </a:r>
          </a:p>
          <a:p>
            <a:pPr marL="984250" indent="-457200" eaLnBrk="1" hangingPunct="1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+mn-lt"/>
              </a:rPr>
              <a:t>r’s and (r-1)’s compliment </a:t>
            </a:r>
          </a:p>
          <a:p>
            <a:pPr marL="984250" indent="-457200" eaLnBrk="1" hangingPunct="1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+mn-lt"/>
              </a:rPr>
              <a:t>Binary signed and unsigned numbers </a:t>
            </a:r>
          </a:p>
          <a:p>
            <a:pPr marL="984250" indent="-457200" eaLnBrk="1" hangingPunct="1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+mn-lt"/>
              </a:rPr>
              <a:t>Binary arithmetic operations </a:t>
            </a:r>
          </a:p>
          <a:p>
            <a:pPr marL="984250" indent="-457200" eaLnBrk="1" hangingPunct="1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+mn-lt"/>
              </a:rPr>
              <a:t>Weighted and non-weighted binary codes</a:t>
            </a:r>
            <a:endParaRPr lang="en-US" alt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81174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50252" y="112251"/>
            <a:ext cx="11913722" cy="6093493"/>
          </a:xfrm>
          <a:prstGeom prst="roundRect">
            <a:avLst>
              <a:gd name="adj" fmla="val 8700"/>
            </a:avLst>
          </a:prstGeom>
          <a:solidFill>
            <a:schemeClr val="bg1"/>
          </a:solidFill>
          <a:ln w="28575">
            <a:solidFill>
              <a:srgbClr val="009999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097036" y="6356350"/>
            <a:ext cx="1256763" cy="365125"/>
          </a:xfrm>
        </p:spPr>
        <p:txBody>
          <a:bodyPr/>
          <a:lstStyle/>
          <a:p>
            <a:pPr>
              <a:defRPr/>
            </a:pPr>
            <a:fld id="{D272E453-4D06-4779-BEAC-752F768EFC58}" type="slidenum">
              <a:rPr lang="en-US" sz="1800" b="1">
                <a:solidFill>
                  <a:srgbClr val="002060"/>
                </a:solidFill>
              </a:rPr>
              <a:pPr>
                <a:defRPr/>
              </a:pPr>
              <a:t>20</a:t>
            </a:fld>
            <a:endParaRPr lang="en-US" sz="1800" b="1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45799" y="6385023"/>
            <a:ext cx="4841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Number Systems</a:t>
            </a:r>
            <a:endParaRPr lang="en-US" altLang="en-US" sz="1400" b="1" dirty="0">
              <a:solidFill>
                <a:srgbClr val="002060"/>
              </a:solidFill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855335" y="6276296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019836" y="6274148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865475" y="6261874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55" y="6185526"/>
            <a:ext cx="1655663" cy="720271"/>
          </a:xfrm>
          <a:prstGeom prst="rect">
            <a:avLst/>
          </a:prstGeom>
        </p:spPr>
      </p:pic>
      <p:sp>
        <p:nvSpPr>
          <p:cNvPr id="16" name="Rectangle 4">
            <a:extLst>
              <a:ext uri="{FF2B5EF4-FFF2-40B4-BE49-F238E27FC236}">
                <a16:creationId xmlns:a16="http://schemas.microsoft.com/office/drawing/2014/main" id="{D420DA9F-7332-4D0D-B429-FA3B9ACA1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2" y="949501"/>
            <a:ext cx="11235110" cy="505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01638" indent="-4016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002060"/>
                </a:solidFill>
                <a:latin typeface="+mn-lt"/>
              </a:rPr>
              <a:t>Example:</a:t>
            </a:r>
            <a:endParaRPr lang="en-US" sz="2200" dirty="0">
              <a:latin typeface="+mn-lt"/>
            </a:endParaRPr>
          </a:p>
        </p:txBody>
      </p:sp>
      <p:sp>
        <p:nvSpPr>
          <p:cNvPr id="26" name="Text Box 10">
            <a:extLst>
              <a:ext uri="{FF2B5EF4-FFF2-40B4-BE49-F238E27FC236}">
                <a16:creationId xmlns:a16="http://schemas.microsoft.com/office/drawing/2014/main" id="{093C007C-8C5C-4FF8-BC1B-2C9716FEE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6839" y="4405126"/>
            <a:ext cx="662939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(1234)</a:t>
            </a:r>
            <a:r>
              <a:rPr lang="en-US" sz="3200" b="1" baseline="-25000" dirty="0">
                <a:solidFill>
                  <a:srgbClr val="FF0000"/>
                </a:solidFill>
              </a:rPr>
              <a:t>10</a:t>
            </a:r>
            <a:r>
              <a:rPr lang="en-US" sz="3200" b="1" dirty="0">
                <a:solidFill>
                  <a:srgbClr val="FF0000"/>
                </a:solidFill>
              </a:rPr>
              <a:t> = (2322)</a:t>
            </a:r>
            <a:r>
              <a:rPr lang="en-US" sz="3200" b="1" baseline="-25000" dirty="0">
                <a:solidFill>
                  <a:srgbClr val="FF0000"/>
                </a:solidFill>
              </a:rPr>
              <a:t>8</a:t>
            </a:r>
            <a:endParaRPr lang="en-US" sz="2000" b="1" baseline="-25000" dirty="0">
              <a:solidFill>
                <a:srgbClr val="FF0000"/>
              </a:solidFill>
            </a:endParaRPr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54772C74-64B2-4D33-BC70-B573AAE6C974}"/>
              </a:ext>
            </a:extLst>
          </p:cNvPr>
          <p:cNvSpPr/>
          <p:nvPr/>
        </p:nvSpPr>
        <p:spPr>
          <a:xfrm>
            <a:off x="6287465" y="2248386"/>
            <a:ext cx="169606" cy="1618553"/>
          </a:xfrm>
          <a:prstGeom prst="upArrow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F24A1F-4B5B-459A-B09F-C5B0D509A629}"/>
              </a:ext>
            </a:extLst>
          </p:cNvPr>
          <p:cNvSpPr txBox="1"/>
          <p:nvPr/>
        </p:nvSpPr>
        <p:spPr>
          <a:xfrm>
            <a:off x="474663" y="261749"/>
            <a:ext cx="1123511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CONVERSION</a:t>
            </a:r>
            <a:r>
              <a:rPr lang="en-US" sz="2200" b="1" dirty="0">
                <a:solidFill>
                  <a:srgbClr val="002060"/>
                </a:solidFill>
                <a:latin typeface="Comic Sans MS" panose="030F0702030302020204" pitchFamily="66" charset="0"/>
              </a:rPr>
              <a:t> FROM </a:t>
            </a:r>
            <a:r>
              <a:rPr lang="en-US" sz="2200" b="1" dirty="0">
                <a:solidFill>
                  <a:srgbClr val="0000FF"/>
                </a:solidFill>
                <a:latin typeface="Comic Sans MS" panose="030F0702030302020204" pitchFamily="66" charset="0"/>
              </a:rPr>
              <a:t>DECIMAL</a:t>
            </a:r>
            <a:r>
              <a:rPr lang="en-US" sz="2200" b="1" dirty="0">
                <a:solidFill>
                  <a:srgbClr val="002060"/>
                </a:solidFill>
                <a:latin typeface="Comic Sans MS" panose="030F0702030302020204" pitchFamily="66" charset="0"/>
              </a:rPr>
              <a:t> TO </a:t>
            </a:r>
            <a:r>
              <a:rPr lang="en-US" sz="2200" b="1" dirty="0">
                <a:solidFill>
                  <a:srgbClr val="00B050"/>
                </a:solidFill>
                <a:latin typeface="Comic Sans MS" panose="030F0702030302020204" pitchFamily="66" charset="0"/>
              </a:rPr>
              <a:t>OCTAL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3C184F0-8649-4A13-A16D-8E348CCEE81D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</a:blip>
          <a:stretch>
            <a:fillRect/>
          </a:stretch>
        </p:blipFill>
        <p:spPr>
          <a:xfrm>
            <a:off x="2284837" y="1069507"/>
            <a:ext cx="1906532" cy="34902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3EA409B-25CB-4654-91A5-98AB42A3C432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75000"/>
          </a:blip>
          <a:stretch>
            <a:fillRect/>
          </a:stretch>
        </p:blipFill>
        <p:spPr>
          <a:xfrm>
            <a:off x="3959144" y="1884123"/>
            <a:ext cx="2133073" cy="193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784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50252" y="112251"/>
            <a:ext cx="11913722" cy="6093493"/>
          </a:xfrm>
          <a:prstGeom prst="roundRect">
            <a:avLst>
              <a:gd name="adj" fmla="val 8700"/>
            </a:avLst>
          </a:prstGeom>
          <a:solidFill>
            <a:schemeClr val="bg1"/>
          </a:solidFill>
          <a:ln w="28575">
            <a:solidFill>
              <a:srgbClr val="009999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097036" y="6356350"/>
            <a:ext cx="1256763" cy="365125"/>
          </a:xfrm>
        </p:spPr>
        <p:txBody>
          <a:bodyPr/>
          <a:lstStyle/>
          <a:p>
            <a:pPr>
              <a:defRPr/>
            </a:pPr>
            <a:fld id="{D272E453-4D06-4779-BEAC-752F768EFC58}" type="slidenum">
              <a:rPr lang="en-US" sz="1800" b="1">
                <a:solidFill>
                  <a:srgbClr val="002060"/>
                </a:solidFill>
              </a:rPr>
              <a:pPr>
                <a:defRPr/>
              </a:pPr>
              <a:t>21</a:t>
            </a:fld>
            <a:endParaRPr lang="en-US" sz="1800" b="1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45799" y="6385023"/>
            <a:ext cx="4841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Number Systems</a:t>
            </a:r>
            <a:endParaRPr lang="en-US" altLang="en-US" sz="1400" b="1" dirty="0">
              <a:solidFill>
                <a:srgbClr val="002060"/>
              </a:solidFill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855335" y="6276296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019836" y="6274148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865475" y="6261874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55" y="6185526"/>
            <a:ext cx="1655663" cy="7202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BADE840-AA84-47CE-B194-ED9917743AD7}"/>
              </a:ext>
            </a:extLst>
          </p:cNvPr>
          <p:cNvSpPr txBox="1"/>
          <p:nvPr/>
        </p:nvSpPr>
        <p:spPr>
          <a:xfrm>
            <a:off x="474663" y="261749"/>
            <a:ext cx="1123511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CONVERSION</a:t>
            </a:r>
            <a:r>
              <a:rPr lang="en-US" sz="2200" b="1" dirty="0">
                <a:solidFill>
                  <a:srgbClr val="002060"/>
                </a:solidFill>
                <a:latin typeface="Comic Sans MS" panose="030F0702030302020204" pitchFamily="66" charset="0"/>
              </a:rPr>
              <a:t> FROM </a:t>
            </a:r>
            <a:r>
              <a:rPr lang="en-US" sz="2200" b="1" dirty="0">
                <a:solidFill>
                  <a:srgbClr val="0000FF"/>
                </a:solidFill>
                <a:latin typeface="Comic Sans MS" panose="030F0702030302020204" pitchFamily="66" charset="0"/>
              </a:rPr>
              <a:t>DECIMAL</a:t>
            </a:r>
            <a:r>
              <a:rPr lang="en-US" sz="2200" b="1" dirty="0">
                <a:solidFill>
                  <a:srgbClr val="002060"/>
                </a:solidFill>
                <a:latin typeface="Comic Sans MS" panose="030F0702030302020204" pitchFamily="66" charset="0"/>
              </a:rPr>
              <a:t> TO </a:t>
            </a:r>
            <a:r>
              <a:rPr lang="en-US" sz="2200" b="1" dirty="0">
                <a:solidFill>
                  <a:srgbClr val="00B050"/>
                </a:solidFill>
                <a:latin typeface="Comic Sans MS" panose="030F0702030302020204" pitchFamily="66" charset="0"/>
              </a:rPr>
              <a:t>HEXADECIMAL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48F7DF8-E912-4552-902E-36764AAFBB19}"/>
              </a:ext>
            </a:extLst>
          </p:cNvPr>
          <p:cNvSpPr/>
          <p:nvPr/>
        </p:nvSpPr>
        <p:spPr>
          <a:xfrm>
            <a:off x="2019836" y="1695742"/>
            <a:ext cx="2700997" cy="773723"/>
          </a:xfrm>
          <a:prstGeom prst="ellips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Decimal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757FCAD-A179-440D-B688-3A8CBDF8CBA0}"/>
              </a:ext>
            </a:extLst>
          </p:cNvPr>
          <p:cNvSpPr/>
          <p:nvPr/>
        </p:nvSpPr>
        <p:spPr>
          <a:xfrm>
            <a:off x="2019836" y="3972364"/>
            <a:ext cx="2700997" cy="773723"/>
          </a:xfrm>
          <a:prstGeom prst="ellips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Octal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AC5B9CD-3D82-4119-B9C2-1A1A30F72C51}"/>
              </a:ext>
            </a:extLst>
          </p:cNvPr>
          <p:cNvSpPr/>
          <p:nvPr/>
        </p:nvSpPr>
        <p:spPr>
          <a:xfrm>
            <a:off x="7461688" y="1695742"/>
            <a:ext cx="2700997" cy="773723"/>
          </a:xfrm>
          <a:prstGeom prst="ellips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Binary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B1D39A1-E7F4-4744-91A9-36DBDD5240F2}"/>
              </a:ext>
            </a:extLst>
          </p:cNvPr>
          <p:cNvSpPr/>
          <p:nvPr/>
        </p:nvSpPr>
        <p:spPr>
          <a:xfrm>
            <a:off x="7461688" y="3972364"/>
            <a:ext cx="2700997" cy="773723"/>
          </a:xfrm>
          <a:prstGeom prst="ellips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Hexadecimal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CF86726E-85D4-4338-BAB1-E27140B50134}"/>
              </a:ext>
            </a:extLst>
          </p:cNvPr>
          <p:cNvSpPr/>
          <p:nvPr/>
        </p:nvSpPr>
        <p:spPr>
          <a:xfrm rot="2148058" flipV="1">
            <a:off x="4598235" y="3154287"/>
            <a:ext cx="2870969" cy="217662"/>
          </a:xfrm>
          <a:prstGeom prst="rightArrow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6547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 animBg="1"/>
      <p:bldP spid="20" grpId="0" animBg="1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50252" y="112251"/>
            <a:ext cx="11913722" cy="6093493"/>
          </a:xfrm>
          <a:prstGeom prst="roundRect">
            <a:avLst>
              <a:gd name="adj" fmla="val 8700"/>
            </a:avLst>
          </a:prstGeom>
          <a:solidFill>
            <a:schemeClr val="bg1"/>
          </a:solidFill>
          <a:ln w="28575">
            <a:solidFill>
              <a:srgbClr val="009999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097036" y="6356350"/>
            <a:ext cx="1256763" cy="365125"/>
          </a:xfrm>
        </p:spPr>
        <p:txBody>
          <a:bodyPr/>
          <a:lstStyle/>
          <a:p>
            <a:pPr>
              <a:defRPr/>
            </a:pPr>
            <a:fld id="{D272E453-4D06-4779-BEAC-752F768EFC58}" type="slidenum">
              <a:rPr lang="en-US" sz="1800" b="1">
                <a:solidFill>
                  <a:srgbClr val="002060"/>
                </a:solidFill>
              </a:rPr>
              <a:pPr>
                <a:defRPr/>
              </a:pPr>
              <a:t>22</a:t>
            </a:fld>
            <a:endParaRPr lang="en-US" sz="1800" b="1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45799" y="6385023"/>
            <a:ext cx="4841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Number Systems</a:t>
            </a:r>
            <a:endParaRPr lang="en-US" altLang="en-US" sz="1400" b="1" dirty="0">
              <a:solidFill>
                <a:srgbClr val="002060"/>
              </a:solidFill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855335" y="6276296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019836" y="6274148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865475" y="6261874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55" y="6185526"/>
            <a:ext cx="1655663" cy="7202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BADE840-AA84-47CE-B194-ED9917743AD7}"/>
              </a:ext>
            </a:extLst>
          </p:cNvPr>
          <p:cNvSpPr txBox="1"/>
          <p:nvPr/>
        </p:nvSpPr>
        <p:spPr>
          <a:xfrm>
            <a:off x="474663" y="261749"/>
            <a:ext cx="1123511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CONVERSION</a:t>
            </a:r>
            <a:r>
              <a:rPr lang="en-US" sz="2200" b="1" dirty="0">
                <a:solidFill>
                  <a:srgbClr val="002060"/>
                </a:solidFill>
                <a:latin typeface="Comic Sans MS" panose="030F0702030302020204" pitchFamily="66" charset="0"/>
              </a:rPr>
              <a:t> FROM </a:t>
            </a:r>
            <a:r>
              <a:rPr lang="en-US" sz="2200" b="1" dirty="0">
                <a:solidFill>
                  <a:srgbClr val="0000FF"/>
                </a:solidFill>
                <a:latin typeface="Comic Sans MS" panose="030F0702030302020204" pitchFamily="66" charset="0"/>
              </a:rPr>
              <a:t>DECIMAL</a:t>
            </a:r>
            <a:r>
              <a:rPr lang="en-US" sz="2200" b="1" dirty="0">
                <a:solidFill>
                  <a:srgbClr val="002060"/>
                </a:solidFill>
                <a:latin typeface="Comic Sans MS" panose="030F0702030302020204" pitchFamily="66" charset="0"/>
              </a:rPr>
              <a:t> TO </a:t>
            </a:r>
            <a:r>
              <a:rPr lang="en-US" sz="2200" b="1" dirty="0">
                <a:solidFill>
                  <a:srgbClr val="00B050"/>
                </a:solidFill>
                <a:latin typeface="Comic Sans MS" panose="030F0702030302020204" pitchFamily="66" charset="0"/>
              </a:rPr>
              <a:t>HEXADECIMAL</a:t>
            </a: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D420DA9F-7332-4D0D-B429-FA3B9ACA1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2" y="949501"/>
            <a:ext cx="11235110" cy="1588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01638" indent="-4016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b="1" dirty="0">
                <a:solidFill>
                  <a:srgbClr val="FF0000"/>
                </a:solidFill>
                <a:latin typeface="+mn-lt"/>
              </a:rPr>
              <a:t>Convert </a:t>
            </a:r>
            <a:r>
              <a:rPr lang="en-US" sz="2400" b="1" dirty="0">
                <a:solidFill>
                  <a:srgbClr val="002060"/>
                </a:solidFill>
                <a:latin typeface="+mn-lt"/>
              </a:rPr>
              <a:t>an Integer </a:t>
            </a:r>
            <a:r>
              <a:rPr lang="en-US" sz="2400" b="1" dirty="0">
                <a:solidFill>
                  <a:srgbClr val="FF0000"/>
                </a:solidFill>
                <a:latin typeface="+mn-lt"/>
              </a:rPr>
              <a:t>from Decimal to Hexadecimal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latin typeface="+mn-lt"/>
              </a:rPr>
              <a:t>Example for (257)</a:t>
            </a:r>
            <a:r>
              <a:rPr lang="en-US" sz="2400" baseline="-25000" dirty="0">
                <a:latin typeface="+mn-lt"/>
              </a:rPr>
              <a:t>10</a:t>
            </a:r>
            <a:r>
              <a:rPr lang="en-US" sz="2200" dirty="0">
                <a:latin typeface="+mn-lt"/>
              </a:rPr>
              <a:t>: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200" dirty="0">
              <a:latin typeface="+mn-lt"/>
            </a:endParaRPr>
          </a:p>
        </p:txBody>
      </p:sp>
      <p:sp>
        <p:nvSpPr>
          <p:cNvPr id="21" name="Text Box 54">
            <a:extLst>
              <a:ext uri="{FF2B5EF4-FFF2-40B4-BE49-F238E27FC236}">
                <a16:creationId xmlns:a16="http://schemas.microsoft.com/office/drawing/2014/main" id="{E5546C20-912B-4D99-A372-30665A0956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4639" y="2117325"/>
            <a:ext cx="172578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Integer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Quotient</a:t>
            </a:r>
          </a:p>
        </p:txBody>
      </p:sp>
      <p:sp>
        <p:nvSpPr>
          <p:cNvPr id="23" name="Text Box 56">
            <a:extLst>
              <a:ext uri="{FF2B5EF4-FFF2-40B4-BE49-F238E27FC236}">
                <a16:creationId xmlns:a16="http://schemas.microsoft.com/office/drawing/2014/main" id="{C98DFF9D-A931-4907-A6C2-52D97CC07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3138" y="2457789"/>
            <a:ext cx="204506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Remainder</a:t>
            </a:r>
          </a:p>
        </p:txBody>
      </p:sp>
      <p:sp>
        <p:nvSpPr>
          <p:cNvPr id="24" name="Text Box 57">
            <a:extLst>
              <a:ext uri="{FF2B5EF4-FFF2-40B4-BE49-F238E27FC236}">
                <a16:creationId xmlns:a16="http://schemas.microsoft.com/office/drawing/2014/main" id="{A665D2B9-7C29-464E-A17F-CC66F04E04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9409" y="2457056"/>
            <a:ext cx="202557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Coefficient</a:t>
            </a:r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1F80AF50-5598-4D83-B936-FC70CF5B4AB7}"/>
              </a:ext>
            </a:extLst>
          </p:cNvPr>
          <p:cNvSpPr/>
          <p:nvPr/>
        </p:nvSpPr>
        <p:spPr>
          <a:xfrm>
            <a:off x="9551962" y="3013361"/>
            <a:ext cx="211016" cy="1569660"/>
          </a:xfrm>
          <a:prstGeom prst="upArrow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 Box 7">
            <a:extLst>
              <a:ext uri="{FF2B5EF4-FFF2-40B4-BE49-F238E27FC236}">
                <a16:creationId xmlns:a16="http://schemas.microsoft.com/office/drawing/2014/main" id="{782E6BD3-32F1-427D-91BE-FED250AD8C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1270" y="3222967"/>
            <a:ext cx="625363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257/16   =        16         +          1                        a</a:t>
            </a:r>
            <a:r>
              <a:rPr lang="en-US" sz="2400" baseline="-25000" dirty="0"/>
              <a:t>0 </a:t>
            </a:r>
            <a:r>
              <a:rPr lang="en-US" sz="2400" dirty="0"/>
              <a:t>= 1</a:t>
            </a:r>
          </a:p>
          <a:p>
            <a:r>
              <a:rPr lang="en-US" sz="2400" dirty="0"/>
              <a:t>  16/16   =          1          +          0                        a</a:t>
            </a:r>
            <a:r>
              <a:rPr lang="en-US" sz="2400" baseline="-25000" dirty="0"/>
              <a:t>1 </a:t>
            </a:r>
            <a:r>
              <a:rPr lang="en-US" sz="2400" dirty="0"/>
              <a:t>= 0</a:t>
            </a:r>
          </a:p>
          <a:p>
            <a:r>
              <a:rPr lang="en-US" sz="2400" dirty="0"/>
              <a:t>    1/16   =          0          +          1                        a</a:t>
            </a:r>
            <a:r>
              <a:rPr lang="en-US" sz="2400" baseline="-25000" dirty="0"/>
              <a:t>2 </a:t>
            </a:r>
            <a:r>
              <a:rPr lang="en-US" sz="2400" dirty="0"/>
              <a:t>= 1</a:t>
            </a:r>
          </a:p>
        </p:txBody>
      </p:sp>
      <p:sp>
        <p:nvSpPr>
          <p:cNvPr id="26" name="Text Box 10">
            <a:extLst>
              <a:ext uri="{FF2B5EF4-FFF2-40B4-BE49-F238E27FC236}">
                <a16:creationId xmlns:a16="http://schemas.microsoft.com/office/drawing/2014/main" id="{EE8BB330-313C-48A6-AFCC-7143E17B96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6257" y="5022132"/>
            <a:ext cx="491192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(257)</a:t>
            </a:r>
            <a:r>
              <a:rPr lang="en-US" sz="3200" b="1" baseline="-25000" dirty="0">
                <a:solidFill>
                  <a:srgbClr val="FF0000"/>
                </a:solidFill>
              </a:rPr>
              <a:t>10 </a:t>
            </a:r>
            <a:r>
              <a:rPr lang="en-US" sz="3200" b="1" dirty="0">
                <a:solidFill>
                  <a:srgbClr val="FF0000"/>
                </a:solidFill>
              </a:rPr>
              <a:t>= (a</a:t>
            </a:r>
            <a:r>
              <a:rPr lang="en-US" sz="3200" b="1" baseline="-25000" dirty="0">
                <a:solidFill>
                  <a:srgbClr val="FF0000"/>
                </a:solidFill>
              </a:rPr>
              <a:t>2 </a:t>
            </a:r>
            <a:r>
              <a:rPr lang="en-US" sz="3200" b="1" dirty="0">
                <a:solidFill>
                  <a:srgbClr val="FF0000"/>
                </a:solidFill>
              </a:rPr>
              <a:t>a</a:t>
            </a:r>
            <a:r>
              <a:rPr lang="en-US" sz="3200" b="1" baseline="-25000" dirty="0">
                <a:solidFill>
                  <a:srgbClr val="FF0000"/>
                </a:solidFill>
              </a:rPr>
              <a:t>1 </a:t>
            </a:r>
            <a:r>
              <a:rPr lang="en-US" sz="3200" b="1" dirty="0">
                <a:solidFill>
                  <a:srgbClr val="FF0000"/>
                </a:solidFill>
              </a:rPr>
              <a:t>a</a:t>
            </a:r>
            <a:r>
              <a:rPr lang="en-US" sz="3200" b="1" baseline="-25000" dirty="0">
                <a:solidFill>
                  <a:srgbClr val="FF0000"/>
                </a:solidFill>
              </a:rPr>
              <a:t>0</a:t>
            </a:r>
            <a:r>
              <a:rPr lang="en-US" sz="3200" b="1" dirty="0">
                <a:solidFill>
                  <a:srgbClr val="FF0000"/>
                </a:solidFill>
              </a:rPr>
              <a:t>)</a:t>
            </a:r>
            <a:r>
              <a:rPr lang="en-US" sz="3200" b="1" baseline="-25000" dirty="0">
                <a:solidFill>
                  <a:srgbClr val="FF0000"/>
                </a:solidFill>
              </a:rPr>
              <a:t>16 </a:t>
            </a:r>
            <a:r>
              <a:rPr lang="en-US" sz="3200" b="1" dirty="0">
                <a:solidFill>
                  <a:srgbClr val="FF0000"/>
                </a:solidFill>
              </a:rPr>
              <a:t>= (101)</a:t>
            </a:r>
            <a:r>
              <a:rPr lang="en-US" sz="3200" b="1" baseline="-25000" dirty="0">
                <a:solidFill>
                  <a:srgbClr val="FF0000"/>
                </a:solidFill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035320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/>
      <p:bldP spid="2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50252" y="112251"/>
            <a:ext cx="11913722" cy="6093493"/>
          </a:xfrm>
          <a:prstGeom prst="roundRect">
            <a:avLst>
              <a:gd name="adj" fmla="val 8700"/>
            </a:avLst>
          </a:prstGeom>
          <a:solidFill>
            <a:schemeClr val="bg1"/>
          </a:solidFill>
          <a:ln w="28575">
            <a:solidFill>
              <a:srgbClr val="009999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097036" y="6356350"/>
            <a:ext cx="1256763" cy="365125"/>
          </a:xfrm>
        </p:spPr>
        <p:txBody>
          <a:bodyPr/>
          <a:lstStyle/>
          <a:p>
            <a:pPr>
              <a:defRPr/>
            </a:pPr>
            <a:fld id="{D272E453-4D06-4779-BEAC-752F768EFC58}" type="slidenum">
              <a:rPr lang="en-US" sz="1800" b="1">
                <a:solidFill>
                  <a:srgbClr val="002060"/>
                </a:solidFill>
              </a:rPr>
              <a:pPr>
                <a:defRPr/>
              </a:pPr>
              <a:t>23</a:t>
            </a:fld>
            <a:endParaRPr lang="en-US" sz="1800" b="1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45799" y="6385023"/>
            <a:ext cx="4841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Number Systems</a:t>
            </a:r>
            <a:endParaRPr lang="en-US" altLang="en-US" sz="1400" b="1" dirty="0">
              <a:solidFill>
                <a:srgbClr val="002060"/>
              </a:solidFill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855335" y="6276296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019836" y="6274148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865475" y="6261874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55" y="6185526"/>
            <a:ext cx="1655663" cy="720271"/>
          </a:xfrm>
          <a:prstGeom prst="rect">
            <a:avLst/>
          </a:prstGeom>
        </p:spPr>
      </p:pic>
      <p:sp>
        <p:nvSpPr>
          <p:cNvPr id="16" name="Rectangle 4">
            <a:extLst>
              <a:ext uri="{FF2B5EF4-FFF2-40B4-BE49-F238E27FC236}">
                <a16:creationId xmlns:a16="http://schemas.microsoft.com/office/drawing/2014/main" id="{D420DA9F-7332-4D0D-B429-FA3B9ACA1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2" y="949501"/>
            <a:ext cx="11235110" cy="1588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01638" indent="-4016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b="1" dirty="0">
                <a:solidFill>
                  <a:srgbClr val="FF0000"/>
                </a:solidFill>
                <a:latin typeface="+mn-lt"/>
              </a:rPr>
              <a:t>Convert </a:t>
            </a:r>
            <a:r>
              <a:rPr lang="en-US" sz="2400" b="1" dirty="0">
                <a:solidFill>
                  <a:srgbClr val="002060"/>
                </a:solidFill>
                <a:latin typeface="+mn-lt"/>
              </a:rPr>
              <a:t>a fraction </a:t>
            </a:r>
            <a:r>
              <a:rPr lang="en-US" sz="2400" b="1" dirty="0">
                <a:solidFill>
                  <a:srgbClr val="FF0000"/>
                </a:solidFill>
                <a:latin typeface="+mn-lt"/>
              </a:rPr>
              <a:t>from Decimal to Hexadecimal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latin typeface="+mn-lt"/>
              </a:rPr>
              <a:t>Example for (</a:t>
            </a:r>
            <a:r>
              <a:rPr lang="en-US" sz="2400" dirty="0"/>
              <a:t>0.1275</a:t>
            </a:r>
            <a:r>
              <a:rPr lang="en-US" sz="2400" dirty="0">
                <a:latin typeface="+mn-lt"/>
              </a:rPr>
              <a:t>)</a:t>
            </a:r>
            <a:r>
              <a:rPr lang="en-US" sz="2400" baseline="-25000" dirty="0">
                <a:latin typeface="+mn-lt"/>
              </a:rPr>
              <a:t>10</a:t>
            </a:r>
            <a:r>
              <a:rPr lang="en-US" sz="2400" dirty="0">
                <a:latin typeface="+mn-lt"/>
              </a:rPr>
              <a:t> :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200" dirty="0">
              <a:latin typeface="+mn-lt"/>
            </a:endParaRPr>
          </a:p>
        </p:txBody>
      </p:sp>
      <p:sp>
        <p:nvSpPr>
          <p:cNvPr id="21" name="Text Box 54">
            <a:extLst>
              <a:ext uri="{FF2B5EF4-FFF2-40B4-BE49-F238E27FC236}">
                <a16:creationId xmlns:a16="http://schemas.microsoft.com/office/drawing/2014/main" id="{E5546C20-912B-4D99-A372-30665A0956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7605" y="2179879"/>
            <a:ext cx="172578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Integer</a:t>
            </a:r>
          </a:p>
        </p:txBody>
      </p:sp>
      <p:sp>
        <p:nvSpPr>
          <p:cNvPr id="23" name="Text Box 56">
            <a:extLst>
              <a:ext uri="{FF2B5EF4-FFF2-40B4-BE49-F238E27FC236}">
                <a16:creationId xmlns:a16="http://schemas.microsoft.com/office/drawing/2014/main" id="{C98DFF9D-A931-4907-A6C2-52D97CC07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8300" y="2180613"/>
            <a:ext cx="204506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Fraction</a:t>
            </a:r>
          </a:p>
        </p:txBody>
      </p:sp>
      <p:sp>
        <p:nvSpPr>
          <p:cNvPr id="24" name="Text Box 57">
            <a:extLst>
              <a:ext uri="{FF2B5EF4-FFF2-40B4-BE49-F238E27FC236}">
                <a16:creationId xmlns:a16="http://schemas.microsoft.com/office/drawing/2014/main" id="{A665D2B9-7C29-464E-A17F-CC66F04E04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4571" y="2179880"/>
            <a:ext cx="202557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Coefficient</a:t>
            </a:r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1F80AF50-5598-4D83-B936-FC70CF5B4AB7}"/>
              </a:ext>
            </a:extLst>
          </p:cNvPr>
          <p:cNvSpPr/>
          <p:nvPr/>
        </p:nvSpPr>
        <p:spPr>
          <a:xfrm rot="10800000">
            <a:off x="9508533" y="3005248"/>
            <a:ext cx="215146" cy="1733352"/>
          </a:xfrm>
          <a:prstGeom prst="upArrow">
            <a:avLst/>
          </a:prstGeom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 Box 7">
            <a:extLst>
              <a:ext uri="{FF2B5EF4-FFF2-40B4-BE49-F238E27FC236}">
                <a16:creationId xmlns:a16="http://schemas.microsoft.com/office/drawing/2014/main" id="{7823DFBA-DDDB-4CF2-92EA-9E8141272A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8321" y="2937650"/>
            <a:ext cx="698781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0.1275 x 16   =      2        +          0.04                       a</a:t>
            </a:r>
            <a:r>
              <a:rPr lang="en-US" sz="2400" baseline="-25000" dirty="0"/>
              <a:t>-1 </a:t>
            </a:r>
            <a:r>
              <a:rPr lang="en-US" sz="2400" dirty="0"/>
              <a:t>= 2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    0.04 x 16   =      0         +          0.64                       a</a:t>
            </a:r>
            <a:r>
              <a:rPr lang="en-US" sz="2400" baseline="-25000" dirty="0"/>
              <a:t>-2 </a:t>
            </a:r>
            <a:r>
              <a:rPr lang="en-US" sz="2400" dirty="0"/>
              <a:t>= 0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     0.64 x 16  =     10        +	  0.24		      a</a:t>
            </a:r>
            <a:r>
              <a:rPr lang="en-US" sz="2400" baseline="-25000" dirty="0"/>
              <a:t>-3 </a:t>
            </a:r>
            <a:r>
              <a:rPr lang="en-US" sz="2400" dirty="0"/>
              <a:t>= A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   - - - - - - - -          - -                      - - -                         - - - - </a:t>
            </a:r>
          </a:p>
        </p:txBody>
      </p:sp>
      <p:sp>
        <p:nvSpPr>
          <p:cNvPr id="25" name="Text Box 10">
            <a:extLst>
              <a:ext uri="{FF2B5EF4-FFF2-40B4-BE49-F238E27FC236}">
                <a16:creationId xmlns:a16="http://schemas.microsoft.com/office/drawing/2014/main" id="{FCFC44C8-F45E-495B-ACD5-372DD11CF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7345" y="5337304"/>
            <a:ext cx="374974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(0.1275)</a:t>
            </a:r>
            <a:r>
              <a:rPr lang="en-US" sz="3200" b="1" baseline="-25000" dirty="0">
                <a:solidFill>
                  <a:srgbClr val="FF0000"/>
                </a:solidFill>
              </a:rPr>
              <a:t>10 </a:t>
            </a:r>
            <a:r>
              <a:rPr lang="en-US" sz="3200" b="1" dirty="0">
                <a:solidFill>
                  <a:srgbClr val="FF0000"/>
                </a:solidFill>
              </a:rPr>
              <a:t>= (0.20A)</a:t>
            </a:r>
            <a:r>
              <a:rPr lang="en-US" sz="3200" b="1" baseline="-25000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9DF4AA-9199-4275-9357-0A6F11DF0BAD}"/>
              </a:ext>
            </a:extLst>
          </p:cNvPr>
          <p:cNvSpPr txBox="1"/>
          <p:nvPr/>
        </p:nvSpPr>
        <p:spPr>
          <a:xfrm>
            <a:off x="474663" y="261749"/>
            <a:ext cx="1123511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CONVERSION</a:t>
            </a:r>
            <a:r>
              <a:rPr lang="en-US" sz="2200" b="1" dirty="0">
                <a:solidFill>
                  <a:srgbClr val="002060"/>
                </a:solidFill>
                <a:latin typeface="Comic Sans MS" panose="030F0702030302020204" pitchFamily="66" charset="0"/>
              </a:rPr>
              <a:t> FROM </a:t>
            </a:r>
            <a:r>
              <a:rPr lang="en-US" sz="2200" b="1" dirty="0">
                <a:solidFill>
                  <a:srgbClr val="0000FF"/>
                </a:solidFill>
                <a:latin typeface="Comic Sans MS" panose="030F0702030302020204" pitchFamily="66" charset="0"/>
              </a:rPr>
              <a:t>DECIMAL</a:t>
            </a:r>
            <a:r>
              <a:rPr lang="en-US" sz="2200" b="1" dirty="0">
                <a:solidFill>
                  <a:srgbClr val="002060"/>
                </a:solidFill>
                <a:latin typeface="Comic Sans MS" panose="030F0702030302020204" pitchFamily="66" charset="0"/>
              </a:rPr>
              <a:t> TO </a:t>
            </a:r>
            <a:r>
              <a:rPr lang="en-US" sz="2200" b="1" dirty="0">
                <a:solidFill>
                  <a:srgbClr val="00B050"/>
                </a:solidFill>
                <a:latin typeface="Comic Sans MS" panose="030F0702030302020204" pitchFamily="66" charset="0"/>
              </a:rPr>
              <a:t>HEXADECIMAL</a:t>
            </a:r>
          </a:p>
        </p:txBody>
      </p:sp>
    </p:spTree>
    <p:extLst>
      <p:ext uri="{BB962C8B-B14F-4D97-AF65-F5344CB8AC3E}">
        <p14:creationId xmlns:p14="http://schemas.microsoft.com/office/powerpoint/2010/main" val="3457143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2" grpId="0"/>
      <p:bldP spid="2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50252" y="112251"/>
            <a:ext cx="11913722" cy="6093493"/>
          </a:xfrm>
          <a:prstGeom prst="roundRect">
            <a:avLst>
              <a:gd name="adj" fmla="val 8700"/>
            </a:avLst>
          </a:prstGeom>
          <a:solidFill>
            <a:schemeClr val="bg1"/>
          </a:solidFill>
          <a:ln w="28575">
            <a:solidFill>
              <a:srgbClr val="009999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097036" y="6356350"/>
            <a:ext cx="1256763" cy="365125"/>
          </a:xfrm>
        </p:spPr>
        <p:txBody>
          <a:bodyPr/>
          <a:lstStyle/>
          <a:p>
            <a:pPr>
              <a:defRPr/>
            </a:pPr>
            <a:fld id="{D272E453-4D06-4779-BEAC-752F768EFC58}" type="slidenum">
              <a:rPr lang="en-US" sz="1800" b="1">
                <a:solidFill>
                  <a:srgbClr val="002060"/>
                </a:solidFill>
              </a:rPr>
              <a:pPr>
                <a:defRPr/>
              </a:pPr>
              <a:t>24</a:t>
            </a:fld>
            <a:endParaRPr lang="en-US" sz="1800" b="1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45799" y="6385023"/>
            <a:ext cx="4841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Number Systems</a:t>
            </a:r>
            <a:endParaRPr lang="en-US" altLang="en-US" sz="1400" b="1" dirty="0">
              <a:solidFill>
                <a:srgbClr val="002060"/>
              </a:solidFill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855335" y="6276296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019836" y="6274148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865475" y="6261874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55" y="6185526"/>
            <a:ext cx="1655663" cy="720271"/>
          </a:xfrm>
          <a:prstGeom prst="rect">
            <a:avLst/>
          </a:prstGeom>
        </p:spPr>
      </p:pic>
      <p:sp>
        <p:nvSpPr>
          <p:cNvPr id="16" name="Rectangle 4">
            <a:extLst>
              <a:ext uri="{FF2B5EF4-FFF2-40B4-BE49-F238E27FC236}">
                <a16:creationId xmlns:a16="http://schemas.microsoft.com/office/drawing/2014/main" id="{D420DA9F-7332-4D0D-B429-FA3B9ACA1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2" y="949501"/>
            <a:ext cx="11235110" cy="505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01638" indent="-4016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002060"/>
                </a:solidFill>
                <a:latin typeface="+mn-lt"/>
              </a:rPr>
              <a:t>Example:</a:t>
            </a:r>
            <a:endParaRPr lang="en-US" sz="2200" dirty="0">
              <a:latin typeface="+mn-lt"/>
            </a:endParaRPr>
          </a:p>
        </p:txBody>
      </p:sp>
      <p:sp>
        <p:nvSpPr>
          <p:cNvPr id="26" name="Text Box 10">
            <a:extLst>
              <a:ext uri="{FF2B5EF4-FFF2-40B4-BE49-F238E27FC236}">
                <a16:creationId xmlns:a16="http://schemas.microsoft.com/office/drawing/2014/main" id="{093C007C-8C5C-4FF8-BC1B-2C9716FEE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837" y="4544935"/>
            <a:ext cx="662939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(1234)</a:t>
            </a:r>
            <a:r>
              <a:rPr lang="en-US" sz="3200" b="1" baseline="-25000" dirty="0">
                <a:solidFill>
                  <a:srgbClr val="FF0000"/>
                </a:solidFill>
              </a:rPr>
              <a:t>10</a:t>
            </a:r>
            <a:r>
              <a:rPr lang="en-US" sz="3200" b="1" dirty="0">
                <a:solidFill>
                  <a:srgbClr val="FF0000"/>
                </a:solidFill>
              </a:rPr>
              <a:t> = (4D2)</a:t>
            </a:r>
            <a:r>
              <a:rPr lang="en-US" sz="3200" b="1" baseline="-25000" dirty="0">
                <a:solidFill>
                  <a:srgbClr val="FF0000"/>
                </a:solidFill>
              </a:rPr>
              <a:t>16</a:t>
            </a:r>
            <a:endParaRPr lang="en-US" sz="2000" b="1" baseline="-25000" dirty="0">
              <a:solidFill>
                <a:srgbClr val="FF0000"/>
              </a:solidFill>
            </a:endParaRPr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54772C74-64B2-4D33-BC70-B573AAE6C974}"/>
              </a:ext>
            </a:extLst>
          </p:cNvPr>
          <p:cNvSpPr/>
          <p:nvPr/>
        </p:nvSpPr>
        <p:spPr>
          <a:xfrm>
            <a:off x="7061188" y="2248386"/>
            <a:ext cx="169606" cy="1618553"/>
          </a:xfrm>
          <a:prstGeom prst="upArrow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DFA41B-CB6F-4F9B-9937-6A808E125724}"/>
              </a:ext>
            </a:extLst>
          </p:cNvPr>
          <p:cNvSpPr txBox="1"/>
          <p:nvPr/>
        </p:nvSpPr>
        <p:spPr>
          <a:xfrm>
            <a:off x="474663" y="261749"/>
            <a:ext cx="1123511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CONVERSION</a:t>
            </a:r>
            <a:r>
              <a:rPr lang="en-US" sz="2200" b="1" dirty="0">
                <a:solidFill>
                  <a:srgbClr val="002060"/>
                </a:solidFill>
                <a:latin typeface="Comic Sans MS" panose="030F0702030302020204" pitchFamily="66" charset="0"/>
              </a:rPr>
              <a:t> FROM </a:t>
            </a:r>
            <a:r>
              <a:rPr lang="en-US" sz="2200" b="1" dirty="0">
                <a:solidFill>
                  <a:srgbClr val="0000FF"/>
                </a:solidFill>
                <a:latin typeface="Comic Sans MS" panose="030F0702030302020204" pitchFamily="66" charset="0"/>
              </a:rPr>
              <a:t>DECIMAL</a:t>
            </a:r>
            <a:r>
              <a:rPr lang="en-US" sz="2200" b="1" dirty="0">
                <a:solidFill>
                  <a:srgbClr val="002060"/>
                </a:solidFill>
                <a:latin typeface="Comic Sans MS" panose="030F0702030302020204" pitchFamily="66" charset="0"/>
              </a:rPr>
              <a:t> TO </a:t>
            </a:r>
            <a:r>
              <a:rPr lang="en-US" sz="2200" b="1" dirty="0">
                <a:solidFill>
                  <a:srgbClr val="00B050"/>
                </a:solidFill>
                <a:latin typeface="Comic Sans MS" panose="030F0702030302020204" pitchFamily="66" charset="0"/>
              </a:rPr>
              <a:t>HEXADECIMAL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C88CE81-BC90-45FD-8EF3-45FBBE79B9C1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</a:blip>
          <a:stretch>
            <a:fillRect/>
          </a:stretch>
        </p:blipFill>
        <p:spPr>
          <a:xfrm>
            <a:off x="2284837" y="1039613"/>
            <a:ext cx="2169321" cy="38201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2E4F238-C3C8-4432-A152-64CC5D67D3B6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75000"/>
          </a:blip>
          <a:stretch>
            <a:fillRect/>
          </a:stretch>
        </p:blipFill>
        <p:spPr>
          <a:xfrm>
            <a:off x="3657600" y="2287619"/>
            <a:ext cx="3154375" cy="142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671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50252" y="112251"/>
            <a:ext cx="11913722" cy="6093493"/>
          </a:xfrm>
          <a:prstGeom prst="roundRect">
            <a:avLst>
              <a:gd name="adj" fmla="val 8700"/>
            </a:avLst>
          </a:prstGeom>
          <a:solidFill>
            <a:schemeClr val="bg1"/>
          </a:solidFill>
          <a:ln w="28575">
            <a:solidFill>
              <a:srgbClr val="009999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097036" y="6356350"/>
            <a:ext cx="1256763" cy="365125"/>
          </a:xfrm>
        </p:spPr>
        <p:txBody>
          <a:bodyPr/>
          <a:lstStyle/>
          <a:p>
            <a:pPr>
              <a:defRPr/>
            </a:pPr>
            <a:fld id="{D272E453-4D06-4779-BEAC-752F768EFC58}" type="slidenum">
              <a:rPr lang="en-US" sz="1800" b="1">
                <a:solidFill>
                  <a:srgbClr val="002060"/>
                </a:solidFill>
              </a:rPr>
              <a:pPr>
                <a:defRPr/>
              </a:pPr>
              <a:t>25</a:t>
            </a:fld>
            <a:endParaRPr lang="en-US" sz="1800" b="1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45799" y="6385023"/>
            <a:ext cx="4841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Number Systems</a:t>
            </a:r>
            <a:endParaRPr lang="en-US" altLang="en-US" sz="1400" b="1" dirty="0">
              <a:solidFill>
                <a:srgbClr val="002060"/>
              </a:solidFill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855335" y="6276296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019836" y="6274148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865475" y="6261874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55" y="6185526"/>
            <a:ext cx="1655663" cy="7202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BADE840-AA84-47CE-B194-ED9917743AD7}"/>
              </a:ext>
            </a:extLst>
          </p:cNvPr>
          <p:cNvSpPr txBox="1"/>
          <p:nvPr/>
        </p:nvSpPr>
        <p:spPr>
          <a:xfrm>
            <a:off x="474663" y="261749"/>
            <a:ext cx="1123511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CONVERSION</a:t>
            </a:r>
            <a:r>
              <a:rPr lang="en-US" sz="2200" b="1" dirty="0">
                <a:solidFill>
                  <a:srgbClr val="002060"/>
                </a:solidFill>
                <a:latin typeface="Comic Sans MS" panose="030F0702030302020204" pitchFamily="66" charset="0"/>
              </a:rPr>
              <a:t> FROM </a:t>
            </a:r>
            <a:r>
              <a:rPr lang="en-US" sz="2200" b="1" dirty="0">
                <a:solidFill>
                  <a:srgbClr val="0000FF"/>
                </a:solidFill>
                <a:latin typeface="Comic Sans MS" panose="030F0702030302020204" pitchFamily="66" charset="0"/>
              </a:rPr>
              <a:t>ANY BASE</a:t>
            </a:r>
            <a:r>
              <a:rPr lang="en-US" sz="2200" b="1" dirty="0">
                <a:solidFill>
                  <a:srgbClr val="002060"/>
                </a:solidFill>
                <a:latin typeface="Comic Sans MS" panose="030F0702030302020204" pitchFamily="66" charset="0"/>
              </a:rPr>
              <a:t> TO </a:t>
            </a:r>
            <a:r>
              <a:rPr lang="en-US" sz="2200" b="1" dirty="0">
                <a:solidFill>
                  <a:srgbClr val="00B050"/>
                </a:solidFill>
                <a:latin typeface="Comic Sans MS" panose="030F0702030302020204" pitchFamily="66" charset="0"/>
              </a:rPr>
              <a:t>DECIMAL</a:t>
            </a: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6CC7C75E-3C6A-4727-B043-0A32C7200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2" y="949501"/>
            <a:ext cx="5932105" cy="325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01638" indent="-4016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200" dirty="0">
                <a:latin typeface="+mn-lt"/>
              </a:rPr>
              <a:t>Technique:</a:t>
            </a:r>
          </a:p>
          <a:p>
            <a:pPr marL="1082675" indent="-457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ct val="100000"/>
              <a:buFontTx/>
              <a:buAutoNum type="arabicPeriod"/>
            </a:pPr>
            <a:r>
              <a:rPr lang="en-US" sz="2200" dirty="0">
                <a:latin typeface="+mn-lt"/>
              </a:rPr>
              <a:t>Multiply each bit by </a:t>
            </a:r>
            <a:r>
              <a:rPr lang="en-US" dirty="0">
                <a:latin typeface="+mn-lt"/>
              </a:rPr>
              <a:t>b</a:t>
            </a:r>
            <a:r>
              <a:rPr lang="en-US" baseline="30000" dirty="0">
                <a:latin typeface="+mn-lt"/>
              </a:rPr>
              <a:t>n</a:t>
            </a:r>
            <a:r>
              <a:rPr lang="en-US" sz="2200" dirty="0">
                <a:latin typeface="+mn-lt"/>
              </a:rPr>
              <a:t>, where n is the “weight” of the bit and b is the base.</a:t>
            </a:r>
          </a:p>
          <a:p>
            <a:pPr marL="1082675" indent="-457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ct val="100000"/>
              <a:buFontTx/>
              <a:buAutoNum type="arabicPeriod"/>
            </a:pPr>
            <a:r>
              <a:rPr lang="en-US" sz="2200" dirty="0">
                <a:latin typeface="+mn-lt"/>
              </a:rPr>
              <a:t>The weight is the position of the bit, starting from 0 on the right</a:t>
            </a:r>
          </a:p>
          <a:p>
            <a:pPr marL="1082675" indent="-457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ct val="100000"/>
              <a:buFontTx/>
              <a:buAutoNum type="arabicPeriod"/>
            </a:pPr>
            <a:r>
              <a:rPr lang="en-US" sz="2200" dirty="0">
                <a:latin typeface="+mn-lt"/>
              </a:rPr>
              <a:t>Add the results </a:t>
            </a:r>
            <a:br>
              <a:rPr lang="en-US" sz="2200" dirty="0">
                <a:latin typeface="+mn-lt"/>
              </a:rPr>
            </a:br>
            <a:endParaRPr lang="en-US" sz="2200" dirty="0">
              <a:latin typeface="+mn-lt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D2AC4CA-26C5-4D2D-88BB-C4B0E05913ED}"/>
              </a:ext>
            </a:extLst>
          </p:cNvPr>
          <p:cNvSpPr/>
          <p:nvPr/>
        </p:nvSpPr>
        <p:spPr>
          <a:xfrm>
            <a:off x="6731178" y="1715086"/>
            <a:ext cx="1939684" cy="444890"/>
          </a:xfrm>
          <a:prstGeom prst="ellips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Decimal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0914C75-58C3-473F-A48C-1B4C6D74EA65}"/>
              </a:ext>
            </a:extLst>
          </p:cNvPr>
          <p:cNvSpPr/>
          <p:nvPr/>
        </p:nvSpPr>
        <p:spPr>
          <a:xfrm>
            <a:off x="6731177" y="3206555"/>
            <a:ext cx="1939684" cy="444890"/>
          </a:xfrm>
          <a:prstGeom prst="ellips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Octal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83E9C53-BE1A-4A53-B703-412C360742F2}"/>
              </a:ext>
            </a:extLst>
          </p:cNvPr>
          <p:cNvSpPr/>
          <p:nvPr/>
        </p:nvSpPr>
        <p:spPr>
          <a:xfrm>
            <a:off x="9594486" y="1734429"/>
            <a:ext cx="1939684" cy="444890"/>
          </a:xfrm>
          <a:prstGeom prst="ellips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Binary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82C799E-0608-4388-83D3-BF01C515ADB8}"/>
              </a:ext>
            </a:extLst>
          </p:cNvPr>
          <p:cNvSpPr/>
          <p:nvPr/>
        </p:nvSpPr>
        <p:spPr>
          <a:xfrm>
            <a:off x="9594485" y="3225898"/>
            <a:ext cx="1939684" cy="444890"/>
          </a:xfrm>
          <a:prstGeom prst="ellips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Hexadecimal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F99928A8-4990-47BD-BAD3-E5B2E7FF2B85}"/>
              </a:ext>
            </a:extLst>
          </p:cNvPr>
          <p:cNvSpPr/>
          <p:nvPr/>
        </p:nvSpPr>
        <p:spPr>
          <a:xfrm rot="10800000">
            <a:off x="8891803" y="1858048"/>
            <a:ext cx="605307" cy="187043"/>
          </a:xfrm>
          <a:prstGeom prst="rightArrow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DC56D539-1D00-466D-A74F-B642067AF3B6}"/>
              </a:ext>
            </a:extLst>
          </p:cNvPr>
          <p:cNvSpPr/>
          <p:nvPr/>
        </p:nvSpPr>
        <p:spPr>
          <a:xfrm rot="13152528">
            <a:off x="8365520" y="2666412"/>
            <a:ext cx="1476268" cy="182145"/>
          </a:xfrm>
          <a:prstGeom prst="rightArrow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8637AA4D-9BCF-4794-8658-820E1A274409}"/>
              </a:ext>
            </a:extLst>
          </p:cNvPr>
          <p:cNvSpPr/>
          <p:nvPr/>
        </p:nvSpPr>
        <p:spPr>
          <a:xfrm rot="16200000">
            <a:off x="7330452" y="2606959"/>
            <a:ext cx="849514" cy="186745"/>
          </a:xfrm>
          <a:prstGeom prst="rightArrow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5385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50252" y="112251"/>
            <a:ext cx="11913722" cy="6093493"/>
          </a:xfrm>
          <a:prstGeom prst="roundRect">
            <a:avLst>
              <a:gd name="adj" fmla="val 8700"/>
            </a:avLst>
          </a:prstGeom>
          <a:solidFill>
            <a:schemeClr val="bg1"/>
          </a:solidFill>
          <a:ln w="28575">
            <a:solidFill>
              <a:srgbClr val="009999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097036" y="6356350"/>
            <a:ext cx="1256763" cy="365125"/>
          </a:xfrm>
        </p:spPr>
        <p:txBody>
          <a:bodyPr/>
          <a:lstStyle/>
          <a:p>
            <a:pPr>
              <a:defRPr/>
            </a:pPr>
            <a:fld id="{D272E453-4D06-4779-BEAC-752F768EFC58}" type="slidenum">
              <a:rPr lang="en-US" sz="1800" b="1">
                <a:solidFill>
                  <a:srgbClr val="002060"/>
                </a:solidFill>
              </a:rPr>
              <a:pPr>
                <a:defRPr/>
              </a:pPr>
              <a:t>26</a:t>
            </a:fld>
            <a:endParaRPr lang="en-US" sz="1800" b="1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45799" y="6385023"/>
            <a:ext cx="4841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Number Systems</a:t>
            </a:r>
            <a:endParaRPr lang="en-US" altLang="en-US" sz="1400" b="1" dirty="0">
              <a:solidFill>
                <a:srgbClr val="002060"/>
              </a:solidFill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855335" y="6276296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019836" y="6274148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865475" y="6261874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55" y="6185526"/>
            <a:ext cx="1655663" cy="7202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BADE840-AA84-47CE-B194-ED9917743AD7}"/>
              </a:ext>
            </a:extLst>
          </p:cNvPr>
          <p:cNvSpPr txBox="1"/>
          <p:nvPr/>
        </p:nvSpPr>
        <p:spPr>
          <a:xfrm>
            <a:off x="474663" y="261749"/>
            <a:ext cx="1123511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CONVERSION</a:t>
            </a:r>
            <a:r>
              <a:rPr lang="en-US" sz="2200" b="1" dirty="0">
                <a:solidFill>
                  <a:srgbClr val="002060"/>
                </a:solidFill>
                <a:latin typeface="Comic Sans MS" panose="030F0702030302020204" pitchFamily="66" charset="0"/>
              </a:rPr>
              <a:t> FROM </a:t>
            </a:r>
            <a:r>
              <a:rPr lang="en-US" sz="2200" b="1" dirty="0">
                <a:solidFill>
                  <a:srgbClr val="0000FF"/>
                </a:solidFill>
                <a:latin typeface="Comic Sans MS" panose="030F0702030302020204" pitchFamily="66" charset="0"/>
              </a:rPr>
              <a:t>BINARY</a:t>
            </a:r>
            <a:r>
              <a:rPr lang="en-US" sz="2200" b="1" dirty="0">
                <a:solidFill>
                  <a:srgbClr val="002060"/>
                </a:solidFill>
                <a:latin typeface="Comic Sans MS" panose="030F0702030302020204" pitchFamily="66" charset="0"/>
              </a:rPr>
              <a:t> TO </a:t>
            </a:r>
            <a:r>
              <a:rPr lang="en-US" sz="2200" b="1" dirty="0">
                <a:solidFill>
                  <a:srgbClr val="00B050"/>
                </a:solidFill>
                <a:latin typeface="Comic Sans MS" panose="030F0702030302020204" pitchFamily="66" charset="0"/>
              </a:rPr>
              <a:t>DECIMAL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48F7DF8-E912-4552-902E-36764AAFBB19}"/>
              </a:ext>
            </a:extLst>
          </p:cNvPr>
          <p:cNvSpPr/>
          <p:nvPr/>
        </p:nvSpPr>
        <p:spPr>
          <a:xfrm>
            <a:off x="2019836" y="1695742"/>
            <a:ext cx="2700997" cy="773723"/>
          </a:xfrm>
          <a:prstGeom prst="ellips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Decimal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757FCAD-A179-440D-B688-3A8CBDF8CBA0}"/>
              </a:ext>
            </a:extLst>
          </p:cNvPr>
          <p:cNvSpPr/>
          <p:nvPr/>
        </p:nvSpPr>
        <p:spPr>
          <a:xfrm>
            <a:off x="2019836" y="3972364"/>
            <a:ext cx="2700997" cy="773723"/>
          </a:xfrm>
          <a:prstGeom prst="ellips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Octal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AC5B9CD-3D82-4119-B9C2-1A1A30F72C51}"/>
              </a:ext>
            </a:extLst>
          </p:cNvPr>
          <p:cNvSpPr/>
          <p:nvPr/>
        </p:nvSpPr>
        <p:spPr>
          <a:xfrm>
            <a:off x="7461688" y="1695742"/>
            <a:ext cx="2700997" cy="773723"/>
          </a:xfrm>
          <a:prstGeom prst="ellips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Binary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B1D39A1-E7F4-4744-91A9-36DBDD5240F2}"/>
              </a:ext>
            </a:extLst>
          </p:cNvPr>
          <p:cNvSpPr/>
          <p:nvPr/>
        </p:nvSpPr>
        <p:spPr>
          <a:xfrm>
            <a:off x="7461688" y="3972364"/>
            <a:ext cx="2700997" cy="773723"/>
          </a:xfrm>
          <a:prstGeom prst="ellips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Hexadecimal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CF86726E-85D4-4338-BAB1-E27140B50134}"/>
              </a:ext>
            </a:extLst>
          </p:cNvPr>
          <p:cNvSpPr/>
          <p:nvPr/>
        </p:nvSpPr>
        <p:spPr>
          <a:xfrm rot="10800000">
            <a:off x="4912168" y="1994455"/>
            <a:ext cx="2445797" cy="196948"/>
          </a:xfrm>
          <a:prstGeom prst="rightArrow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732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 animBg="1"/>
      <p:bldP spid="20" grpId="0" animBg="1"/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50252" y="112251"/>
            <a:ext cx="11913722" cy="6093493"/>
          </a:xfrm>
          <a:prstGeom prst="roundRect">
            <a:avLst>
              <a:gd name="adj" fmla="val 8700"/>
            </a:avLst>
          </a:prstGeom>
          <a:solidFill>
            <a:schemeClr val="bg1"/>
          </a:solidFill>
          <a:ln w="28575">
            <a:solidFill>
              <a:srgbClr val="009999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097036" y="6356350"/>
            <a:ext cx="1256763" cy="365125"/>
          </a:xfrm>
        </p:spPr>
        <p:txBody>
          <a:bodyPr/>
          <a:lstStyle/>
          <a:p>
            <a:pPr>
              <a:defRPr/>
            </a:pPr>
            <a:fld id="{D272E453-4D06-4779-BEAC-752F768EFC58}" type="slidenum">
              <a:rPr lang="en-US" sz="1800" b="1">
                <a:solidFill>
                  <a:srgbClr val="002060"/>
                </a:solidFill>
              </a:rPr>
              <a:pPr>
                <a:defRPr/>
              </a:pPr>
              <a:t>27</a:t>
            </a:fld>
            <a:endParaRPr lang="en-US" sz="1800" b="1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45799" y="6385023"/>
            <a:ext cx="4841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Number Systems</a:t>
            </a:r>
            <a:endParaRPr lang="en-US" altLang="en-US" sz="1400" b="1" dirty="0">
              <a:solidFill>
                <a:srgbClr val="002060"/>
              </a:solidFill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855335" y="6276296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019836" y="6274148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865475" y="6261874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55" y="6185526"/>
            <a:ext cx="1655663" cy="720271"/>
          </a:xfrm>
          <a:prstGeom prst="rect">
            <a:avLst/>
          </a:prstGeom>
        </p:spPr>
      </p:pic>
      <p:sp>
        <p:nvSpPr>
          <p:cNvPr id="16" name="Rectangle 4">
            <a:extLst>
              <a:ext uri="{FF2B5EF4-FFF2-40B4-BE49-F238E27FC236}">
                <a16:creationId xmlns:a16="http://schemas.microsoft.com/office/drawing/2014/main" id="{D420DA9F-7332-4D0D-B429-FA3B9ACA1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2" y="949501"/>
            <a:ext cx="11235110" cy="505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01638" indent="-4016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002060"/>
                </a:solidFill>
                <a:latin typeface="+mn-lt"/>
              </a:rPr>
              <a:t>Example: </a:t>
            </a:r>
            <a:r>
              <a:rPr lang="en-US" sz="2400" dirty="0">
                <a:latin typeface="+mn-lt"/>
              </a:rPr>
              <a:t>(</a:t>
            </a:r>
            <a:r>
              <a:rPr lang="en-IN" sz="2400" dirty="0">
                <a:latin typeface="+mn-lt"/>
              </a:rPr>
              <a:t>101011)</a:t>
            </a:r>
            <a:r>
              <a:rPr lang="en-IN" sz="2400" baseline="-25000" dirty="0">
                <a:latin typeface="+mn-lt"/>
              </a:rPr>
              <a:t>2</a:t>
            </a:r>
            <a:r>
              <a:rPr lang="en-IN" sz="2400" dirty="0">
                <a:latin typeface="+mn-lt"/>
              </a:rPr>
              <a:t> = (N)</a:t>
            </a:r>
            <a:r>
              <a:rPr lang="en-IN" sz="2400" baseline="-25000" dirty="0">
                <a:latin typeface="+mn-lt"/>
              </a:rPr>
              <a:t>10</a:t>
            </a:r>
            <a:endParaRPr lang="en-US" sz="2400" dirty="0">
              <a:latin typeface="+mn-lt"/>
            </a:endParaRPr>
          </a:p>
        </p:txBody>
      </p:sp>
      <p:sp>
        <p:nvSpPr>
          <p:cNvPr id="26" name="Text Box 10">
            <a:extLst>
              <a:ext uri="{FF2B5EF4-FFF2-40B4-BE49-F238E27FC236}">
                <a16:creationId xmlns:a16="http://schemas.microsoft.com/office/drawing/2014/main" id="{093C007C-8C5C-4FF8-BC1B-2C9716FEE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8905" y="5287759"/>
            <a:ext cx="662939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(</a:t>
            </a:r>
            <a:r>
              <a:rPr lang="en-IN" sz="3200" b="1" dirty="0">
                <a:solidFill>
                  <a:srgbClr val="FF0000"/>
                </a:solidFill>
              </a:rPr>
              <a:t>101011</a:t>
            </a:r>
            <a:r>
              <a:rPr lang="en-US" sz="3200" b="1" dirty="0">
                <a:solidFill>
                  <a:srgbClr val="FF0000"/>
                </a:solidFill>
              </a:rPr>
              <a:t>)</a:t>
            </a:r>
            <a:r>
              <a:rPr lang="en-US" sz="3200" b="1" baseline="-25000" dirty="0">
                <a:solidFill>
                  <a:srgbClr val="FF0000"/>
                </a:solidFill>
              </a:rPr>
              <a:t>2</a:t>
            </a:r>
            <a:r>
              <a:rPr lang="en-US" sz="3200" b="1" dirty="0">
                <a:solidFill>
                  <a:srgbClr val="FF0000"/>
                </a:solidFill>
              </a:rPr>
              <a:t> = (43)</a:t>
            </a:r>
            <a:r>
              <a:rPr lang="en-US" sz="3200" b="1" baseline="-25000" dirty="0">
                <a:solidFill>
                  <a:srgbClr val="FF0000"/>
                </a:solidFill>
              </a:rPr>
              <a:t>10</a:t>
            </a:r>
            <a:endParaRPr lang="en-US" sz="2000" b="1" baseline="-250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514780-79FF-4364-868B-79A3BC988CF2}"/>
              </a:ext>
            </a:extLst>
          </p:cNvPr>
          <p:cNvSpPr txBox="1"/>
          <p:nvPr/>
        </p:nvSpPr>
        <p:spPr>
          <a:xfrm>
            <a:off x="474663" y="261749"/>
            <a:ext cx="1123511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CONVERSION</a:t>
            </a:r>
            <a:r>
              <a:rPr lang="en-US" sz="2200" b="1" dirty="0">
                <a:solidFill>
                  <a:srgbClr val="002060"/>
                </a:solidFill>
                <a:latin typeface="Comic Sans MS" panose="030F0702030302020204" pitchFamily="66" charset="0"/>
              </a:rPr>
              <a:t> FROM </a:t>
            </a:r>
            <a:r>
              <a:rPr lang="en-US" sz="2200" b="1" dirty="0">
                <a:solidFill>
                  <a:srgbClr val="0000FF"/>
                </a:solidFill>
                <a:latin typeface="Comic Sans MS" panose="030F0702030302020204" pitchFamily="66" charset="0"/>
              </a:rPr>
              <a:t>BINARY</a:t>
            </a:r>
            <a:r>
              <a:rPr lang="en-US" sz="2200" b="1" dirty="0">
                <a:solidFill>
                  <a:srgbClr val="002060"/>
                </a:solidFill>
                <a:latin typeface="Comic Sans MS" panose="030F0702030302020204" pitchFamily="66" charset="0"/>
              </a:rPr>
              <a:t> TO </a:t>
            </a:r>
            <a:r>
              <a:rPr lang="en-US" sz="2200" b="1" dirty="0">
                <a:solidFill>
                  <a:srgbClr val="00B050"/>
                </a:solidFill>
                <a:latin typeface="Comic Sans MS" panose="030F0702030302020204" pitchFamily="66" charset="0"/>
              </a:rPr>
              <a:t>DECIMAL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BD2855-1A32-4897-B85D-27CE6C7F626F}"/>
              </a:ext>
            </a:extLst>
          </p:cNvPr>
          <p:cNvGrpSpPr/>
          <p:nvPr/>
        </p:nvGrpSpPr>
        <p:grpSpPr>
          <a:xfrm>
            <a:off x="2125014" y="1833846"/>
            <a:ext cx="5531229" cy="3108543"/>
            <a:chOff x="346637" y="1620454"/>
            <a:chExt cx="5531229" cy="3108543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0FF40FC-8667-4019-8681-838B02BAC64B}"/>
                </a:ext>
              </a:extLst>
            </p:cNvPr>
            <p:cNvSpPr/>
            <p:nvPr/>
          </p:nvSpPr>
          <p:spPr>
            <a:xfrm>
              <a:off x="346637" y="1620454"/>
              <a:ext cx="5531229" cy="31085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l-PL" sz="28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101011</a:t>
              </a:r>
              <a:r>
                <a:rPr lang="pl-PL" sz="2800" b="1" baseline="-25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r>
                <a:rPr lang="pl-PL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=&gt; 1 x 2</a:t>
              </a:r>
              <a:r>
                <a:rPr lang="pl-PL" sz="2800" baseline="30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pl-PL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</a:t>
              </a:r>
              <a:br>
                <a:rPr lang="pl-PL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  </a:t>
              </a:r>
              <a:r>
                <a:rPr lang="pl-PL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x 2</a:t>
              </a:r>
              <a:r>
                <a:rPr lang="pl-PL" sz="2800" baseline="30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pl-PL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2</a:t>
              </a:r>
              <a:br>
                <a:rPr lang="pl-PL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  </a:t>
              </a:r>
              <a:r>
                <a:rPr lang="pl-PL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 x 2</a:t>
              </a:r>
              <a:r>
                <a:rPr lang="pl-PL" sz="2800" baseline="30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r>
                <a:rPr lang="pl-PL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</a:t>
              </a:r>
              <a:br>
                <a:rPr lang="pl-PL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  </a:t>
              </a:r>
              <a:r>
                <a:rPr lang="pl-PL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x 2</a:t>
              </a:r>
              <a:r>
                <a:rPr lang="pl-PL" sz="2800" baseline="30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r>
                <a:rPr lang="pl-PL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8</a:t>
              </a:r>
              <a:br>
                <a:rPr lang="pl-PL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  </a:t>
              </a:r>
              <a:r>
                <a:rPr lang="pl-PL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 x 2</a:t>
              </a:r>
              <a:r>
                <a:rPr lang="pl-PL" sz="2800" baseline="30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r>
                <a:rPr lang="pl-PL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</a:t>
              </a:r>
              <a:br>
                <a:rPr lang="pl-PL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  </a:t>
              </a:r>
              <a:r>
                <a:rPr lang="pl-PL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x 2</a:t>
              </a:r>
              <a:r>
                <a:rPr lang="pl-PL" sz="2800" baseline="30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r>
                <a:rPr lang="pl-PL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32</a:t>
              </a:r>
              <a:br>
                <a:rPr lang="pl-PL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	   	  </a:t>
              </a:r>
              <a:r>
                <a:rPr lang="pl-PL" sz="28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43</a:t>
              </a:r>
              <a:r>
                <a:rPr lang="pl-PL" sz="2800" b="1" baseline="-25000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endParaRPr lang="en-IN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B9AA6EC-1BB2-47DA-A90B-7738EC006033}"/>
                </a:ext>
              </a:extLst>
            </p:cNvPr>
            <p:cNvCxnSpPr/>
            <p:nvPr/>
          </p:nvCxnSpPr>
          <p:spPr>
            <a:xfrm>
              <a:off x="3968385" y="4197719"/>
              <a:ext cx="141194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9118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50252" y="112251"/>
            <a:ext cx="11913722" cy="6093493"/>
          </a:xfrm>
          <a:prstGeom prst="roundRect">
            <a:avLst>
              <a:gd name="adj" fmla="val 8700"/>
            </a:avLst>
          </a:prstGeom>
          <a:solidFill>
            <a:schemeClr val="bg1"/>
          </a:solidFill>
          <a:ln w="28575">
            <a:solidFill>
              <a:srgbClr val="009999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097036" y="6356350"/>
            <a:ext cx="1256763" cy="365125"/>
          </a:xfrm>
        </p:spPr>
        <p:txBody>
          <a:bodyPr/>
          <a:lstStyle/>
          <a:p>
            <a:pPr>
              <a:defRPr/>
            </a:pPr>
            <a:fld id="{D272E453-4D06-4779-BEAC-752F768EFC58}" type="slidenum">
              <a:rPr lang="en-US" sz="1800" b="1">
                <a:solidFill>
                  <a:srgbClr val="002060"/>
                </a:solidFill>
              </a:rPr>
              <a:pPr>
                <a:defRPr/>
              </a:pPr>
              <a:t>28</a:t>
            </a:fld>
            <a:endParaRPr lang="en-US" sz="1800" b="1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45799" y="6385023"/>
            <a:ext cx="4841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Number Systems</a:t>
            </a:r>
            <a:endParaRPr lang="en-US" altLang="en-US" sz="1400" b="1" dirty="0">
              <a:solidFill>
                <a:srgbClr val="002060"/>
              </a:solidFill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855335" y="6276296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019836" y="6274148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865475" y="6261874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55" y="6185526"/>
            <a:ext cx="1655663" cy="720271"/>
          </a:xfrm>
          <a:prstGeom prst="rect">
            <a:avLst/>
          </a:prstGeom>
        </p:spPr>
      </p:pic>
      <p:sp>
        <p:nvSpPr>
          <p:cNvPr id="16" name="Rectangle 4">
            <a:extLst>
              <a:ext uri="{FF2B5EF4-FFF2-40B4-BE49-F238E27FC236}">
                <a16:creationId xmlns:a16="http://schemas.microsoft.com/office/drawing/2014/main" id="{D420DA9F-7332-4D0D-B429-FA3B9ACA1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2" y="949501"/>
            <a:ext cx="11235110" cy="505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01638" indent="-4016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002060"/>
                </a:solidFill>
                <a:latin typeface="+mn-lt"/>
              </a:rPr>
              <a:t>Example: </a:t>
            </a:r>
            <a:r>
              <a:rPr lang="en-US" sz="2400" dirty="0">
                <a:latin typeface="+mn-lt"/>
              </a:rPr>
              <a:t>(</a:t>
            </a:r>
            <a:r>
              <a:rPr lang="en-IN" sz="2400" dirty="0">
                <a:latin typeface="+mn-lt"/>
              </a:rPr>
              <a:t>10.1011)</a:t>
            </a:r>
            <a:r>
              <a:rPr lang="en-IN" sz="2400" baseline="-25000" dirty="0">
                <a:latin typeface="+mn-lt"/>
              </a:rPr>
              <a:t>2</a:t>
            </a:r>
            <a:r>
              <a:rPr lang="en-IN" sz="2400" dirty="0">
                <a:latin typeface="+mn-lt"/>
              </a:rPr>
              <a:t> = (N)</a:t>
            </a:r>
            <a:r>
              <a:rPr lang="en-IN" sz="2400" baseline="-25000" dirty="0">
                <a:latin typeface="+mn-lt"/>
              </a:rPr>
              <a:t>10</a:t>
            </a:r>
            <a:endParaRPr lang="en-US" sz="2400" dirty="0">
              <a:latin typeface="+mn-lt"/>
            </a:endParaRPr>
          </a:p>
        </p:txBody>
      </p:sp>
      <p:sp>
        <p:nvSpPr>
          <p:cNvPr id="26" name="Text Box 10">
            <a:extLst>
              <a:ext uri="{FF2B5EF4-FFF2-40B4-BE49-F238E27FC236}">
                <a16:creationId xmlns:a16="http://schemas.microsoft.com/office/drawing/2014/main" id="{093C007C-8C5C-4FF8-BC1B-2C9716FEE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8905" y="5287759"/>
            <a:ext cx="662939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(</a:t>
            </a:r>
            <a:r>
              <a:rPr lang="en-IN" sz="3200" b="1" dirty="0">
                <a:solidFill>
                  <a:srgbClr val="FF0000"/>
                </a:solidFill>
              </a:rPr>
              <a:t>10.1011</a:t>
            </a:r>
            <a:r>
              <a:rPr lang="en-US" sz="3200" b="1" dirty="0">
                <a:solidFill>
                  <a:srgbClr val="FF0000"/>
                </a:solidFill>
              </a:rPr>
              <a:t>)</a:t>
            </a:r>
            <a:r>
              <a:rPr lang="en-US" sz="3200" b="1" baseline="-25000" dirty="0">
                <a:solidFill>
                  <a:srgbClr val="FF0000"/>
                </a:solidFill>
              </a:rPr>
              <a:t>2</a:t>
            </a:r>
            <a:r>
              <a:rPr lang="en-US" sz="3200" b="1" dirty="0">
                <a:solidFill>
                  <a:srgbClr val="FF0000"/>
                </a:solidFill>
              </a:rPr>
              <a:t> = (2.6875)</a:t>
            </a:r>
            <a:r>
              <a:rPr lang="en-US" sz="3200" b="1" baseline="-25000" dirty="0">
                <a:solidFill>
                  <a:srgbClr val="FF0000"/>
                </a:solidFill>
              </a:rPr>
              <a:t>10</a:t>
            </a:r>
            <a:endParaRPr lang="en-US" sz="2000" b="1" baseline="-250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514780-79FF-4364-868B-79A3BC988CF2}"/>
              </a:ext>
            </a:extLst>
          </p:cNvPr>
          <p:cNvSpPr txBox="1"/>
          <p:nvPr/>
        </p:nvSpPr>
        <p:spPr>
          <a:xfrm>
            <a:off x="474663" y="261749"/>
            <a:ext cx="1123511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CONVERSION</a:t>
            </a:r>
            <a:r>
              <a:rPr lang="en-US" sz="2200" b="1" dirty="0">
                <a:solidFill>
                  <a:srgbClr val="002060"/>
                </a:solidFill>
                <a:latin typeface="Comic Sans MS" panose="030F0702030302020204" pitchFamily="66" charset="0"/>
              </a:rPr>
              <a:t> FROM </a:t>
            </a:r>
            <a:r>
              <a:rPr lang="en-US" sz="2200" b="1" dirty="0">
                <a:solidFill>
                  <a:srgbClr val="0000FF"/>
                </a:solidFill>
                <a:latin typeface="Comic Sans MS" panose="030F0702030302020204" pitchFamily="66" charset="0"/>
              </a:rPr>
              <a:t>BINARY</a:t>
            </a:r>
            <a:r>
              <a:rPr lang="en-US" sz="2200" b="1" dirty="0">
                <a:solidFill>
                  <a:srgbClr val="002060"/>
                </a:solidFill>
                <a:latin typeface="Comic Sans MS" panose="030F0702030302020204" pitchFamily="66" charset="0"/>
              </a:rPr>
              <a:t> TO </a:t>
            </a:r>
            <a:r>
              <a:rPr lang="en-US" sz="2200" b="1" dirty="0">
                <a:solidFill>
                  <a:srgbClr val="00B050"/>
                </a:solidFill>
                <a:latin typeface="Comic Sans MS" panose="030F0702030302020204" pitchFamily="66" charset="0"/>
              </a:rPr>
              <a:t>DECIMAL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BE71AF5-C89E-434B-90A7-8A1E109ABFF2}"/>
              </a:ext>
            </a:extLst>
          </p:cNvPr>
          <p:cNvGrpSpPr/>
          <p:nvPr/>
        </p:nvGrpSpPr>
        <p:grpSpPr>
          <a:xfrm>
            <a:off x="2125014" y="1817344"/>
            <a:ext cx="6186108" cy="3108543"/>
            <a:chOff x="5780514" y="1617116"/>
            <a:chExt cx="6186108" cy="310854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56E9FCF-9C26-415D-B255-3C52825BF273}"/>
                </a:ext>
              </a:extLst>
            </p:cNvPr>
            <p:cNvSpPr/>
            <p:nvPr/>
          </p:nvSpPr>
          <p:spPr>
            <a:xfrm>
              <a:off x="5780514" y="1617116"/>
              <a:ext cx="6186108" cy="31085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l-PL" sz="28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en-US" sz="28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pl-PL" sz="28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1011</a:t>
              </a:r>
              <a:r>
                <a:rPr lang="pl-PL" sz="2800" b="1" baseline="-25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r>
                <a:rPr lang="pl-PL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=&gt; 1 x 2</a:t>
              </a:r>
              <a:r>
                <a:rPr lang="en-US" sz="2800" baseline="30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-4</a:t>
              </a:r>
              <a:r>
                <a:rPr lang="pl-PL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0.0625</a:t>
              </a:r>
              <a:br>
                <a:rPr lang="pl-PL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   </a:t>
              </a:r>
              <a:r>
                <a:rPr lang="pl-PL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x 2</a:t>
              </a:r>
              <a:r>
                <a:rPr lang="en-US" sz="2800" baseline="30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-3</a:t>
              </a:r>
              <a:r>
                <a:rPr lang="pl-PL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0.125</a:t>
              </a:r>
              <a:br>
                <a:rPr lang="pl-PL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   </a:t>
              </a:r>
              <a:r>
                <a:rPr lang="pl-PL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 x 2</a:t>
              </a:r>
              <a:r>
                <a:rPr lang="en-US" sz="2800" baseline="30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-2</a:t>
              </a:r>
              <a:r>
                <a:rPr lang="pl-PL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</a:t>
              </a:r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.0</a:t>
              </a:r>
              <a:br>
                <a:rPr lang="pl-PL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   </a:t>
              </a:r>
              <a:r>
                <a:rPr lang="pl-PL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x 2</a:t>
              </a:r>
              <a:r>
                <a:rPr lang="en-US" sz="2800" baseline="30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r>
                <a:rPr lang="pl-PL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0.5</a:t>
              </a:r>
              <a:br>
                <a:rPr lang="pl-PL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   </a:t>
              </a:r>
              <a:r>
                <a:rPr lang="pl-PL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 x 2</a:t>
              </a:r>
              <a:r>
                <a:rPr lang="en-US" sz="2800" baseline="30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pl-PL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pl-PL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 0</a:t>
              </a:r>
              <a:br>
                <a:rPr lang="pl-PL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   </a:t>
              </a:r>
              <a:r>
                <a:rPr lang="pl-PL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x 2</a:t>
              </a:r>
              <a:r>
                <a:rPr lang="en-US" sz="2800" baseline="30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pl-PL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pl-PL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 2</a:t>
              </a:r>
              <a:br>
                <a:rPr lang="pl-PL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	   	  </a:t>
              </a:r>
              <a:r>
                <a:rPr lang="en-US" sz="28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2.6875</a:t>
              </a:r>
              <a:r>
                <a:rPr lang="pl-PL" sz="2800" b="1" baseline="-25000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en-US" sz="2800" b="1" baseline="-25000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endParaRPr lang="en-IN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694DFA8-A81A-4C5A-917D-49BFAC7F5415}"/>
                </a:ext>
              </a:extLst>
            </p:cNvPr>
            <p:cNvCxnSpPr/>
            <p:nvPr/>
          </p:nvCxnSpPr>
          <p:spPr>
            <a:xfrm>
              <a:off x="9654988" y="4196343"/>
              <a:ext cx="201705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350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50252" y="112251"/>
            <a:ext cx="11913722" cy="6093493"/>
          </a:xfrm>
          <a:prstGeom prst="roundRect">
            <a:avLst>
              <a:gd name="adj" fmla="val 8700"/>
            </a:avLst>
          </a:prstGeom>
          <a:solidFill>
            <a:schemeClr val="bg1"/>
          </a:solidFill>
          <a:ln w="28575">
            <a:solidFill>
              <a:srgbClr val="009999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097036" y="6356350"/>
            <a:ext cx="1256763" cy="365125"/>
          </a:xfrm>
        </p:spPr>
        <p:txBody>
          <a:bodyPr/>
          <a:lstStyle/>
          <a:p>
            <a:pPr>
              <a:defRPr/>
            </a:pPr>
            <a:fld id="{D272E453-4D06-4779-BEAC-752F768EFC58}" type="slidenum">
              <a:rPr lang="en-US" sz="1800" b="1">
                <a:solidFill>
                  <a:srgbClr val="002060"/>
                </a:solidFill>
              </a:rPr>
              <a:pPr>
                <a:defRPr/>
              </a:pPr>
              <a:t>29</a:t>
            </a:fld>
            <a:endParaRPr lang="en-US" sz="1800" b="1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45799" y="6385023"/>
            <a:ext cx="4841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Number Systems</a:t>
            </a:r>
            <a:endParaRPr lang="en-US" altLang="en-US" sz="1400" b="1" dirty="0">
              <a:solidFill>
                <a:srgbClr val="002060"/>
              </a:solidFill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855335" y="6276296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019836" y="6274148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865475" y="6261874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55" y="6185526"/>
            <a:ext cx="1655663" cy="7202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BADE840-AA84-47CE-B194-ED9917743AD7}"/>
              </a:ext>
            </a:extLst>
          </p:cNvPr>
          <p:cNvSpPr txBox="1"/>
          <p:nvPr/>
        </p:nvSpPr>
        <p:spPr>
          <a:xfrm>
            <a:off x="474663" y="261749"/>
            <a:ext cx="1123511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CONVERSION</a:t>
            </a:r>
            <a:r>
              <a:rPr lang="en-US" sz="2200" b="1" dirty="0">
                <a:solidFill>
                  <a:srgbClr val="002060"/>
                </a:solidFill>
                <a:latin typeface="Comic Sans MS" panose="030F0702030302020204" pitchFamily="66" charset="0"/>
              </a:rPr>
              <a:t> FROM </a:t>
            </a:r>
            <a:r>
              <a:rPr lang="en-US" sz="2200" b="1" dirty="0">
                <a:solidFill>
                  <a:srgbClr val="0000FF"/>
                </a:solidFill>
                <a:latin typeface="Comic Sans MS" panose="030F0702030302020204" pitchFamily="66" charset="0"/>
              </a:rPr>
              <a:t>OCTAL</a:t>
            </a:r>
            <a:r>
              <a:rPr lang="en-US" sz="2200" b="1" dirty="0">
                <a:solidFill>
                  <a:srgbClr val="002060"/>
                </a:solidFill>
                <a:latin typeface="Comic Sans MS" panose="030F0702030302020204" pitchFamily="66" charset="0"/>
              </a:rPr>
              <a:t> TO </a:t>
            </a:r>
            <a:r>
              <a:rPr lang="en-US" sz="2200" b="1" dirty="0">
                <a:solidFill>
                  <a:srgbClr val="00B050"/>
                </a:solidFill>
                <a:latin typeface="Comic Sans MS" panose="030F0702030302020204" pitchFamily="66" charset="0"/>
              </a:rPr>
              <a:t>DECIMAL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48F7DF8-E912-4552-902E-36764AAFBB19}"/>
              </a:ext>
            </a:extLst>
          </p:cNvPr>
          <p:cNvSpPr/>
          <p:nvPr/>
        </p:nvSpPr>
        <p:spPr>
          <a:xfrm>
            <a:off x="2019836" y="1695742"/>
            <a:ext cx="2700997" cy="773723"/>
          </a:xfrm>
          <a:prstGeom prst="ellips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Decimal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757FCAD-A179-440D-B688-3A8CBDF8CBA0}"/>
              </a:ext>
            </a:extLst>
          </p:cNvPr>
          <p:cNvSpPr/>
          <p:nvPr/>
        </p:nvSpPr>
        <p:spPr>
          <a:xfrm>
            <a:off x="2019836" y="3972364"/>
            <a:ext cx="2700997" cy="773723"/>
          </a:xfrm>
          <a:prstGeom prst="ellips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Octal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AC5B9CD-3D82-4119-B9C2-1A1A30F72C51}"/>
              </a:ext>
            </a:extLst>
          </p:cNvPr>
          <p:cNvSpPr/>
          <p:nvPr/>
        </p:nvSpPr>
        <p:spPr>
          <a:xfrm>
            <a:off x="7461688" y="1695742"/>
            <a:ext cx="2700997" cy="773723"/>
          </a:xfrm>
          <a:prstGeom prst="ellips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Binary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B1D39A1-E7F4-4744-91A9-36DBDD5240F2}"/>
              </a:ext>
            </a:extLst>
          </p:cNvPr>
          <p:cNvSpPr/>
          <p:nvPr/>
        </p:nvSpPr>
        <p:spPr>
          <a:xfrm>
            <a:off x="7461688" y="3972364"/>
            <a:ext cx="2700997" cy="773723"/>
          </a:xfrm>
          <a:prstGeom prst="ellips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Hexadecimal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CF86726E-85D4-4338-BAB1-E27140B50134}"/>
              </a:ext>
            </a:extLst>
          </p:cNvPr>
          <p:cNvSpPr/>
          <p:nvPr/>
        </p:nvSpPr>
        <p:spPr>
          <a:xfrm rot="16200000">
            <a:off x="2775891" y="3108320"/>
            <a:ext cx="1180734" cy="188795"/>
          </a:xfrm>
          <a:prstGeom prst="rightArrow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865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 animBg="1"/>
      <p:bldP spid="20" grpId="0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50252" y="112251"/>
            <a:ext cx="11913722" cy="6093493"/>
          </a:xfrm>
          <a:prstGeom prst="roundRect">
            <a:avLst>
              <a:gd name="adj" fmla="val 8700"/>
            </a:avLst>
          </a:prstGeom>
          <a:solidFill>
            <a:schemeClr val="bg1"/>
          </a:solidFill>
          <a:ln w="28575">
            <a:solidFill>
              <a:srgbClr val="009999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097036" y="6356350"/>
            <a:ext cx="1256763" cy="365125"/>
          </a:xfrm>
        </p:spPr>
        <p:txBody>
          <a:bodyPr/>
          <a:lstStyle/>
          <a:p>
            <a:pPr>
              <a:defRPr/>
            </a:pPr>
            <a:fld id="{D272E453-4D06-4779-BEAC-752F768EFC58}" type="slidenum">
              <a:rPr lang="en-US" sz="1800" b="1">
                <a:solidFill>
                  <a:srgbClr val="002060"/>
                </a:solidFill>
              </a:rPr>
              <a:pPr>
                <a:defRPr/>
              </a:pPr>
              <a:t>3</a:t>
            </a:fld>
            <a:endParaRPr lang="en-US" sz="1800" b="1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45799" y="6385023"/>
            <a:ext cx="4841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Number Systems</a:t>
            </a:r>
            <a:endParaRPr lang="en-US" altLang="en-US" sz="1400" b="1" dirty="0">
              <a:solidFill>
                <a:srgbClr val="002060"/>
              </a:solidFill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855335" y="6276296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019836" y="6274148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865475" y="6261874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55" y="6185526"/>
            <a:ext cx="1655663" cy="7202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BADE840-AA84-47CE-B194-ED9917743AD7}"/>
              </a:ext>
            </a:extLst>
          </p:cNvPr>
          <p:cNvSpPr txBox="1"/>
          <p:nvPr/>
        </p:nvSpPr>
        <p:spPr>
          <a:xfrm>
            <a:off x="474663" y="261749"/>
            <a:ext cx="1123511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solidFill>
                  <a:srgbClr val="002060"/>
                </a:solidFill>
                <a:latin typeface="Comic Sans MS" panose="030F0702030302020204" pitchFamily="66" charset="0"/>
              </a:rPr>
              <a:t>CONTENTS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196BD172-A453-4119-95C3-C4F6FC66D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548" y="1124268"/>
            <a:ext cx="9302383" cy="1127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01638" indent="-4016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76213" indent="0" eaLnBrk="1" hangingPunct="1">
              <a:lnSpc>
                <a:spcPct val="13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sz="2200" b="1" dirty="0">
                <a:solidFill>
                  <a:srgbClr val="002060"/>
                </a:solidFill>
                <a:latin typeface="Comic Sans MS" panose="030F0702030302020204" pitchFamily="66" charset="0"/>
              </a:rPr>
              <a:t>Lecture-2</a:t>
            </a:r>
          </a:p>
          <a:p>
            <a:pPr marL="984250" indent="-457200" eaLnBrk="1" hangingPunct="1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+mn-lt"/>
              </a:rPr>
              <a:t>Conversion of different number systems</a:t>
            </a:r>
          </a:p>
        </p:txBody>
      </p:sp>
    </p:spTree>
    <p:extLst>
      <p:ext uri="{BB962C8B-B14F-4D97-AF65-F5344CB8AC3E}">
        <p14:creationId xmlns:p14="http://schemas.microsoft.com/office/powerpoint/2010/main" val="14381230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50252" y="112251"/>
            <a:ext cx="11913722" cy="6093493"/>
          </a:xfrm>
          <a:prstGeom prst="roundRect">
            <a:avLst>
              <a:gd name="adj" fmla="val 8700"/>
            </a:avLst>
          </a:prstGeom>
          <a:solidFill>
            <a:schemeClr val="bg1"/>
          </a:solidFill>
          <a:ln w="28575">
            <a:solidFill>
              <a:srgbClr val="009999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097036" y="6356350"/>
            <a:ext cx="1256763" cy="365125"/>
          </a:xfrm>
        </p:spPr>
        <p:txBody>
          <a:bodyPr/>
          <a:lstStyle/>
          <a:p>
            <a:pPr>
              <a:defRPr/>
            </a:pPr>
            <a:fld id="{D272E453-4D06-4779-BEAC-752F768EFC58}" type="slidenum">
              <a:rPr lang="en-US" sz="1800" b="1">
                <a:solidFill>
                  <a:srgbClr val="002060"/>
                </a:solidFill>
              </a:rPr>
              <a:pPr>
                <a:defRPr/>
              </a:pPr>
              <a:t>30</a:t>
            </a:fld>
            <a:endParaRPr lang="en-US" sz="1800" b="1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45799" y="6385023"/>
            <a:ext cx="4841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Number Systems</a:t>
            </a:r>
            <a:endParaRPr lang="en-US" altLang="en-US" sz="1400" b="1" dirty="0">
              <a:solidFill>
                <a:srgbClr val="002060"/>
              </a:solidFill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855335" y="6276296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019836" y="6274148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865475" y="6261874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55" y="6185526"/>
            <a:ext cx="1655663" cy="720271"/>
          </a:xfrm>
          <a:prstGeom prst="rect">
            <a:avLst/>
          </a:prstGeom>
        </p:spPr>
      </p:pic>
      <p:sp>
        <p:nvSpPr>
          <p:cNvPr id="16" name="Rectangle 4">
            <a:extLst>
              <a:ext uri="{FF2B5EF4-FFF2-40B4-BE49-F238E27FC236}">
                <a16:creationId xmlns:a16="http://schemas.microsoft.com/office/drawing/2014/main" id="{D420DA9F-7332-4D0D-B429-FA3B9ACA1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2" y="949501"/>
            <a:ext cx="11235110" cy="505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01638" indent="-4016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002060"/>
                </a:solidFill>
                <a:latin typeface="+mn-lt"/>
              </a:rPr>
              <a:t>Example: </a:t>
            </a:r>
            <a:r>
              <a:rPr lang="en-US" sz="2400" dirty="0">
                <a:latin typeface="+mn-lt"/>
              </a:rPr>
              <a:t>(</a:t>
            </a:r>
            <a:r>
              <a:rPr lang="en-IN" sz="2400" dirty="0">
                <a:latin typeface="+mn-lt"/>
              </a:rPr>
              <a:t>724)</a:t>
            </a:r>
            <a:r>
              <a:rPr lang="en-IN" sz="2400" baseline="-25000" dirty="0">
                <a:latin typeface="+mn-lt"/>
              </a:rPr>
              <a:t>8</a:t>
            </a:r>
            <a:r>
              <a:rPr lang="en-IN" sz="2400" dirty="0">
                <a:latin typeface="+mn-lt"/>
              </a:rPr>
              <a:t> = (N)</a:t>
            </a:r>
            <a:r>
              <a:rPr lang="en-IN" sz="2400" baseline="-25000" dirty="0">
                <a:latin typeface="+mn-lt"/>
              </a:rPr>
              <a:t>10</a:t>
            </a:r>
            <a:endParaRPr lang="en-US" sz="2400" dirty="0">
              <a:latin typeface="+mn-lt"/>
            </a:endParaRPr>
          </a:p>
        </p:txBody>
      </p:sp>
      <p:sp>
        <p:nvSpPr>
          <p:cNvPr id="26" name="Text Box 10">
            <a:extLst>
              <a:ext uri="{FF2B5EF4-FFF2-40B4-BE49-F238E27FC236}">
                <a16:creationId xmlns:a16="http://schemas.microsoft.com/office/drawing/2014/main" id="{093C007C-8C5C-4FF8-BC1B-2C9716FEE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8456" y="4340021"/>
            <a:ext cx="662939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(</a:t>
            </a:r>
            <a:r>
              <a:rPr lang="en-IN" sz="3200" b="1" dirty="0">
                <a:solidFill>
                  <a:srgbClr val="FF0000"/>
                </a:solidFill>
              </a:rPr>
              <a:t>724</a:t>
            </a:r>
            <a:r>
              <a:rPr lang="en-US" sz="3200" b="1" dirty="0">
                <a:solidFill>
                  <a:srgbClr val="FF0000"/>
                </a:solidFill>
              </a:rPr>
              <a:t>)</a:t>
            </a:r>
            <a:r>
              <a:rPr lang="en-US" sz="3200" b="1" baseline="-25000" dirty="0">
                <a:solidFill>
                  <a:srgbClr val="FF0000"/>
                </a:solidFill>
              </a:rPr>
              <a:t>8</a:t>
            </a:r>
            <a:r>
              <a:rPr lang="en-US" sz="3200" b="1" dirty="0">
                <a:solidFill>
                  <a:srgbClr val="FF0000"/>
                </a:solidFill>
              </a:rPr>
              <a:t> = (468)</a:t>
            </a:r>
            <a:r>
              <a:rPr lang="en-US" sz="3200" b="1" baseline="-25000" dirty="0">
                <a:solidFill>
                  <a:srgbClr val="FF0000"/>
                </a:solidFill>
              </a:rPr>
              <a:t>10</a:t>
            </a:r>
            <a:endParaRPr lang="en-US" sz="2000" b="1" baseline="-250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514780-79FF-4364-868B-79A3BC988CF2}"/>
              </a:ext>
            </a:extLst>
          </p:cNvPr>
          <p:cNvSpPr txBox="1"/>
          <p:nvPr/>
        </p:nvSpPr>
        <p:spPr>
          <a:xfrm>
            <a:off x="474663" y="261749"/>
            <a:ext cx="1123511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CONVERSION</a:t>
            </a:r>
            <a:r>
              <a:rPr lang="en-US" sz="2200" b="1" dirty="0">
                <a:solidFill>
                  <a:srgbClr val="002060"/>
                </a:solidFill>
                <a:latin typeface="Comic Sans MS" panose="030F0702030302020204" pitchFamily="66" charset="0"/>
              </a:rPr>
              <a:t> FROM </a:t>
            </a:r>
            <a:r>
              <a:rPr lang="en-US" sz="2200" b="1" dirty="0">
                <a:solidFill>
                  <a:srgbClr val="0000FF"/>
                </a:solidFill>
                <a:latin typeface="Comic Sans MS" panose="030F0702030302020204" pitchFamily="66" charset="0"/>
              </a:rPr>
              <a:t>OCTAL</a:t>
            </a:r>
            <a:r>
              <a:rPr lang="en-US" sz="2200" b="1" dirty="0">
                <a:solidFill>
                  <a:srgbClr val="002060"/>
                </a:solidFill>
                <a:latin typeface="Comic Sans MS" panose="030F0702030302020204" pitchFamily="66" charset="0"/>
              </a:rPr>
              <a:t> TO </a:t>
            </a:r>
            <a:r>
              <a:rPr lang="en-US" sz="2200" b="1" dirty="0">
                <a:solidFill>
                  <a:srgbClr val="00B050"/>
                </a:solidFill>
                <a:latin typeface="Comic Sans MS" panose="030F0702030302020204" pitchFamily="66" charset="0"/>
              </a:rPr>
              <a:t>DECIMAL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631C8BF-2932-4A54-A2BA-0D9AF0DE5D1D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</a:blip>
          <a:stretch>
            <a:fillRect/>
          </a:stretch>
        </p:blipFill>
        <p:spPr>
          <a:xfrm>
            <a:off x="2178456" y="1944747"/>
            <a:ext cx="5353758" cy="189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718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50252" y="112251"/>
            <a:ext cx="11913722" cy="6093493"/>
          </a:xfrm>
          <a:prstGeom prst="roundRect">
            <a:avLst>
              <a:gd name="adj" fmla="val 8700"/>
            </a:avLst>
          </a:prstGeom>
          <a:solidFill>
            <a:schemeClr val="bg1"/>
          </a:solidFill>
          <a:ln w="28575">
            <a:solidFill>
              <a:srgbClr val="009999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097036" y="6356350"/>
            <a:ext cx="1256763" cy="365125"/>
          </a:xfrm>
        </p:spPr>
        <p:txBody>
          <a:bodyPr/>
          <a:lstStyle/>
          <a:p>
            <a:pPr>
              <a:defRPr/>
            </a:pPr>
            <a:fld id="{D272E453-4D06-4779-BEAC-752F768EFC58}" type="slidenum">
              <a:rPr lang="en-US" sz="1800" b="1">
                <a:solidFill>
                  <a:srgbClr val="002060"/>
                </a:solidFill>
              </a:rPr>
              <a:pPr>
                <a:defRPr/>
              </a:pPr>
              <a:t>31</a:t>
            </a:fld>
            <a:endParaRPr lang="en-US" sz="1800" b="1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45799" y="6385023"/>
            <a:ext cx="4841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Number Systems</a:t>
            </a:r>
            <a:endParaRPr lang="en-US" altLang="en-US" sz="1400" b="1" dirty="0">
              <a:solidFill>
                <a:srgbClr val="002060"/>
              </a:solidFill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855335" y="6276296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019836" y="6274148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865475" y="6261874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55" y="6185526"/>
            <a:ext cx="1655663" cy="7202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BADE840-AA84-47CE-B194-ED9917743AD7}"/>
              </a:ext>
            </a:extLst>
          </p:cNvPr>
          <p:cNvSpPr txBox="1"/>
          <p:nvPr/>
        </p:nvSpPr>
        <p:spPr>
          <a:xfrm>
            <a:off x="474663" y="261749"/>
            <a:ext cx="1123511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CONVERSION</a:t>
            </a:r>
            <a:r>
              <a:rPr lang="en-US" sz="2200" b="1" dirty="0">
                <a:solidFill>
                  <a:srgbClr val="002060"/>
                </a:solidFill>
                <a:latin typeface="Comic Sans MS" panose="030F0702030302020204" pitchFamily="66" charset="0"/>
              </a:rPr>
              <a:t> FROM </a:t>
            </a:r>
            <a:r>
              <a:rPr lang="en-US" sz="2200" b="1" dirty="0">
                <a:solidFill>
                  <a:srgbClr val="0000FF"/>
                </a:solidFill>
                <a:latin typeface="Comic Sans MS" panose="030F0702030302020204" pitchFamily="66" charset="0"/>
              </a:rPr>
              <a:t>HEXADECIMAL</a:t>
            </a:r>
            <a:r>
              <a:rPr lang="en-US" sz="2200" b="1" dirty="0">
                <a:solidFill>
                  <a:srgbClr val="002060"/>
                </a:solidFill>
                <a:latin typeface="Comic Sans MS" panose="030F0702030302020204" pitchFamily="66" charset="0"/>
              </a:rPr>
              <a:t> TO </a:t>
            </a:r>
            <a:r>
              <a:rPr lang="en-US" sz="2200" b="1" dirty="0">
                <a:solidFill>
                  <a:srgbClr val="00B050"/>
                </a:solidFill>
                <a:latin typeface="Comic Sans MS" panose="030F0702030302020204" pitchFamily="66" charset="0"/>
              </a:rPr>
              <a:t>DECIMAL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48F7DF8-E912-4552-902E-36764AAFBB19}"/>
              </a:ext>
            </a:extLst>
          </p:cNvPr>
          <p:cNvSpPr/>
          <p:nvPr/>
        </p:nvSpPr>
        <p:spPr>
          <a:xfrm>
            <a:off x="2019836" y="1695742"/>
            <a:ext cx="2700997" cy="773723"/>
          </a:xfrm>
          <a:prstGeom prst="ellips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Decimal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757FCAD-A179-440D-B688-3A8CBDF8CBA0}"/>
              </a:ext>
            </a:extLst>
          </p:cNvPr>
          <p:cNvSpPr/>
          <p:nvPr/>
        </p:nvSpPr>
        <p:spPr>
          <a:xfrm>
            <a:off x="2019836" y="3972364"/>
            <a:ext cx="2700997" cy="773723"/>
          </a:xfrm>
          <a:prstGeom prst="ellips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Octal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AC5B9CD-3D82-4119-B9C2-1A1A30F72C51}"/>
              </a:ext>
            </a:extLst>
          </p:cNvPr>
          <p:cNvSpPr/>
          <p:nvPr/>
        </p:nvSpPr>
        <p:spPr>
          <a:xfrm>
            <a:off x="7461688" y="1695742"/>
            <a:ext cx="2700997" cy="773723"/>
          </a:xfrm>
          <a:prstGeom prst="ellips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Binary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B1D39A1-E7F4-4744-91A9-36DBDD5240F2}"/>
              </a:ext>
            </a:extLst>
          </p:cNvPr>
          <p:cNvSpPr/>
          <p:nvPr/>
        </p:nvSpPr>
        <p:spPr>
          <a:xfrm>
            <a:off x="7461688" y="3972364"/>
            <a:ext cx="2700997" cy="773723"/>
          </a:xfrm>
          <a:prstGeom prst="ellips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Hexadecimal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CF86726E-85D4-4338-BAB1-E27140B50134}"/>
              </a:ext>
            </a:extLst>
          </p:cNvPr>
          <p:cNvSpPr/>
          <p:nvPr/>
        </p:nvSpPr>
        <p:spPr>
          <a:xfrm rot="12796315">
            <a:off x="4535342" y="3186032"/>
            <a:ext cx="2929470" cy="199097"/>
          </a:xfrm>
          <a:prstGeom prst="rightArrow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74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 animBg="1"/>
      <p:bldP spid="20" grpId="0" animBg="1"/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50252" y="112251"/>
            <a:ext cx="11913722" cy="6093493"/>
          </a:xfrm>
          <a:prstGeom prst="roundRect">
            <a:avLst>
              <a:gd name="adj" fmla="val 8700"/>
            </a:avLst>
          </a:prstGeom>
          <a:solidFill>
            <a:schemeClr val="bg1"/>
          </a:solidFill>
          <a:ln w="28575">
            <a:solidFill>
              <a:srgbClr val="009999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097036" y="6356350"/>
            <a:ext cx="1256763" cy="365125"/>
          </a:xfrm>
        </p:spPr>
        <p:txBody>
          <a:bodyPr/>
          <a:lstStyle/>
          <a:p>
            <a:pPr>
              <a:defRPr/>
            </a:pPr>
            <a:fld id="{D272E453-4D06-4779-BEAC-752F768EFC58}" type="slidenum">
              <a:rPr lang="en-US" sz="1800" b="1">
                <a:solidFill>
                  <a:srgbClr val="002060"/>
                </a:solidFill>
              </a:rPr>
              <a:pPr>
                <a:defRPr/>
              </a:pPr>
              <a:t>32</a:t>
            </a:fld>
            <a:endParaRPr lang="en-US" sz="1800" b="1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45799" y="6385023"/>
            <a:ext cx="4841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Number Systems</a:t>
            </a:r>
            <a:endParaRPr lang="en-US" altLang="en-US" sz="1400" b="1" dirty="0">
              <a:solidFill>
                <a:srgbClr val="002060"/>
              </a:solidFill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855335" y="6276296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019836" y="6274148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865475" y="6261874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55" y="6185526"/>
            <a:ext cx="1655663" cy="720271"/>
          </a:xfrm>
          <a:prstGeom prst="rect">
            <a:avLst/>
          </a:prstGeom>
        </p:spPr>
      </p:pic>
      <p:sp>
        <p:nvSpPr>
          <p:cNvPr id="16" name="Rectangle 4">
            <a:extLst>
              <a:ext uri="{FF2B5EF4-FFF2-40B4-BE49-F238E27FC236}">
                <a16:creationId xmlns:a16="http://schemas.microsoft.com/office/drawing/2014/main" id="{D420DA9F-7332-4D0D-B429-FA3B9ACA1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2" y="949501"/>
            <a:ext cx="11235110" cy="505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01638" indent="-4016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002060"/>
                </a:solidFill>
                <a:latin typeface="+mn-lt"/>
              </a:rPr>
              <a:t>Example: </a:t>
            </a:r>
            <a:r>
              <a:rPr lang="en-US" sz="2400" dirty="0">
                <a:latin typeface="+mn-lt"/>
              </a:rPr>
              <a:t>(</a:t>
            </a:r>
            <a:r>
              <a:rPr lang="en-IN" sz="2400" dirty="0">
                <a:latin typeface="+mn-lt"/>
              </a:rPr>
              <a:t>ABC)</a:t>
            </a:r>
            <a:r>
              <a:rPr lang="en-IN" sz="2400" baseline="-25000" dirty="0">
                <a:latin typeface="+mn-lt"/>
              </a:rPr>
              <a:t>16</a:t>
            </a:r>
            <a:r>
              <a:rPr lang="en-IN" sz="2400" dirty="0">
                <a:latin typeface="+mn-lt"/>
              </a:rPr>
              <a:t> = (N)</a:t>
            </a:r>
            <a:r>
              <a:rPr lang="en-IN" sz="2400" baseline="-25000" dirty="0">
                <a:latin typeface="+mn-lt"/>
              </a:rPr>
              <a:t>10</a:t>
            </a:r>
            <a:endParaRPr lang="en-US" sz="2400" dirty="0">
              <a:latin typeface="+mn-lt"/>
            </a:endParaRPr>
          </a:p>
        </p:txBody>
      </p:sp>
      <p:sp>
        <p:nvSpPr>
          <p:cNvPr id="26" name="Text Box 10">
            <a:extLst>
              <a:ext uri="{FF2B5EF4-FFF2-40B4-BE49-F238E27FC236}">
                <a16:creationId xmlns:a16="http://schemas.microsoft.com/office/drawing/2014/main" id="{093C007C-8C5C-4FF8-BC1B-2C9716FEE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7379" y="4714975"/>
            <a:ext cx="662939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(</a:t>
            </a:r>
            <a:r>
              <a:rPr lang="en-IN" sz="3200" b="1" dirty="0">
                <a:solidFill>
                  <a:srgbClr val="FF0000"/>
                </a:solidFill>
              </a:rPr>
              <a:t>ABC</a:t>
            </a:r>
            <a:r>
              <a:rPr lang="en-US" sz="3200" b="1" dirty="0">
                <a:solidFill>
                  <a:srgbClr val="FF0000"/>
                </a:solidFill>
              </a:rPr>
              <a:t>)</a:t>
            </a:r>
            <a:r>
              <a:rPr lang="en-US" sz="3200" b="1" baseline="-25000" dirty="0">
                <a:solidFill>
                  <a:srgbClr val="FF0000"/>
                </a:solidFill>
              </a:rPr>
              <a:t>16</a:t>
            </a:r>
            <a:r>
              <a:rPr lang="en-US" sz="3200" b="1" dirty="0">
                <a:solidFill>
                  <a:srgbClr val="FF0000"/>
                </a:solidFill>
              </a:rPr>
              <a:t> = (2748)</a:t>
            </a:r>
            <a:r>
              <a:rPr lang="en-US" sz="3200" b="1" baseline="-25000" dirty="0">
                <a:solidFill>
                  <a:srgbClr val="FF0000"/>
                </a:solidFill>
              </a:rPr>
              <a:t>10</a:t>
            </a:r>
            <a:endParaRPr lang="en-US" sz="2000" b="1" baseline="-250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514780-79FF-4364-868B-79A3BC988CF2}"/>
              </a:ext>
            </a:extLst>
          </p:cNvPr>
          <p:cNvSpPr txBox="1"/>
          <p:nvPr/>
        </p:nvSpPr>
        <p:spPr>
          <a:xfrm>
            <a:off x="474663" y="261749"/>
            <a:ext cx="1123511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CONVERSION</a:t>
            </a:r>
            <a:r>
              <a:rPr lang="en-US" sz="2200" b="1" dirty="0">
                <a:solidFill>
                  <a:srgbClr val="002060"/>
                </a:solidFill>
                <a:latin typeface="Comic Sans MS" panose="030F0702030302020204" pitchFamily="66" charset="0"/>
              </a:rPr>
              <a:t> FROM </a:t>
            </a:r>
            <a:r>
              <a:rPr lang="en-US" sz="2200" b="1" dirty="0">
                <a:solidFill>
                  <a:srgbClr val="0000FF"/>
                </a:solidFill>
                <a:latin typeface="Comic Sans MS" panose="030F0702030302020204" pitchFamily="66" charset="0"/>
              </a:rPr>
              <a:t>HEXADECIMAL</a:t>
            </a:r>
            <a:r>
              <a:rPr lang="en-US" sz="2200" b="1" dirty="0">
                <a:solidFill>
                  <a:srgbClr val="002060"/>
                </a:solidFill>
                <a:latin typeface="Comic Sans MS" panose="030F0702030302020204" pitchFamily="66" charset="0"/>
              </a:rPr>
              <a:t> TO </a:t>
            </a:r>
            <a:r>
              <a:rPr lang="en-US" sz="2200" b="1" dirty="0">
                <a:solidFill>
                  <a:srgbClr val="00B050"/>
                </a:solidFill>
                <a:latin typeface="Comic Sans MS" panose="030F0702030302020204" pitchFamily="66" charset="0"/>
              </a:rPr>
              <a:t>DECIMAL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96817D5-AF0E-4460-945B-1ECBE93F4BBA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</a:blip>
          <a:stretch>
            <a:fillRect/>
          </a:stretch>
        </p:blipFill>
        <p:spPr>
          <a:xfrm>
            <a:off x="1828618" y="2248067"/>
            <a:ext cx="8006730" cy="196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09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50252" y="112251"/>
            <a:ext cx="11913722" cy="6093493"/>
          </a:xfrm>
          <a:prstGeom prst="roundRect">
            <a:avLst>
              <a:gd name="adj" fmla="val 8700"/>
            </a:avLst>
          </a:prstGeom>
          <a:solidFill>
            <a:schemeClr val="bg1"/>
          </a:solidFill>
          <a:ln w="28575">
            <a:solidFill>
              <a:srgbClr val="009999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097036" y="6356350"/>
            <a:ext cx="1256763" cy="365125"/>
          </a:xfrm>
        </p:spPr>
        <p:txBody>
          <a:bodyPr/>
          <a:lstStyle/>
          <a:p>
            <a:pPr>
              <a:defRPr/>
            </a:pPr>
            <a:fld id="{D272E453-4D06-4779-BEAC-752F768EFC58}" type="slidenum">
              <a:rPr lang="en-US" sz="1800" b="1">
                <a:solidFill>
                  <a:srgbClr val="002060"/>
                </a:solidFill>
              </a:rPr>
              <a:pPr>
                <a:defRPr/>
              </a:pPr>
              <a:t>33</a:t>
            </a:fld>
            <a:endParaRPr lang="en-US" sz="1800" b="1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45799" y="6385023"/>
            <a:ext cx="4841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Number Systems</a:t>
            </a:r>
            <a:endParaRPr lang="en-US" altLang="en-US" sz="1400" b="1" dirty="0">
              <a:solidFill>
                <a:srgbClr val="002060"/>
              </a:solidFill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855335" y="6276296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019836" y="6274148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865475" y="6261874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55" y="6185526"/>
            <a:ext cx="1655663" cy="720271"/>
          </a:xfrm>
          <a:prstGeom prst="rect">
            <a:avLst/>
          </a:prstGeom>
        </p:spPr>
      </p:pic>
      <p:sp>
        <p:nvSpPr>
          <p:cNvPr id="16" name="Rectangle 4">
            <a:extLst>
              <a:ext uri="{FF2B5EF4-FFF2-40B4-BE49-F238E27FC236}">
                <a16:creationId xmlns:a16="http://schemas.microsoft.com/office/drawing/2014/main" id="{D420DA9F-7332-4D0D-B429-FA3B9ACA1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2" y="949501"/>
            <a:ext cx="11235110" cy="505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01638" indent="-4016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IN" sz="2400" b="1" dirty="0">
                <a:solidFill>
                  <a:srgbClr val="002060"/>
                </a:solidFill>
                <a:latin typeface="+mn-lt"/>
              </a:rPr>
              <a:t>Fill the table:</a:t>
            </a:r>
            <a:endParaRPr lang="en-US" sz="2400" dirty="0">
              <a:latin typeface="+mn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514780-79FF-4364-868B-79A3BC988CF2}"/>
              </a:ext>
            </a:extLst>
          </p:cNvPr>
          <p:cNvSpPr txBox="1"/>
          <p:nvPr/>
        </p:nvSpPr>
        <p:spPr>
          <a:xfrm>
            <a:off x="474663" y="261749"/>
            <a:ext cx="1123511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solidFill>
                  <a:srgbClr val="002060"/>
                </a:solidFill>
                <a:latin typeface="Comic Sans MS" panose="030F0702030302020204" pitchFamily="66" charset="0"/>
              </a:rPr>
              <a:t>ASSIGNMENT QUESTION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7C75A6-8E11-40F9-8278-F327778DF9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1263" y="1751924"/>
            <a:ext cx="979170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2864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097036" y="6356350"/>
            <a:ext cx="1256763" cy="365125"/>
          </a:xfrm>
        </p:spPr>
        <p:txBody>
          <a:bodyPr/>
          <a:lstStyle/>
          <a:p>
            <a:pPr>
              <a:defRPr/>
            </a:pPr>
            <a:fld id="{D272E453-4D06-4779-BEAC-752F768EFC58}" type="slidenum">
              <a:rPr lang="en-US" sz="1800" b="1">
                <a:solidFill>
                  <a:srgbClr val="002060"/>
                </a:solidFill>
              </a:rPr>
              <a:pPr>
                <a:defRPr/>
              </a:pPr>
              <a:t>34</a:t>
            </a:fld>
            <a:endParaRPr lang="en-US" sz="1800" b="1" dirty="0">
              <a:solidFill>
                <a:srgbClr val="00206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855335" y="6276296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019836" y="6274148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865475" y="6261874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55" y="6185526"/>
            <a:ext cx="1655663" cy="720271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150252" y="112251"/>
            <a:ext cx="11913722" cy="6093493"/>
          </a:xfrm>
          <a:prstGeom prst="roundRect">
            <a:avLst>
              <a:gd name="adj" fmla="val 8700"/>
            </a:avLst>
          </a:prstGeom>
          <a:pattFill prst="pct5">
            <a:fgClr>
              <a:schemeClr val="accent1"/>
            </a:fgClr>
            <a:bgClr>
              <a:schemeClr val="bg1"/>
            </a:bgClr>
          </a:pattFill>
          <a:ln w="28575">
            <a:solidFill>
              <a:srgbClr val="009999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5" name="Picture 2" descr="Thank You Images, Stock Photos &amp; Vectors | Shutterstock">
            <a:extLst>
              <a:ext uri="{FF2B5EF4-FFF2-40B4-BE49-F238E27FC236}">
                <a16:creationId xmlns:a16="http://schemas.microsoft.com/office/drawing/2014/main" id="{AF0B43DB-022B-4639-AD8C-4F6C3E0912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8167" b="27575"/>
          <a:stretch/>
        </p:blipFill>
        <p:spPr bwMode="auto">
          <a:xfrm>
            <a:off x="1821056" y="1553029"/>
            <a:ext cx="8572113" cy="2317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FF29DB9-C989-44FC-9C2F-EAEECD4E2A0D}"/>
              </a:ext>
            </a:extLst>
          </p:cNvPr>
          <p:cNvSpPr/>
          <p:nvPr/>
        </p:nvSpPr>
        <p:spPr>
          <a:xfrm>
            <a:off x="938516" y="3870264"/>
            <a:ext cx="103371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latin typeface="Monotype Corsiva" panose="03010101010201010101" pitchFamily="66" charset="0"/>
              </a:rPr>
              <a:t> </a:t>
            </a:r>
            <a:r>
              <a:rPr lang="en-US" sz="3600" b="1" dirty="0">
                <a:solidFill>
                  <a:srgbClr val="FF0000"/>
                </a:solidFill>
                <a:latin typeface="Monotype Corsiva" panose="03010101010201010101" pitchFamily="66" charset="0"/>
              </a:rPr>
              <a:t>Please follow the instructions of the government and stay safe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93F433-1FA8-4BAF-AF64-EEC5677C9B68}"/>
              </a:ext>
            </a:extLst>
          </p:cNvPr>
          <p:cNvSpPr/>
          <p:nvPr/>
        </p:nvSpPr>
        <p:spPr>
          <a:xfrm>
            <a:off x="5445799" y="6385023"/>
            <a:ext cx="4841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Number Systems</a:t>
            </a:r>
            <a:endParaRPr lang="en-US" altLang="en-US" sz="1400" b="1" dirty="0">
              <a:solidFill>
                <a:srgbClr val="002060"/>
              </a:solidFill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409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50252" y="112251"/>
            <a:ext cx="11913722" cy="6093493"/>
          </a:xfrm>
          <a:prstGeom prst="roundRect">
            <a:avLst>
              <a:gd name="adj" fmla="val 8700"/>
            </a:avLst>
          </a:prstGeom>
          <a:solidFill>
            <a:schemeClr val="bg1"/>
          </a:solidFill>
          <a:ln w="28575">
            <a:solidFill>
              <a:srgbClr val="009999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097036" y="6356350"/>
            <a:ext cx="1256763" cy="365125"/>
          </a:xfrm>
        </p:spPr>
        <p:txBody>
          <a:bodyPr/>
          <a:lstStyle/>
          <a:p>
            <a:pPr>
              <a:defRPr/>
            </a:pPr>
            <a:fld id="{D272E453-4D06-4779-BEAC-752F768EFC58}" type="slidenum">
              <a:rPr lang="en-US" sz="1800" b="1">
                <a:solidFill>
                  <a:srgbClr val="002060"/>
                </a:solidFill>
              </a:rPr>
              <a:pPr>
                <a:defRPr/>
              </a:pPr>
              <a:t>4</a:t>
            </a:fld>
            <a:endParaRPr lang="en-US" sz="1800" b="1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45799" y="6385023"/>
            <a:ext cx="4841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Number Systems</a:t>
            </a:r>
            <a:endParaRPr lang="en-US" altLang="en-US" sz="1400" b="1" dirty="0">
              <a:solidFill>
                <a:srgbClr val="002060"/>
              </a:solidFill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855335" y="6276296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019836" y="6274148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865475" y="6261874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55" y="6185526"/>
            <a:ext cx="1655663" cy="7202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BADE840-AA84-47CE-B194-ED9917743AD7}"/>
              </a:ext>
            </a:extLst>
          </p:cNvPr>
          <p:cNvSpPr txBox="1"/>
          <p:nvPr/>
        </p:nvSpPr>
        <p:spPr>
          <a:xfrm>
            <a:off x="474663" y="261749"/>
            <a:ext cx="1123511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solidFill>
                  <a:srgbClr val="002060"/>
                </a:solidFill>
                <a:latin typeface="Comic Sans MS" panose="030F0702030302020204" pitchFamily="66" charset="0"/>
              </a:rPr>
              <a:t>BOOKS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196BD172-A453-4119-95C3-C4F6FC66D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941388"/>
            <a:ext cx="11452225" cy="1527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01638" indent="-4016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lnSpc>
                <a:spcPct val="130000"/>
              </a:lnSpc>
              <a:spcBef>
                <a:spcPct val="0"/>
              </a:spcBef>
              <a:spcAft>
                <a:spcPts val="1800"/>
              </a:spcAft>
              <a:buNone/>
            </a:pPr>
            <a:r>
              <a:rPr lang="en-US" sz="2200" b="1" dirty="0">
                <a:solidFill>
                  <a:srgbClr val="002060"/>
                </a:solidFill>
                <a:latin typeface="Comic Sans MS" panose="030F0702030302020204" pitchFamily="66" charset="0"/>
              </a:rPr>
              <a:t>Textbooks</a:t>
            </a:r>
            <a:endParaRPr lang="en-IN" sz="2200" b="1" dirty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 err="1">
                <a:latin typeface="+mn-lt"/>
              </a:rPr>
              <a:t>M.Morris</a:t>
            </a:r>
            <a:r>
              <a:rPr lang="en-US" sz="2000" dirty="0">
                <a:latin typeface="+mn-lt"/>
              </a:rPr>
              <a:t> Mano, Michael D </a:t>
            </a:r>
            <a:r>
              <a:rPr lang="en-US" sz="2000" dirty="0" err="1">
                <a:latin typeface="+mn-lt"/>
              </a:rPr>
              <a:t>Ciletti</a:t>
            </a:r>
            <a:r>
              <a:rPr lang="en-US" sz="2000" dirty="0">
                <a:latin typeface="+mn-lt"/>
              </a:rPr>
              <a:t>, </a:t>
            </a:r>
            <a:r>
              <a:rPr lang="en-US" sz="2000" b="1" dirty="0">
                <a:solidFill>
                  <a:srgbClr val="FF0000"/>
                </a:solidFill>
                <a:latin typeface="+mn-lt"/>
              </a:rPr>
              <a:t>Digital Design</a:t>
            </a:r>
            <a:r>
              <a:rPr lang="en-US" sz="2000" dirty="0">
                <a:latin typeface="+mn-lt"/>
              </a:rPr>
              <a:t>, 5th edition, Pearson Publishers, 2013.</a:t>
            </a:r>
            <a:endParaRPr lang="en-IN" sz="2000" dirty="0">
              <a:latin typeface="+mn-lt"/>
            </a:endParaRPr>
          </a:p>
          <a:p>
            <a:pPr marL="342900" lvl="0" indent="-34290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latin typeface="+mn-lt"/>
              </a:rPr>
              <a:t>R.P. Jain, “</a:t>
            </a:r>
            <a:r>
              <a:rPr lang="en-US" sz="2000" b="1" dirty="0">
                <a:solidFill>
                  <a:srgbClr val="FF0000"/>
                </a:solidFill>
                <a:latin typeface="+mn-lt"/>
              </a:rPr>
              <a:t>Modern Digital Electronics</a:t>
            </a:r>
            <a:r>
              <a:rPr lang="en-US" sz="2000" dirty="0">
                <a:latin typeface="+mn-lt"/>
              </a:rPr>
              <a:t>”, 4th edition, TMH.</a:t>
            </a:r>
            <a:endParaRPr lang="en-US" altLang="en-US" sz="2000" dirty="0">
              <a:latin typeface="+mn-lt"/>
            </a:endParaRP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96AA4AED-EEEF-4F76-84D5-3FE9E9929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2691633"/>
            <a:ext cx="11452225" cy="1881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01638" indent="-4016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lnSpc>
                <a:spcPct val="130000"/>
              </a:lnSpc>
              <a:spcBef>
                <a:spcPct val="0"/>
              </a:spcBef>
              <a:spcAft>
                <a:spcPts val="1800"/>
              </a:spcAft>
              <a:buNone/>
            </a:pPr>
            <a:r>
              <a:rPr lang="en-US" sz="2200" b="1" dirty="0">
                <a:solidFill>
                  <a:srgbClr val="002060"/>
                </a:solidFill>
                <a:latin typeface="Comic Sans MS" panose="030F0702030302020204" pitchFamily="66" charset="0"/>
              </a:rPr>
              <a:t>References</a:t>
            </a:r>
            <a:endParaRPr lang="en-IN" sz="2200" b="1" dirty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 err="1">
                <a:latin typeface="+mn-lt"/>
              </a:rPr>
              <a:t>M.Morris</a:t>
            </a:r>
            <a:r>
              <a:rPr lang="en-US" sz="2000" dirty="0">
                <a:latin typeface="+mn-lt"/>
              </a:rPr>
              <a:t> Mano, Charles R. </a:t>
            </a:r>
            <a:r>
              <a:rPr lang="en-US" sz="2000" dirty="0" err="1">
                <a:latin typeface="+mn-lt"/>
              </a:rPr>
              <a:t>Kime</a:t>
            </a:r>
            <a:r>
              <a:rPr lang="en-US" sz="2000" dirty="0">
                <a:latin typeface="+mn-lt"/>
              </a:rPr>
              <a:t>, Tom Martin, </a:t>
            </a:r>
            <a:r>
              <a:rPr lang="en-US" sz="2000" b="1" dirty="0">
                <a:solidFill>
                  <a:srgbClr val="FF0000"/>
                </a:solidFill>
                <a:latin typeface="+mn-lt"/>
              </a:rPr>
              <a:t>Logic and Computer Design Fundamentals</a:t>
            </a:r>
            <a:r>
              <a:rPr lang="en-US" sz="2000" dirty="0">
                <a:latin typeface="+mn-lt"/>
              </a:rPr>
              <a:t>, 4</a:t>
            </a:r>
            <a:r>
              <a:rPr lang="en-US" sz="2000" baseline="30000" dirty="0">
                <a:latin typeface="+mn-lt"/>
              </a:rPr>
              <a:t>th</a:t>
            </a:r>
            <a:r>
              <a:rPr lang="en-US" sz="2000" dirty="0">
                <a:latin typeface="+mn-lt"/>
              </a:rPr>
              <a:t> edition, Pearson Publishers.</a:t>
            </a:r>
            <a:endParaRPr lang="en-IN" sz="2000" dirty="0">
              <a:latin typeface="+mn-lt"/>
            </a:endParaRPr>
          </a:p>
          <a:p>
            <a:pPr marL="342900" lvl="0" indent="-34290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latin typeface="+mn-lt"/>
              </a:rPr>
              <a:t>C. H. Roth and L. L. Kinney, </a:t>
            </a:r>
            <a:r>
              <a:rPr lang="en-US" sz="2000" b="1" dirty="0">
                <a:solidFill>
                  <a:srgbClr val="FF0000"/>
                </a:solidFill>
                <a:latin typeface="+mn-lt"/>
              </a:rPr>
              <a:t>Fundamentals of Logic Design</a:t>
            </a:r>
            <a:r>
              <a:rPr lang="en-US" sz="2000" dirty="0">
                <a:latin typeface="+mn-lt"/>
              </a:rPr>
              <a:t>, 5th edition, Cengage Publishers.</a:t>
            </a:r>
            <a:endParaRPr lang="en-US" alt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71080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50252" y="112251"/>
            <a:ext cx="11913722" cy="6093493"/>
          </a:xfrm>
          <a:prstGeom prst="roundRect">
            <a:avLst>
              <a:gd name="adj" fmla="val 8700"/>
            </a:avLst>
          </a:prstGeom>
          <a:pattFill prst="pct5">
            <a:fgClr>
              <a:srgbClr val="FF0000"/>
            </a:fgClr>
            <a:bgClr>
              <a:schemeClr val="bg1"/>
            </a:bgClr>
          </a:pattFill>
          <a:ln w="28575">
            <a:solidFill>
              <a:srgbClr val="009999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097036" y="6356350"/>
            <a:ext cx="1256763" cy="365125"/>
          </a:xfrm>
        </p:spPr>
        <p:txBody>
          <a:bodyPr/>
          <a:lstStyle/>
          <a:p>
            <a:pPr>
              <a:defRPr/>
            </a:pPr>
            <a:fld id="{D272E453-4D06-4779-BEAC-752F768EFC58}" type="slidenum">
              <a:rPr lang="en-US" sz="1800" b="1">
                <a:solidFill>
                  <a:srgbClr val="002060"/>
                </a:solidFill>
              </a:rPr>
              <a:pPr>
                <a:defRPr/>
              </a:pPr>
              <a:t>5</a:t>
            </a:fld>
            <a:endParaRPr lang="en-US" sz="1800" b="1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45799" y="6385023"/>
            <a:ext cx="4841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Number Systems</a:t>
            </a:r>
            <a:endParaRPr lang="en-US" altLang="en-US" sz="1400" b="1" dirty="0">
              <a:solidFill>
                <a:srgbClr val="002060"/>
              </a:solidFill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855335" y="6276296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019836" y="6274148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865475" y="6261874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55" y="6185526"/>
            <a:ext cx="1655663" cy="720271"/>
          </a:xfrm>
          <a:prstGeom prst="rect">
            <a:avLst/>
          </a:prstGeom>
        </p:spPr>
      </p:pic>
      <p:sp>
        <p:nvSpPr>
          <p:cNvPr id="15" name="Vertical Scroll 4">
            <a:extLst>
              <a:ext uri="{FF2B5EF4-FFF2-40B4-BE49-F238E27FC236}">
                <a16:creationId xmlns:a16="http://schemas.microsoft.com/office/drawing/2014/main" id="{69A2CB6B-3ABC-4A8A-9F55-E37314B44A0B}"/>
              </a:ext>
            </a:extLst>
          </p:cNvPr>
          <p:cNvSpPr/>
          <p:nvPr/>
        </p:nvSpPr>
        <p:spPr>
          <a:xfrm>
            <a:off x="1724849" y="1535499"/>
            <a:ext cx="8764527" cy="3049816"/>
          </a:xfrm>
          <a:prstGeom prst="verticalScroll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F0000"/>
              </a:gs>
            </a:gsLst>
            <a:path path="shape">
              <a:fillToRect l="50000" t="50000" r="50000" b="50000"/>
            </a:path>
            <a:tileRect/>
          </a:gradFill>
          <a:ln w="19050">
            <a:solidFill>
              <a:schemeClr val="tx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ln w="28575" cmpd="sng">
                  <a:solidFill>
                    <a:srgbClr val="EFEF99"/>
                  </a:solidFill>
                  <a:prstDash val="solid"/>
                </a:ln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Number Systems</a:t>
            </a:r>
          </a:p>
        </p:txBody>
      </p:sp>
    </p:spTree>
    <p:extLst>
      <p:ext uri="{BB962C8B-B14F-4D97-AF65-F5344CB8AC3E}">
        <p14:creationId xmlns:p14="http://schemas.microsoft.com/office/powerpoint/2010/main" val="3528761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50252" y="112251"/>
            <a:ext cx="11913722" cy="6093493"/>
          </a:xfrm>
          <a:prstGeom prst="roundRect">
            <a:avLst>
              <a:gd name="adj" fmla="val 8700"/>
            </a:avLst>
          </a:prstGeom>
          <a:solidFill>
            <a:schemeClr val="bg1"/>
          </a:solidFill>
          <a:ln w="28575">
            <a:solidFill>
              <a:srgbClr val="009999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097036" y="6356350"/>
            <a:ext cx="1256763" cy="365125"/>
          </a:xfrm>
        </p:spPr>
        <p:txBody>
          <a:bodyPr/>
          <a:lstStyle/>
          <a:p>
            <a:pPr>
              <a:defRPr/>
            </a:pPr>
            <a:fld id="{D272E453-4D06-4779-BEAC-752F768EFC58}" type="slidenum">
              <a:rPr lang="en-US" sz="1800" b="1">
                <a:solidFill>
                  <a:srgbClr val="002060"/>
                </a:solidFill>
              </a:rPr>
              <a:pPr>
                <a:defRPr/>
              </a:pPr>
              <a:t>6</a:t>
            </a:fld>
            <a:endParaRPr lang="en-US" sz="1800" b="1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45799" y="6385023"/>
            <a:ext cx="4841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Number Systems</a:t>
            </a:r>
            <a:endParaRPr lang="en-US" altLang="en-US" sz="1400" b="1" dirty="0">
              <a:solidFill>
                <a:srgbClr val="002060"/>
              </a:solidFill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855335" y="6276296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019836" y="6274148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865475" y="6261874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55" y="6185526"/>
            <a:ext cx="1655663" cy="7202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B44808-1AE8-470A-B6B4-E401415CAF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0037" y="990600"/>
            <a:ext cx="11591925" cy="48768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F92C229-8A5B-45F6-B4C8-6D168436CB9C}"/>
              </a:ext>
            </a:extLst>
          </p:cNvPr>
          <p:cNvSpPr txBox="1"/>
          <p:nvPr/>
        </p:nvSpPr>
        <p:spPr>
          <a:xfrm>
            <a:off x="474663" y="261749"/>
            <a:ext cx="1123511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200" b="1" dirty="0">
                <a:solidFill>
                  <a:srgbClr val="002060"/>
                </a:solidFill>
                <a:latin typeface="Comic Sans MS" panose="030F0702030302020204" pitchFamily="66" charset="0"/>
              </a:rPr>
              <a:t>WORKING OF AN ODOMETER </a:t>
            </a:r>
            <a:endParaRPr lang="en-US" sz="2200" b="1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109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50252" y="112251"/>
            <a:ext cx="11913722" cy="6093493"/>
          </a:xfrm>
          <a:prstGeom prst="roundRect">
            <a:avLst>
              <a:gd name="adj" fmla="val 8700"/>
            </a:avLst>
          </a:prstGeom>
          <a:solidFill>
            <a:schemeClr val="bg1"/>
          </a:solidFill>
          <a:ln w="28575">
            <a:solidFill>
              <a:srgbClr val="009999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097036" y="6356350"/>
            <a:ext cx="1256763" cy="365125"/>
          </a:xfrm>
        </p:spPr>
        <p:txBody>
          <a:bodyPr/>
          <a:lstStyle/>
          <a:p>
            <a:pPr>
              <a:defRPr/>
            </a:pPr>
            <a:fld id="{D272E453-4D06-4779-BEAC-752F768EFC58}" type="slidenum">
              <a:rPr lang="en-US" sz="1800" b="1">
                <a:solidFill>
                  <a:srgbClr val="002060"/>
                </a:solidFill>
              </a:rPr>
              <a:pPr>
                <a:defRPr/>
              </a:pPr>
              <a:t>7</a:t>
            </a:fld>
            <a:endParaRPr lang="en-US" sz="1800" b="1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45799" y="6385023"/>
            <a:ext cx="4841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Number Systems</a:t>
            </a:r>
            <a:endParaRPr lang="en-US" altLang="en-US" sz="1400" b="1" dirty="0">
              <a:solidFill>
                <a:srgbClr val="002060"/>
              </a:solidFill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855335" y="6276296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019836" y="6274148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865475" y="6261874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55" y="6185526"/>
            <a:ext cx="1655663" cy="7202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BADE840-AA84-47CE-B194-ED9917743AD7}"/>
              </a:ext>
            </a:extLst>
          </p:cNvPr>
          <p:cNvSpPr txBox="1"/>
          <p:nvPr/>
        </p:nvSpPr>
        <p:spPr>
          <a:xfrm>
            <a:off x="474663" y="261749"/>
            <a:ext cx="1123511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solidFill>
                  <a:srgbClr val="002060"/>
                </a:solidFill>
                <a:latin typeface="Comic Sans MS" panose="030F0702030302020204" pitchFamily="66" charset="0"/>
              </a:rPr>
              <a:t>NUMBER SYSTEMS</a:t>
            </a:r>
            <a:endParaRPr lang="en-US" sz="22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08A3711-CA98-4DD7-853E-DA34EB3C5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29978"/>
              </p:ext>
            </p:extLst>
          </p:nvPr>
        </p:nvGraphicFramePr>
        <p:xfrm>
          <a:off x="1351690" y="1100727"/>
          <a:ext cx="7989888" cy="4656546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1997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7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7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74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7394">
                <a:tc>
                  <a:txBody>
                    <a:bodyPr/>
                    <a:lstStyle/>
                    <a:p>
                      <a:pPr algn="ctr"/>
                      <a:r>
                        <a:rPr lang="en-IN" sz="2400" b="1" kern="1200" dirty="0">
                          <a:effectLst/>
                        </a:rPr>
                        <a:t>Decimal </a:t>
                      </a:r>
                      <a:endParaRPr lang="en-IN" sz="2400" b="1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kern="1200" dirty="0">
                          <a:effectLst/>
                        </a:rPr>
                        <a:t>Binary </a:t>
                      </a:r>
                      <a:endParaRPr lang="en-IN" sz="2400" b="1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kern="1200" dirty="0">
                          <a:effectLst/>
                        </a:rPr>
                        <a:t>Octal</a:t>
                      </a:r>
                      <a:endParaRPr lang="en-IN" sz="2400" b="1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kern="1200" dirty="0">
                          <a:effectLst/>
                        </a:rPr>
                        <a:t>Hexadecimal</a:t>
                      </a:r>
                      <a:endParaRPr lang="en-IN" sz="2400" b="1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394">
                <a:tc>
                  <a:txBody>
                    <a:bodyPr/>
                    <a:lstStyle/>
                    <a:p>
                      <a:pPr algn="ctr"/>
                      <a:r>
                        <a:rPr lang="en-IN" sz="2400" kern="1200" dirty="0">
                          <a:effectLst/>
                        </a:rPr>
                        <a:t>0 </a:t>
                      </a:r>
                      <a:endParaRPr lang="en-IN" sz="24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kern="1200" dirty="0">
                          <a:effectLst/>
                        </a:rPr>
                        <a:t>0000 </a:t>
                      </a:r>
                      <a:endParaRPr lang="en-IN" sz="24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kern="1200">
                          <a:effectLst/>
                        </a:rPr>
                        <a:t>0 </a:t>
                      </a:r>
                      <a:endParaRPr lang="en-IN" sz="2400" b="0" i="0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kern="1200">
                          <a:effectLst/>
                        </a:rPr>
                        <a:t>0</a:t>
                      </a:r>
                      <a:endParaRPr lang="en-IN" sz="2400" b="0" i="0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394">
                <a:tc>
                  <a:txBody>
                    <a:bodyPr/>
                    <a:lstStyle/>
                    <a:p>
                      <a:pPr algn="ctr"/>
                      <a:r>
                        <a:rPr lang="en-IN" sz="2400" kern="1200" dirty="0">
                          <a:effectLst/>
                        </a:rPr>
                        <a:t>1 </a:t>
                      </a:r>
                      <a:endParaRPr lang="en-IN" sz="24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kern="1200" dirty="0">
                          <a:effectLst/>
                        </a:rPr>
                        <a:t>0001 </a:t>
                      </a:r>
                      <a:endParaRPr lang="en-IN" sz="24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kern="1200">
                          <a:effectLst/>
                        </a:rPr>
                        <a:t>1 </a:t>
                      </a:r>
                      <a:endParaRPr lang="en-IN" sz="2400" b="0" i="0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kern="1200">
                          <a:effectLst/>
                        </a:rPr>
                        <a:t>1</a:t>
                      </a:r>
                      <a:endParaRPr lang="en-IN" sz="2400" b="0" i="0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394">
                <a:tc>
                  <a:txBody>
                    <a:bodyPr/>
                    <a:lstStyle/>
                    <a:p>
                      <a:pPr algn="ctr"/>
                      <a:r>
                        <a:rPr lang="en-IN" sz="2400" kern="1200" dirty="0">
                          <a:effectLst/>
                        </a:rPr>
                        <a:t>2 </a:t>
                      </a:r>
                      <a:endParaRPr lang="en-IN" sz="24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kern="1200" dirty="0">
                          <a:effectLst/>
                        </a:rPr>
                        <a:t>0010 </a:t>
                      </a:r>
                      <a:endParaRPr lang="en-IN" sz="24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kern="1200" dirty="0">
                          <a:effectLst/>
                        </a:rPr>
                        <a:t>2 </a:t>
                      </a:r>
                      <a:endParaRPr lang="en-IN" sz="24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kern="1200">
                          <a:effectLst/>
                        </a:rPr>
                        <a:t>2</a:t>
                      </a:r>
                      <a:endParaRPr lang="en-IN" sz="2400" b="0" i="0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394">
                <a:tc>
                  <a:txBody>
                    <a:bodyPr/>
                    <a:lstStyle/>
                    <a:p>
                      <a:pPr algn="ctr"/>
                      <a:r>
                        <a:rPr lang="en-IN" sz="2400" kern="1200">
                          <a:effectLst/>
                        </a:rPr>
                        <a:t>3 </a:t>
                      </a:r>
                      <a:endParaRPr lang="en-IN" sz="2400" b="0" i="0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kern="1200" dirty="0">
                          <a:effectLst/>
                        </a:rPr>
                        <a:t>0011 </a:t>
                      </a:r>
                      <a:endParaRPr lang="en-IN" sz="24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kern="1200" dirty="0">
                          <a:effectLst/>
                        </a:rPr>
                        <a:t>3 </a:t>
                      </a:r>
                      <a:endParaRPr lang="en-IN" sz="24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kern="1200">
                          <a:effectLst/>
                        </a:rPr>
                        <a:t>3</a:t>
                      </a:r>
                      <a:endParaRPr lang="en-IN" sz="2400" b="0" i="0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394">
                <a:tc>
                  <a:txBody>
                    <a:bodyPr/>
                    <a:lstStyle/>
                    <a:p>
                      <a:pPr algn="ctr"/>
                      <a:r>
                        <a:rPr lang="en-IN" sz="2400" kern="1200">
                          <a:effectLst/>
                        </a:rPr>
                        <a:t>4 </a:t>
                      </a:r>
                      <a:endParaRPr lang="en-IN" sz="2400" b="0" i="0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kern="1200" dirty="0">
                          <a:effectLst/>
                        </a:rPr>
                        <a:t>0100 </a:t>
                      </a:r>
                      <a:endParaRPr lang="en-IN" sz="24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kern="1200" dirty="0">
                          <a:effectLst/>
                        </a:rPr>
                        <a:t>4 </a:t>
                      </a:r>
                      <a:endParaRPr lang="en-IN" sz="24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kern="1200" dirty="0">
                          <a:effectLst/>
                        </a:rPr>
                        <a:t>4</a:t>
                      </a:r>
                      <a:endParaRPr lang="en-IN" sz="24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7394">
                <a:tc>
                  <a:txBody>
                    <a:bodyPr/>
                    <a:lstStyle/>
                    <a:p>
                      <a:pPr algn="ctr"/>
                      <a:r>
                        <a:rPr lang="en-IN" sz="2400" kern="1200">
                          <a:effectLst/>
                        </a:rPr>
                        <a:t>5 </a:t>
                      </a:r>
                      <a:endParaRPr lang="en-IN" sz="2400" b="0" i="0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kern="1200" dirty="0">
                          <a:effectLst/>
                        </a:rPr>
                        <a:t>0101 </a:t>
                      </a:r>
                      <a:endParaRPr lang="en-IN" sz="24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kern="1200" dirty="0">
                          <a:effectLst/>
                        </a:rPr>
                        <a:t>5 </a:t>
                      </a:r>
                      <a:endParaRPr lang="en-IN" sz="24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kern="1200" dirty="0">
                          <a:effectLst/>
                        </a:rPr>
                        <a:t>5</a:t>
                      </a:r>
                      <a:endParaRPr lang="en-IN" sz="24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7394">
                <a:tc>
                  <a:txBody>
                    <a:bodyPr/>
                    <a:lstStyle/>
                    <a:p>
                      <a:pPr algn="ctr"/>
                      <a:r>
                        <a:rPr lang="en-IN" sz="2400" kern="1200">
                          <a:effectLst/>
                        </a:rPr>
                        <a:t>6 </a:t>
                      </a:r>
                      <a:endParaRPr lang="en-IN" sz="2400" b="0" i="0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kern="1200" dirty="0">
                          <a:effectLst/>
                        </a:rPr>
                        <a:t>0110 </a:t>
                      </a:r>
                      <a:endParaRPr lang="en-IN" sz="24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kern="1200" dirty="0">
                          <a:effectLst/>
                        </a:rPr>
                        <a:t>6 </a:t>
                      </a:r>
                      <a:endParaRPr lang="en-IN" sz="24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kern="1200" dirty="0">
                          <a:effectLst/>
                        </a:rPr>
                        <a:t>6</a:t>
                      </a:r>
                      <a:endParaRPr lang="en-IN" sz="24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7394">
                <a:tc>
                  <a:txBody>
                    <a:bodyPr/>
                    <a:lstStyle/>
                    <a:p>
                      <a:pPr algn="ctr"/>
                      <a:r>
                        <a:rPr lang="en-IN" sz="2400" kern="1200">
                          <a:effectLst/>
                        </a:rPr>
                        <a:t>7 </a:t>
                      </a:r>
                      <a:endParaRPr lang="en-IN" sz="2400" b="0" i="0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kern="1200" dirty="0">
                          <a:effectLst/>
                        </a:rPr>
                        <a:t>0111 </a:t>
                      </a:r>
                      <a:endParaRPr lang="en-IN" sz="24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kern="1200" dirty="0">
                          <a:effectLst/>
                        </a:rPr>
                        <a:t>7 </a:t>
                      </a:r>
                      <a:endParaRPr lang="en-IN" sz="24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kern="1200" dirty="0">
                          <a:effectLst/>
                        </a:rPr>
                        <a:t>7</a:t>
                      </a:r>
                      <a:endParaRPr lang="en-IN" sz="24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A2A8F9B-8BE5-4510-AD13-5F53844BF565}"/>
              </a:ext>
            </a:extLst>
          </p:cNvPr>
          <p:cNvSpPr txBox="1"/>
          <p:nvPr/>
        </p:nvSpPr>
        <p:spPr>
          <a:xfrm>
            <a:off x="9791473" y="2004835"/>
            <a:ext cx="20976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</a:rPr>
              <a:t>Note: </a:t>
            </a:r>
          </a:p>
          <a:p>
            <a:r>
              <a:rPr lang="en-IN" sz="2400" dirty="0"/>
              <a:t>8 = 2</a:t>
            </a:r>
            <a:r>
              <a:rPr lang="en-IN" sz="2400" baseline="30000" dirty="0"/>
              <a:t>3</a:t>
            </a:r>
            <a:r>
              <a:rPr lang="en-IN" sz="2400" dirty="0"/>
              <a:t>,</a:t>
            </a:r>
            <a:endParaRPr lang="en-IN" sz="2400" baseline="30000" dirty="0"/>
          </a:p>
          <a:p>
            <a:r>
              <a:rPr lang="en-IN" sz="2400" dirty="0">
                <a:solidFill>
                  <a:schemeClr val="dk1"/>
                </a:solidFill>
                <a:latin typeface="+mn-lt"/>
              </a:rPr>
              <a:t>Hence each </a:t>
            </a:r>
            <a:r>
              <a:rPr lang="en-IN" sz="2400" b="1" dirty="0">
                <a:solidFill>
                  <a:srgbClr val="0000FF"/>
                </a:solidFill>
                <a:latin typeface="+mn-lt"/>
              </a:rPr>
              <a:t>octal number </a:t>
            </a:r>
            <a:r>
              <a:rPr lang="en-IN" sz="2400" dirty="0">
                <a:solidFill>
                  <a:schemeClr val="dk1"/>
                </a:solidFill>
                <a:latin typeface="+mn-lt"/>
              </a:rPr>
              <a:t>correspond to </a:t>
            </a:r>
            <a:r>
              <a:rPr lang="en-IN" sz="2400" b="1" dirty="0">
                <a:solidFill>
                  <a:srgbClr val="00B050"/>
                </a:solidFill>
                <a:latin typeface="+mn-lt"/>
              </a:rPr>
              <a:t>3 binary bits</a:t>
            </a:r>
          </a:p>
        </p:txBody>
      </p:sp>
    </p:spTree>
    <p:extLst>
      <p:ext uri="{BB962C8B-B14F-4D97-AF65-F5344CB8AC3E}">
        <p14:creationId xmlns:p14="http://schemas.microsoft.com/office/powerpoint/2010/main" val="1780458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50252" y="112251"/>
            <a:ext cx="11913722" cy="6093493"/>
          </a:xfrm>
          <a:prstGeom prst="roundRect">
            <a:avLst>
              <a:gd name="adj" fmla="val 8700"/>
            </a:avLst>
          </a:prstGeom>
          <a:solidFill>
            <a:schemeClr val="bg1"/>
          </a:solidFill>
          <a:ln w="28575">
            <a:solidFill>
              <a:srgbClr val="009999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097036" y="6356350"/>
            <a:ext cx="1256763" cy="365125"/>
          </a:xfrm>
        </p:spPr>
        <p:txBody>
          <a:bodyPr/>
          <a:lstStyle/>
          <a:p>
            <a:pPr>
              <a:defRPr/>
            </a:pPr>
            <a:fld id="{D272E453-4D06-4779-BEAC-752F768EFC58}" type="slidenum">
              <a:rPr lang="en-US" sz="1800" b="1">
                <a:solidFill>
                  <a:srgbClr val="002060"/>
                </a:solidFill>
              </a:rPr>
              <a:pPr>
                <a:defRPr/>
              </a:pPr>
              <a:t>8</a:t>
            </a:fld>
            <a:endParaRPr lang="en-US" sz="1800" b="1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45799" y="6385023"/>
            <a:ext cx="4841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Number Systems</a:t>
            </a:r>
            <a:endParaRPr lang="en-US" altLang="en-US" sz="1400" b="1" dirty="0">
              <a:solidFill>
                <a:srgbClr val="002060"/>
              </a:solidFill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855335" y="6276296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019836" y="6274148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865475" y="6261874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55" y="6185526"/>
            <a:ext cx="1655663" cy="7202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BADE840-AA84-47CE-B194-ED9917743AD7}"/>
              </a:ext>
            </a:extLst>
          </p:cNvPr>
          <p:cNvSpPr txBox="1"/>
          <p:nvPr/>
        </p:nvSpPr>
        <p:spPr>
          <a:xfrm>
            <a:off x="474663" y="261749"/>
            <a:ext cx="1123511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solidFill>
                  <a:srgbClr val="002060"/>
                </a:solidFill>
                <a:latin typeface="Comic Sans MS" panose="030F0702030302020204" pitchFamily="66" charset="0"/>
              </a:rPr>
              <a:t>NUMBER SYSTEMS</a:t>
            </a:r>
            <a:endParaRPr lang="en-US" sz="22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08A3711-CA98-4DD7-853E-DA34EB3C5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037120"/>
              </p:ext>
            </p:extLst>
          </p:nvPr>
        </p:nvGraphicFramePr>
        <p:xfrm>
          <a:off x="1351690" y="1100727"/>
          <a:ext cx="7989888" cy="4656546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1997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7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7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74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7394">
                <a:tc>
                  <a:txBody>
                    <a:bodyPr/>
                    <a:lstStyle/>
                    <a:p>
                      <a:pPr algn="ctr"/>
                      <a:r>
                        <a:rPr lang="en-IN" sz="2400" b="1" kern="1200" dirty="0">
                          <a:effectLst/>
                        </a:rPr>
                        <a:t>Decimal </a:t>
                      </a:r>
                      <a:endParaRPr lang="en-IN" sz="2400" b="1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kern="1200" dirty="0">
                          <a:effectLst/>
                        </a:rPr>
                        <a:t>Binary </a:t>
                      </a:r>
                      <a:endParaRPr lang="en-IN" sz="2400" b="1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kern="1200" dirty="0">
                          <a:effectLst/>
                        </a:rPr>
                        <a:t>Octal</a:t>
                      </a:r>
                      <a:endParaRPr lang="en-IN" sz="2400" b="1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kern="1200" dirty="0">
                          <a:effectLst/>
                        </a:rPr>
                        <a:t>Hexadecimal</a:t>
                      </a:r>
                      <a:endParaRPr lang="en-IN" sz="2400" b="1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39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>
                          <a:effectLst/>
                        </a:rPr>
                        <a:t>8 </a:t>
                      </a:r>
                      <a:endParaRPr lang="en-IN" sz="24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>
                          <a:effectLst/>
                        </a:rPr>
                        <a:t>1000 </a:t>
                      </a:r>
                      <a:endParaRPr lang="en-IN" sz="2400" b="0" i="0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>
                          <a:effectLst/>
                        </a:rPr>
                        <a:t>10 </a:t>
                      </a:r>
                      <a:endParaRPr lang="en-IN" sz="2400" b="0" i="0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>
                          <a:effectLst/>
                        </a:rPr>
                        <a:t>8</a:t>
                      </a:r>
                      <a:endParaRPr lang="en-IN" sz="2400" b="0" i="0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39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>
                          <a:effectLst/>
                        </a:rPr>
                        <a:t>9 </a:t>
                      </a:r>
                      <a:endParaRPr lang="en-IN" sz="24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>
                          <a:effectLst/>
                        </a:rPr>
                        <a:t>1001 </a:t>
                      </a:r>
                      <a:endParaRPr lang="en-IN" sz="24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>
                          <a:effectLst/>
                        </a:rPr>
                        <a:t>11 </a:t>
                      </a:r>
                      <a:endParaRPr lang="en-IN" sz="2400" b="0" i="0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>
                          <a:effectLst/>
                        </a:rPr>
                        <a:t>9</a:t>
                      </a:r>
                      <a:endParaRPr lang="en-IN" sz="2400" b="0" i="0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39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>
                          <a:effectLst/>
                        </a:rPr>
                        <a:t>10 </a:t>
                      </a:r>
                      <a:endParaRPr lang="en-IN" sz="24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>
                          <a:effectLst/>
                        </a:rPr>
                        <a:t>1010 </a:t>
                      </a:r>
                      <a:endParaRPr lang="en-IN" sz="24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>
                          <a:effectLst/>
                        </a:rPr>
                        <a:t>12 </a:t>
                      </a:r>
                      <a:endParaRPr lang="en-IN" sz="2400" b="0" i="0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>
                          <a:effectLst/>
                        </a:rPr>
                        <a:t>A</a:t>
                      </a:r>
                      <a:endParaRPr lang="en-IN" sz="2400" b="0" i="0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39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>
                          <a:effectLst/>
                        </a:rPr>
                        <a:t>11 </a:t>
                      </a:r>
                      <a:endParaRPr lang="en-IN" sz="24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>
                          <a:effectLst/>
                        </a:rPr>
                        <a:t>1011 </a:t>
                      </a:r>
                      <a:endParaRPr lang="en-IN" sz="24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>
                          <a:effectLst/>
                        </a:rPr>
                        <a:t>13 </a:t>
                      </a:r>
                      <a:endParaRPr lang="en-IN" sz="2400" b="0" i="0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>
                          <a:effectLst/>
                        </a:rPr>
                        <a:t>B</a:t>
                      </a:r>
                      <a:endParaRPr lang="en-IN" sz="2400" b="0" i="0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39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>
                          <a:effectLst/>
                        </a:rPr>
                        <a:t>12 </a:t>
                      </a:r>
                      <a:endParaRPr lang="en-IN" sz="2400" b="0" i="0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>
                          <a:effectLst/>
                        </a:rPr>
                        <a:t>1100 </a:t>
                      </a:r>
                      <a:endParaRPr lang="en-IN" sz="24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>
                          <a:effectLst/>
                        </a:rPr>
                        <a:t>14 </a:t>
                      </a:r>
                      <a:endParaRPr lang="en-IN" sz="24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>
                          <a:effectLst/>
                        </a:rPr>
                        <a:t>C</a:t>
                      </a:r>
                      <a:endParaRPr lang="en-IN" sz="2400" b="0" i="0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739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>
                          <a:effectLst/>
                        </a:rPr>
                        <a:t>13 </a:t>
                      </a:r>
                      <a:endParaRPr lang="en-IN" sz="2400" b="0" i="0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>
                          <a:effectLst/>
                        </a:rPr>
                        <a:t>1101 </a:t>
                      </a:r>
                      <a:endParaRPr lang="en-IN" sz="24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>
                          <a:effectLst/>
                        </a:rPr>
                        <a:t>15 </a:t>
                      </a:r>
                      <a:endParaRPr lang="en-IN" sz="24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>
                          <a:effectLst/>
                        </a:rPr>
                        <a:t>D</a:t>
                      </a:r>
                      <a:endParaRPr lang="en-IN" sz="24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739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>
                          <a:effectLst/>
                        </a:rPr>
                        <a:t>14 </a:t>
                      </a:r>
                      <a:endParaRPr lang="en-IN" sz="2400" b="0" i="0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>
                          <a:effectLst/>
                        </a:rPr>
                        <a:t>1110 </a:t>
                      </a:r>
                      <a:endParaRPr lang="en-IN" sz="24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>
                          <a:effectLst/>
                        </a:rPr>
                        <a:t>16 </a:t>
                      </a:r>
                      <a:endParaRPr lang="en-IN" sz="24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>
                          <a:effectLst/>
                        </a:rPr>
                        <a:t>E</a:t>
                      </a:r>
                      <a:endParaRPr lang="en-IN" sz="24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739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>
                          <a:effectLst/>
                        </a:rPr>
                        <a:t>15 </a:t>
                      </a:r>
                      <a:endParaRPr lang="en-IN" sz="2400" b="0" i="0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>
                          <a:effectLst/>
                        </a:rPr>
                        <a:t>1111 </a:t>
                      </a:r>
                      <a:endParaRPr lang="en-IN" sz="2400" b="0" i="0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>
                          <a:effectLst/>
                        </a:rPr>
                        <a:t>17 </a:t>
                      </a:r>
                      <a:endParaRPr lang="en-IN" sz="24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>
                          <a:effectLst/>
                        </a:rPr>
                        <a:t>F</a:t>
                      </a:r>
                      <a:endParaRPr lang="en-IN" sz="24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FFC5D65-7861-4B25-9376-949C4A065E2D}"/>
              </a:ext>
            </a:extLst>
          </p:cNvPr>
          <p:cNvSpPr txBox="1"/>
          <p:nvPr/>
        </p:nvSpPr>
        <p:spPr>
          <a:xfrm>
            <a:off x="9791473" y="2004835"/>
            <a:ext cx="20976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</a:rPr>
              <a:t>Note: </a:t>
            </a:r>
          </a:p>
          <a:p>
            <a:r>
              <a:rPr lang="en-IN" sz="2400" dirty="0"/>
              <a:t>16 = 2</a:t>
            </a:r>
            <a:r>
              <a:rPr lang="en-IN" sz="2400" baseline="30000" dirty="0"/>
              <a:t>4</a:t>
            </a:r>
            <a:r>
              <a:rPr lang="en-IN" sz="2400" dirty="0"/>
              <a:t>,</a:t>
            </a:r>
            <a:endParaRPr lang="en-IN" sz="2400" baseline="30000" dirty="0"/>
          </a:p>
          <a:p>
            <a:r>
              <a:rPr lang="en-IN" sz="2400" dirty="0">
                <a:solidFill>
                  <a:schemeClr val="dk1"/>
                </a:solidFill>
                <a:latin typeface="+mn-lt"/>
              </a:rPr>
              <a:t>Hence each </a:t>
            </a:r>
            <a:r>
              <a:rPr lang="en-IN" sz="2400" b="1" dirty="0">
                <a:solidFill>
                  <a:srgbClr val="0000FF"/>
                </a:solidFill>
                <a:latin typeface="+mn-lt"/>
              </a:rPr>
              <a:t>hexadecimal number </a:t>
            </a:r>
            <a:r>
              <a:rPr lang="en-IN" sz="2400" dirty="0">
                <a:solidFill>
                  <a:schemeClr val="dk1"/>
                </a:solidFill>
                <a:latin typeface="+mn-lt"/>
              </a:rPr>
              <a:t>correspond to </a:t>
            </a:r>
            <a:r>
              <a:rPr lang="en-IN" sz="2400" b="1" dirty="0">
                <a:solidFill>
                  <a:srgbClr val="00B050"/>
                </a:solidFill>
                <a:latin typeface="+mn-lt"/>
              </a:rPr>
              <a:t>4 binary bits</a:t>
            </a:r>
          </a:p>
        </p:txBody>
      </p:sp>
    </p:spTree>
    <p:extLst>
      <p:ext uri="{BB962C8B-B14F-4D97-AF65-F5344CB8AC3E}">
        <p14:creationId xmlns:p14="http://schemas.microsoft.com/office/powerpoint/2010/main" val="1290679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50252" y="112251"/>
            <a:ext cx="11913722" cy="6093493"/>
          </a:xfrm>
          <a:prstGeom prst="roundRect">
            <a:avLst>
              <a:gd name="adj" fmla="val 8700"/>
            </a:avLst>
          </a:prstGeom>
          <a:solidFill>
            <a:schemeClr val="bg1"/>
          </a:solidFill>
          <a:ln w="28575">
            <a:solidFill>
              <a:srgbClr val="009999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097036" y="6356350"/>
            <a:ext cx="1256763" cy="365125"/>
          </a:xfrm>
        </p:spPr>
        <p:txBody>
          <a:bodyPr/>
          <a:lstStyle/>
          <a:p>
            <a:pPr>
              <a:defRPr/>
            </a:pPr>
            <a:fld id="{D272E453-4D06-4779-BEAC-752F768EFC58}" type="slidenum">
              <a:rPr lang="en-US" sz="1800" b="1">
                <a:solidFill>
                  <a:srgbClr val="002060"/>
                </a:solidFill>
              </a:rPr>
              <a:pPr>
                <a:defRPr/>
              </a:pPr>
              <a:t>9</a:t>
            </a:fld>
            <a:endParaRPr lang="en-US" sz="1800" b="1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45799" y="6385023"/>
            <a:ext cx="4841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Number Systems</a:t>
            </a:r>
            <a:endParaRPr lang="en-US" altLang="en-US" sz="1400" b="1" dirty="0">
              <a:solidFill>
                <a:srgbClr val="002060"/>
              </a:solidFill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855335" y="6276296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019836" y="6274148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865475" y="6261874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55" y="6185526"/>
            <a:ext cx="1655663" cy="7202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BADE840-AA84-47CE-B194-ED9917743AD7}"/>
              </a:ext>
            </a:extLst>
          </p:cNvPr>
          <p:cNvSpPr txBox="1"/>
          <p:nvPr/>
        </p:nvSpPr>
        <p:spPr>
          <a:xfrm>
            <a:off x="474663" y="261749"/>
            <a:ext cx="1123511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solidFill>
                  <a:srgbClr val="002060"/>
                </a:solidFill>
                <a:latin typeface="Comic Sans MS" panose="030F0702030302020204" pitchFamily="66" charset="0"/>
              </a:rPr>
              <a:t>NUMBER SYSTEMS</a:t>
            </a:r>
            <a:endParaRPr lang="en-US" sz="22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438B76C-AC7D-492F-889B-AE83943841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651983"/>
              </p:ext>
            </p:extLst>
          </p:nvPr>
        </p:nvGraphicFramePr>
        <p:xfrm>
          <a:off x="2125014" y="1097281"/>
          <a:ext cx="7929820" cy="4645656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1982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2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2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2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6184">
                <a:tc>
                  <a:txBody>
                    <a:bodyPr/>
                    <a:lstStyle/>
                    <a:p>
                      <a:pPr algn="ctr"/>
                      <a:r>
                        <a:rPr lang="en-IN" sz="2400" b="1" kern="1200" dirty="0">
                          <a:effectLst/>
                        </a:rPr>
                        <a:t>Decimal </a:t>
                      </a:r>
                      <a:endParaRPr lang="en-IN" sz="2400" b="1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kern="1200" dirty="0">
                          <a:effectLst/>
                        </a:rPr>
                        <a:t>Binary </a:t>
                      </a:r>
                      <a:endParaRPr lang="en-IN" sz="2400" b="1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kern="1200" dirty="0">
                          <a:effectLst/>
                        </a:rPr>
                        <a:t>Octal</a:t>
                      </a:r>
                      <a:endParaRPr lang="en-IN" sz="2400" b="1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kern="1200" dirty="0">
                          <a:effectLst/>
                        </a:rPr>
                        <a:t>Hexadecimal</a:t>
                      </a:r>
                      <a:endParaRPr lang="en-IN" sz="2400" b="1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184">
                <a:tc>
                  <a:txBody>
                    <a:bodyPr/>
                    <a:lstStyle/>
                    <a:p>
                      <a:pPr algn="ctr"/>
                      <a:r>
                        <a:rPr lang="en-I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10000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184">
                <a:tc>
                  <a:txBody>
                    <a:bodyPr/>
                    <a:lstStyle/>
                    <a:p>
                      <a:pPr algn="ctr"/>
                      <a:r>
                        <a:rPr lang="en-I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10001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184">
                <a:tc>
                  <a:txBody>
                    <a:bodyPr/>
                    <a:lstStyle/>
                    <a:p>
                      <a:pPr algn="ctr"/>
                      <a:r>
                        <a:rPr lang="en-I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10010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6184">
                <a:tc>
                  <a:txBody>
                    <a:bodyPr/>
                    <a:lstStyle/>
                    <a:p>
                      <a:pPr algn="ctr"/>
                      <a:r>
                        <a:rPr lang="en-IN" sz="2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10011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6184">
                <a:tc>
                  <a:txBody>
                    <a:bodyPr/>
                    <a:lstStyle/>
                    <a:p>
                      <a:pPr algn="ctr"/>
                      <a:r>
                        <a:rPr lang="en-IN" sz="2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10100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6184">
                <a:tc>
                  <a:txBody>
                    <a:bodyPr/>
                    <a:lstStyle/>
                    <a:p>
                      <a:pPr algn="ctr"/>
                      <a:r>
                        <a:rPr lang="en-IN" sz="2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10101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6184">
                <a:tc>
                  <a:txBody>
                    <a:bodyPr/>
                    <a:lstStyle/>
                    <a:p>
                      <a:pPr algn="ctr"/>
                      <a:r>
                        <a:rPr lang="en-IN" sz="2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10110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6184">
                <a:tc>
                  <a:txBody>
                    <a:bodyPr/>
                    <a:lstStyle/>
                    <a:p>
                      <a:pPr algn="ctr"/>
                      <a:r>
                        <a:rPr lang="en-IN" sz="2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10111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31FA679E-0752-43DD-8F5F-A4EC2ACB2222}"/>
              </a:ext>
            </a:extLst>
          </p:cNvPr>
          <p:cNvSpPr/>
          <p:nvPr/>
        </p:nvSpPr>
        <p:spPr>
          <a:xfrm>
            <a:off x="10312178" y="5312594"/>
            <a:ext cx="8264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latin typeface="+mn-lt"/>
              </a:rPr>
              <a:t>Etc. </a:t>
            </a:r>
          </a:p>
        </p:txBody>
      </p:sp>
    </p:spTree>
    <p:extLst>
      <p:ext uri="{BB962C8B-B14F-4D97-AF65-F5344CB8AC3E}">
        <p14:creationId xmlns:p14="http://schemas.microsoft.com/office/powerpoint/2010/main" val="1176857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9824</TotalTime>
  <Words>1050</Words>
  <Application>Microsoft Office PowerPoint</Application>
  <PresentationFormat>Widescreen</PresentationFormat>
  <Paragraphs>388</Paragraphs>
  <Slides>34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chandan</cp:lastModifiedBy>
  <cp:revision>1580</cp:revision>
  <dcterms:created xsi:type="dcterms:W3CDTF">2020-04-02T19:03:58Z</dcterms:created>
  <dcterms:modified xsi:type="dcterms:W3CDTF">2023-10-15T06:31:15Z</dcterms:modified>
</cp:coreProperties>
</file>