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60" r:id="rId2"/>
    <p:sldId id="291" r:id="rId3"/>
    <p:sldId id="309" r:id="rId4"/>
    <p:sldId id="293" r:id="rId5"/>
    <p:sldId id="294" r:id="rId6"/>
    <p:sldId id="303" r:id="rId7"/>
    <p:sldId id="311" r:id="rId8"/>
    <p:sldId id="323" r:id="rId9"/>
    <p:sldId id="325" r:id="rId10"/>
    <p:sldId id="318" r:id="rId11"/>
    <p:sldId id="324" r:id="rId12"/>
    <p:sldId id="326" r:id="rId13"/>
    <p:sldId id="319" r:id="rId14"/>
    <p:sldId id="327" r:id="rId15"/>
    <p:sldId id="328" r:id="rId16"/>
    <p:sldId id="321" r:id="rId17"/>
    <p:sldId id="331" r:id="rId18"/>
    <p:sldId id="320" r:id="rId19"/>
    <p:sldId id="329" r:id="rId20"/>
    <p:sldId id="330" r:id="rId21"/>
    <p:sldId id="322" r:id="rId22"/>
    <p:sldId id="332" r:id="rId23"/>
    <p:sldId id="339" r:id="rId24"/>
    <p:sldId id="333" r:id="rId25"/>
    <p:sldId id="334" r:id="rId26"/>
    <p:sldId id="335" r:id="rId27"/>
    <p:sldId id="336" r:id="rId28"/>
    <p:sldId id="337" r:id="rId29"/>
    <p:sldId id="338" r:id="rId30"/>
    <p:sldId id="340" r:id="rId31"/>
    <p:sldId id="341" r:id="rId32"/>
    <p:sldId id="342" r:id="rId33"/>
    <p:sldId id="286" r:id="rId3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FEF99"/>
    <a:srgbClr val="FF3B3B"/>
    <a:srgbClr val="FFFFB3"/>
    <a:srgbClr val="E22708"/>
    <a:srgbClr val="FFFF6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E6E0674-E4A4-473D-8E35-C532DEF0F52A}" type="datetimeFigureOut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11FBEA8B-CFE0-4060-B0BA-8239CAFF8F6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784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9763293-1053-47A1-8DE3-A2603FE02B4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87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6518E-CD24-4165-96F4-7870373DBB7F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5C7E2-83A8-461D-BFFA-C20F99F01B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11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99F6F-D4A9-412F-BD26-3AE23995AEB2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B9E01-E886-4806-8511-EABDCDD35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2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8885A-4A5D-4444-B22E-0474591099C7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EE3521-B89B-464E-8711-E9B846E85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2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CF2EC-0194-4E92-A772-513197590DE6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D8219-DD49-4BFB-88E9-04C4899C50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93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C6A637-635A-465C-B9BD-0B3ECE5D7FB0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A8F563-23FA-4292-9A3B-F674CFEB33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7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6FF20-0BFE-4FF2-943F-16CD18F1F6DD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7A1D0-CD8B-45A1-BAC7-423765D41F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81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445CD-B966-47CE-9781-D80E30BEA79F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904C3-F749-4F3C-BE6E-3A28F8099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43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30FD56-C29E-4237-BEE6-A400ABE5A714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A46F8-1C56-4C2F-A507-B80D69FA9B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89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08419-22CF-4D4B-873D-10C4E409E0D2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3B4F74-3105-4B08-9D4F-0648F58966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358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7073D-F404-44CF-9FC6-A71C18DBEE25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909FF2-A400-4EDD-A1C5-EF64D46D1A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E88B40-1992-46B0-9F6F-FC5552960DE5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A402-DC59-4476-8153-7E8008D159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2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FF0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6DB2D91-9CB0-4AC1-8C84-043A124925E9}" type="datetime1">
              <a:rPr lang="en-US"/>
              <a:pPr>
                <a:defRPr/>
              </a:pPr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D77B23-748C-4273-B0A3-0598881AC6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microsoft.com/office/2007/relationships/hdphoto" Target="../media/hdphoto2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8.png"/><Relationship Id="rId4" Type="http://schemas.microsoft.com/office/2007/relationships/hdphoto" Target="../media/hdphoto2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microsoft.com/office/2007/relationships/hdphoto" Target="../media/hdphoto2.wd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microsoft.com/office/2007/relationships/hdphoto" Target="../media/hdphoto2.wd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5.wdp"/><Relationship Id="rId5" Type="http://schemas.openxmlformats.org/officeDocument/2006/relationships/image" Target="../media/image12.png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microsoft.com/office/2007/relationships/hdphoto" Target="../media/hdphoto6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20650" y="107950"/>
            <a:ext cx="11941175" cy="6626225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3213" y="1571223"/>
            <a:ext cx="11558229" cy="4108360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081" name="Rectangle 10"/>
          <p:cNvSpPr>
            <a:spLocks noChangeArrowheads="1"/>
          </p:cNvSpPr>
          <p:nvPr/>
        </p:nvSpPr>
        <p:spPr bwMode="auto">
          <a:xfrm>
            <a:off x="1507720" y="1800934"/>
            <a:ext cx="9186242" cy="830997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Tx/>
              <a:buNone/>
            </a:pP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DIGITAL LOGIC DESIGN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(Course Code: </a:t>
            </a:r>
            <a:r>
              <a:rPr lang="en-US" sz="2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ECE 1003)</a:t>
            </a:r>
            <a:endParaRPr lang="en-US" alt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246313" y="4545013"/>
            <a:ext cx="7709056" cy="206216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dirty="0">
                <a:solidFill>
                  <a:srgbClr val="FF0000"/>
                </a:solidFill>
                <a:latin typeface="Monotype Corsiva" panose="03010101010201010101" pitchFamily="66" charset="0"/>
              </a:rPr>
              <a:t>Dr. Subhasish Mahapatra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Sr. Assistant Professor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School of Electronics Engineering (SENSE)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VIT-AP University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Monotype Corsiva" panose="03010101010201010101" pitchFamily="66" charset="0"/>
              </a:rPr>
              <a:t>E-Mail: </a:t>
            </a:r>
            <a:r>
              <a:rPr lang="en-US" sz="2400" b="1" dirty="0">
                <a:solidFill>
                  <a:srgbClr val="C00000"/>
                </a:solidFill>
                <a:latin typeface="Monotype Corsiva" panose="03010101010201010101" pitchFamily="66" charset="0"/>
              </a:rPr>
              <a:t>subhasish.m@vitap.ac.in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996" y="59767"/>
            <a:ext cx="3860481" cy="1679444"/>
          </a:xfrm>
          <a:prstGeom prst="rect">
            <a:avLst/>
          </a:prstGeom>
        </p:spPr>
      </p:pic>
      <p:sp>
        <p:nvSpPr>
          <p:cNvPr id="9" name="Rectangle 10">
            <a:extLst>
              <a:ext uri="{FF2B5EF4-FFF2-40B4-BE49-F238E27FC236}">
                <a16:creationId xmlns:a16="http://schemas.microsoft.com/office/drawing/2014/main" id="{3B6213FA-FA29-4D67-9B93-9EC4A47F3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7720" y="2833437"/>
            <a:ext cx="9186242" cy="1415772"/>
          </a:xfrm>
          <a:prstGeom prst="rect">
            <a:avLst/>
          </a:prstGeom>
          <a:noFill/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32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Module-1:Lecture-3</a:t>
            </a:r>
            <a:endParaRPr lang="en-US" sz="54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  <a:latin typeface="Comic Sans MS" panose="030F0702030302020204" pitchFamily="66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Tx/>
              <a:buNone/>
            </a:pPr>
            <a:r>
              <a:rPr lang="en-US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Comic Sans MS" panose="030F0702030302020204" pitchFamily="66" charset="0"/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3712912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10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BINARY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HEXADECIMAL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8F7DF8-E912-4552-902E-36764AAFBB19}"/>
              </a:ext>
            </a:extLst>
          </p:cNvPr>
          <p:cNvSpPr/>
          <p:nvPr/>
        </p:nvSpPr>
        <p:spPr>
          <a:xfrm>
            <a:off x="2019836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7FCAD-A179-440D-B688-3A8CBDF8CBA0}"/>
              </a:ext>
            </a:extLst>
          </p:cNvPr>
          <p:cNvSpPr/>
          <p:nvPr/>
        </p:nvSpPr>
        <p:spPr>
          <a:xfrm>
            <a:off x="2019836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5B9CD-3D82-4119-B9C2-1A1A30F72C51}"/>
              </a:ext>
            </a:extLst>
          </p:cNvPr>
          <p:cNvSpPr/>
          <p:nvPr/>
        </p:nvSpPr>
        <p:spPr>
          <a:xfrm>
            <a:off x="7461688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1D39A1-E7F4-4744-91A9-36DBDD5240F2}"/>
              </a:ext>
            </a:extLst>
          </p:cNvPr>
          <p:cNvSpPr/>
          <p:nvPr/>
        </p:nvSpPr>
        <p:spPr>
          <a:xfrm>
            <a:off x="7461688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F86726E-85D4-4338-BAB1-E27140B50134}"/>
              </a:ext>
            </a:extLst>
          </p:cNvPr>
          <p:cNvSpPr/>
          <p:nvPr/>
        </p:nvSpPr>
        <p:spPr>
          <a:xfrm rot="5400000" flipV="1">
            <a:off x="8128382" y="3094019"/>
            <a:ext cx="1361800" cy="219274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547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11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BINARY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HEXADECIMAL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2558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Technique: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Group bits in fours, starting </a:t>
            </a:r>
            <a:r>
              <a:rPr lang="en-US" sz="2200" dirty="0"/>
              <a:t>on right for integer part and from left for fractional part.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AutoNum type="arabicPeriod"/>
            </a:pPr>
            <a:r>
              <a:rPr lang="en-US" sz="2200" dirty="0"/>
              <a:t>Ignore leading zeros and add zeros after decimal if necessary, to form group of four bits.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Convert to hexadecimal digits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200" dirty="0">
                <a:latin typeface="+mn-lt"/>
              </a:rPr>
              <a:t>(</a:t>
            </a:r>
            <a:r>
              <a:rPr lang="en-IN" sz="2200" dirty="0">
                <a:latin typeface="+mn-lt"/>
              </a:rPr>
              <a:t>1010111011)</a:t>
            </a:r>
            <a:r>
              <a:rPr lang="en-IN" sz="2200" baseline="-25000" dirty="0">
                <a:latin typeface="+mn-lt"/>
              </a:rPr>
              <a:t>2</a:t>
            </a:r>
            <a:r>
              <a:rPr lang="en-IN" sz="2200" dirty="0">
                <a:latin typeface="+mn-lt"/>
              </a:rPr>
              <a:t> = (N)</a:t>
            </a:r>
            <a:r>
              <a:rPr lang="en-IN" sz="2200" baseline="-25000" dirty="0">
                <a:latin typeface="+mn-lt"/>
              </a:rPr>
              <a:t>16</a:t>
            </a:r>
            <a:endParaRPr lang="en-US" sz="2200" dirty="0">
              <a:latin typeface="+mn-l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BAFB1D-82D4-41D3-A3E1-0FDA2B50BD0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1828618" y="4002923"/>
            <a:ext cx="3570754" cy="1687445"/>
          </a:xfrm>
          <a:prstGeom prst="rect">
            <a:avLst/>
          </a:prstGeom>
        </p:spPr>
      </p:pic>
      <p:sp>
        <p:nvSpPr>
          <p:cNvPr id="15" name="Text Box 10">
            <a:extLst>
              <a:ext uri="{FF2B5EF4-FFF2-40B4-BE49-F238E27FC236}">
                <a16:creationId xmlns:a16="http://schemas.microsoft.com/office/drawing/2014/main" id="{A71262A1-B953-41EA-AF87-787B4E8AB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560" y="4554257"/>
            <a:ext cx="4800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1010111011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 = (2BB)</a:t>
            </a:r>
            <a:r>
              <a:rPr lang="en-US" sz="3200" b="1" baseline="-25000" dirty="0">
                <a:solidFill>
                  <a:srgbClr val="FF0000"/>
                </a:solidFill>
              </a:rPr>
              <a:t>16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8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12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BINARY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OCTAL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4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200" dirty="0">
                <a:latin typeface="+mn-lt"/>
              </a:rPr>
              <a:t>(</a:t>
            </a:r>
            <a:r>
              <a:rPr lang="en-IN" sz="2200" dirty="0">
                <a:latin typeface="+mn-lt"/>
              </a:rPr>
              <a:t>1010111000.0101)</a:t>
            </a:r>
            <a:r>
              <a:rPr lang="en-IN" sz="2200" baseline="-25000" dirty="0">
                <a:latin typeface="+mn-lt"/>
              </a:rPr>
              <a:t>2</a:t>
            </a:r>
            <a:r>
              <a:rPr lang="en-IN" sz="2200" dirty="0">
                <a:latin typeface="+mn-lt"/>
              </a:rPr>
              <a:t> = (N)</a:t>
            </a:r>
            <a:r>
              <a:rPr lang="en-IN" sz="2200" baseline="-25000" dirty="0">
                <a:latin typeface="+mn-lt"/>
              </a:rPr>
              <a:t>16</a:t>
            </a:r>
            <a:endParaRPr lang="en-US" sz="2200" dirty="0">
              <a:latin typeface="+mn-lt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DB6827B7-0643-4E40-9D6C-16392204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6080" y="4523491"/>
            <a:ext cx="76670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1010111000.0101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 = (2B8.5)</a:t>
            </a:r>
            <a:r>
              <a:rPr lang="en-US" sz="3200" b="1" baseline="-25000" dirty="0">
                <a:solidFill>
                  <a:srgbClr val="FF0000"/>
                </a:solidFill>
              </a:rPr>
              <a:t>16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1028D-D587-439A-B915-599800A60DEC}"/>
              </a:ext>
            </a:extLst>
          </p:cNvPr>
          <p:cNvSpPr txBox="1"/>
          <p:nvPr/>
        </p:nvSpPr>
        <p:spPr>
          <a:xfrm>
            <a:off x="3234719" y="1956815"/>
            <a:ext cx="571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n-lt"/>
              </a:rPr>
              <a:t>0010     1011      1000  .   0101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3D77C53-DF74-4634-A296-FECDBCB16383}"/>
              </a:ext>
            </a:extLst>
          </p:cNvPr>
          <p:cNvSpPr/>
          <p:nvPr/>
        </p:nvSpPr>
        <p:spPr>
          <a:xfrm>
            <a:off x="3572349" y="257629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6E7820D-841A-4B5A-AEF2-87900FC29582}"/>
              </a:ext>
            </a:extLst>
          </p:cNvPr>
          <p:cNvSpPr/>
          <p:nvPr/>
        </p:nvSpPr>
        <p:spPr>
          <a:xfrm>
            <a:off x="4695417" y="2576292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52D07F9-DA11-4974-94E7-1FFA62148E1C}"/>
              </a:ext>
            </a:extLst>
          </p:cNvPr>
          <p:cNvSpPr/>
          <p:nvPr/>
        </p:nvSpPr>
        <p:spPr>
          <a:xfrm>
            <a:off x="5929526" y="256483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FA10CC7-279C-4BD0-A9FF-A57167A2F1B6}"/>
              </a:ext>
            </a:extLst>
          </p:cNvPr>
          <p:cNvSpPr/>
          <p:nvPr/>
        </p:nvSpPr>
        <p:spPr>
          <a:xfrm>
            <a:off x="7127633" y="256483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75159-9499-4582-903A-707515B0978D}"/>
              </a:ext>
            </a:extLst>
          </p:cNvPr>
          <p:cNvSpPr txBox="1"/>
          <p:nvPr/>
        </p:nvSpPr>
        <p:spPr>
          <a:xfrm>
            <a:off x="3516076" y="3386347"/>
            <a:ext cx="4207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2	   B	       8	  .       5 </a:t>
            </a:r>
          </a:p>
        </p:txBody>
      </p:sp>
    </p:spTree>
    <p:extLst>
      <p:ext uri="{BB962C8B-B14F-4D97-AF65-F5344CB8AC3E}">
        <p14:creationId xmlns:p14="http://schemas.microsoft.com/office/powerpoint/2010/main" val="368667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5" grpId="0" animBg="1"/>
      <p:bldP spid="17" grpId="0" animBg="1"/>
      <p:bldP spid="20" grpId="0" animBg="1"/>
      <p:bldP spid="23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13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OCTAL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BINARY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8F7DF8-E912-4552-902E-36764AAFBB19}"/>
              </a:ext>
            </a:extLst>
          </p:cNvPr>
          <p:cNvSpPr/>
          <p:nvPr/>
        </p:nvSpPr>
        <p:spPr>
          <a:xfrm>
            <a:off x="2019836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7FCAD-A179-440D-B688-3A8CBDF8CBA0}"/>
              </a:ext>
            </a:extLst>
          </p:cNvPr>
          <p:cNvSpPr/>
          <p:nvPr/>
        </p:nvSpPr>
        <p:spPr>
          <a:xfrm>
            <a:off x="2019836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5B9CD-3D82-4119-B9C2-1A1A30F72C51}"/>
              </a:ext>
            </a:extLst>
          </p:cNvPr>
          <p:cNvSpPr/>
          <p:nvPr/>
        </p:nvSpPr>
        <p:spPr>
          <a:xfrm>
            <a:off x="7461688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1D39A1-E7F4-4744-91A9-36DBDD5240F2}"/>
              </a:ext>
            </a:extLst>
          </p:cNvPr>
          <p:cNvSpPr/>
          <p:nvPr/>
        </p:nvSpPr>
        <p:spPr>
          <a:xfrm>
            <a:off x="7461688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F86726E-85D4-4338-BAB1-E27140B50134}"/>
              </a:ext>
            </a:extLst>
          </p:cNvPr>
          <p:cNvSpPr/>
          <p:nvPr/>
        </p:nvSpPr>
        <p:spPr>
          <a:xfrm rot="19519720">
            <a:off x="4543012" y="3103073"/>
            <a:ext cx="3096497" cy="192443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78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14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OCTAL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BINARY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192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Technique: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Convert each octal digit to a 3-bit equivalent binary representation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200" dirty="0">
                <a:latin typeface="+mn-lt"/>
              </a:rPr>
              <a:t>(</a:t>
            </a:r>
            <a:r>
              <a:rPr lang="en-IN" sz="2200" dirty="0">
                <a:latin typeface="+mn-lt"/>
              </a:rPr>
              <a:t>705)</a:t>
            </a:r>
            <a:r>
              <a:rPr lang="en-IN" sz="2200" baseline="-25000" dirty="0">
                <a:latin typeface="+mn-lt"/>
              </a:rPr>
              <a:t>8</a:t>
            </a:r>
            <a:r>
              <a:rPr lang="en-IN" sz="2200" dirty="0">
                <a:latin typeface="+mn-lt"/>
              </a:rPr>
              <a:t> = (N)</a:t>
            </a:r>
            <a:r>
              <a:rPr lang="en-IN" sz="2200" baseline="-25000" dirty="0">
                <a:latin typeface="+mn-lt"/>
              </a:rPr>
              <a:t>2</a:t>
            </a:r>
            <a:r>
              <a:rPr lang="en-IN" sz="2200" dirty="0">
                <a:latin typeface="+mn-lt"/>
              </a:rPr>
              <a:t> </a:t>
            </a:r>
            <a:br>
              <a:rPr lang="en-IN" sz="1600" dirty="0"/>
            </a:br>
            <a:endParaRPr lang="en-US" sz="2200" dirty="0">
              <a:latin typeface="+mn-lt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DB6827B7-0643-4E40-9D6C-16392204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6174" y="4957456"/>
            <a:ext cx="4800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705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8</a:t>
            </a:r>
            <a:r>
              <a:rPr lang="en-US" sz="3200" b="1" dirty="0">
                <a:solidFill>
                  <a:srgbClr val="FF0000"/>
                </a:solidFill>
              </a:rPr>
              <a:t> = (111000101)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ABA2BB-FBAA-4330-85F6-EC1F781C754D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3868571" y="2839016"/>
            <a:ext cx="3154456" cy="168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9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15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OCTAL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BINARY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87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200" dirty="0">
                <a:latin typeface="+mn-lt"/>
              </a:rPr>
              <a:t>(</a:t>
            </a:r>
            <a:r>
              <a:rPr lang="en-IN" sz="2200" dirty="0">
                <a:latin typeface="+mn-lt"/>
              </a:rPr>
              <a:t>1472.16)</a:t>
            </a:r>
            <a:r>
              <a:rPr lang="en-IN" sz="2200" baseline="-25000" dirty="0">
                <a:latin typeface="+mn-lt"/>
              </a:rPr>
              <a:t>8</a:t>
            </a:r>
            <a:r>
              <a:rPr lang="en-IN" sz="2200" dirty="0">
                <a:latin typeface="+mn-lt"/>
              </a:rPr>
              <a:t> = (N)</a:t>
            </a:r>
            <a:r>
              <a:rPr lang="en-IN" sz="2200" baseline="-25000" dirty="0">
                <a:latin typeface="+mn-lt"/>
              </a:rPr>
              <a:t>2</a:t>
            </a:r>
            <a:r>
              <a:rPr lang="en-IN" sz="2200" dirty="0">
                <a:latin typeface="+mn-lt"/>
              </a:rPr>
              <a:t> </a:t>
            </a:r>
            <a:br>
              <a:rPr lang="en-IN" sz="1600" dirty="0"/>
            </a:br>
            <a:endParaRPr lang="en-US" sz="2200" dirty="0">
              <a:latin typeface="+mn-lt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DB6827B7-0643-4E40-9D6C-16392204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54" y="4427454"/>
            <a:ext cx="642951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1472.16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8</a:t>
            </a:r>
            <a:r>
              <a:rPr lang="en-US" sz="3200" b="1" dirty="0">
                <a:solidFill>
                  <a:srgbClr val="FF0000"/>
                </a:solidFill>
              </a:rPr>
              <a:t> = (1100111010.00111)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3FA532-B284-49D7-B5A1-11D4F683D04E}"/>
              </a:ext>
            </a:extLst>
          </p:cNvPr>
          <p:cNvSpPr txBox="1"/>
          <p:nvPr/>
        </p:nvSpPr>
        <p:spPr>
          <a:xfrm>
            <a:off x="3249613" y="3298459"/>
            <a:ext cx="571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n-lt"/>
              </a:rPr>
              <a:t>1      100     111      010  .   001     110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4888D03-6362-4215-BFB2-92F83F17C819}"/>
              </a:ext>
            </a:extLst>
          </p:cNvPr>
          <p:cNvSpPr/>
          <p:nvPr/>
        </p:nvSpPr>
        <p:spPr>
          <a:xfrm>
            <a:off x="3305057" y="257629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0434C7A-CFE9-4EF5-9D63-1ABB23D5CC26}"/>
              </a:ext>
            </a:extLst>
          </p:cNvPr>
          <p:cNvSpPr/>
          <p:nvPr/>
        </p:nvSpPr>
        <p:spPr>
          <a:xfrm>
            <a:off x="4132712" y="2576292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EFC58675-D88C-42AE-B357-0EA86546B287}"/>
              </a:ext>
            </a:extLst>
          </p:cNvPr>
          <p:cNvSpPr/>
          <p:nvPr/>
        </p:nvSpPr>
        <p:spPr>
          <a:xfrm>
            <a:off x="5099534" y="256483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C4DEFA8-68D0-401E-BE09-0B6A72B94CE1}"/>
              </a:ext>
            </a:extLst>
          </p:cNvPr>
          <p:cNvSpPr/>
          <p:nvPr/>
        </p:nvSpPr>
        <p:spPr>
          <a:xfrm>
            <a:off x="6128825" y="256483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6989333-0958-451C-A70E-1CB57577DE5E}"/>
              </a:ext>
            </a:extLst>
          </p:cNvPr>
          <p:cNvSpPr/>
          <p:nvPr/>
        </p:nvSpPr>
        <p:spPr>
          <a:xfrm>
            <a:off x="7153429" y="256483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CC8ECDD3-D0B0-4EFC-9DE1-22D16AE5254C}"/>
              </a:ext>
            </a:extLst>
          </p:cNvPr>
          <p:cNvSpPr/>
          <p:nvPr/>
        </p:nvSpPr>
        <p:spPr>
          <a:xfrm>
            <a:off x="8112380" y="256483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254549-FB9D-4AB5-9F1C-D5EFE2583A95}"/>
              </a:ext>
            </a:extLst>
          </p:cNvPr>
          <p:cNvSpPr txBox="1"/>
          <p:nvPr/>
        </p:nvSpPr>
        <p:spPr>
          <a:xfrm>
            <a:off x="3234719" y="1907327"/>
            <a:ext cx="5557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1        4          7	 2    .      1	   6</a:t>
            </a:r>
          </a:p>
        </p:txBody>
      </p:sp>
    </p:spTree>
    <p:extLst>
      <p:ext uri="{BB962C8B-B14F-4D97-AF65-F5344CB8AC3E}">
        <p14:creationId xmlns:p14="http://schemas.microsoft.com/office/powerpoint/2010/main" val="322813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17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16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OCTAL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HEXADECIMAL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8F7DF8-E912-4552-902E-36764AAFBB19}"/>
              </a:ext>
            </a:extLst>
          </p:cNvPr>
          <p:cNvSpPr/>
          <p:nvPr/>
        </p:nvSpPr>
        <p:spPr>
          <a:xfrm>
            <a:off x="2019836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7FCAD-A179-440D-B688-3A8CBDF8CBA0}"/>
              </a:ext>
            </a:extLst>
          </p:cNvPr>
          <p:cNvSpPr/>
          <p:nvPr/>
        </p:nvSpPr>
        <p:spPr>
          <a:xfrm>
            <a:off x="2019836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5B9CD-3D82-4119-B9C2-1A1A30F72C51}"/>
              </a:ext>
            </a:extLst>
          </p:cNvPr>
          <p:cNvSpPr/>
          <p:nvPr/>
        </p:nvSpPr>
        <p:spPr>
          <a:xfrm>
            <a:off x="7461688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1D39A1-E7F4-4744-91A9-36DBDD5240F2}"/>
              </a:ext>
            </a:extLst>
          </p:cNvPr>
          <p:cNvSpPr/>
          <p:nvPr/>
        </p:nvSpPr>
        <p:spPr>
          <a:xfrm>
            <a:off x="7461688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F86726E-85D4-4338-BAB1-E27140B50134}"/>
              </a:ext>
            </a:extLst>
          </p:cNvPr>
          <p:cNvSpPr/>
          <p:nvPr/>
        </p:nvSpPr>
        <p:spPr>
          <a:xfrm>
            <a:off x="4841186" y="4246929"/>
            <a:ext cx="2502068" cy="224591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81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17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192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Technique: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Use binary as an intermediary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200" dirty="0">
                <a:latin typeface="+mn-lt"/>
              </a:rPr>
              <a:t>(</a:t>
            </a:r>
            <a:r>
              <a:rPr lang="en-IN" sz="2200" dirty="0">
                <a:latin typeface="+mn-lt"/>
              </a:rPr>
              <a:t>1472.16)</a:t>
            </a:r>
            <a:r>
              <a:rPr lang="en-IN" sz="2200" baseline="-25000" dirty="0">
                <a:latin typeface="+mn-lt"/>
              </a:rPr>
              <a:t>8</a:t>
            </a:r>
            <a:r>
              <a:rPr lang="en-IN" sz="2200" dirty="0">
                <a:latin typeface="+mn-lt"/>
              </a:rPr>
              <a:t> = (N)</a:t>
            </a:r>
            <a:r>
              <a:rPr lang="en-IN" sz="2200" baseline="-25000" dirty="0">
                <a:latin typeface="+mn-lt"/>
              </a:rPr>
              <a:t>16</a:t>
            </a:r>
            <a:r>
              <a:rPr lang="en-IN" sz="2200" dirty="0">
                <a:latin typeface="+mn-lt"/>
              </a:rPr>
              <a:t> </a:t>
            </a:r>
            <a:br>
              <a:rPr lang="en-IN" sz="1600" dirty="0"/>
            </a:br>
            <a:endParaRPr lang="en-US" sz="2200" dirty="0">
              <a:latin typeface="+mn-lt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5C3C4169-E832-4681-A918-44906099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917" y="3953430"/>
            <a:ext cx="46813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1472.16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8</a:t>
            </a:r>
            <a:r>
              <a:rPr lang="en-US" sz="3200" b="1" dirty="0">
                <a:solidFill>
                  <a:srgbClr val="FF0000"/>
                </a:solidFill>
              </a:rPr>
              <a:t> = (33A.38)</a:t>
            </a:r>
            <a:r>
              <a:rPr lang="en-US" sz="3200" b="1" baseline="-25000" dirty="0">
                <a:solidFill>
                  <a:srgbClr val="FF0000"/>
                </a:solidFill>
              </a:rPr>
              <a:t>16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95E093-431E-4F7D-8B2C-DC4EE7793AC3}"/>
              </a:ext>
            </a:extLst>
          </p:cNvPr>
          <p:cNvSpPr txBox="1"/>
          <p:nvPr/>
        </p:nvSpPr>
        <p:spPr>
          <a:xfrm>
            <a:off x="1294203" y="3929991"/>
            <a:ext cx="571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n-lt"/>
              </a:rPr>
              <a:t>1      100     111      010  .   001     110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90E5B818-6467-41D0-B6FA-5F96D5EA5AAE}"/>
              </a:ext>
            </a:extLst>
          </p:cNvPr>
          <p:cNvSpPr/>
          <p:nvPr/>
        </p:nvSpPr>
        <p:spPr>
          <a:xfrm>
            <a:off x="1349647" y="3207825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63058F5B-81B4-4F47-96F9-4945BE4EF3E0}"/>
              </a:ext>
            </a:extLst>
          </p:cNvPr>
          <p:cNvSpPr/>
          <p:nvPr/>
        </p:nvSpPr>
        <p:spPr>
          <a:xfrm>
            <a:off x="2177302" y="3207824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D8866896-BF59-4375-910B-4AB4C05F7310}"/>
              </a:ext>
            </a:extLst>
          </p:cNvPr>
          <p:cNvSpPr/>
          <p:nvPr/>
        </p:nvSpPr>
        <p:spPr>
          <a:xfrm>
            <a:off x="3144124" y="3196365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3C539EE8-2EDE-4D2C-B3A2-18A677D4A8F9}"/>
              </a:ext>
            </a:extLst>
          </p:cNvPr>
          <p:cNvSpPr/>
          <p:nvPr/>
        </p:nvSpPr>
        <p:spPr>
          <a:xfrm>
            <a:off x="4173415" y="3196365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5FFAED8B-BE45-4E49-812A-A0269F02EE00}"/>
              </a:ext>
            </a:extLst>
          </p:cNvPr>
          <p:cNvSpPr/>
          <p:nvPr/>
        </p:nvSpPr>
        <p:spPr>
          <a:xfrm>
            <a:off x="5198019" y="3196365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DF701F6-EC5E-496E-8A2E-0BB044BD20F0}"/>
              </a:ext>
            </a:extLst>
          </p:cNvPr>
          <p:cNvSpPr/>
          <p:nvPr/>
        </p:nvSpPr>
        <p:spPr>
          <a:xfrm>
            <a:off x="6156970" y="3196365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E0602F-1E9B-4EEF-ACCF-47E6199B9F8D}"/>
              </a:ext>
            </a:extLst>
          </p:cNvPr>
          <p:cNvSpPr txBox="1"/>
          <p:nvPr/>
        </p:nvSpPr>
        <p:spPr>
          <a:xfrm>
            <a:off x="1279309" y="2538859"/>
            <a:ext cx="5557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1        4          7	 2    .      1	   6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82740E7-E564-42D5-B67F-9177BCD47A81}"/>
              </a:ext>
            </a:extLst>
          </p:cNvPr>
          <p:cNvSpPr/>
          <p:nvPr/>
        </p:nvSpPr>
        <p:spPr>
          <a:xfrm rot="16200000">
            <a:off x="5505341" y="4560479"/>
            <a:ext cx="198929" cy="1094929"/>
          </a:xfrm>
          <a:prstGeom prst="leftBrace">
            <a:avLst>
              <a:gd name="adj1" fmla="val 2916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C96B8DEA-55CA-46E8-8253-8F62EF80EA3B}"/>
              </a:ext>
            </a:extLst>
          </p:cNvPr>
          <p:cNvSpPr/>
          <p:nvPr/>
        </p:nvSpPr>
        <p:spPr>
          <a:xfrm rot="16200000">
            <a:off x="3847076" y="4574871"/>
            <a:ext cx="198929" cy="1094929"/>
          </a:xfrm>
          <a:prstGeom prst="leftBrace">
            <a:avLst>
              <a:gd name="adj1" fmla="val 2916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8EBCDE1B-BE9F-496C-9FEC-3463997A7A04}"/>
              </a:ext>
            </a:extLst>
          </p:cNvPr>
          <p:cNvSpPr/>
          <p:nvPr/>
        </p:nvSpPr>
        <p:spPr>
          <a:xfrm rot="16200000">
            <a:off x="2681105" y="4567674"/>
            <a:ext cx="184537" cy="1094929"/>
          </a:xfrm>
          <a:prstGeom prst="leftBrace">
            <a:avLst>
              <a:gd name="adj1" fmla="val 2916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7B809C-43E2-4371-96E6-14F290E0A129}"/>
              </a:ext>
            </a:extLst>
          </p:cNvPr>
          <p:cNvSpPr txBox="1"/>
          <p:nvPr/>
        </p:nvSpPr>
        <p:spPr>
          <a:xfrm>
            <a:off x="926931" y="4489044"/>
            <a:ext cx="6082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+mn-lt"/>
              </a:rPr>
              <a:t>00</a:t>
            </a:r>
            <a:r>
              <a:rPr lang="en-IN" sz="2800" dirty="0">
                <a:latin typeface="+mn-lt"/>
              </a:rPr>
              <a:t>1      100     111      010  .   001     110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00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D77F9C83-741D-4C1A-8B45-17710786B450}"/>
              </a:ext>
            </a:extLst>
          </p:cNvPr>
          <p:cNvSpPr/>
          <p:nvPr/>
        </p:nvSpPr>
        <p:spPr>
          <a:xfrm rot="16200000">
            <a:off x="1505056" y="4600097"/>
            <a:ext cx="198929" cy="1094929"/>
          </a:xfrm>
          <a:prstGeom prst="leftBrace">
            <a:avLst>
              <a:gd name="adj1" fmla="val 2916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D1A337DD-8A28-4F01-A940-302E62F6659B}"/>
              </a:ext>
            </a:extLst>
          </p:cNvPr>
          <p:cNvSpPr/>
          <p:nvPr/>
        </p:nvSpPr>
        <p:spPr>
          <a:xfrm rot="16200000">
            <a:off x="6458848" y="4808414"/>
            <a:ext cx="191732" cy="620642"/>
          </a:xfrm>
          <a:prstGeom prst="leftBrace">
            <a:avLst>
              <a:gd name="adj1" fmla="val 2916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4C35C3-BF20-462A-B71D-B4BD3B9E80C8}"/>
              </a:ext>
            </a:extLst>
          </p:cNvPr>
          <p:cNvSpPr txBox="1"/>
          <p:nvPr/>
        </p:nvSpPr>
        <p:spPr>
          <a:xfrm>
            <a:off x="1394620" y="5405387"/>
            <a:ext cx="5557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3             3            A        .        3	     8  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8772AF9-AA93-404A-A7EB-0BDBEAEDE170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OCTAL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HEXADECIMAL</a:t>
            </a:r>
          </a:p>
        </p:txBody>
      </p:sp>
    </p:spTree>
    <p:extLst>
      <p:ext uri="{BB962C8B-B14F-4D97-AF65-F5344CB8AC3E}">
        <p14:creationId xmlns:p14="http://schemas.microsoft.com/office/powerpoint/2010/main" val="37899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/>
      <p:bldP spid="4" grpId="0" animBg="1"/>
      <p:bldP spid="28" grpId="0" animBg="1"/>
      <p:bldP spid="29" grpId="0" animBg="1"/>
      <p:bldP spid="30" grpId="0"/>
      <p:bldP spid="31" grpId="0" animBg="1"/>
      <p:bldP spid="32" grpId="0" animBg="1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18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HEXADECIMAL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2200" b="1" dirty="0">
                <a:latin typeface="Comic Sans MS" panose="030F0702030302020204" pitchFamily="66" charset="0"/>
              </a:rPr>
              <a:t>TO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BINARY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8F7DF8-E912-4552-902E-36764AAFBB19}"/>
              </a:ext>
            </a:extLst>
          </p:cNvPr>
          <p:cNvSpPr/>
          <p:nvPr/>
        </p:nvSpPr>
        <p:spPr>
          <a:xfrm>
            <a:off x="2019836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7FCAD-A179-440D-B688-3A8CBDF8CBA0}"/>
              </a:ext>
            </a:extLst>
          </p:cNvPr>
          <p:cNvSpPr/>
          <p:nvPr/>
        </p:nvSpPr>
        <p:spPr>
          <a:xfrm>
            <a:off x="2019836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5B9CD-3D82-4119-B9C2-1A1A30F72C51}"/>
              </a:ext>
            </a:extLst>
          </p:cNvPr>
          <p:cNvSpPr/>
          <p:nvPr/>
        </p:nvSpPr>
        <p:spPr>
          <a:xfrm>
            <a:off x="7461688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1D39A1-E7F4-4744-91A9-36DBDD5240F2}"/>
              </a:ext>
            </a:extLst>
          </p:cNvPr>
          <p:cNvSpPr/>
          <p:nvPr/>
        </p:nvSpPr>
        <p:spPr>
          <a:xfrm>
            <a:off x="7461688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F86726E-85D4-4338-BAB1-E27140B50134}"/>
              </a:ext>
            </a:extLst>
          </p:cNvPr>
          <p:cNvSpPr/>
          <p:nvPr/>
        </p:nvSpPr>
        <p:spPr>
          <a:xfrm rot="16200000" flipV="1">
            <a:off x="8128382" y="3094019"/>
            <a:ext cx="1361800" cy="219274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08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19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HEXADECIMAL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BINARY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192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Technique: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Convert each hexadecimal digit to a 4-bit equivalent binary representation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200" dirty="0">
                <a:latin typeface="+mn-lt"/>
              </a:rPr>
              <a:t>(</a:t>
            </a:r>
            <a:r>
              <a:rPr lang="en-IN" sz="2200" dirty="0">
                <a:latin typeface="+mn-lt"/>
              </a:rPr>
              <a:t>10AF)</a:t>
            </a:r>
            <a:r>
              <a:rPr lang="en-IN" sz="2200" baseline="-25000" dirty="0">
                <a:latin typeface="+mn-lt"/>
              </a:rPr>
              <a:t>16</a:t>
            </a:r>
            <a:r>
              <a:rPr lang="en-IN" sz="2200" dirty="0">
                <a:latin typeface="+mn-lt"/>
              </a:rPr>
              <a:t> = (N)</a:t>
            </a:r>
            <a:r>
              <a:rPr lang="en-IN" sz="2200" baseline="-25000" dirty="0">
                <a:latin typeface="+mn-lt"/>
              </a:rPr>
              <a:t>2</a:t>
            </a:r>
            <a:r>
              <a:rPr lang="en-IN" sz="2200" dirty="0">
                <a:latin typeface="+mn-lt"/>
              </a:rPr>
              <a:t> </a:t>
            </a:r>
            <a:br>
              <a:rPr lang="en-IN" sz="1600" dirty="0"/>
            </a:br>
            <a:endParaRPr lang="en-US" sz="2200" dirty="0">
              <a:latin typeface="+mn-lt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DB6827B7-0643-4E40-9D6C-16392204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4657" y="5074532"/>
            <a:ext cx="54432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10AF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16</a:t>
            </a:r>
            <a:r>
              <a:rPr lang="en-US" sz="3200" b="1" dirty="0">
                <a:solidFill>
                  <a:srgbClr val="FF0000"/>
                </a:solidFill>
              </a:rPr>
              <a:t> = (1000010101111)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8F1864-89AA-435B-A6DA-7EC3C0188E57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2744657" y="2856131"/>
            <a:ext cx="5443258" cy="167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2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CONTENTS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96BD172-A453-4119-95C3-C4F6FC66D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48" y="1124268"/>
            <a:ext cx="9302383" cy="3355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6213" indent="0"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Module-1 (Part-1)</a:t>
            </a:r>
          </a:p>
          <a:p>
            <a:pPr marL="984250" indent="-457200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Number systems and conversions </a:t>
            </a:r>
          </a:p>
          <a:p>
            <a:pPr marL="984250" indent="-457200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b="1" dirty="0">
                <a:solidFill>
                  <a:srgbClr val="FF0000"/>
                </a:solidFill>
                <a:latin typeface="+mn-lt"/>
              </a:rPr>
              <a:t>Binary arithmetic operations </a:t>
            </a:r>
          </a:p>
          <a:p>
            <a:pPr marL="984250" indent="-457200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r’s and (r-1)’s compliment </a:t>
            </a:r>
          </a:p>
          <a:p>
            <a:pPr marL="984250" indent="-457200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Binary signed and unsigned numbers </a:t>
            </a:r>
          </a:p>
          <a:p>
            <a:pPr marL="984250" indent="-457200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Weighted and non-weighted binary codes</a:t>
            </a:r>
            <a:endParaRPr lang="en-US" alt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8117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20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HEXADECIMAL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BINARY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877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200" dirty="0">
                <a:latin typeface="+mn-lt"/>
              </a:rPr>
              <a:t>(</a:t>
            </a:r>
            <a:r>
              <a:rPr lang="en-IN" sz="2200" dirty="0">
                <a:latin typeface="+mn-lt"/>
              </a:rPr>
              <a:t>A5BF.0C)</a:t>
            </a:r>
            <a:r>
              <a:rPr lang="en-IN" sz="2200" baseline="-25000" dirty="0">
                <a:latin typeface="+mn-lt"/>
              </a:rPr>
              <a:t>16</a:t>
            </a:r>
            <a:r>
              <a:rPr lang="en-IN" sz="2200" dirty="0">
                <a:latin typeface="+mn-lt"/>
              </a:rPr>
              <a:t> = (N)</a:t>
            </a:r>
            <a:r>
              <a:rPr lang="en-IN" sz="2200" baseline="-25000" dirty="0">
                <a:latin typeface="+mn-lt"/>
              </a:rPr>
              <a:t>2</a:t>
            </a:r>
            <a:r>
              <a:rPr lang="en-IN" sz="2200" dirty="0">
                <a:latin typeface="+mn-lt"/>
              </a:rPr>
              <a:t> </a:t>
            </a:r>
            <a:br>
              <a:rPr lang="en-IN" sz="1600" dirty="0"/>
            </a:br>
            <a:endParaRPr lang="en-US" sz="2200" dirty="0">
              <a:latin typeface="+mn-lt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DB6827B7-0643-4E40-9D6C-16392204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618" y="4495853"/>
            <a:ext cx="81881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A5BF.0C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16</a:t>
            </a:r>
            <a:r>
              <a:rPr lang="en-US" sz="3200" b="1" dirty="0">
                <a:solidFill>
                  <a:srgbClr val="FF0000"/>
                </a:solidFill>
              </a:rPr>
              <a:t> = (1010010110111111.000011)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254549-FB9D-4AB5-9F1C-D5EFE2583A95}"/>
              </a:ext>
            </a:extLst>
          </p:cNvPr>
          <p:cNvSpPr txBox="1"/>
          <p:nvPr/>
        </p:nvSpPr>
        <p:spPr>
          <a:xfrm>
            <a:off x="3234719" y="1907327"/>
            <a:ext cx="5557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         5          B	  F    .      0	    C </a:t>
            </a:r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E13FE66-24C0-45FA-A1D8-B020DDAEAED8}"/>
              </a:ext>
            </a:extLst>
          </p:cNvPr>
          <p:cNvSpPr/>
          <p:nvPr/>
        </p:nvSpPr>
        <p:spPr>
          <a:xfrm>
            <a:off x="3305057" y="257629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62B5B49C-EA37-44BE-8A41-CB681A3EBFB9}"/>
              </a:ext>
            </a:extLst>
          </p:cNvPr>
          <p:cNvSpPr/>
          <p:nvPr/>
        </p:nvSpPr>
        <p:spPr>
          <a:xfrm>
            <a:off x="4231188" y="2576292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DA316268-7127-4546-AB50-9D09D0BEEAF3}"/>
              </a:ext>
            </a:extLst>
          </p:cNvPr>
          <p:cNvSpPr/>
          <p:nvPr/>
        </p:nvSpPr>
        <p:spPr>
          <a:xfrm>
            <a:off x="5226146" y="256483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328F48C5-31DC-499B-AB7C-B6FFCC7F0864}"/>
              </a:ext>
            </a:extLst>
          </p:cNvPr>
          <p:cNvSpPr/>
          <p:nvPr/>
        </p:nvSpPr>
        <p:spPr>
          <a:xfrm>
            <a:off x="6200675" y="2579747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356E5519-089C-4DDA-831D-0FF5E931AE99}"/>
              </a:ext>
            </a:extLst>
          </p:cNvPr>
          <p:cNvSpPr/>
          <p:nvPr/>
        </p:nvSpPr>
        <p:spPr>
          <a:xfrm>
            <a:off x="7279324" y="256483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E8E27C5F-C521-46E2-8A41-A347BAB9B0D1}"/>
              </a:ext>
            </a:extLst>
          </p:cNvPr>
          <p:cNvSpPr/>
          <p:nvPr/>
        </p:nvSpPr>
        <p:spPr>
          <a:xfrm>
            <a:off x="8212366" y="256483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F6A43D-1A42-49FB-B6FD-647732756FF3}"/>
              </a:ext>
            </a:extLst>
          </p:cNvPr>
          <p:cNvSpPr txBox="1"/>
          <p:nvPr/>
        </p:nvSpPr>
        <p:spPr>
          <a:xfrm>
            <a:off x="2946861" y="3347784"/>
            <a:ext cx="5986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n-lt"/>
              </a:rPr>
              <a:t>1010   0101   1011   1111 .   0000   1100</a:t>
            </a:r>
            <a:endParaRPr lang="en-I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01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6" grpId="0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21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HEXADECIMAL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2200" b="1" dirty="0">
                <a:latin typeface="Comic Sans MS" panose="030F0702030302020204" pitchFamily="66" charset="0"/>
              </a:rPr>
              <a:t>TO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OCTAL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8F7DF8-E912-4552-902E-36764AAFBB19}"/>
              </a:ext>
            </a:extLst>
          </p:cNvPr>
          <p:cNvSpPr/>
          <p:nvPr/>
        </p:nvSpPr>
        <p:spPr>
          <a:xfrm>
            <a:off x="2019836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7FCAD-A179-440D-B688-3A8CBDF8CBA0}"/>
              </a:ext>
            </a:extLst>
          </p:cNvPr>
          <p:cNvSpPr/>
          <p:nvPr/>
        </p:nvSpPr>
        <p:spPr>
          <a:xfrm>
            <a:off x="2019836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5B9CD-3D82-4119-B9C2-1A1A30F72C51}"/>
              </a:ext>
            </a:extLst>
          </p:cNvPr>
          <p:cNvSpPr/>
          <p:nvPr/>
        </p:nvSpPr>
        <p:spPr>
          <a:xfrm>
            <a:off x="7461688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1D39A1-E7F4-4744-91A9-36DBDD5240F2}"/>
              </a:ext>
            </a:extLst>
          </p:cNvPr>
          <p:cNvSpPr/>
          <p:nvPr/>
        </p:nvSpPr>
        <p:spPr>
          <a:xfrm>
            <a:off x="7461688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0D15C3-ACFF-4397-AFEC-A2C00056B8DF}"/>
              </a:ext>
            </a:extLst>
          </p:cNvPr>
          <p:cNvSpPr/>
          <p:nvPr/>
        </p:nvSpPr>
        <p:spPr>
          <a:xfrm rot="10800000">
            <a:off x="4841186" y="4246929"/>
            <a:ext cx="2502068" cy="224591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64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22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1921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Technique: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Use binary as an intermediary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200" dirty="0">
                <a:latin typeface="+mn-lt"/>
              </a:rPr>
              <a:t>(</a:t>
            </a:r>
            <a:r>
              <a:rPr lang="en-IN" sz="2200" dirty="0"/>
              <a:t>A5BF.0C)</a:t>
            </a:r>
            <a:r>
              <a:rPr lang="en-IN" sz="2200" baseline="-25000" dirty="0"/>
              <a:t>16</a:t>
            </a:r>
            <a:r>
              <a:rPr lang="en-IN" sz="2200" dirty="0"/>
              <a:t> = (N)</a:t>
            </a:r>
            <a:r>
              <a:rPr lang="en-IN" sz="2200" baseline="-25000" dirty="0"/>
              <a:t>8</a:t>
            </a:r>
            <a:r>
              <a:rPr lang="en-IN" sz="2200" dirty="0"/>
              <a:t> </a:t>
            </a:r>
            <a:br>
              <a:rPr lang="en-IN" sz="1600" dirty="0"/>
            </a:br>
            <a:endParaRPr lang="en-US" sz="2200" dirty="0">
              <a:latin typeface="+mn-lt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5C3C4169-E832-4681-A918-4490609965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7420" y="4028094"/>
            <a:ext cx="468134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A5BF.0C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16</a:t>
            </a:r>
            <a:r>
              <a:rPr lang="en-US" sz="3200" b="1" dirty="0">
                <a:solidFill>
                  <a:srgbClr val="FF0000"/>
                </a:solidFill>
              </a:rPr>
              <a:t> = (122677.03)</a:t>
            </a:r>
            <a:r>
              <a:rPr lang="en-US" sz="3200" b="1" baseline="-25000" dirty="0">
                <a:solidFill>
                  <a:srgbClr val="FF0000"/>
                </a:solidFill>
              </a:rPr>
              <a:t>8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082740E7-E564-42D5-B67F-9177BCD47A81}"/>
              </a:ext>
            </a:extLst>
          </p:cNvPr>
          <p:cNvSpPr/>
          <p:nvPr/>
        </p:nvSpPr>
        <p:spPr>
          <a:xfrm rot="16200000">
            <a:off x="5231213" y="4834608"/>
            <a:ext cx="165108" cy="484714"/>
          </a:xfrm>
          <a:prstGeom prst="leftBrace">
            <a:avLst>
              <a:gd name="adj1" fmla="val 2916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C96B8DEA-55CA-46E8-8253-8F62EF80EA3B}"/>
              </a:ext>
            </a:extLst>
          </p:cNvPr>
          <p:cNvSpPr/>
          <p:nvPr/>
        </p:nvSpPr>
        <p:spPr>
          <a:xfrm rot="16200000">
            <a:off x="4289633" y="4858714"/>
            <a:ext cx="184536" cy="484713"/>
          </a:xfrm>
          <a:prstGeom prst="leftBrace">
            <a:avLst>
              <a:gd name="adj1" fmla="val 2916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8EBCDE1B-BE9F-496C-9FEC-3463997A7A04}"/>
              </a:ext>
            </a:extLst>
          </p:cNvPr>
          <p:cNvSpPr/>
          <p:nvPr/>
        </p:nvSpPr>
        <p:spPr>
          <a:xfrm rot="16200000">
            <a:off x="3641614" y="4729366"/>
            <a:ext cx="150717" cy="737724"/>
          </a:xfrm>
          <a:prstGeom prst="leftBrace">
            <a:avLst>
              <a:gd name="adj1" fmla="val 2916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Left Brace 31">
            <a:extLst>
              <a:ext uri="{FF2B5EF4-FFF2-40B4-BE49-F238E27FC236}">
                <a16:creationId xmlns:a16="http://schemas.microsoft.com/office/drawing/2014/main" id="{D1A337DD-8A28-4F01-A940-302E62F6659B}"/>
              </a:ext>
            </a:extLst>
          </p:cNvPr>
          <p:cNvSpPr/>
          <p:nvPr/>
        </p:nvSpPr>
        <p:spPr>
          <a:xfrm rot="16200000">
            <a:off x="5914476" y="4718917"/>
            <a:ext cx="212699" cy="736143"/>
          </a:xfrm>
          <a:prstGeom prst="leftBrace">
            <a:avLst>
              <a:gd name="adj1" fmla="val 2916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4C35C3-BF20-462A-B71D-B4BD3B9E80C8}"/>
              </a:ext>
            </a:extLst>
          </p:cNvPr>
          <p:cNvSpPr txBox="1"/>
          <p:nvPr/>
        </p:nvSpPr>
        <p:spPr>
          <a:xfrm>
            <a:off x="691659" y="5352866"/>
            <a:ext cx="6260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1     2        2      6       7      7   .      0      3     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73C883-FD03-4E3D-9752-FB34ABD23C20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HEXADECIMAL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</a:t>
            </a:r>
            <a:r>
              <a:rPr lang="en-US" sz="2200" b="1" dirty="0">
                <a:latin typeface="Comic Sans MS" panose="030F0702030302020204" pitchFamily="66" charset="0"/>
              </a:rPr>
              <a:t>TO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 OCTAL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382081-CADF-4C96-9C62-31A06F3FF8CE}"/>
              </a:ext>
            </a:extLst>
          </p:cNvPr>
          <p:cNvSpPr txBox="1"/>
          <p:nvPr/>
        </p:nvSpPr>
        <p:spPr>
          <a:xfrm>
            <a:off x="1253944" y="2510485"/>
            <a:ext cx="5557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         5          B	  F    .      0	    C 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AC2189EF-E93A-4E98-A1BA-B56115FF4F6B}"/>
              </a:ext>
            </a:extLst>
          </p:cNvPr>
          <p:cNvSpPr/>
          <p:nvPr/>
        </p:nvSpPr>
        <p:spPr>
          <a:xfrm>
            <a:off x="1324282" y="3179451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AF6B67AD-3CB8-454D-A71D-EBF4E5B72E90}"/>
              </a:ext>
            </a:extLst>
          </p:cNvPr>
          <p:cNvSpPr/>
          <p:nvPr/>
        </p:nvSpPr>
        <p:spPr>
          <a:xfrm>
            <a:off x="2250413" y="3179450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908C603B-DD7C-4241-A923-A844D9354AAC}"/>
              </a:ext>
            </a:extLst>
          </p:cNvPr>
          <p:cNvSpPr/>
          <p:nvPr/>
        </p:nvSpPr>
        <p:spPr>
          <a:xfrm>
            <a:off x="3245371" y="3167991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7B0D8FD2-79AA-43E0-83B3-17774100CBF4}"/>
              </a:ext>
            </a:extLst>
          </p:cNvPr>
          <p:cNvSpPr/>
          <p:nvPr/>
        </p:nvSpPr>
        <p:spPr>
          <a:xfrm>
            <a:off x="4219900" y="3182905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509DC7F0-4522-4DF5-B4F5-F3458B4D89D0}"/>
              </a:ext>
            </a:extLst>
          </p:cNvPr>
          <p:cNvSpPr/>
          <p:nvPr/>
        </p:nvSpPr>
        <p:spPr>
          <a:xfrm>
            <a:off x="5298549" y="3167991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9F2FE3-362F-4975-A301-89FEEB1584BC}"/>
              </a:ext>
            </a:extLst>
          </p:cNvPr>
          <p:cNvSpPr/>
          <p:nvPr/>
        </p:nvSpPr>
        <p:spPr>
          <a:xfrm>
            <a:off x="6231591" y="3167991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B1D56C-FEA4-4433-BA15-9BB9457E7F1F}"/>
              </a:ext>
            </a:extLst>
          </p:cNvPr>
          <p:cNvSpPr txBox="1"/>
          <p:nvPr/>
        </p:nvSpPr>
        <p:spPr>
          <a:xfrm>
            <a:off x="966086" y="3950942"/>
            <a:ext cx="59861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n-lt"/>
              </a:rPr>
              <a:t>1010   0101   1011   1111 .   0000   1100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C5DF25-F060-45E6-BC30-B4B15DFC1A4A}"/>
              </a:ext>
            </a:extLst>
          </p:cNvPr>
          <p:cNvSpPr txBox="1"/>
          <p:nvPr/>
        </p:nvSpPr>
        <p:spPr>
          <a:xfrm>
            <a:off x="596727" y="4471088"/>
            <a:ext cx="681694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rgbClr val="FF0000"/>
                </a:solidFill>
                <a:latin typeface="+mn-lt"/>
              </a:rPr>
              <a:t>00</a:t>
            </a:r>
            <a:r>
              <a:rPr lang="en-IN" sz="2800" dirty="0">
                <a:latin typeface="+mn-lt"/>
              </a:rPr>
              <a:t>1010   0101   1011   1111 .   0000   1100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B09DAC46-21EE-4335-B418-DC586E9BBCDC}"/>
              </a:ext>
            </a:extLst>
          </p:cNvPr>
          <p:cNvSpPr/>
          <p:nvPr/>
        </p:nvSpPr>
        <p:spPr>
          <a:xfrm rot="16200000">
            <a:off x="2836212" y="4745436"/>
            <a:ext cx="212699" cy="736143"/>
          </a:xfrm>
          <a:prstGeom prst="leftBrace">
            <a:avLst>
              <a:gd name="adj1" fmla="val 2916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F592DF59-85E8-4E8E-8448-DAD290385A5D}"/>
              </a:ext>
            </a:extLst>
          </p:cNvPr>
          <p:cNvSpPr/>
          <p:nvPr/>
        </p:nvSpPr>
        <p:spPr>
          <a:xfrm rot="16200000">
            <a:off x="2179639" y="4863066"/>
            <a:ext cx="165108" cy="484714"/>
          </a:xfrm>
          <a:prstGeom prst="leftBrace">
            <a:avLst>
              <a:gd name="adj1" fmla="val 2916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B8CFCAA6-FD0B-4B63-A937-F1386812E3F9}"/>
              </a:ext>
            </a:extLst>
          </p:cNvPr>
          <p:cNvSpPr/>
          <p:nvPr/>
        </p:nvSpPr>
        <p:spPr>
          <a:xfrm rot="16200000">
            <a:off x="821025" y="4848676"/>
            <a:ext cx="165108" cy="484714"/>
          </a:xfrm>
          <a:prstGeom prst="leftBrace">
            <a:avLst>
              <a:gd name="adj1" fmla="val 2916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A0E1211F-BB01-455E-8DC0-79E0ED28962A}"/>
              </a:ext>
            </a:extLst>
          </p:cNvPr>
          <p:cNvSpPr/>
          <p:nvPr/>
        </p:nvSpPr>
        <p:spPr>
          <a:xfrm rot="16200000">
            <a:off x="1389738" y="4848676"/>
            <a:ext cx="165108" cy="484714"/>
          </a:xfrm>
          <a:prstGeom prst="leftBrace">
            <a:avLst>
              <a:gd name="adj1" fmla="val 29166"/>
              <a:gd name="adj2" fmla="val 50000"/>
            </a:avLst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03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4" grpId="0" animBg="1"/>
      <p:bldP spid="28" grpId="0" animBg="1"/>
      <p:bldP spid="29" grpId="0" animBg="1"/>
      <p:bldP spid="32" grpId="0" animBg="1"/>
      <p:bldP spid="33" grpId="0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/>
      <p:bldP spid="52" grpId="0"/>
      <p:bldP spid="54" grpId="0" animBg="1"/>
      <p:bldP spid="55" grpId="0" animBg="1"/>
      <p:bldP spid="56" grpId="0" animBg="1"/>
      <p:bldP spid="5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23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ASSIGNMENT QUESTION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4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2200" b="1" dirty="0">
                <a:solidFill>
                  <a:srgbClr val="002060"/>
                </a:solidFill>
                <a:latin typeface="+mn-lt"/>
              </a:rPr>
              <a:t>Fill the table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1587CA-0D09-4D54-89BF-DA8DF37EB8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4088" y="1830696"/>
            <a:ext cx="103060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613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pattFill prst="pct5">
            <a:fgClr>
              <a:srgbClr val="FF0000"/>
            </a:fgClr>
            <a:bgClr>
              <a:schemeClr val="bg1"/>
            </a:bgClr>
          </a:patt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24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5" name="Vertical Scroll 4">
            <a:extLst>
              <a:ext uri="{FF2B5EF4-FFF2-40B4-BE49-F238E27FC236}">
                <a16:creationId xmlns:a16="http://schemas.microsoft.com/office/drawing/2014/main" id="{69A2CB6B-3ABC-4A8A-9F55-E37314B44A0B}"/>
              </a:ext>
            </a:extLst>
          </p:cNvPr>
          <p:cNvSpPr/>
          <p:nvPr/>
        </p:nvSpPr>
        <p:spPr>
          <a:xfrm>
            <a:off x="1724849" y="1535499"/>
            <a:ext cx="8764527" cy="3049816"/>
          </a:xfrm>
          <a:prstGeom prst="verticalScroll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28575" cmpd="sng">
                  <a:solidFill>
                    <a:srgbClr val="EFEF99"/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Binary Arithmetic</a:t>
            </a:r>
          </a:p>
        </p:txBody>
      </p:sp>
    </p:spTree>
    <p:extLst>
      <p:ext uri="{BB962C8B-B14F-4D97-AF65-F5344CB8AC3E}">
        <p14:creationId xmlns:p14="http://schemas.microsoft.com/office/powerpoint/2010/main" val="3804806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25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BINARY ADDITION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4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2200" b="1" dirty="0">
                <a:solidFill>
                  <a:srgbClr val="002060"/>
                </a:solidFill>
                <a:latin typeface="+mn-lt"/>
              </a:rPr>
              <a:t>Two 1-bit values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943EE-9585-474A-A525-99FFAFB6DB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07578" y="1712857"/>
            <a:ext cx="8457897" cy="322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912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26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BINARY ADDITION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199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2200" b="1" dirty="0">
                <a:solidFill>
                  <a:srgbClr val="002060"/>
                </a:solidFill>
                <a:latin typeface="+mn-lt"/>
              </a:rPr>
              <a:t>Two n-bit values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900113" indent="-365125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200" dirty="0">
                <a:latin typeface="+mn-lt"/>
              </a:rPr>
              <a:t>Add individual bits</a:t>
            </a:r>
          </a:p>
          <a:p>
            <a:pPr marL="900113" indent="-365125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200" dirty="0">
                <a:latin typeface="+mn-lt"/>
              </a:rPr>
              <a:t>Propagate carries </a:t>
            </a:r>
            <a:endParaRPr lang="en-IN" sz="1600" dirty="0">
              <a:latin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15BE4538-B889-4216-9AC5-4BB6EAECC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5313" y="3621088"/>
            <a:ext cx="40575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	1  1  1  1  0  1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+	   1  0  1  1  1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---------------------</a:t>
            </a: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55C8030A-EB0C-4700-A992-0BB146E98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29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E0FDFB27-6FD7-404E-BE56-10586763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3638" y="3154363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D7F58500-BE5B-4AF0-A14B-CF549915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5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BDCF379B-F16F-4569-8743-23A77C6A0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F2EBA711-BA78-47D5-9203-3009D4378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8F3EFF6F-D153-4C88-BCA6-85FC5B3A6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5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6" name="Text Box 19">
            <a:extLst>
              <a:ext uri="{FF2B5EF4-FFF2-40B4-BE49-F238E27FC236}">
                <a16:creationId xmlns:a16="http://schemas.microsoft.com/office/drawing/2014/main" id="{10D6A15A-A472-4FC0-919E-027E945FE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7" name="Text Box 20">
            <a:extLst>
              <a:ext uri="{FF2B5EF4-FFF2-40B4-BE49-F238E27FC236}">
                <a16:creationId xmlns:a16="http://schemas.microsoft.com/office/drawing/2014/main" id="{E4A5934F-73EC-4EDE-9849-EDB574DCB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218F9317-A0CA-446F-9E7F-2D0556D04C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3163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9" name="Text Box 22">
            <a:extLst>
              <a:ext uri="{FF2B5EF4-FFF2-40B4-BE49-F238E27FC236}">
                <a16:creationId xmlns:a16="http://schemas.microsoft.com/office/drawing/2014/main" id="{C503EB38-B562-43A1-9472-E6A6E0A97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63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046BB164-77BD-4791-8C69-71E8694F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31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7C7E5FAE-825C-4EE7-8506-71E51E5A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65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08A6E97B-6A78-4CB7-A76E-6FC394DDA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46878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3A4536B5-0D7A-4B60-B14F-22F36613D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4513" y="3163888"/>
            <a:ext cx="9469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200" dirty="0">
                <a:latin typeface="+mn-lt"/>
              </a:rPr>
              <a:t>carries</a:t>
            </a:r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F77A4283-8C4E-44BB-AFE6-AE4283E232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10188" y="3402013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A5E47C-F4D0-4659-9E44-87C41EA9ED1B}"/>
              </a:ext>
            </a:extLst>
          </p:cNvPr>
          <p:cNvGrpSpPr/>
          <p:nvPr/>
        </p:nvGrpSpPr>
        <p:grpSpPr>
          <a:xfrm>
            <a:off x="8716497" y="3621088"/>
            <a:ext cx="2029723" cy="1528465"/>
            <a:chOff x="9154031" y="3621088"/>
            <a:chExt cx="2029723" cy="1528465"/>
          </a:xfrm>
        </p:grpSpPr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977D0B50-1D44-4B7F-A0D8-CEF22DBF8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4031" y="3621088"/>
              <a:ext cx="2029723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	6  1</a:t>
              </a:r>
            </a:p>
            <a:p>
              <a:pPr eaLnBrk="1" hangingPunct="1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+	2  3 </a:t>
              </a:r>
            </a:p>
            <a:p>
              <a:pPr eaLnBrk="1" hangingPunct="1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----------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6F214536-2E45-4981-B057-57FDCEC42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1831" y="4687888"/>
              <a:ext cx="3667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 b="1" dirty="0">
                  <a:latin typeface="Courier New" pitchFamily="49" charset="0"/>
                </a:rPr>
                <a:t>4</a:t>
              </a:r>
              <a:endParaRPr lang="en-US" sz="2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  <p:sp>
          <p:nvSpPr>
            <p:cNvPr id="48" name="Text Box 25">
              <a:extLst>
                <a:ext uri="{FF2B5EF4-FFF2-40B4-BE49-F238E27FC236}">
                  <a16:creationId xmlns:a16="http://schemas.microsoft.com/office/drawing/2014/main" id="{C8CB8360-CB56-4A75-B569-1A11760B4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8431" y="4687888"/>
              <a:ext cx="3690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 dirty="0">
                  <a:latin typeface="Courier New" pitchFamily="49" charset="0"/>
                </a:rPr>
                <a:t>8</a:t>
              </a:r>
              <a:endParaRPr lang="en-US" sz="2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812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27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BINARY ADDITION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1998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2200" b="1" dirty="0">
                <a:solidFill>
                  <a:srgbClr val="002060"/>
                </a:solidFill>
                <a:latin typeface="+mn-lt"/>
              </a:rPr>
              <a:t>Two n-bit values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900113" indent="-365125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200" dirty="0">
                <a:latin typeface="+mn-lt"/>
              </a:rPr>
              <a:t>Add individual bits</a:t>
            </a:r>
          </a:p>
          <a:p>
            <a:pPr marL="900113" indent="-365125" eaLnBrk="1" hangingPunct="1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IN" sz="2200" dirty="0">
                <a:latin typeface="+mn-lt"/>
              </a:rPr>
              <a:t>Propagate carries </a:t>
            </a:r>
            <a:endParaRPr lang="en-IN" sz="1600" dirty="0">
              <a:latin typeface="+mn-lt"/>
            </a:endParaRP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7E58E-B732-4590-83CC-C42AD9EA888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5599"/>
          <a:stretch/>
        </p:blipFill>
        <p:spPr>
          <a:xfrm>
            <a:off x="2125014" y="2983445"/>
            <a:ext cx="2883084" cy="19716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B92B404-F224-447D-B819-AC5F5D98455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210"/>
          <a:stretch/>
        </p:blipFill>
        <p:spPr>
          <a:xfrm>
            <a:off x="5563782" y="2983445"/>
            <a:ext cx="1960368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0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28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BINARY SUBTRACTION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4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2200" b="1" dirty="0">
                <a:solidFill>
                  <a:srgbClr val="002060"/>
                </a:solidFill>
                <a:latin typeface="+mn-lt"/>
              </a:rPr>
              <a:t>Two 1-bit values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E640E4-859D-4CF2-9DD3-0FE396D1A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3706" y="1893149"/>
            <a:ext cx="6419850" cy="2838450"/>
          </a:xfrm>
          <a:prstGeom prst="rect">
            <a:avLst/>
          </a:prstGeom>
        </p:spPr>
      </p:pic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3450F05F-F081-4EA5-A4EB-EAAC20B56AF3}"/>
              </a:ext>
            </a:extLst>
          </p:cNvPr>
          <p:cNvSpPr/>
          <p:nvPr/>
        </p:nvSpPr>
        <p:spPr>
          <a:xfrm>
            <a:off x="9398024" y="2911443"/>
            <a:ext cx="2081482" cy="717453"/>
          </a:xfrm>
          <a:prstGeom prst="wedgeRoundRectCallout">
            <a:avLst>
              <a:gd name="adj1" fmla="val -106973"/>
              <a:gd name="adj2" fmla="val 11163"/>
              <a:gd name="adj3" fmla="val 166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With Borrow 1</a:t>
            </a:r>
          </a:p>
        </p:txBody>
      </p:sp>
    </p:spTree>
    <p:extLst>
      <p:ext uri="{BB962C8B-B14F-4D97-AF65-F5344CB8AC3E}">
        <p14:creationId xmlns:p14="http://schemas.microsoft.com/office/powerpoint/2010/main" val="1213261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29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143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2200" b="1" dirty="0">
                <a:solidFill>
                  <a:srgbClr val="002060"/>
                </a:solidFill>
                <a:latin typeface="+mn-lt"/>
              </a:rPr>
              <a:t>Two n-bit values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:</a:t>
            </a:r>
          </a:p>
          <a:p>
            <a:pPr marL="900113" indent="-365125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IN" sz="2200" dirty="0">
                <a:latin typeface="+mn-lt"/>
              </a:rPr>
              <a:t>Subtract individual bits with borrow if necessary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15BE4538-B889-4216-9AC5-4BB6EAECC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0948" y="3392488"/>
            <a:ext cx="405752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	1  1  1  1  0  1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+	   1  0  1  1  1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---------------------</a:t>
            </a:r>
          </a:p>
        </p:txBody>
      </p:sp>
      <p:sp>
        <p:nvSpPr>
          <p:cNvPr id="20" name="Text Box 13">
            <a:extLst>
              <a:ext uri="{FF2B5EF4-FFF2-40B4-BE49-F238E27FC236}">
                <a16:creationId xmlns:a16="http://schemas.microsoft.com/office/drawing/2014/main" id="{55C8030A-EB0C-4700-A992-0BB146E98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8548" y="44592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1" name="Text Box 14">
            <a:extLst>
              <a:ext uri="{FF2B5EF4-FFF2-40B4-BE49-F238E27FC236}">
                <a16:creationId xmlns:a16="http://schemas.microsoft.com/office/drawing/2014/main" id="{E0FDFB27-6FD7-404E-BE56-10586763A8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627" y="2938913"/>
            <a:ext cx="5533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10</a:t>
            </a:r>
          </a:p>
        </p:txBody>
      </p:sp>
      <p:sp>
        <p:nvSpPr>
          <p:cNvPr id="22" name="Text Box 15">
            <a:extLst>
              <a:ext uri="{FF2B5EF4-FFF2-40B4-BE49-F238E27FC236}">
                <a16:creationId xmlns:a16="http://schemas.microsoft.com/office/drawing/2014/main" id="{D7F58500-BE5B-4AF0-A14B-CF54991563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5148" y="4459288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latin typeface="Courier New" pitchFamily="49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3" name="Text Box 16">
            <a:extLst>
              <a:ext uri="{FF2B5EF4-FFF2-40B4-BE49-F238E27FC236}">
                <a16:creationId xmlns:a16="http://schemas.microsoft.com/office/drawing/2014/main" id="{BDCF379B-F16F-4569-8743-23A77C6A0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3612" y="29352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24" name="Text Box 17">
            <a:extLst>
              <a:ext uri="{FF2B5EF4-FFF2-40B4-BE49-F238E27FC236}">
                <a16:creationId xmlns:a16="http://schemas.microsoft.com/office/drawing/2014/main" id="{F2EBA711-BA78-47D5-9203-3009D4378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1748" y="44592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8F3EFF6F-D153-4C88-BCA6-85FC5B3A6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0284" y="2935288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30" name="Text Box 23">
            <a:extLst>
              <a:ext uri="{FF2B5EF4-FFF2-40B4-BE49-F238E27FC236}">
                <a16:creationId xmlns:a16="http://schemas.microsoft.com/office/drawing/2014/main" id="{046BB164-77BD-4791-8C69-71E8694F4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748" y="44592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lang="en-US" sz="2400" b="1" dirty="0">
                <a:latin typeface="Courier New" pitchFamily="49" charset="0"/>
              </a:rPr>
              <a:t>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1" name="Text Box 24">
            <a:extLst>
              <a:ext uri="{FF2B5EF4-FFF2-40B4-BE49-F238E27FC236}">
                <a16:creationId xmlns:a16="http://schemas.microsoft.com/office/drawing/2014/main" id="{7C7E5FAE-825C-4EE7-8506-71E51E5AB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2148" y="4459288"/>
            <a:ext cx="36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0</a:t>
            </a:r>
          </a:p>
        </p:txBody>
      </p:sp>
      <p:sp>
        <p:nvSpPr>
          <p:cNvPr id="32" name="Text Box 25">
            <a:extLst>
              <a:ext uri="{FF2B5EF4-FFF2-40B4-BE49-F238E27FC236}">
                <a16:creationId xmlns:a16="http://schemas.microsoft.com/office/drawing/2014/main" id="{08A6E97B-6A78-4CB7-A76E-6FC394DDA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5348" y="4459288"/>
            <a:ext cx="3690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latin typeface="Courier New" pitchFamily="49" charset="0"/>
              </a:rPr>
              <a:t>1</a:t>
            </a:r>
            <a:endParaRPr lang="en-US" sz="2400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33" name="Text Box 26">
            <a:extLst>
              <a:ext uri="{FF2B5EF4-FFF2-40B4-BE49-F238E27FC236}">
                <a16:creationId xmlns:a16="http://schemas.microsoft.com/office/drawing/2014/main" id="{3A4536B5-0D7A-4B60-B14F-22F36613D9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198" y="2936314"/>
            <a:ext cx="1136721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200" dirty="0">
                <a:latin typeface="+mn-lt"/>
              </a:rPr>
              <a:t>Borrows</a:t>
            </a:r>
          </a:p>
        </p:txBody>
      </p:sp>
      <p:sp>
        <p:nvSpPr>
          <p:cNvPr id="34" name="Line 27">
            <a:extLst>
              <a:ext uri="{FF2B5EF4-FFF2-40B4-BE49-F238E27FC236}">
                <a16:creationId xmlns:a16="http://schemas.microsoft.com/office/drawing/2014/main" id="{F77A4283-8C4E-44BB-AFE6-AE4283E232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8873" y="3174439"/>
            <a:ext cx="1600200" cy="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A5E47C-F4D0-4659-9E44-87C41EA9ED1B}"/>
              </a:ext>
            </a:extLst>
          </p:cNvPr>
          <p:cNvGrpSpPr/>
          <p:nvPr/>
        </p:nvGrpSpPr>
        <p:grpSpPr>
          <a:xfrm>
            <a:off x="8695694" y="3367201"/>
            <a:ext cx="2029723" cy="1528465"/>
            <a:chOff x="9154031" y="3621088"/>
            <a:chExt cx="2029723" cy="1528465"/>
          </a:xfrm>
        </p:grpSpPr>
        <p:sp>
          <p:nvSpPr>
            <p:cNvPr id="35" name="Text Box 12">
              <a:extLst>
                <a:ext uri="{FF2B5EF4-FFF2-40B4-BE49-F238E27FC236}">
                  <a16:creationId xmlns:a16="http://schemas.microsoft.com/office/drawing/2014/main" id="{977D0B50-1D44-4B7F-A0D8-CEF22DBF86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54031" y="3621088"/>
              <a:ext cx="2029723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	6  1</a:t>
              </a:r>
            </a:p>
            <a:p>
              <a:pPr eaLnBrk="1" hangingPunct="1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-	2  3 </a:t>
              </a:r>
            </a:p>
            <a:p>
              <a:pPr eaLnBrk="1" hangingPunct="1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----------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6F214536-2E45-4981-B057-57FDCEC421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01831" y="4687888"/>
              <a:ext cx="3667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8</a:t>
              </a:r>
            </a:p>
          </p:txBody>
        </p:sp>
        <p:sp>
          <p:nvSpPr>
            <p:cNvPr id="48" name="Text Box 25">
              <a:extLst>
                <a:ext uri="{FF2B5EF4-FFF2-40B4-BE49-F238E27FC236}">
                  <a16:creationId xmlns:a16="http://schemas.microsoft.com/office/drawing/2014/main" id="{C8CB8360-CB56-4A75-B569-1A11760B4C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68431" y="4687888"/>
              <a:ext cx="3690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 dirty="0">
                  <a:latin typeface="Courier New" pitchFamily="49" charset="0"/>
                </a:rPr>
                <a:t>3</a:t>
              </a:r>
              <a:endParaRPr lang="en-US" sz="2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8B8965C2-5F94-4E19-8F4E-3B2CDF312E8E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BINARY SUBTRACTION</a:t>
            </a:r>
          </a:p>
        </p:txBody>
      </p:sp>
      <p:sp>
        <p:nvSpPr>
          <p:cNvPr id="37" name="Text Box 14">
            <a:extLst>
              <a:ext uri="{FF2B5EF4-FFF2-40B4-BE49-F238E27FC236}">
                <a16:creationId xmlns:a16="http://schemas.microsoft.com/office/drawing/2014/main" id="{C740CEA4-E699-472F-8C43-0A7216AB29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80289" y="2542608"/>
            <a:ext cx="55335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10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0DD425-277C-4BB1-8B11-AA021B634416}"/>
              </a:ext>
            </a:extLst>
          </p:cNvPr>
          <p:cNvCxnSpPr>
            <a:cxnSpLocks/>
          </p:cNvCxnSpPr>
          <p:nvPr/>
        </p:nvCxnSpPr>
        <p:spPr>
          <a:xfrm flipV="1">
            <a:off x="4143907" y="3275136"/>
            <a:ext cx="234937" cy="199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DC19E26-EE5C-4E1A-BDAC-F021367A4227}"/>
              </a:ext>
            </a:extLst>
          </p:cNvPr>
          <p:cNvCxnSpPr>
            <a:cxnSpLocks/>
          </p:cNvCxnSpPr>
          <p:nvPr/>
        </p:nvCxnSpPr>
        <p:spPr>
          <a:xfrm flipV="1">
            <a:off x="3576190" y="2906440"/>
            <a:ext cx="311411" cy="5514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 Box 14">
            <a:extLst>
              <a:ext uri="{FF2B5EF4-FFF2-40B4-BE49-F238E27FC236}">
                <a16:creationId xmlns:a16="http://schemas.microsoft.com/office/drawing/2014/main" id="{57B39FCB-7C12-4E60-93FD-C3682F0B9D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2329" y="2193950"/>
            <a:ext cx="36872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10- decimal value 2</a:t>
            </a:r>
          </a:p>
        </p:txBody>
      </p:sp>
    </p:spTree>
    <p:extLst>
      <p:ext uri="{BB962C8B-B14F-4D97-AF65-F5344CB8AC3E}">
        <p14:creationId xmlns:p14="http://schemas.microsoft.com/office/powerpoint/2010/main" val="3396926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24" grpId="0"/>
      <p:bldP spid="25" grpId="0"/>
      <p:bldP spid="30" grpId="0"/>
      <p:bldP spid="31" grpId="0"/>
      <p:bldP spid="32" grpId="0"/>
      <p:bldP spid="33" grpId="0"/>
      <p:bldP spid="34" grpId="0" animBg="1"/>
      <p:bldP spid="37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3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CONTENTS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96BD172-A453-4119-95C3-C4F6FC66D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548" y="1124268"/>
            <a:ext cx="9302383" cy="1684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176213" indent="0" eaLnBrk="1" hangingPunct="1">
              <a:lnSpc>
                <a:spcPct val="13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Lecture-3</a:t>
            </a:r>
          </a:p>
          <a:p>
            <a:pPr marL="984250" indent="-457200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Conversion of different number systems (</a:t>
            </a:r>
            <a:r>
              <a:rPr lang="en-US" sz="2400" dirty="0" err="1">
                <a:latin typeface="+mn-lt"/>
              </a:rPr>
              <a:t>cont</a:t>
            </a:r>
            <a:r>
              <a:rPr lang="en-US" sz="2400" dirty="0">
                <a:latin typeface="+mn-lt"/>
              </a:rPr>
              <a:t>…)</a:t>
            </a:r>
          </a:p>
          <a:p>
            <a:pPr marL="984250" indent="-457200" eaLnBrk="1" hangingPunct="1">
              <a:lnSpc>
                <a:spcPct val="130000"/>
              </a:lnSpc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400" dirty="0">
                <a:latin typeface="+mn-lt"/>
              </a:rPr>
              <a:t>Binary Arithmetic</a:t>
            </a:r>
          </a:p>
        </p:txBody>
      </p:sp>
    </p:spTree>
    <p:extLst>
      <p:ext uri="{BB962C8B-B14F-4D97-AF65-F5344CB8AC3E}">
        <p14:creationId xmlns:p14="http://schemas.microsoft.com/office/powerpoint/2010/main" val="1438123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30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BINARY MULTIPLICATION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4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IN" sz="2200" b="1" dirty="0">
                <a:solidFill>
                  <a:srgbClr val="002060"/>
                </a:solidFill>
                <a:latin typeface="+mn-lt"/>
              </a:rPr>
              <a:t>Two 1-bit values</a:t>
            </a:r>
            <a:r>
              <a:rPr lang="en-US" sz="2200" b="1" dirty="0">
                <a:solidFill>
                  <a:srgbClr val="002060"/>
                </a:solidFill>
                <a:latin typeface="+mn-lt"/>
              </a:rPr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E61CC2-5EDE-42F1-B77A-66FB09FE73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50388" y="1792093"/>
            <a:ext cx="6913449" cy="305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95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31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4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</a:t>
            </a:r>
          </a:p>
        </p:txBody>
      </p:sp>
      <p:sp>
        <p:nvSpPr>
          <p:cNvPr id="36" name="Text Box 17">
            <a:extLst>
              <a:ext uri="{FF2B5EF4-FFF2-40B4-BE49-F238E27FC236}">
                <a16:creationId xmlns:a16="http://schemas.microsoft.com/office/drawing/2014/main" id="{0F5CFA6A-64CE-4C6D-AA74-B820841F70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836" y="1639838"/>
            <a:ext cx="4427815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		1  0  1  1  1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X         	   1  0  1  0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-----------------------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         0  0  0  0  0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      1  0  1  1  1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   0  0  0  0  0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1  0  1  1  1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-----------------------</a:t>
            </a:r>
          </a:p>
          <a:p>
            <a:pPr eaLnBrk="1" hangingPunct="1"/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1  1  1  0  0  1  1  0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FF0E60-E5B4-4B48-A7E4-55451E5C1785}"/>
              </a:ext>
            </a:extLst>
          </p:cNvPr>
          <p:cNvGrpSpPr/>
          <p:nvPr/>
        </p:nvGrpSpPr>
        <p:grpSpPr>
          <a:xfrm>
            <a:off x="8835752" y="1639838"/>
            <a:ext cx="2029723" cy="1528465"/>
            <a:chOff x="8835752" y="1639838"/>
            <a:chExt cx="2029723" cy="1528465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A5E47C-F4D0-4659-9E44-87C41EA9ED1B}"/>
                </a:ext>
              </a:extLst>
            </p:cNvPr>
            <p:cNvGrpSpPr/>
            <p:nvPr/>
          </p:nvGrpSpPr>
          <p:grpSpPr>
            <a:xfrm>
              <a:off x="8835752" y="1639838"/>
              <a:ext cx="2029723" cy="1528465"/>
              <a:chOff x="9154031" y="3621088"/>
              <a:chExt cx="2029723" cy="1528465"/>
            </a:xfrm>
          </p:grpSpPr>
          <p:sp>
            <p:nvSpPr>
              <p:cNvPr id="35" name="Text Box 12">
                <a:extLst>
                  <a:ext uri="{FF2B5EF4-FFF2-40B4-BE49-F238E27FC236}">
                    <a16:creationId xmlns:a16="http://schemas.microsoft.com/office/drawing/2014/main" id="{977D0B50-1D44-4B7F-A0D8-CEF22DBF86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154031" y="3621088"/>
                <a:ext cx="2029723" cy="12003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</a:rPr>
                  <a:t>	</a:t>
                </a:r>
                <a:r>
                  <a:rPr lang="en-US" sz="2400" b="1" dirty="0">
                    <a:latin typeface="Courier New" pitchFamily="49" charset="0"/>
                  </a:rPr>
                  <a:t>2</a:t>
                </a:r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2400" b="1" dirty="0">
                    <a:latin typeface="Courier New" pitchFamily="49" charset="0"/>
                  </a:rPr>
                  <a:t>3</a:t>
                </a:r>
                <a:endParaRPr lang="en-US" sz="2400" b="1" dirty="0">
                  <a:solidFill>
                    <a:schemeClr val="tx1"/>
                  </a:solidFill>
                  <a:latin typeface="Courier New" pitchFamily="49" charset="0"/>
                </a:endParaRPr>
              </a:p>
              <a:p>
                <a:pPr eaLnBrk="1" hangingPunct="1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</a:rPr>
                  <a:t>X	</a:t>
                </a:r>
                <a:r>
                  <a:rPr lang="en-US" sz="2400" b="1" dirty="0">
                    <a:latin typeface="Courier New" pitchFamily="49" charset="0"/>
                  </a:rPr>
                  <a:t>1</a:t>
                </a:r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</a:rPr>
                  <a:t>  </a:t>
                </a:r>
                <a:r>
                  <a:rPr lang="en-US" sz="2400" b="1" dirty="0">
                    <a:latin typeface="Courier New" pitchFamily="49" charset="0"/>
                  </a:rPr>
                  <a:t>0</a:t>
                </a:r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</a:rPr>
                  <a:t> </a:t>
                </a:r>
              </a:p>
              <a:p>
                <a:pPr eaLnBrk="1" hangingPunct="1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</a:rPr>
                  <a:t>----------</a:t>
                </a:r>
              </a:p>
            </p:txBody>
          </p:sp>
          <p:sp>
            <p:nvSpPr>
              <p:cNvPr id="46" name="Text Box 23">
                <a:extLst>
                  <a:ext uri="{FF2B5EF4-FFF2-40B4-BE49-F238E27FC236}">
                    <a16:creationId xmlns:a16="http://schemas.microsoft.com/office/drawing/2014/main" id="{6F214536-2E45-4981-B057-57FDCEC421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601831" y="4687888"/>
                <a:ext cx="366712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</a:rPr>
                  <a:t>0</a:t>
                </a:r>
              </a:p>
            </p:txBody>
          </p:sp>
          <p:sp>
            <p:nvSpPr>
              <p:cNvPr id="48" name="Text Box 25">
                <a:extLst>
                  <a:ext uri="{FF2B5EF4-FFF2-40B4-BE49-F238E27FC236}">
                    <a16:creationId xmlns:a16="http://schemas.microsoft.com/office/drawing/2014/main" id="{C8CB8360-CB56-4A75-B569-1A11760B4C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068431" y="4687888"/>
                <a:ext cx="3690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2400" b="1" dirty="0">
                    <a:solidFill>
                      <a:schemeClr val="tx1"/>
                    </a:solidFill>
                    <a:latin typeface="Courier New" pitchFamily="49" charset="0"/>
                  </a:rPr>
                  <a:t>3</a:t>
                </a:r>
              </a:p>
            </p:txBody>
          </p:sp>
        </p:grpSp>
        <p:sp>
          <p:nvSpPr>
            <p:cNvPr id="37" name="Text Box 25">
              <a:extLst>
                <a:ext uri="{FF2B5EF4-FFF2-40B4-BE49-F238E27FC236}">
                  <a16:creationId xmlns:a16="http://schemas.microsoft.com/office/drawing/2014/main" id="{F784E62A-3D83-413B-AE94-85064E47D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6752" y="2692570"/>
              <a:ext cx="36901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 dirty="0">
                  <a:latin typeface="Courier New" pitchFamily="49" charset="0"/>
                </a:rPr>
                <a:t>2</a:t>
              </a:r>
              <a:endParaRPr lang="en-US" sz="2400" b="1" dirty="0">
                <a:solidFill>
                  <a:schemeClr val="tx1"/>
                </a:solidFill>
                <a:latin typeface="Courier New" pitchFamily="49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B0998948-A1F4-4611-B0D5-04C67E4DCEC6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BINARY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90550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32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85" y="1273058"/>
            <a:ext cx="6724075" cy="1546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n-lt"/>
              </a:rPr>
              <a:t>Add: (1000111)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+ (1110)</a:t>
            </a:r>
            <a:r>
              <a:rPr lang="en-US" sz="2400" baseline="-25000" dirty="0">
                <a:latin typeface="+mn-lt"/>
              </a:rPr>
              <a:t>2</a:t>
            </a:r>
            <a:endParaRPr lang="en-US" sz="2400" dirty="0">
              <a:latin typeface="+mn-lt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n-lt"/>
              </a:rPr>
              <a:t>Subtract: (1110000)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– (1111)</a:t>
            </a:r>
            <a:r>
              <a:rPr lang="en-US" sz="2400" baseline="-25000" dirty="0">
                <a:latin typeface="+mn-lt"/>
              </a:rPr>
              <a:t>2</a:t>
            </a:r>
            <a:endParaRPr lang="en-US" sz="2400" dirty="0">
              <a:latin typeface="+mn-lt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400" dirty="0">
                <a:latin typeface="+mn-lt"/>
              </a:rPr>
              <a:t>Multiply: (101)</a:t>
            </a:r>
            <a:r>
              <a:rPr lang="en-US" sz="2400" baseline="-25000" dirty="0">
                <a:latin typeface="+mn-lt"/>
              </a:rPr>
              <a:t>2</a:t>
            </a:r>
            <a:r>
              <a:rPr lang="en-US" sz="2400" dirty="0">
                <a:latin typeface="+mn-lt"/>
              </a:rPr>
              <a:t> x (10101)</a:t>
            </a:r>
            <a:r>
              <a:rPr lang="en-US" sz="2400" baseline="-25000" dirty="0">
                <a:latin typeface="+mn-lt"/>
              </a:rPr>
              <a:t>2</a:t>
            </a:r>
            <a:endParaRPr lang="en-US" sz="2400" dirty="0">
              <a:latin typeface="+mn-lt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998948-A1F4-4611-B0D5-04C67E4DCEC6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>
                <a:solidFill>
                  <a:srgbClr val="002060"/>
                </a:solidFill>
                <a:latin typeface="Comic Sans MS" panose="030F0702030302020204" pitchFamily="66" charset="0"/>
              </a:rPr>
              <a:t>ASSIGNMENT QUESTIONS</a:t>
            </a:r>
            <a:endParaRPr lang="en-US" sz="2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648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33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pattFill prst="pct5">
            <a:fgClr>
              <a:schemeClr val="accent1"/>
            </a:fgClr>
            <a:bgClr>
              <a:schemeClr val="bg1"/>
            </a:bgClr>
          </a:patt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5" name="Picture 2" descr="Thank You Images, Stock Photos &amp; Vectors | Shutterstock">
            <a:extLst>
              <a:ext uri="{FF2B5EF4-FFF2-40B4-BE49-F238E27FC236}">
                <a16:creationId xmlns:a16="http://schemas.microsoft.com/office/drawing/2014/main" id="{AF0B43DB-022B-4639-AD8C-4F6C3E0912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167" b="27575"/>
          <a:stretch/>
        </p:blipFill>
        <p:spPr bwMode="auto">
          <a:xfrm>
            <a:off x="1821056" y="1553029"/>
            <a:ext cx="8572113" cy="231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FF29DB9-C989-44FC-9C2F-EAEECD4E2A0D}"/>
              </a:ext>
            </a:extLst>
          </p:cNvPr>
          <p:cNvSpPr/>
          <p:nvPr/>
        </p:nvSpPr>
        <p:spPr>
          <a:xfrm>
            <a:off x="938516" y="3870264"/>
            <a:ext cx="103371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Monotype Corsiva" panose="03010101010201010101" pitchFamily="66" charset="0"/>
              </a:rPr>
              <a:t> </a:t>
            </a:r>
            <a:r>
              <a:rPr lang="en-US" sz="3600" b="1" dirty="0">
                <a:solidFill>
                  <a:srgbClr val="FF0000"/>
                </a:solidFill>
                <a:latin typeface="Monotype Corsiva" panose="03010101010201010101" pitchFamily="66" charset="0"/>
              </a:rPr>
              <a:t>Please follow the instructions of the government and stay safe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993F433-1FA8-4BAF-AF64-EEC5677C9B68}"/>
              </a:ext>
            </a:extLst>
          </p:cNvPr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409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4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BOOKS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196BD172-A453-4119-95C3-C4F6FC66D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941388"/>
            <a:ext cx="11452225" cy="1527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None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Textbooks</a:t>
            </a:r>
            <a:endParaRPr lang="en-IN" sz="2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M.Morris</a:t>
            </a:r>
            <a:r>
              <a:rPr lang="en-US" sz="2000" dirty="0">
                <a:latin typeface="+mn-lt"/>
              </a:rPr>
              <a:t> Mano, Michael D </a:t>
            </a:r>
            <a:r>
              <a:rPr lang="en-US" sz="2000" dirty="0" err="1">
                <a:latin typeface="+mn-lt"/>
              </a:rPr>
              <a:t>Ciletti</a:t>
            </a:r>
            <a:r>
              <a:rPr lang="en-US" sz="2000" dirty="0">
                <a:latin typeface="+mn-lt"/>
              </a:rPr>
              <a:t>,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Digital Design</a:t>
            </a:r>
            <a:r>
              <a:rPr lang="en-US" sz="2000" dirty="0">
                <a:latin typeface="+mn-lt"/>
              </a:rPr>
              <a:t>, 5th edition, Pearson Publishers, 2013.</a:t>
            </a:r>
            <a:endParaRPr lang="en-IN" sz="2000" dirty="0">
              <a:latin typeface="+mn-lt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n-lt"/>
              </a:rPr>
              <a:t>R.P. Jain, “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Modern Digital Electronics</a:t>
            </a:r>
            <a:r>
              <a:rPr lang="en-US" sz="2000" dirty="0">
                <a:latin typeface="+mn-lt"/>
              </a:rPr>
              <a:t>”, 4th edition, TMH.</a:t>
            </a:r>
            <a:endParaRPr lang="en-US" altLang="en-US" sz="2000" dirty="0">
              <a:latin typeface="+mn-lt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96AA4AED-EEEF-4F76-84D5-3FE9E9929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3" y="2691633"/>
            <a:ext cx="11452225" cy="1881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indent="0" eaLnBrk="1" hangingPunct="1">
              <a:lnSpc>
                <a:spcPct val="130000"/>
              </a:lnSpc>
              <a:spcBef>
                <a:spcPct val="0"/>
              </a:spcBef>
              <a:spcAft>
                <a:spcPts val="1800"/>
              </a:spcAft>
              <a:buNone/>
            </a:pP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References</a:t>
            </a:r>
            <a:endParaRPr lang="en-IN" sz="2200" b="1" dirty="0">
              <a:solidFill>
                <a:srgbClr val="002060"/>
              </a:solidFill>
              <a:latin typeface="Comic Sans MS" panose="030F0702030302020204" pitchFamily="66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latin typeface="+mn-lt"/>
              </a:rPr>
              <a:t>M.Morris</a:t>
            </a:r>
            <a:r>
              <a:rPr lang="en-US" sz="2000" dirty="0">
                <a:latin typeface="+mn-lt"/>
              </a:rPr>
              <a:t> Mano, Charles R. </a:t>
            </a:r>
            <a:r>
              <a:rPr lang="en-US" sz="2000" dirty="0" err="1">
                <a:latin typeface="+mn-lt"/>
              </a:rPr>
              <a:t>Kime</a:t>
            </a:r>
            <a:r>
              <a:rPr lang="en-US" sz="2000" dirty="0">
                <a:latin typeface="+mn-lt"/>
              </a:rPr>
              <a:t>, Tom Martin,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Logic and Computer Design Fundamentals</a:t>
            </a:r>
            <a:r>
              <a:rPr lang="en-US" sz="2000" dirty="0">
                <a:latin typeface="+mn-lt"/>
              </a:rPr>
              <a:t>, 4</a:t>
            </a:r>
            <a:r>
              <a:rPr lang="en-US" sz="2000" baseline="30000" dirty="0">
                <a:latin typeface="+mn-lt"/>
              </a:rPr>
              <a:t>th</a:t>
            </a:r>
            <a:r>
              <a:rPr lang="en-US" sz="2000" dirty="0">
                <a:latin typeface="+mn-lt"/>
              </a:rPr>
              <a:t> edition, Pearson Publishers.</a:t>
            </a:r>
            <a:endParaRPr lang="en-IN" sz="2000" dirty="0">
              <a:latin typeface="+mn-lt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latin typeface="+mn-lt"/>
              </a:rPr>
              <a:t>C. H. Roth and L. L. Kinney, </a:t>
            </a:r>
            <a:r>
              <a:rPr lang="en-US" sz="2000" b="1" dirty="0">
                <a:solidFill>
                  <a:srgbClr val="FF0000"/>
                </a:solidFill>
                <a:latin typeface="+mn-lt"/>
              </a:rPr>
              <a:t>Fundamentals of Logic Design</a:t>
            </a:r>
            <a:r>
              <a:rPr lang="en-US" sz="2000" dirty="0">
                <a:latin typeface="+mn-lt"/>
              </a:rPr>
              <a:t>, 5th edition, Cengage Publishers.</a:t>
            </a:r>
            <a:endParaRPr lang="en-US" alt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08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pattFill prst="pct5">
            <a:fgClr>
              <a:srgbClr val="FF0000"/>
            </a:fgClr>
            <a:bgClr>
              <a:schemeClr val="bg1"/>
            </a:bgClr>
          </a:patt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5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5" name="Vertical Scroll 4">
            <a:extLst>
              <a:ext uri="{FF2B5EF4-FFF2-40B4-BE49-F238E27FC236}">
                <a16:creationId xmlns:a16="http://schemas.microsoft.com/office/drawing/2014/main" id="{69A2CB6B-3ABC-4A8A-9F55-E37314B44A0B}"/>
              </a:ext>
            </a:extLst>
          </p:cNvPr>
          <p:cNvSpPr/>
          <p:nvPr/>
        </p:nvSpPr>
        <p:spPr>
          <a:xfrm>
            <a:off x="1724849" y="1535499"/>
            <a:ext cx="8764527" cy="3049816"/>
          </a:xfrm>
          <a:prstGeom prst="verticalScroll">
            <a:avLst/>
          </a:prstGeom>
          <a:gradFill flip="none" rotWithShape="1">
            <a:gsLst>
              <a:gs pos="0">
                <a:schemeClr val="bg1"/>
              </a:gs>
              <a:gs pos="50000">
                <a:srgbClr val="FF0000"/>
              </a:gs>
            </a:gsLst>
            <a:path path="shape">
              <a:fillToRect l="50000" t="50000" r="50000" b="50000"/>
            </a:path>
            <a:tileRect/>
          </a:gradFill>
          <a:ln w="19050">
            <a:solidFill>
              <a:schemeClr val="tx1"/>
            </a:solidFill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ln w="28575" cmpd="sng">
                  <a:solidFill>
                    <a:srgbClr val="EFEF99"/>
                  </a:solidFill>
                  <a:prstDash val="solid"/>
                </a:ln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Number Systems</a:t>
            </a:r>
          </a:p>
        </p:txBody>
      </p:sp>
    </p:spTree>
    <p:extLst>
      <p:ext uri="{BB962C8B-B14F-4D97-AF65-F5344CB8AC3E}">
        <p14:creationId xmlns:p14="http://schemas.microsoft.com/office/powerpoint/2010/main" val="352876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6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BETWEEN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NUMBER BASES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CC7C75E-3C6A-4727-B043-0A32C7200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0" cy="4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dirty="0">
                <a:latin typeface="+mn-lt"/>
              </a:rPr>
              <a:t>The possibilities:</a:t>
            </a:r>
            <a:endParaRPr lang="en-US" sz="1600" dirty="0">
              <a:latin typeface="+mn-lt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297835-DFC8-4BC8-943C-DC7609160148}"/>
              </a:ext>
            </a:extLst>
          </p:cNvPr>
          <p:cNvSpPr/>
          <p:nvPr/>
        </p:nvSpPr>
        <p:spPr>
          <a:xfrm>
            <a:off x="2035688" y="1980253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EAD73D-8131-4C96-934A-B6F0BB697768}"/>
              </a:ext>
            </a:extLst>
          </p:cNvPr>
          <p:cNvSpPr/>
          <p:nvPr/>
        </p:nvSpPr>
        <p:spPr>
          <a:xfrm>
            <a:off x="2035688" y="4256875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C3DB258-BED2-4AA8-8498-C315D9DECE1F}"/>
              </a:ext>
            </a:extLst>
          </p:cNvPr>
          <p:cNvSpPr/>
          <p:nvPr/>
        </p:nvSpPr>
        <p:spPr>
          <a:xfrm>
            <a:off x="7477540" y="1980253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9439246-7442-4B2F-B3CF-06D9DAC3BDBB}"/>
              </a:ext>
            </a:extLst>
          </p:cNvPr>
          <p:cNvSpPr/>
          <p:nvPr/>
        </p:nvSpPr>
        <p:spPr>
          <a:xfrm>
            <a:off x="7477540" y="4256875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58EF24B8-CC2A-480F-BB4F-7FBA9B3FAC01}"/>
              </a:ext>
            </a:extLst>
          </p:cNvPr>
          <p:cNvSpPr/>
          <p:nvPr/>
        </p:nvSpPr>
        <p:spPr>
          <a:xfrm>
            <a:off x="4939494" y="2258990"/>
            <a:ext cx="2335237" cy="216247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7F55F3E3-B8F5-4745-8C88-BE040225A10F}"/>
              </a:ext>
            </a:extLst>
          </p:cNvPr>
          <p:cNvSpPr/>
          <p:nvPr/>
        </p:nvSpPr>
        <p:spPr>
          <a:xfrm rot="5400000">
            <a:off x="2667873" y="3436711"/>
            <a:ext cx="1425526" cy="179911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367CDFEF-79A4-407B-8568-ABC30C264A95}"/>
              </a:ext>
            </a:extLst>
          </p:cNvPr>
          <p:cNvSpPr/>
          <p:nvPr/>
        </p:nvSpPr>
        <p:spPr>
          <a:xfrm rot="5400000">
            <a:off x="8157082" y="3402778"/>
            <a:ext cx="1425526" cy="179911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E295DB4F-343E-4D80-8582-BD5A4C5F57D5}"/>
              </a:ext>
            </a:extLst>
          </p:cNvPr>
          <p:cNvSpPr/>
          <p:nvPr/>
        </p:nvSpPr>
        <p:spPr>
          <a:xfrm rot="1467908" flipV="1">
            <a:off x="4426418" y="3459710"/>
            <a:ext cx="3361388" cy="172681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3CACAA0C-4F25-4DD2-9ACF-7D5C90BD1864}"/>
              </a:ext>
            </a:extLst>
          </p:cNvPr>
          <p:cNvSpPr/>
          <p:nvPr/>
        </p:nvSpPr>
        <p:spPr>
          <a:xfrm>
            <a:off x="4940910" y="4548714"/>
            <a:ext cx="2335237" cy="216247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B5E640C9-6FA0-4A92-982E-5C9579F53A4B}"/>
              </a:ext>
            </a:extLst>
          </p:cNvPr>
          <p:cNvSpPr/>
          <p:nvPr/>
        </p:nvSpPr>
        <p:spPr>
          <a:xfrm rot="20194157" flipV="1">
            <a:off x="4458303" y="3470482"/>
            <a:ext cx="3361388" cy="172681"/>
          </a:xfrm>
          <a:prstGeom prst="left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1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7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BINARY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OCTAL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8F7DF8-E912-4552-902E-36764AAFBB19}"/>
              </a:ext>
            </a:extLst>
          </p:cNvPr>
          <p:cNvSpPr/>
          <p:nvPr/>
        </p:nvSpPr>
        <p:spPr>
          <a:xfrm>
            <a:off x="2019836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Decimal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57FCAD-A179-440D-B688-3A8CBDF8CBA0}"/>
              </a:ext>
            </a:extLst>
          </p:cNvPr>
          <p:cNvSpPr/>
          <p:nvPr/>
        </p:nvSpPr>
        <p:spPr>
          <a:xfrm>
            <a:off x="2019836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Octal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AC5B9CD-3D82-4119-B9C2-1A1A30F72C51}"/>
              </a:ext>
            </a:extLst>
          </p:cNvPr>
          <p:cNvSpPr/>
          <p:nvPr/>
        </p:nvSpPr>
        <p:spPr>
          <a:xfrm>
            <a:off x="7461688" y="1695742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Binary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1D39A1-E7F4-4744-91A9-36DBDD5240F2}"/>
              </a:ext>
            </a:extLst>
          </p:cNvPr>
          <p:cNvSpPr/>
          <p:nvPr/>
        </p:nvSpPr>
        <p:spPr>
          <a:xfrm>
            <a:off x="7461688" y="3972364"/>
            <a:ext cx="2700997" cy="773723"/>
          </a:xfrm>
          <a:prstGeom prst="ellips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Hexadecimal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F86726E-85D4-4338-BAB1-E27140B50134}"/>
              </a:ext>
            </a:extLst>
          </p:cNvPr>
          <p:cNvSpPr/>
          <p:nvPr/>
        </p:nvSpPr>
        <p:spPr>
          <a:xfrm rot="8806884">
            <a:off x="4543012" y="3103073"/>
            <a:ext cx="3096497" cy="192443"/>
          </a:xfrm>
          <a:prstGeom prst="rightArrow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81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20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8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BINARY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OCTAL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2964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Technique: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Group bits in threes, starting on right for integer part and from left for fractional part.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Ignore leading zeros and add zeros after decimal if necessary, to form group of three bits.</a:t>
            </a:r>
          </a:p>
          <a:p>
            <a:pPr marL="1082675" indent="-457200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  <a:buSzPct val="100000"/>
              <a:buFontTx/>
              <a:buAutoNum type="arabicPeriod"/>
            </a:pPr>
            <a:r>
              <a:rPr lang="en-US" sz="2200" dirty="0">
                <a:latin typeface="+mn-lt"/>
              </a:rPr>
              <a:t>Convert to octal digits 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200" dirty="0">
                <a:latin typeface="+mn-lt"/>
              </a:rPr>
              <a:t>(</a:t>
            </a:r>
            <a:r>
              <a:rPr lang="en-IN" sz="2200" dirty="0">
                <a:latin typeface="+mn-lt"/>
              </a:rPr>
              <a:t>1011010111)</a:t>
            </a:r>
            <a:r>
              <a:rPr lang="en-IN" sz="2200" baseline="-25000" dirty="0">
                <a:latin typeface="+mn-lt"/>
              </a:rPr>
              <a:t>2</a:t>
            </a:r>
            <a:r>
              <a:rPr lang="en-IN" sz="2200" dirty="0">
                <a:latin typeface="+mn-lt"/>
              </a:rPr>
              <a:t> = (N)</a:t>
            </a:r>
            <a:r>
              <a:rPr lang="en-IN" sz="2200" baseline="-25000" dirty="0">
                <a:latin typeface="+mn-lt"/>
              </a:rPr>
              <a:t>8</a:t>
            </a:r>
            <a:endParaRPr lang="en-US" sz="2200" dirty="0"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E276C7F-921F-48B4-85F0-C387C78FC37E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>
            <a:off x="2237671" y="4219254"/>
            <a:ext cx="3854549" cy="1689245"/>
          </a:xfrm>
          <a:prstGeom prst="rect">
            <a:avLst/>
          </a:prstGeom>
        </p:spPr>
      </p:pic>
      <p:sp>
        <p:nvSpPr>
          <p:cNvPr id="22" name="Text Box 10">
            <a:extLst>
              <a:ext uri="{FF2B5EF4-FFF2-40B4-BE49-F238E27FC236}">
                <a16:creationId xmlns:a16="http://schemas.microsoft.com/office/drawing/2014/main" id="{DB6827B7-0643-4E40-9D6C-16392204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7333" y="4451019"/>
            <a:ext cx="480022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1011010111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 = (1327)</a:t>
            </a:r>
            <a:r>
              <a:rPr lang="en-US" sz="3200" b="1" baseline="-25000" dirty="0">
                <a:solidFill>
                  <a:srgbClr val="FF0000"/>
                </a:solidFill>
              </a:rPr>
              <a:t>8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65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50252" y="112251"/>
            <a:ext cx="11913722" cy="6093493"/>
          </a:xfrm>
          <a:prstGeom prst="roundRect">
            <a:avLst>
              <a:gd name="adj" fmla="val 8700"/>
            </a:avLst>
          </a:prstGeom>
          <a:solidFill>
            <a:schemeClr val="bg1"/>
          </a:solidFill>
          <a:ln w="28575">
            <a:solidFill>
              <a:srgbClr val="009999"/>
            </a:solidFill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25014" y="6240463"/>
            <a:ext cx="3065172" cy="57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Dr. Subhasish Mahapatra</a:t>
            </a:r>
            <a:endParaRPr lang="en-US" sz="1400" b="1" dirty="0"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  <a:p>
            <a:pPr algn="ju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b="1" dirty="0"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Sr. Assistant Professor, SENSE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097036" y="6356350"/>
            <a:ext cx="1256763" cy="365125"/>
          </a:xfrm>
        </p:spPr>
        <p:txBody>
          <a:bodyPr/>
          <a:lstStyle/>
          <a:p>
            <a:pPr>
              <a:defRPr/>
            </a:pPr>
            <a:fld id="{D272E453-4D06-4779-BEAC-752F768EFC58}" type="slidenum">
              <a:rPr lang="en-US" sz="1800" b="1">
                <a:solidFill>
                  <a:srgbClr val="002060"/>
                </a:solidFill>
              </a:rPr>
              <a:pPr>
                <a:defRPr/>
              </a:pPr>
              <a:t>9</a:t>
            </a:fld>
            <a:endParaRPr lang="en-US" sz="1800" b="1" dirty="0">
              <a:solidFill>
                <a:srgbClr val="00206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445799" y="6385023"/>
            <a:ext cx="4841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/>
            <a:r>
              <a:rPr lang="en-US" sz="1400" b="1" dirty="0">
                <a:solidFill>
                  <a:srgbClr val="002060"/>
                </a:solidFill>
                <a:latin typeface="Arial" panose="020B0604020202020204" pitchFamily="34" charset="0"/>
                <a:ea typeface="Segoe UI Symbol" panose="020B0502040204020203" pitchFamily="34" charset="0"/>
                <a:cs typeface="Arial" panose="020B0604020202020204" pitchFamily="34" charset="0"/>
              </a:rPr>
              <a:t>Number Systems</a:t>
            </a:r>
            <a:endParaRPr lang="en-US" altLang="en-US" sz="1400" b="1" dirty="0">
              <a:solidFill>
                <a:srgbClr val="002060"/>
              </a:solidFill>
              <a:latin typeface="Arial" panose="020B0604020202020204" pitchFamily="34" charset="0"/>
              <a:ea typeface="Segoe UI Symbol" panose="020B0502040204020203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855335" y="6276296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019836" y="6274148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0865475" y="6261874"/>
            <a:ext cx="0" cy="55407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biLevel thresh="7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955" y="6185526"/>
            <a:ext cx="1655663" cy="7202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BADE840-AA84-47CE-B194-ED9917743AD7}"/>
              </a:ext>
            </a:extLst>
          </p:cNvPr>
          <p:cNvSpPr txBox="1"/>
          <p:nvPr/>
        </p:nvSpPr>
        <p:spPr>
          <a:xfrm>
            <a:off x="474663" y="261749"/>
            <a:ext cx="1123511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2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CONVERSION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FROM </a:t>
            </a:r>
            <a:r>
              <a:rPr lang="en-US" sz="2200" b="1" dirty="0">
                <a:solidFill>
                  <a:srgbClr val="0000FF"/>
                </a:solidFill>
                <a:latin typeface="Comic Sans MS" panose="030F0702030302020204" pitchFamily="66" charset="0"/>
              </a:rPr>
              <a:t>BINARY</a:t>
            </a:r>
            <a:r>
              <a:rPr lang="en-US" sz="2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OCTAL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D45D5C9E-196F-4656-A48C-C00814DAB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662" y="949501"/>
            <a:ext cx="11235115" cy="471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01638" indent="-4016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sz="2200" b="1" dirty="0">
                <a:solidFill>
                  <a:srgbClr val="002060"/>
                </a:solidFill>
                <a:latin typeface="+mn-lt"/>
              </a:rPr>
              <a:t>Example: </a:t>
            </a:r>
            <a:r>
              <a:rPr lang="en-US" sz="2200" dirty="0">
                <a:latin typeface="+mn-lt"/>
              </a:rPr>
              <a:t>(</a:t>
            </a:r>
            <a:r>
              <a:rPr lang="en-IN" sz="2200" dirty="0">
                <a:latin typeface="+mn-lt"/>
              </a:rPr>
              <a:t>1010111000.0101)</a:t>
            </a:r>
            <a:r>
              <a:rPr lang="en-IN" sz="2200" baseline="-25000" dirty="0">
                <a:latin typeface="+mn-lt"/>
              </a:rPr>
              <a:t>2</a:t>
            </a:r>
            <a:r>
              <a:rPr lang="en-IN" sz="2200" dirty="0">
                <a:latin typeface="+mn-lt"/>
              </a:rPr>
              <a:t> = (N)</a:t>
            </a:r>
            <a:r>
              <a:rPr lang="en-IN" sz="2200" baseline="-25000" dirty="0">
                <a:latin typeface="+mn-lt"/>
              </a:rPr>
              <a:t>8</a:t>
            </a:r>
            <a:endParaRPr lang="en-US" sz="2200" dirty="0">
              <a:latin typeface="+mn-lt"/>
            </a:endParaRP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DB6827B7-0643-4E40-9D6C-16392204A9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9836" y="4523491"/>
            <a:ext cx="766707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</a:rPr>
              <a:t>(</a:t>
            </a:r>
            <a:r>
              <a:rPr lang="en-IN" sz="3200" b="1" dirty="0">
                <a:solidFill>
                  <a:srgbClr val="FF0000"/>
                </a:solidFill>
              </a:rPr>
              <a:t>1010111000.0101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 = (1270.24)</a:t>
            </a:r>
            <a:r>
              <a:rPr lang="en-US" sz="3200" b="1" baseline="-25000" dirty="0">
                <a:solidFill>
                  <a:srgbClr val="FF0000"/>
                </a:solidFill>
              </a:rPr>
              <a:t>8</a:t>
            </a:r>
            <a:endParaRPr lang="en-US" sz="2000" b="1" baseline="-25000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41028D-D587-439A-B915-599800A60DEC}"/>
              </a:ext>
            </a:extLst>
          </p:cNvPr>
          <p:cNvSpPr txBox="1"/>
          <p:nvPr/>
        </p:nvSpPr>
        <p:spPr>
          <a:xfrm>
            <a:off x="3234719" y="1956815"/>
            <a:ext cx="5715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latin typeface="+mn-lt"/>
              </a:rPr>
              <a:t>1      010     111      000  .   010     1</a:t>
            </a:r>
            <a:r>
              <a:rPr lang="en-IN" sz="2800" b="1" dirty="0">
                <a:solidFill>
                  <a:srgbClr val="FF0000"/>
                </a:solidFill>
                <a:latin typeface="+mn-lt"/>
              </a:rPr>
              <a:t>00</a:t>
            </a:r>
            <a:endParaRPr lang="en-IN" sz="2800" b="1" dirty="0">
              <a:solidFill>
                <a:srgbClr val="FF000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3D77C53-DF74-4634-A296-FECDBCB16383}"/>
              </a:ext>
            </a:extLst>
          </p:cNvPr>
          <p:cNvSpPr/>
          <p:nvPr/>
        </p:nvSpPr>
        <p:spPr>
          <a:xfrm>
            <a:off x="3305057" y="257629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56E7820D-841A-4B5A-AEF2-87900FC29582}"/>
              </a:ext>
            </a:extLst>
          </p:cNvPr>
          <p:cNvSpPr/>
          <p:nvPr/>
        </p:nvSpPr>
        <p:spPr>
          <a:xfrm>
            <a:off x="4132712" y="2576292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A52D07F9-DA11-4974-94E7-1FFA62148E1C}"/>
              </a:ext>
            </a:extLst>
          </p:cNvPr>
          <p:cNvSpPr/>
          <p:nvPr/>
        </p:nvSpPr>
        <p:spPr>
          <a:xfrm>
            <a:off x="5099534" y="256483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FA10CC7-279C-4BD0-A9FF-A57167A2F1B6}"/>
              </a:ext>
            </a:extLst>
          </p:cNvPr>
          <p:cNvSpPr/>
          <p:nvPr/>
        </p:nvSpPr>
        <p:spPr>
          <a:xfrm>
            <a:off x="6128825" y="256483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665A1D0F-3443-42C7-8500-60D53F8D38C2}"/>
              </a:ext>
            </a:extLst>
          </p:cNvPr>
          <p:cNvSpPr/>
          <p:nvPr/>
        </p:nvSpPr>
        <p:spPr>
          <a:xfrm>
            <a:off x="7153429" y="256483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3FCA7047-6FD3-41DF-AF9A-E26E00A67762}"/>
              </a:ext>
            </a:extLst>
          </p:cNvPr>
          <p:cNvSpPr/>
          <p:nvPr/>
        </p:nvSpPr>
        <p:spPr>
          <a:xfrm>
            <a:off x="8112380" y="2564833"/>
            <a:ext cx="225083" cy="63375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75159-9499-4582-903A-707515B0978D}"/>
              </a:ext>
            </a:extLst>
          </p:cNvPr>
          <p:cNvSpPr txBox="1"/>
          <p:nvPr/>
        </p:nvSpPr>
        <p:spPr>
          <a:xfrm>
            <a:off x="3234719" y="3386347"/>
            <a:ext cx="5557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1        2          7	 0    .      2	   4</a:t>
            </a:r>
          </a:p>
        </p:txBody>
      </p:sp>
    </p:spTree>
    <p:extLst>
      <p:ext uri="{BB962C8B-B14F-4D97-AF65-F5344CB8AC3E}">
        <p14:creationId xmlns:p14="http://schemas.microsoft.com/office/powerpoint/2010/main" val="2881316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5" grpId="0"/>
      <p:bldP spid="5" grpId="0" animBg="1"/>
      <p:bldP spid="17" grpId="0" animBg="1"/>
      <p:bldP spid="20" grpId="0" animBg="1"/>
      <p:bldP spid="23" grpId="0" animBg="1"/>
      <p:bldP spid="24" grpId="0" animBg="1"/>
      <p:bldP spid="25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10039</TotalTime>
  <Words>1390</Words>
  <Application>Microsoft Office PowerPoint</Application>
  <PresentationFormat>Widescreen</PresentationFormat>
  <Paragraphs>343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Subhasish Mahapatra</cp:lastModifiedBy>
  <cp:revision>1640</cp:revision>
  <dcterms:created xsi:type="dcterms:W3CDTF">2020-04-02T19:03:58Z</dcterms:created>
  <dcterms:modified xsi:type="dcterms:W3CDTF">2023-10-15T06:30:09Z</dcterms:modified>
</cp:coreProperties>
</file>