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42"/>
  </p:notesMasterIdLst>
  <p:sldIdLst>
    <p:sldId id="298"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96" r:id="rId16"/>
    <p:sldId id="271" r:id="rId17"/>
    <p:sldId id="272" r:id="rId18"/>
    <p:sldId id="297" r:id="rId19"/>
    <p:sldId id="273" r:id="rId20"/>
    <p:sldId id="274" r:id="rId21"/>
    <p:sldId id="275" r:id="rId22"/>
    <p:sldId id="276" r:id="rId23"/>
    <p:sldId id="277" r:id="rId24"/>
    <p:sldId id="278" r:id="rId25"/>
    <p:sldId id="279" r:id="rId26"/>
    <p:sldId id="280" r:id="rId27"/>
    <p:sldId id="281" r:id="rId28"/>
    <p:sldId id="282" r:id="rId29"/>
    <p:sldId id="283"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006"/>
    <a:srgbClr val="00ACD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1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3F0DB-A8E3-432D-BC92-EEE7BB97802F}" type="datetimeFigureOut">
              <a:rPr lang="en-US" smtClean="0"/>
              <a:t>10/14/2023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C8F77-8D4F-4A91-9F80-D6123489EA82}" type="slidenum">
              <a:rPr lang="en-US" smtClean="0"/>
              <a:t>‹#›</a:t>
            </a:fld>
            <a:endParaRPr lang="en-US"/>
          </a:p>
        </p:txBody>
      </p:sp>
    </p:spTree>
    <p:extLst>
      <p:ext uri="{BB962C8B-B14F-4D97-AF65-F5344CB8AC3E}">
        <p14:creationId xmlns:p14="http://schemas.microsoft.com/office/powerpoint/2010/main" val="154733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2C8F77-8D4F-4A91-9F80-D6123489EA82}" type="slidenum">
              <a:rPr lang="en-US" smtClean="0"/>
              <a:t>1</a:t>
            </a:fld>
            <a:endParaRPr lang="en-US"/>
          </a:p>
        </p:txBody>
      </p:sp>
    </p:spTree>
    <p:extLst>
      <p:ext uri="{BB962C8B-B14F-4D97-AF65-F5344CB8AC3E}">
        <p14:creationId xmlns:p14="http://schemas.microsoft.com/office/powerpoint/2010/main" val="2889947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2C8F77-8D4F-4A91-9F80-D6123489EA82}" type="slidenum">
              <a:rPr lang="en-US" smtClean="0"/>
              <a:t>22</a:t>
            </a:fld>
            <a:endParaRPr lang="en-US"/>
          </a:p>
        </p:txBody>
      </p:sp>
    </p:spTree>
    <p:extLst>
      <p:ext uri="{BB962C8B-B14F-4D97-AF65-F5344CB8AC3E}">
        <p14:creationId xmlns:p14="http://schemas.microsoft.com/office/powerpoint/2010/main" val="3176049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D2C8F77-8D4F-4A91-9F80-D6123489EA82}" type="slidenum">
              <a:rPr lang="en-US" smtClean="0"/>
              <a:t>24</a:t>
            </a:fld>
            <a:endParaRPr lang="en-US"/>
          </a:p>
        </p:txBody>
      </p:sp>
    </p:spTree>
    <p:extLst>
      <p:ext uri="{BB962C8B-B14F-4D97-AF65-F5344CB8AC3E}">
        <p14:creationId xmlns:p14="http://schemas.microsoft.com/office/powerpoint/2010/main" val="1543088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DD754FA-D11A-45BA-AA6F-F2224592AC6D}" type="datetime1">
              <a:rPr lang="en-US" smtClean="0"/>
              <a:t>10/14/2023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 Oxford University Press 2017. All rights reserved.</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2030807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FD224-6851-4450-8E59-AC200C0939B7}" type="datetime1">
              <a:rPr lang="en-US" smtClean="0"/>
              <a:t>10/14/2023</a:t>
            </a:fld>
            <a:endParaRPr lang="en-US"/>
          </a:p>
        </p:txBody>
      </p:sp>
      <p:sp>
        <p:nvSpPr>
          <p:cNvPr id="5" name="Footer Placeholder 4"/>
          <p:cNvSpPr>
            <a:spLocks noGrp="1"/>
          </p:cNvSpPr>
          <p:nvPr>
            <p:ph type="ftr" sz="quarter" idx="11"/>
          </p:nvPr>
        </p:nvSpPr>
        <p:spPr/>
        <p:txBody>
          <a:bodyPr/>
          <a:lstStyle/>
          <a:p>
            <a:r>
              <a:rPr lang="en-US"/>
              <a:t>© Oxford University Press 2017. All rights reserved.</a:t>
            </a:r>
          </a:p>
        </p:txBody>
      </p:sp>
      <p:sp>
        <p:nvSpPr>
          <p:cNvPr id="6" name="Slide Number Placeholder 5"/>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84294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727821E-6542-4349-BA5D-A76E677F6BD6}" type="datetime1">
              <a:rPr lang="en-US" smtClean="0"/>
              <a:t>10/14/2023</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a:t>© Oxford University Press 2017. All rights reserved.</a:t>
            </a: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200333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CD459-F0B5-4137-97B7-25FEE9DB1A5C}" type="datetime1">
              <a:rPr lang="en-US" smtClean="0"/>
              <a:t>10/14/2023</a:t>
            </a:fld>
            <a:endParaRPr lang="en-US"/>
          </a:p>
        </p:txBody>
      </p:sp>
      <p:sp>
        <p:nvSpPr>
          <p:cNvPr id="5" name="Footer Placeholder 4"/>
          <p:cNvSpPr>
            <a:spLocks noGrp="1"/>
          </p:cNvSpPr>
          <p:nvPr>
            <p:ph type="ftr" sz="quarter" idx="11"/>
          </p:nvPr>
        </p:nvSpPr>
        <p:spPr/>
        <p:txBody>
          <a:bodyPr/>
          <a:lstStyle/>
          <a:p>
            <a:r>
              <a:rPr lang="en-US"/>
              <a:t>© Oxford University Press 2017. All rights reserved.</a:t>
            </a:r>
          </a:p>
        </p:txBody>
      </p:sp>
      <p:sp>
        <p:nvSpPr>
          <p:cNvPr id="6" name="Slide Number Placeholder 5"/>
          <p:cNvSpPr>
            <a:spLocks noGrp="1"/>
          </p:cNvSpPr>
          <p:nvPr>
            <p:ph type="sldNum" sz="quarter" idx="12"/>
          </p:nvPr>
        </p:nvSpPr>
        <p:spPr>
          <a:xfrm>
            <a:off x="10558300" y="5956137"/>
            <a:ext cx="1052508" cy="365125"/>
          </a:xfrm>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90323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924DBE6-9034-4FF6-B407-DDFD9FF1799D}" type="datetime1">
              <a:rPr lang="en-US" smtClean="0"/>
              <a:t>10/14/2023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 Oxford University Press 2017. All rights reserved.</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4114518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7E4E92-4D93-4F64-8BC9-4493C5711362}" type="datetime1">
              <a:rPr lang="en-US" smtClean="0"/>
              <a:t>10/14/2023</a:t>
            </a:fld>
            <a:endParaRPr lang="en-US"/>
          </a:p>
        </p:txBody>
      </p:sp>
      <p:sp>
        <p:nvSpPr>
          <p:cNvPr id="6" name="Footer Placeholder 5"/>
          <p:cNvSpPr>
            <a:spLocks noGrp="1"/>
          </p:cNvSpPr>
          <p:nvPr>
            <p:ph type="ftr" sz="quarter" idx="11"/>
          </p:nvPr>
        </p:nvSpPr>
        <p:spPr/>
        <p:txBody>
          <a:bodyPr/>
          <a:lstStyle/>
          <a:p>
            <a:r>
              <a:rPr lang="en-US"/>
              <a:t>© Oxford University Press 2017. All rights reserved.</a:t>
            </a:r>
          </a:p>
        </p:txBody>
      </p:sp>
      <p:sp>
        <p:nvSpPr>
          <p:cNvPr id="7" name="Slide Number Placeholder 6"/>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127003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176F4E-D238-4B55-B764-3D1A323877C4}" type="datetime1">
              <a:rPr lang="en-US" smtClean="0"/>
              <a:t>10/14/2023</a:t>
            </a:fld>
            <a:endParaRPr lang="en-US"/>
          </a:p>
        </p:txBody>
      </p:sp>
      <p:sp>
        <p:nvSpPr>
          <p:cNvPr id="8" name="Footer Placeholder 7"/>
          <p:cNvSpPr>
            <a:spLocks noGrp="1"/>
          </p:cNvSpPr>
          <p:nvPr>
            <p:ph type="ftr" sz="quarter" idx="11"/>
          </p:nvPr>
        </p:nvSpPr>
        <p:spPr/>
        <p:txBody>
          <a:bodyPr/>
          <a:lstStyle/>
          <a:p>
            <a:r>
              <a:rPr lang="en-US"/>
              <a:t>© Oxford University Press 2017. All rights reserved.</a:t>
            </a:r>
          </a:p>
        </p:txBody>
      </p:sp>
      <p:sp>
        <p:nvSpPr>
          <p:cNvPr id="9" name="Slide Number Placeholder 8"/>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226252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7D205E-21D3-49F6-8420-61A4EB34310D}" type="datetime1">
              <a:rPr lang="en-US" smtClean="0"/>
              <a:t>10/14/2023</a:t>
            </a:fld>
            <a:endParaRPr lang="en-US"/>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3956645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22575-9132-4D48-925D-2C4E03066820}" type="datetime1">
              <a:rPr lang="en-US" smtClean="0"/>
              <a:t>10/14/2023</a:t>
            </a:fld>
            <a:endParaRPr lang="en-US"/>
          </a:p>
        </p:txBody>
      </p:sp>
      <p:sp>
        <p:nvSpPr>
          <p:cNvPr id="3" name="Footer Placeholder 2"/>
          <p:cNvSpPr>
            <a:spLocks noGrp="1"/>
          </p:cNvSpPr>
          <p:nvPr>
            <p:ph type="ftr" sz="quarter" idx="11"/>
          </p:nvPr>
        </p:nvSpPr>
        <p:spPr/>
        <p:txBody>
          <a:bodyPr/>
          <a:lstStyle/>
          <a:p>
            <a:r>
              <a:rPr lang="en-US"/>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2948519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9AAC42C-3CEA-4A47-953C-8B621F48D9D3}" type="datetime1">
              <a:rPr lang="en-US" smtClean="0"/>
              <a:t>10/14/2023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 Oxford University Press 2017. All rights reserved.</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133112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ED353-640F-42F4-98F4-8C6F235768BE}" type="datetime1">
              <a:rPr lang="en-US" smtClean="0"/>
              <a:t>10/14/2023</a:t>
            </a:fld>
            <a:endParaRPr lang="en-US"/>
          </a:p>
        </p:txBody>
      </p:sp>
      <p:sp>
        <p:nvSpPr>
          <p:cNvPr id="6" name="Footer Placeholder 5"/>
          <p:cNvSpPr>
            <a:spLocks noGrp="1"/>
          </p:cNvSpPr>
          <p:nvPr>
            <p:ph type="ftr" sz="quarter" idx="11"/>
          </p:nvPr>
        </p:nvSpPr>
        <p:spPr/>
        <p:txBody>
          <a:bodyPr/>
          <a:lstStyle/>
          <a:p>
            <a:r>
              <a:rPr lang="en-US"/>
              <a:t>© Oxford University Press 2017. All rights reserved.</a:t>
            </a:r>
          </a:p>
        </p:txBody>
      </p:sp>
      <p:sp>
        <p:nvSpPr>
          <p:cNvPr id="7" name="Slide Number Placeholder 6"/>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421397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9DC53A5-B380-443D-9385-8B3EAD5E7A71}" type="datetime1">
              <a:rPr lang="en-US" smtClean="0"/>
              <a:t>10/14/2023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 Oxford University Press 2017. All rights reserved.</a:t>
            </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4EAA311-F8B8-413B-ACCD-5A57951484C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3230958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7.xml"/><Relationship Id="rId4" Type="http://schemas.openxmlformats.org/officeDocument/2006/relationships/image" Target="../media/image25.emf"/></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2246" y="1179443"/>
            <a:ext cx="3657547" cy="463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1192" y="2216854"/>
            <a:ext cx="4960140" cy="1046440"/>
          </a:xfrm>
          <a:prstGeom prst="rect">
            <a:avLst/>
          </a:prstGeom>
          <a:noFill/>
        </p:spPr>
        <p:txBody>
          <a:bodyPr wrap="none" rtlCol="0">
            <a:spAutoFit/>
          </a:bodyPr>
          <a:lstStyle/>
          <a:p>
            <a:r>
              <a:rPr lang="en-US" sz="4400" b="1" dirty="0">
                <a:latin typeface="Calibri Light" panose="020F0302020204030204" pitchFamily="34" charset="0"/>
              </a:rPr>
              <a:t>Python Programming</a:t>
            </a:r>
          </a:p>
          <a:p>
            <a:r>
              <a:rPr lang="en-US" dirty="0">
                <a:latin typeface="Calibri Light" panose="020F0302020204030204" pitchFamily="34" charset="0"/>
              </a:rPr>
              <a:t>Using Problem Solving Approach</a:t>
            </a:r>
          </a:p>
        </p:txBody>
      </p:sp>
      <p:sp>
        <p:nvSpPr>
          <p:cNvPr id="6" name="TextBox 5"/>
          <p:cNvSpPr txBox="1"/>
          <p:nvPr/>
        </p:nvSpPr>
        <p:spPr>
          <a:xfrm>
            <a:off x="3061262" y="3759005"/>
            <a:ext cx="2333267" cy="523220"/>
          </a:xfrm>
          <a:prstGeom prst="rect">
            <a:avLst/>
          </a:prstGeom>
          <a:noFill/>
        </p:spPr>
        <p:txBody>
          <a:bodyPr wrap="none" rtlCol="0">
            <a:spAutoFit/>
          </a:bodyPr>
          <a:lstStyle/>
          <a:p>
            <a:r>
              <a:rPr lang="en-US" sz="2800" b="1" dirty="0">
                <a:latin typeface="Calibri Light" panose="020F0302020204030204" pitchFamily="34" charset="0"/>
                <a:cs typeface="Arial" panose="020B0604020202020204" pitchFamily="34" charset="0"/>
              </a:rPr>
              <a:t>Reema Thareja</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2735" y="1282890"/>
            <a:ext cx="3475414" cy="4421874"/>
          </a:xfrm>
          <a:prstGeom prst="rect">
            <a:avLst/>
          </a:prstGeom>
        </p:spPr>
      </p:pic>
      <p:sp>
        <p:nvSpPr>
          <p:cNvPr id="8" name="TextBox 7"/>
          <p:cNvSpPr txBox="1"/>
          <p:nvPr/>
        </p:nvSpPr>
        <p:spPr>
          <a:xfrm>
            <a:off x="10019408" y="0"/>
            <a:ext cx="1931939" cy="1938992"/>
          </a:xfrm>
          <a:prstGeom prst="rect">
            <a:avLst/>
          </a:prstGeom>
          <a:solidFill>
            <a:schemeClr val="bg2">
              <a:lumMod val="25000"/>
            </a:schemeClr>
          </a:solidFill>
        </p:spPr>
        <p:txBody>
          <a:bodyPr wrap="none" rtlCol="0">
            <a:spAutoFit/>
          </a:bodyPr>
          <a:lstStyle/>
          <a:p>
            <a:endParaRPr lang="en-US" sz="5400" dirty="0">
              <a:latin typeface="OUP1" panose="00000400000000000000" pitchFamily="2" charset="0"/>
            </a:endParaRPr>
          </a:p>
          <a:p>
            <a:pPr algn="ctr"/>
            <a:r>
              <a:rPr lang="en-US" sz="4800" dirty="0">
                <a:solidFill>
                  <a:schemeClr val="bg1">
                    <a:lumMod val="85000"/>
                  </a:schemeClr>
                </a:solidFill>
                <a:latin typeface="OUP1" panose="00000400000000000000" pitchFamily="2" charset="0"/>
              </a:rPr>
              <a:t>1</a:t>
            </a:r>
          </a:p>
          <a:p>
            <a:endParaRPr lang="en-US" dirty="0">
              <a:latin typeface="OUP1" panose="00000400000000000000" pitchFamily="2" charset="0"/>
            </a:endParaRPr>
          </a:p>
        </p:txBody>
      </p:sp>
      <p:sp>
        <p:nvSpPr>
          <p:cNvPr id="9" name="Footer Placeholder 8"/>
          <p:cNvSpPr>
            <a:spLocks noGrp="1"/>
          </p:cNvSpPr>
          <p:nvPr>
            <p:ph type="ftr" sz="quarter" idx="11"/>
          </p:nvPr>
        </p:nvSpPr>
        <p:spPr>
          <a:xfrm>
            <a:off x="8420669" y="6321262"/>
            <a:ext cx="3530678" cy="365125"/>
          </a:xfrm>
        </p:spPr>
        <p:txBody>
          <a:bodyPr/>
          <a:lstStyle/>
          <a:p>
            <a:r>
              <a:rPr lang="en-US" dirty="0"/>
              <a:t>© Oxford University Press 2017. All rights reserved.</a:t>
            </a:r>
          </a:p>
        </p:txBody>
      </p:sp>
      <p:sp>
        <p:nvSpPr>
          <p:cNvPr id="10" name="Slide Number Placeholder 9"/>
          <p:cNvSpPr>
            <a:spLocks noGrp="1"/>
          </p:cNvSpPr>
          <p:nvPr>
            <p:ph type="sldNum" sz="quarter" idx="12"/>
          </p:nvPr>
        </p:nvSpPr>
        <p:spPr/>
        <p:txBody>
          <a:bodyPr/>
          <a:lstStyle/>
          <a:p>
            <a:fld id="{04EAA311-F8B8-413B-ACCD-5A57951484CD}" type="slidenum">
              <a:rPr lang="en-US" smtClean="0"/>
              <a:t>1</a:t>
            </a:fld>
            <a:endParaRPr lang="en-US"/>
          </a:p>
        </p:txBody>
      </p:sp>
      <p:cxnSp>
        <p:nvCxnSpPr>
          <p:cNvPr id="4" name="Straight Connector 3"/>
          <p:cNvCxnSpPr/>
          <p:nvPr/>
        </p:nvCxnSpPr>
        <p:spPr>
          <a:xfrm>
            <a:off x="410817" y="3390727"/>
            <a:ext cx="531412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800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10</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Classification of Computer</a:t>
            </a:r>
          </a:p>
        </p:txBody>
      </p:sp>
      <p:sp>
        <p:nvSpPr>
          <p:cNvPr id="8" name="Rectangle 7"/>
          <p:cNvSpPr/>
          <p:nvPr/>
        </p:nvSpPr>
        <p:spPr>
          <a:xfrm>
            <a:off x="214158" y="1425511"/>
            <a:ext cx="11737189" cy="5078313"/>
          </a:xfrm>
          <a:prstGeom prst="rect">
            <a:avLst/>
          </a:prstGeom>
        </p:spPr>
        <p:txBody>
          <a:bodyPr wrap="square">
            <a:spAutoFit/>
          </a:bodyPr>
          <a:lstStyle/>
          <a:p>
            <a:pPr algn="just">
              <a:lnSpc>
                <a:spcPct val="150000"/>
              </a:lnSpc>
            </a:pPr>
            <a:r>
              <a:rPr lang="en-US" b="1" dirty="0">
                <a:solidFill>
                  <a:srgbClr val="C00000"/>
                </a:solidFill>
              </a:rPr>
              <a:t>Supercomputers: </a:t>
            </a:r>
            <a:r>
              <a:rPr lang="en-US" b="1" dirty="0">
                <a:solidFill>
                  <a:schemeClr val="accent1">
                    <a:lumMod val="75000"/>
                  </a:schemeClr>
                </a:solidFill>
              </a:rPr>
              <a:t>Supercomputer is the fastest, most powerful, and most expensive computer.  A single supercomputer can support thousands of users at the same time. They are mainly used for weather forecasting, nuclear energy research, aircraft design, automotive design, online banking, controlling industrial units, etc. Some examples of supercomputers are CRAY-1, CRAY-2, Control Data CYBER 205, and ETA A-10. </a:t>
            </a:r>
          </a:p>
          <a:p>
            <a:pPr algn="just">
              <a:lnSpc>
                <a:spcPct val="150000"/>
              </a:lnSpc>
            </a:pPr>
            <a:r>
              <a:rPr lang="en-US" b="1" dirty="0">
                <a:solidFill>
                  <a:srgbClr val="C00000"/>
                </a:solidFill>
              </a:rPr>
              <a:t>Mainframe Computers: </a:t>
            </a:r>
            <a:r>
              <a:rPr lang="en-US" b="1" dirty="0">
                <a:solidFill>
                  <a:schemeClr val="accent1">
                    <a:lumMod val="75000"/>
                  </a:schemeClr>
                </a:solidFill>
              </a:rPr>
              <a:t>Mainframe computers are large-scale computers. They are very expensive and need a very large clean room with air conditioning.  Mainframes can also support multiple processors. They are typically used as servers on the World Wide Web. They are also used in organizations such as banks, airline companies, and universities.</a:t>
            </a:r>
          </a:p>
          <a:p>
            <a:pPr algn="just">
              <a:lnSpc>
                <a:spcPct val="150000"/>
              </a:lnSpc>
            </a:pPr>
            <a:r>
              <a:rPr lang="en-US" b="1" dirty="0">
                <a:solidFill>
                  <a:srgbClr val="C00000"/>
                </a:solidFill>
              </a:rPr>
              <a:t>Minicomputers: </a:t>
            </a:r>
            <a:r>
              <a:rPr lang="en-US" b="1" dirty="0">
                <a:solidFill>
                  <a:schemeClr val="accent1">
                    <a:lumMod val="75000"/>
                  </a:schemeClr>
                </a:solidFill>
              </a:rPr>
              <a:t>Minicomputers are smaller, cheaper, and slower than mainframes. Minicomputers are used in business, education, hospitals, government organizations, etc. While some minicomputers can be used only by a single user, others are specifically designed to handle multiple users simultaneously. Minicomputers can also be used as servers in a networked environment, and hundreds of PCs can be connected to it. </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1032590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11</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Classification of Computer</a:t>
            </a:r>
          </a:p>
        </p:txBody>
      </p:sp>
      <p:sp>
        <p:nvSpPr>
          <p:cNvPr id="8" name="Rectangle 7"/>
          <p:cNvSpPr/>
          <p:nvPr/>
        </p:nvSpPr>
        <p:spPr>
          <a:xfrm>
            <a:off x="237506" y="1664806"/>
            <a:ext cx="11725314" cy="4662815"/>
          </a:xfrm>
          <a:prstGeom prst="rect">
            <a:avLst/>
          </a:prstGeom>
        </p:spPr>
        <p:txBody>
          <a:bodyPr wrap="square">
            <a:spAutoFit/>
          </a:bodyPr>
          <a:lstStyle/>
          <a:p>
            <a:pPr>
              <a:lnSpc>
                <a:spcPct val="150000"/>
              </a:lnSpc>
            </a:pPr>
            <a:r>
              <a:rPr lang="en-US" b="1" dirty="0">
                <a:solidFill>
                  <a:srgbClr val="C00000"/>
                </a:solidFill>
              </a:rPr>
              <a:t>Microcomputers: </a:t>
            </a:r>
            <a:r>
              <a:rPr lang="en-US" b="1" dirty="0">
                <a:solidFill>
                  <a:schemeClr val="accent1">
                    <a:lumMod val="75000"/>
                  </a:schemeClr>
                </a:solidFill>
              </a:rPr>
              <a:t>Microcomputers or PCs are very small and cheap. They can be classified into the following categories:</a:t>
            </a:r>
          </a:p>
          <a:p>
            <a:pPr marL="285750" indent="-285750">
              <a:lnSpc>
                <a:spcPct val="150000"/>
              </a:lnSpc>
              <a:buFont typeface="Arial" panose="020B0604020202020204" pitchFamily="34" charset="0"/>
              <a:buChar char="•"/>
            </a:pPr>
            <a:r>
              <a:rPr lang="en-US" b="1" dirty="0">
                <a:solidFill>
                  <a:srgbClr val="C00000"/>
                </a:solidFill>
              </a:rPr>
              <a:t>Desktop</a:t>
            </a:r>
            <a:r>
              <a:rPr lang="en-US" b="1" dirty="0">
                <a:solidFill>
                  <a:schemeClr val="accent1">
                    <a:lumMod val="75000"/>
                  </a:schemeClr>
                </a:solidFill>
              </a:rPr>
              <a:t> can be placed flat on a desk or table. It is widely used in homes and offices.</a:t>
            </a:r>
          </a:p>
          <a:p>
            <a:pPr marL="285750" indent="-285750">
              <a:lnSpc>
                <a:spcPct val="150000"/>
              </a:lnSpc>
              <a:buFont typeface="Arial" panose="020B0604020202020204" pitchFamily="34" charset="0"/>
              <a:buChar char="•"/>
            </a:pPr>
            <a:r>
              <a:rPr lang="en-US" b="1" dirty="0">
                <a:solidFill>
                  <a:srgbClr val="C00000"/>
                </a:solidFill>
              </a:rPr>
              <a:t>Laptops</a:t>
            </a:r>
            <a:r>
              <a:rPr lang="en-US" b="1" dirty="0">
                <a:solidFill>
                  <a:schemeClr val="accent1">
                    <a:lumMod val="75000"/>
                  </a:schemeClr>
                </a:solidFill>
              </a:rPr>
              <a:t> are small microcomputers that can easily fit inside a briefcase. They are very handy and can easily be carried from one place to another. </a:t>
            </a:r>
          </a:p>
          <a:p>
            <a:pPr marL="285750" indent="-285750">
              <a:lnSpc>
                <a:spcPct val="150000"/>
              </a:lnSpc>
              <a:buFont typeface="Arial" panose="020B0604020202020204" pitchFamily="34" charset="0"/>
              <a:buChar char="•"/>
            </a:pPr>
            <a:r>
              <a:rPr lang="en-US" b="1" dirty="0">
                <a:solidFill>
                  <a:srgbClr val="C00000"/>
                </a:solidFill>
              </a:rPr>
              <a:t>Workstations</a:t>
            </a:r>
            <a:r>
              <a:rPr lang="en-US" b="1" dirty="0">
                <a:solidFill>
                  <a:schemeClr val="accent1">
                    <a:lumMod val="75000"/>
                  </a:schemeClr>
                </a:solidFill>
              </a:rPr>
              <a:t> are single-user computers. Their processing speed matches that of a minicomputer or mainframe. They have advanced processors, more RAM and storage capacity than PCs. Therefore, they are more expensive and powerful than a normal desktop computer.</a:t>
            </a:r>
          </a:p>
          <a:p>
            <a:pPr marL="285750" indent="-285750">
              <a:lnSpc>
                <a:spcPct val="150000"/>
              </a:lnSpc>
              <a:buFont typeface="Arial" panose="020B0604020202020204" pitchFamily="34" charset="0"/>
              <a:buChar char="•"/>
            </a:pPr>
            <a:r>
              <a:rPr lang="en-US" b="1" dirty="0">
                <a:solidFill>
                  <a:srgbClr val="C00000"/>
                </a:solidFill>
              </a:rPr>
              <a:t>Network Computers </a:t>
            </a:r>
            <a:r>
              <a:rPr lang="en-US" b="1" dirty="0">
                <a:solidFill>
                  <a:schemeClr val="accent1">
                    <a:lumMod val="75000"/>
                  </a:schemeClr>
                </a:solidFill>
              </a:rPr>
              <a:t>have less processing power, memory, and storage than a desktop. They are designed to be used as terminals in a networked environment. For example, to access data stored on a network.</a:t>
            </a:r>
          </a:p>
          <a:p>
            <a:pPr marL="285750" indent="-285750">
              <a:lnSpc>
                <a:spcPct val="150000"/>
              </a:lnSpc>
              <a:buFont typeface="Arial" panose="020B0604020202020204" pitchFamily="34" charset="0"/>
              <a:buChar char="•"/>
            </a:pPr>
            <a:r>
              <a:rPr lang="en-US" b="1" dirty="0">
                <a:solidFill>
                  <a:srgbClr val="C00000"/>
                </a:solidFill>
              </a:rPr>
              <a:t>Handheld Computers </a:t>
            </a:r>
            <a:r>
              <a:rPr lang="en-US" b="1" dirty="0">
                <a:solidFill>
                  <a:schemeClr val="accent1">
                    <a:lumMod val="75000"/>
                  </a:schemeClr>
                </a:solidFill>
              </a:rPr>
              <a:t>include Smartphones, Tablet PCs and </a:t>
            </a:r>
            <a:r>
              <a:rPr lang="en-US" b="1" dirty="0" err="1">
                <a:solidFill>
                  <a:schemeClr val="accent1">
                    <a:lumMod val="75000"/>
                  </a:schemeClr>
                </a:solidFill>
              </a:rPr>
              <a:t>Phablets</a:t>
            </a:r>
            <a:r>
              <a:rPr lang="en-US" b="1" dirty="0">
                <a:solidFill>
                  <a:schemeClr val="accent1">
                    <a:lumMod val="75000"/>
                  </a:schemeClr>
                </a:solidFill>
              </a:rPr>
              <a:t>.</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3955359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12</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Basic Applications of Computer</a:t>
            </a:r>
          </a:p>
        </p:txBody>
      </p:sp>
      <p:sp>
        <p:nvSpPr>
          <p:cNvPr id="8" name="Rectangle 7"/>
          <p:cNvSpPr/>
          <p:nvPr/>
        </p:nvSpPr>
        <p:spPr>
          <a:xfrm>
            <a:off x="229180" y="1664804"/>
            <a:ext cx="2965282" cy="4247317"/>
          </a:xfrm>
          <a:prstGeom prst="rect">
            <a:avLst/>
          </a:prstGeom>
        </p:spPr>
        <p:txBody>
          <a:bodyPr wrap="square">
            <a:spAutoFit/>
          </a:bodyPr>
          <a:lstStyle/>
          <a:p>
            <a:pPr marL="285750" indent="-285750">
              <a:lnSpc>
                <a:spcPct val="150000"/>
              </a:lnSpc>
              <a:buFont typeface="Arial" panose="020B0604020202020204" pitchFamily="34" charset="0"/>
              <a:buChar char="•"/>
            </a:pPr>
            <a:r>
              <a:rPr lang="en-US" b="1" dirty="0">
                <a:solidFill>
                  <a:schemeClr val="accent1">
                    <a:lumMod val="75000"/>
                  </a:schemeClr>
                </a:solidFill>
              </a:rPr>
              <a:t>Communication	</a:t>
            </a:r>
          </a:p>
          <a:p>
            <a:pPr marL="285750" indent="-285750">
              <a:lnSpc>
                <a:spcPct val="150000"/>
              </a:lnSpc>
              <a:buFont typeface="Arial" panose="020B0604020202020204" pitchFamily="34" charset="0"/>
              <a:buChar char="•"/>
            </a:pPr>
            <a:r>
              <a:rPr lang="en-US" b="1" dirty="0">
                <a:solidFill>
                  <a:schemeClr val="accent1">
                    <a:lumMod val="75000"/>
                  </a:schemeClr>
                </a:solidFill>
              </a:rPr>
              <a:t>Desktop Publishing</a:t>
            </a:r>
          </a:p>
          <a:p>
            <a:pPr marL="285750" indent="-285750">
              <a:lnSpc>
                <a:spcPct val="150000"/>
              </a:lnSpc>
              <a:buFont typeface="Arial" panose="020B0604020202020204" pitchFamily="34" charset="0"/>
              <a:buChar char="•"/>
            </a:pPr>
            <a:r>
              <a:rPr lang="en-US" b="1" dirty="0">
                <a:solidFill>
                  <a:schemeClr val="accent1">
                    <a:lumMod val="75000"/>
                  </a:schemeClr>
                </a:solidFill>
              </a:rPr>
              <a:t>Government</a:t>
            </a:r>
          </a:p>
          <a:p>
            <a:pPr marL="285750" indent="-285750">
              <a:lnSpc>
                <a:spcPct val="150000"/>
              </a:lnSpc>
              <a:buFont typeface="Arial" panose="020B0604020202020204" pitchFamily="34" charset="0"/>
              <a:buChar char="•"/>
            </a:pPr>
            <a:r>
              <a:rPr lang="en-US" b="1" dirty="0">
                <a:solidFill>
                  <a:schemeClr val="accent1">
                    <a:lumMod val="75000"/>
                  </a:schemeClr>
                </a:solidFill>
              </a:rPr>
              <a:t>Traffic Control </a:t>
            </a:r>
          </a:p>
          <a:p>
            <a:pPr marL="285750" indent="-285750">
              <a:lnSpc>
                <a:spcPct val="150000"/>
              </a:lnSpc>
              <a:buFont typeface="Arial" panose="020B0604020202020204" pitchFamily="34" charset="0"/>
              <a:buChar char="•"/>
            </a:pPr>
            <a:r>
              <a:rPr lang="en-US" b="1" dirty="0">
                <a:solidFill>
                  <a:schemeClr val="accent1">
                    <a:lumMod val="75000"/>
                  </a:schemeClr>
                </a:solidFill>
              </a:rPr>
              <a:t>Legal System</a:t>
            </a:r>
          </a:p>
          <a:p>
            <a:pPr marL="285750" indent="-285750">
              <a:lnSpc>
                <a:spcPct val="150000"/>
              </a:lnSpc>
              <a:buFont typeface="Arial" panose="020B0604020202020204" pitchFamily="34" charset="0"/>
              <a:buChar char="•"/>
            </a:pPr>
            <a:r>
              <a:rPr lang="en-US" b="1" dirty="0">
                <a:solidFill>
                  <a:schemeClr val="accent1">
                    <a:lumMod val="75000"/>
                  </a:schemeClr>
                </a:solidFill>
              </a:rPr>
              <a:t>Retail Business</a:t>
            </a:r>
          </a:p>
          <a:p>
            <a:pPr marL="285750" indent="-285750">
              <a:lnSpc>
                <a:spcPct val="150000"/>
              </a:lnSpc>
              <a:buFont typeface="Arial" panose="020B0604020202020204" pitchFamily="34" charset="0"/>
              <a:buChar char="•"/>
            </a:pPr>
            <a:r>
              <a:rPr lang="en-US" b="1" dirty="0">
                <a:solidFill>
                  <a:schemeClr val="accent1">
                    <a:lumMod val="75000"/>
                  </a:schemeClr>
                </a:solidFill>
              </a:rPr>
              <a:t>Sports</a:t>
            </a:r>
          </a:p>
          <a:p>
            <a:pPr marL="285750" indent="-285750">
              <a:lnSpc>
                <a:spcPct val="150000"/>
              </a:lnSpc>
              <a:buFont typeface="Arial" panose="020B0604020202020204" pitchFamily="34" charset="0"/>
              <a:buChar char="•"/>
            </a:pPr>
            <a:r>
              <a:rPr lang="en-US" b="1" dirty="0">
                <a:solidFill>
                  <a:schemeClr val="accent1">
                    <a:lumMod val="75000"/>
                  </a:schemeClr>
                </a:solidFill>
              </a:rPr>
              <a:t>Music</a:t>
            </a:r>
          </a:p>
          <a:p>
            <a:pPr marL="285750" indent="-285750">
              <a:lnSpc>
                <a:spcPct val="150000"/>
              </a:lnSpc>
              <a:buFont typeface="Arial" panose="020B0604020202020204" pitchFamily="34" charset="0"/>
              <a:buChar char="•"/>
            </a:pPr>
            <a:r>
              <a:rPr lang="en-US" b="1" dirty="0">
                <a:solidFill>
                  <a:schemeClr val="accent1">
                    <a:lumMod val="75000"/>
                  </a:schemeClr>
                </a:solidFill>
              </a:rPr>
              <a:t>Movies</a:t>
            </a:r>
          </a:p>
          <a:p>
            <a:pPr marL="285750" indent="-285750">
              <a:lnSpc>
                <a:spcPct val="150000"/>
              </a:lnSpc>
              <a:buFont typeface="Arial" panose="020B0604020202020204" pitchFamily="34" charset="0"/>
              <a:buChar char="•"/>
            </a:pPr>
            <a:r>
              <a:rPr lang="en-US" b="1" dirty="0">
                <a:solidFill>
                  <a:schemeClr val="accent1">
                    <a:lumMod val="75000"/>
                  </a:schemeClr>
                </a:solidFill>
              </a:rPr>
              <a:t>Travel and Tourism</a:t>
            </a:r>
          </a:p>
        </p:txBody>
      </p:sp>
      <p:sp>
        <p:nvSpPr>
          <p:cNvPr id="7" name="Rectangle 6"/>
          <p:cNvSpPr/>
          <p:nvPr/>
        </p:nvSpPr>
        <p:spPr>
          <a:xfrm>
            <a:off x="3770424" y="1664803"/>
            <a:ext cx="3727978" cy="4247317"/>
          </a:xfrm>
          <a:prstGeom prst="rect">
            <a:avLst/>
          </a:prstGeom>
        </p:spPr>
        <p:txBody>
          <a:bodyPr wrap="square">
            <a:spAutoFit/>
          </a:bodyPr>
          <a:lstStyle/>
          <a:p>
            <a:pPr marL="285750" indent="-285750">
              <a:lnSpc>
                <a:spcPct val="150000"/>
              </a:lnSpc>
              <a:buFont typeface="Arial" panose="020B0604020202020204" pitchFamily="34" charset="0"/>
              <a:buChar char="•"/>
            </a:pPr>
            <a:r>
              <a:rPr lang="en-US" b="1" dirty="0">
                <a:solidFill>
                  <a:schemeClr val="accent1">
                    <a:lumMod val="75000"/>
                  </a:schemeClr>
                </a:solidFill>
              </a:rPr>
              <a:t>Business and Industry</a:t>
            </a:r>
          </a:p>
          <a:p>
            <a:pPr marL="285750" indent="-285750">
              <a:lnSpc>
                <a:spcPct val="150000"/>
              </a:lnSpc>
              <a:buFont typeface="Arial" panose="020B0604020202020204" pitchFamily="34" charset="0"/>
              <a:buChar char="•"/>
            </a:pPr>
            <a:r>
              <a:rPr lang="en-US" b="1" dirty="0">
                <a:solidFill>
                  <a:schemeClr val="accent1">
                    <a:lumMod val="75000"/>
                  </a:schemeClr>
                </a:solidFill>
              </a:rPr>
              <a:t>Hospitals</a:t>
            </a:r>
          </a:p>
          <a:p>
            <a:pPr marL="285750" indent="-285750">
              <a:lnSpc>
                <a:spcPct val="150000"/>
              </a:lnSpc>
              <a:buFont typeface="Arial" panose="020B0604020202020204" pitchFamily="34" charset="0"/>
              <a:buChar char="•"/>
            </a:pPr>
            <a:r>
              <a:rPr lang="en-US" b="1" dirty="0">
                <a:solidFill>
                  <a:schemeClr val="accent1">
                    <a:lumMod val="75000"/>
                  </a:schemeClr>
                </a:solidFill>
              </a:rPr>
              <a:t>Simulation</a:t>
            </a:r>
          </a:p>
          <a:p>
            <a:pPr marL="285750" indent="-285750">
              <a:lnSpc>
                <a:spcPct val="150000"/>
              </a:lnSpc>
              <a:buFont typeface="Arial" panose="020B0604020202020204" pitchFamily="34" charset="0"/>
              <a:buChar char="•"/>
            </a:pPr>
            <a:r>
              <a:rPr lang="en-US" b="1" dirty="0">
                <a:solidFill>
                  <a:schemeClr val="accent1">
                    <a:lumMod val="75000"/>
                  </a:schemeClr>
                </a:solidFill>
              </a:rPr>
              <a:t>Geology</a:t>
            </a:r>
          </a:p>
          <a:p>
            <a:pPr marL="285750" indent="-285750">
              <a:lnSpc>
                <a:spcPct val="150000"/>
              </a:lnSpc>
              <a:buFont typeface="Arial" panose="020B0604020202020204" pitchFamily="34" charset="0"/>
              <a:buChar char="•"/>
            </a:pPr>
            <a:r>
              <a:rPr lang="en-US" b="1" dirty="0">
                <a:solidFill>
                  <a:schemeClr val="accent1">
                    <a:lumMod val="75000"/>
                  </a:schemeClr>
                </a:solidFill>
              </a:rPr>
              <a:t>Astronomy</a:t>
            </a:r>
          </a:p>
          <a:p>
            <a:pPr marL="285750" indent="-285750">
              <a:lnSpc>
                <a:spcPct val="150000"/>
              </a:lnSpc>
              <a:buFont typeface="Arial" panose="020B0604020202020204" pitchFamily="34" charset="0"/>
              <a:buChar char="•"/>
            </a:pPr>
            <a:r>
              <a:rPr lang="en-US" b="1" dirty="0">
                <a:solidFill>
                  <a:schemeClr val="accent1">
                    <a:lumMod val="75000"/>
                  </a:schemeClr>
                </a:solidFill>
              </a:rPr>
              <a:t>Education</a:t>
            </a:r>
          </a:p>
          <a:p>
            <a:pPr marL="285750" indent="-285750">
              <a:lnSpc>
                <a:spcPct val="150000"/>
              </a:lnSpc>
              <a:buFont typeface="Arial" panose="020B0604020202020204" pitchFamily="34" charset="0"/>
              <a:buChar char="•"/>
            </a:pPr>
            <a:r>
              <a:rPr lang="en-US" b="1" dirty="0">
                <a:solidFill>
                  <a:schemeClr val="accent1">
                    <a:lumMod val="75000"/>
                  </a:schemeClr>
                </a:solidFill>
              </a:rPr>
              <a:t>Weather Forecasting</a:t>
            </a:r>
          </a:p>
          <a:p>
            <a:pPr marL="285750" indent="-285750">
              <a:lnSpc>
                <a:spcPct val="150000"/>
              </a:lnSpc>
              <a:buFont typeface="Arial" panose="020B0604020202020204" pitchFamily="34" charset="0"/>
              <a:buChar char="•"/>
            </a:pPr>
            <a:r>
              <a:rPr lang="en-US" b="1" dirty="0">
                <a:solidFill>
                  <a:schemeClr val="accent1">
                    <a:lumMod val="75000"/>
                  </a:schemeClr>
                </a:solidFill>
              </a:rPr>
              <a:t>Online Banking </a:t>
            </a:r>
          </a:p>
          <a:p>
            <a:pPr marL="285750" indent="-285750">
              <a:lnSpc>
                <a:spcPct val="150000"/>
              </a:lnSpc>
              <a:buFont typeface="Arial" panose="020B0604020202020204" pitchFamily="34" charset="0"/>
              <a:buChar char="•"/>
            </a:pPr>
            <a:r>
              <a:rPr lang="en-US" b="1" dirty="0">
                <a:solidFill>
                  <a:schemeClr val="accent1">
                    <a:lumMod val="75000"/>
                  </a:schemeClr>
                </a:solidFill>
              </a:rPr>
              <a:t>Industry and Engineering </a:t>
            </a:r>
          </a:p>
          <a:p>
            <a:pPr marL="285750" indent="-285750">
              <a:lnSpc>
                <a:spcPct val="150000"/>
              </a:lnSpc>
              <a:buFont typeface="Arial" panose="020B0604020202020204" pitchFamily="34" charset="0"/>
              <a:buChar char="•"/>
            </a:pPr>
            <a:r>
              <a:rPr lang="en-US" b="1" dirty="0">
                <a:solidFill>
                  <a:schemeClr val="accent1">
                    <a:lumMod val="75000"/>
                  </a:schemeClr>
                </a:solidFill>
              </a:rPr>
              <a:t>Robots </a:t>
            </a:r>
          </a:p>
        </p:txBody>
      </p:sp>
      <p:sp>
        <p:nvSpPr>
          <p:cNvPr id="9" name="Rectangle 8"/>
          <p:cNvSpPr/>
          <p:nvPr/>
        </p:nvSpPr>
        <p:spPr>
          <a:xfrm>
            <a:off x="7498403" y="1664804"/>
            <a:ext cx="4474522" cy="300082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b="1" dirty="0">
                <a:solidFill>
                  <a:schemeClr val="accent1">
                    <a:lumMod val="75000"/>
                  </a:schemeClr>
                </a:solidFill>
              </a:rPr>
              <a:t>Decision Support Systems </a:t>
            </a:r>
          </a:p>
          <a:p>
            <a:pPr marL="285750" indent="-285750" algn="just">
              <a:lnSpc>
                <a:spcPct val="150000"/>
              </a:lnSpc>
              <a:buFont typeface="Arial" panose="020B0604020202020204" pitchFamily="34" charset="0"/>
              <a:buChar char="•"/>
            </a:pPr>
            <a:r>
              <a:rPr lang="en-US" b="1" dirty="0">
                <a:solidFill>
                  <a:schemeClr val="accent1">
                    <a:lumMod val="75000"/>
                  </a:schemeClr>
                </a:solidFill>
              </a:rPr>
              <a:t>Expert System </a:t>
            </a:r>
          </a:p>
          <a:p>
            <a:pPr marL="285750" indent="-285750" algn="just">
              <a:lnSpc>
                <a:spcPct val="150000"/>
              </a:lnSpc>
              <a:buFont typeface="Arial" panose="020B0604020202020204" pitchFamily="34" charset="0"/>
              <a:buChar char="•"/>
            </a:pPr>
            <a:r>
              <a:rPr lang="en-US" b="1" dirty="0">
                <a:solidFill>
                  <a:schemeClr val="accent1">
                    <a:lumMod val="75000"/>
                  </a:schemeClr>
                </a:solidFill>
              </a:rPr>
              <a:t>Find jobs on the Internet</a:t>
            </a:r>
          </a:p>
          <a:p>
            <a:pPr marL="285750" indent="-285750" algn="just">
              <a:lnSpc>
                <a:spcPct val="150000"/>
              </a:lnSpc>
              <a:buFont typeface="Arial" panose="020B0604020202020204" pitchFamily="34" charset="0"/>
              <a:buChar char="•"/>
            </a:pPr>
            <a:r>
              <a:rPr lang="en-US" b="1" dirty="0">
                <a:solidFill>
                  <a:schemeClr val="accent1">
                    <a:lumMod val="75000"/>
                  </a:schemeClr>
                </a:solidFill>
              </a:rPr>
              <a:t>Find a suitable match for a boy or girl</a:t>
            </a:r>
          </a:p>
          <a:p>
            <a:pPr marL="285750" indent="-285750" algn="just">
              <a:lnSpc>
                <a:spcPct val="150000"/>
              </a:lnSpc>
              <a:buFont typeface="Arial" panose="020B0604020202020204" pitchFamily="34" charset="0"/>
              <a:buChar char="•"/>
            </a:pPr>
            <a:r>
              <a:rPr lang="en-US" b="1" dirty="0">
                <a:solidFill>
                  <a:schemeClr val="accent1">
                    <a:lumMod val="75000"/>
                  </a:schemeClr>
                </a:solidFill>
              </a:rPr>
              <a:t>Read news and articles online</a:t>
            </a:r>
          </a:p>
          <a:p>
            <a:pPr marL="285750" indent="-285750" algn="just">
              <a:lnSpc>
                <a:spcPct val="150000"/>
              </a:lnSpc>
              <a:buFont typeface="Arial" panose="020B0604020202020204" pitchFamily="34" charset="0"/>
              <a:buChar char="•"/>
            </a:pPr>
            <a:r>
              <a:rPr lang="en-US" b="1" dirty="0">
                <a:solidFill>
                  <a:schemeClr val="accent1">
                    <a:lumMod val="75000"/>
                  </a:schemeClr>
                </a:solidFill>
              </a:rPr>
              <a:t>Find one’s </a:t>
            </a:r>
            <a:r>
              <a:rPr lang="en-US" b="1" dirty="0" err="1">
                <a:solidFill>
                  <a:schemeClr val="accent1">
                    <a:lumMod val="75000"/>
                  </a:schemeClr>
                </a:solidFill>
              </a:rPr>
              <a:t>batchmates</a:t>
            </a:r>
            <a:endParaRPr lang="en-US" b="1" dirty="0">
              <a:solidFill>
                <a:schemeClr val="accent1">
                  <a:lumMod val="75000"/>
                </a:schemeClr>
              </a:solidFill>
            </a:endParaRPr>
          </a:p>
          <a:p>
            <a:pPr marL="285750" indent="-285750" algn="just">
              <a:lnSpc>
                <a:spcPct val="150000"/>
              </a:lnSpc>
              <a:buFont typeface="Arial" panose="020B0604020202020204" pitchFamily="34" charset="0"/>
              <a:buChar char="•"/>
            </a:pPr>
            <a:r>
              <a:rPr lang="en-US" b="1" dirty="0">
                <a:solidFill>
                  <a:schemeClr val="accent1">
                    <a:lumMod val="75000"/>
                  </a:schemeClr>
                </a:solidFill>
              </a:rPr>
              <a:t>Send and receive greetings </a:t>
            </a:r>
          </a:p>
        </p:txBody>
      </p:sp>
      <p:sp>
        <p:nvSpPr>
          <p:cNvPr id="10"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3027158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13</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Stored Program Concept</a:t>
            </a:r>
          </a:p>
        </p:txBody>
      </p:sp>
      <p:sp>
        <p:nvSpPr>
          <p:cNvPr id="2" name="Rectangle 1"/>
          <p:cNvSpPr/>
          <p:nvPr/>
        </p:nvSpPr>
        <p:spPr>
          <a:xfrm>
            <a:off x="242888" y="1402001"/>
            <a:ext cx="11367922" cy="4662815"/>
          </a:xfrm>
          <a:prstGeom prst="rect">
            <a:avLst/>
          </a:prstGeom>
        </p:spPr>
        <p:txBody>
          <a:bodyPr wrap="square">
            <a:spAutoFit/>
          </a:bodyPr>
          <a:lstStyle/>
          <a:p>
            <a:pPr algn="just">
              <a:lnSpc>
                <a:spcPct val="150000"/>
              </a:lnSpc>
            </a:pPr>
            <a:r>
              <a:rPr lang="en-US" b="1" dirty="0">
                <a:solidFill>
                  <a:schemeClr val="accent1">
                    <a:lumMod val="75000"/>
                  </a:schemeClr>
                </a:solidFill>
              </a:rPr>
              <a:t>All digital computers are based on the principle of stored program concept, which was introduced by </a:t>
            </a:r>
            <a:r>
              <a:rPr lang="en-US" b="1" dirty="0">
                <a:solidFill>
                  <a:srgbClr val="C00000"/>
                </a:solidFill>
              </a:rPr>
              <a:t>Sir John von Neumann </a:t>
            </a:r>
            <a:r>
              <a:rPr lang="en-US" b="1" dirty="0">
                <a:solidFill>
                  <a:schemeClr val="accent1">
                    <a:lumMod val="75000"/>
                  </a:schemeClr>
                </a:solidFill>
              </a:rPr>
              <a:t>in the late 1940s. The following are the key characteristic features of this concept:</a:t>
            </a:r>
          </a:p>
          <a:p>
            <a:pPr algn="just">
              <a:lnSpc>
                <a:spcPct val="150000"/>
              </a:lnSpc>
            </a:pPr>
            <a:r>
              <a:rPr lang="en-US" b="1" dirty="0">
                <a:solidFill>
                  <a:schemeClr val="accent1">
                    <a:lumMod val="75000"/>
                  </a:schemeClr>
                </a:solidFill>
              </a:rPr>
              <a:t>• Before any data is processed, instructions are read into memory.</a:t>
            </a:r>
          </a:p>
          <a:p>
            <a:pPr algn="just">
              <a:lnSpc>
                <a:spcPct val="150000"/>
              </a:lnSpc>
            </a:pPr>
            <a:r>
              <a:rPr lang="en-US" b="1" dirty="0">
                <a:solidFill>
                  <a:schemeClr val="accent1">
                    <a:lumMod val="75000"/>
                  </a:schemeClr>
                </a:solidFill>
              </a:rPr>
              <a:t>• Instructions are stored in the computer’s memory for execution.</a:t>
            </a:r>
          </a:p>
          <a:p>
            <a:pPr algn="just">
              <a:lnSpc>
                <a:spcPct val="150000"/>
              </a:lnSpc>
            </a:pPr>
            <a:r>
              <a:rPr lang="en-US" b="1" dirty="0">
                <a:solidFill>
                  <a:schemeClr val="accent1">
                    <a:lumMod val="75000"/>
                  </a:schemeClr>
                </a:solidFill>
              </a:rPr>
              <a:t>• Instructions are stored in binary form (using binary numbers—only 0s and 1s).</a:t>
            </a:r>
          </a:p>
          <a:p>
            <a:pPr algn="just">
              <a:lnSpc>
                <a:spcPct val="150000"/>
              </a:lnSpc>
            </a:pPr>
            <a:r>
              <a:rPr lang="en-US" b="1" dirty="0">
                <a:solidFill>
                  <a:schemeClr val="accent1">
                    <a:lumMod val="75000"/>
                  </a:schemeClr>
                </a:solidFill>
              </a:rPr>
              <a:t>• Processing starts with the first instruction in the program, which is copied into a control unit circuit. The control unit executes the instructions.</a:t>
            </a:r>
          </a:p>
          <a:p>
            <a:pPr algn="just">
              <a:lnSpc>
                <a:spcPct val="150000"/>
              </a:lnSpc>
            </a:pPr>
            <a:r>
              <a:rPr lang="en-US" b="1" dirty="0">
                <a:solidFill>
                  <a:schemeClr val="accent1">
                    <a:lumMod val="75000"/>
                  </a:schemeClr>
                </a:solidFill>
              </a:rPr>
              <a:t>• Instructions written by the users are performed sequentially until there is a break in the current flow.</a:t>
            </a:r>
          </a:p>
          <a:p>
            <a:pPr algn="just">
              <a:lnSpc>
                <a:spcPct val="150000"/>
              </a:lnSpc>
            </a:pPr>
            <a:r>
              <a:rPr lang="en-US" b="1" dirty="0">
                <a:solidFill>
                  <a:schemeClr val="accent1">
                    <a:lumMod val="75000"/>
                  </a:schemeClr>
                </a:solidFill>
              </a:rPr>
              <a:t>• Input/ Output and processing operations are performed simultaneously. While data is being read/written, the central processing unit (CPU) executes another program in the memory that is ready for execution.</a:t>
            </a:r>
          </a:p>
        </p:txBody>
      </p:sp>
      <p:pic>
        <p:nvPicPr>
          <p:cNvPr id="3" name="Picture 2"/>
          <p:cNvPicPr>
            <a:picLocks noChangeAspect="1"/>
          </p:cNvPicPr>
          <p:nvPr/>
        </p:nvPicPr>
        <p:blipFill>
          <a:blip r:embed="rId2"/>
          <a:stretch>
            <a:fillRect/>
          </a:stretch>
        </p:blipFill>
        <p:spPr>
          <a:xfrm>
            <a:off x="2108200" y="5626101"/>
            <a:ext cx="5971932" cy="952500"/>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1834336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14</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Components and Functions of Computer System</a:t>
            </a:r>
          </a:p>
        </p:txBody>
      </p:sp>
      <p:sp>
        <p:nvSpPr>
          <p:cNvPr id="2" name="Rectangle 1"/>
          <p:cNvSpPr/>
          <p:nvPr/>
        </p:nvSpPr>
        <p:spPr>
          <a:xfrm>
            <a:off x="300841" y="1550505"/>
            <a:ext cx="11590317" cy="5147628"/>
          </a:xfrm>
          <a:prstGeom prst="rect">
            <a:avLst/>
          </a:prstGeom>
        </p:spPr>
        <p:txBody>
          <a:bodyPr wrap="square">
            <a:spAutoFit/>
          </a:bodyPr>
          <a:lstStyle/>
          <a:p>
            <a:pPr algn="just">
              <a:lnSpc>
                <a:spcPct val="150000"/>
              </a:lnSpc>
            </a:pPr>
            <a:r>
              <a:rPr lang="en-US" sz="1700" b="1" dirty="0">
                <a:solidFill>
                  <a:srgbClr val="C00000"/>
                </a:solidFill>
              </a:rPr>
              <a:t>Input: </a:t>
            </a:r>
            <a:r>
              <a:rPr lang="en-US" sz="1700" b="1" dirty="0">
                <a:solidFill>
                  <a:schemeClr val="accent1">
                    <a:lumMod val="75000"/>
                  </a:schemeClr>
                </a:solidFill>
              </a:rPr>
              <a:t>process of entering data and instructions (also known as programs) into the computer system. </a:t>
            </a:r>
          </a:p>
          <a:p>
            <a:pPr algn="just">
              <a:lnSpc>
                <a:spcPct val="150000"/>
              </a:lnSpc>
            </a:pPr>
            <a:r>
              <a:rPr lang="en-US" sz="1700" b="1" dirty="0">
                <a:solidFill>
                  <a:srgbClr val="C00000"/>
                </a:solidFill>
              </a:rPr>
              <a:t>Storage:</a:t>
            </a:r>
            <a:r>
              <a:rPr lang="en-US" sz="1700" b="1" dirty="0">
                <a:solidFill>
                  <a:schemeClr val="accent1">
                    <a:lumMod val="75000"/>
                  </a:schemeClr>
                </a:solidFill>
              </a:rPr>
              <a:t> Process of saving data and instructions permanently in the computer so that it can be used for processing. </a:t>
            </a:r>
          </a:p>
          <a:p>
            <a:pPr algn="just">
              <a:lnSpc>
                <a:spcPct val="150000"/>
              </a:lnSpc>
            </a:pPr>
            <a:r>
              <a:rPr lang="en-US" sz="1700" b="1" dirty="0">
                <a:solidFill>
                  <a:srgbClr val="C00000"/>
                </a:solidFill>
              </a:rPr>
              <a:t>Primary Storage </a:t>
            </a:r>
            <a:r>
              <a:rPr lang="en-US" sz="1700" b="1" dirty="0">
                <a:solidFill>
                  <a:schemeClr val="accent1">
                    <a:lumMod val="75000"/>
                  </a:schemeClr>
                </a:solidFill>
              </a:rPr>
              <a:t>also known as the main memory is that storage area which is directly accessible by the </a:t>
            </a:r>
            <a:r>
              <a:rPr lang="en-US" sz="1700" b="1" dirty="0">
                <a:solidFill>
                  <a:srgbClr val="C00000"/>
                </a:solidFill>
              </a:rPr>
              <a:t>CPU</a:t>
            </a:r>
            <a:r>
              <a:rPr lang="en-US" sz="1700" b="1" dirty="0">
                <a:solidFill>
                  <a:schemeClr val="accent1">
                    <a:lumMod val="75000"/>
                  </a:schemeClr>
                </a:solidFill>
              </a:rPr>
              <a:t> at a very fast speed. It is used to store the data and program, the intermediate results of processing and the recently generated results. </a:t>
            </a:r>
          </a:p>
          <a:p>
            <a:pPr algn="just">
              <a:lnSpc>
                <a:spcPct val="150000"/>
              </a:lnSpc>
            </a:pPr>
            <a:r>
              <a:rPr lang="en-US" sz="1700" b="1" dirty="0">
                <a:solidFill>
                  <a:srgbClr val="C00000"/>
                </a:solidFill>
              </a:rPr>
              <a:t>Secondary Storage </a:t>
            </a:r>
            <a:r>
              <a:rPr lang="en-US" sz="1700" b="1" dirty="0">
                <a:solidFill>
                  <a:schemeClr val="accent1">
                    <a:lumMod val="75000"/>
                  </a:schemeClr>
                </a:solidFill>
              </a:rPr>
              <a:t>also known as secondary memory is cheaper, non-volatile and used to permanently store data and programs of those jobs which are not being currently executed by the CPU. </a:t>
            </a:r>
          </a:p>
          <a:p>
            <a:pPr algn="just">
              <a:lnSpc>
                <a:spcPct val="150000"/>
              </a:lnSpc>
            </a:pPr>
            <a:r>
              <a:rPr lang="en-US" sz="1700" b="1" dirty="0">
                <a:solidFill>
                  <a:srgbClr val="C00000"/>
                </a:solidFill>
              </a:rPr>
              <a:t>Processing</a:t>
            </a:r>
            <a:r>
              <a:rPr lang="en-US" sz="1700" b="1" dirty="0">
                <a:solidFill>
                  <a:schemeClr val="accent1">
                    <a:lumMod val="75000"/>
                  </a:schemeClr>
                </a:solidFill>
              </a:rPr>
              <a:t>: The process of performing operations on the data as per the instructions specified by the user (program) is called processing. </a:t>
            </a:r>
          </a:p>
          <a:p>
            <a:pPr algn="just">
              <a:lnSpc>
                <a:spcPct val="150000"/>
              </a:lnSpc>
            </a:pPr>
            <a:r>
              <a:rPr lang="en-US" sz="1700" b="1" dirty="0">
                <a:solidFill>
                  <a:srgbClr val="C00000"/>
                </a:solidFill>
              </a:rPr>
              <a:t>Output</a:t>
            </a:r>
            <a:r>
              <a:rPr lang="en-US" sz="1700" b="1" dirty="0">
                <a:solidFill>
                  <a:schemeClr val="accent1">
                    <a:lumMod val="75000"/>
                  </a:schemeClr>
                </a:solidFill>
              </a:rPr>
              <a:t>: Process of giving the result of data processing to the outside world (external to the computer system). </a:t>
            </a:r>
          </a:p>
          <a:p>
            <a:pPr algn="just">
              <a:lnSpc>
                <a:spcPct val="150000"/>
              </a:lnSpc>
            </a:pPr>
            <a:r>
              <a:rPr lang="en-US" sz="1700" b="1" dirty="0">
                <a:solidFill>
                  <a:srgbClr val="C00000"/>
                </a:solidFill>
              </a:rPr>
              <a:t>Controlling</a:t>
            </a:r>
            <a:r>
              <a:rPr lang="en-US" sz="1700" b="1" dirty="0">
                <a:solidFill>
                  <a:schemeClr val="accent1">
                    <a:lumMod val="75000"/>
                  </a:schemeClr>
                </a:solidFill>
              </a:rPr>
              <a:t>: The function of managing, coordinating, and controlling all the components of the computer system is handled by the control unit, a part of CPU.</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978278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15</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Components and Functions of Computer System</a:t>
            </a:r>
          </a:p>
        </p:txBody>
      </p:sp>
      <p:pic>
        <p:nvPicPr>
          <p:cNvPr id="3" name="Picture 2"/>
          <p:cNvPicPr>
            <a:picLocks noChangeAspect="1"/>
          </p:cNvPicPr>
          <p:nvPr/>
        </p:nvPicPr>
        <p:blipFill>
          <a:blip r:embed="rId2"/>
          <a:stretch>
            <a:fillRect/>
          </a:stretch>
        </p:blipFill>
        <p:spPr>
          <a:xfrm>
            <a:off x="1511300" y="1916485"/>
            <a:ext cx="8267700" cy="4306186"/>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1429068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16</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Concept of Hardware and Software</a:t>
            </a:r>
          </a:p>
        </p:txBody>
      </p:sp>
      <p:sp>
        <p:nvSpPr>
          <p:cNvPr id="2" name="Rectangle 1"/>
          <p:cNvSpPr/>
          <p:nvPr/>
        </p:nvSpPr>
        <p:spPr>
          <a:xfrm>
            <a:off x="142874" y="1550504"/>
            <a:ext cx="12049125" cy="1754326"/>
          </a:xfrm>
          <a:prstGeom prst="rect">
            <a:avLst/>
          </a:prstGeom>
        </p:spPr>
        <p:txBody>
          <a:bodyPr wrap="square">
            <a:spAutoFit/>
          </a:bodyPr>
          <a:lstStyle/>
          <a:p>
            <a:pPr>
              <a:lnSpc>
                <a:spcPct val="150000"/>
              </a:lnSpc>
            </a:pPr>
            <a:r>
              <a:rPr lang="en-US" b="1" dirty="0">
                <a:solidFill>
                  <a:srgbClr val="C00000"/>
                </a:solidFill>
              </a:rPr>
              <a:t>Hardware:  </a:t>
            </a:r>
            <a:r>
              <a:rPr lang="en-US" b="1" dirty="0">
                <a:solidFill>
                  <a:schemeClr val="accent1">
                    <a:lumMod val="75000"/>
                  </a:schemeClr>
                </a:solidFill>
              </a:rPr>
              <a:t>All the physical parts that can be touched are called hardware.</a:t>
            </a:r>
          </a:p>
          <a:p>
            <a:pPr>
              <a:lnSpc>
                <a:spcPct val="150000"/>
              </a:lnSpc>
            </a:pPr>
            <a:r>
              <a:rPr lang="en-US" b="1" dirty="0">
                <a:solidFill>
                  <a:srgbClr val="C00000"/>
                </a:solidFill>
              </a:rPr>
              <a:t>Software:  </a:t>
            </a:r>
            <a:r>
              <a:rPr lang="en-US" b="1" dirty="0">
                <a:solidFill>
                  <a:schemeClr val="accent1">
                    <a:lumMod val="75000"/>
                  </a:schemeClr>
                </a:solidFill>
              </a:rPr>
              <a:t>The hardware needs a software (a set of programs) to instruct what has to be done. A program is a set of instructions that is arranged in a sequence to guide a computer to find a solution for the given problem. The process of writing a program is called </a:t>
            </a:r>
            <a:r>
              <a:rPr lang="en-US" b="1" i="1" dirty="0">
                <a:solidFill>
                  <a:schemeClr val="accent1">
                    <a:lumMod val="75000"/>
                  </a:schemeClr>
                </a:solidFill>
              </a:rPr>
              <a:t>programming. </a:t>
            </a:r>
            <a:endParaRPr lang="en-US" b="1" dirty="0">
              <a:solidFill>
                <a:schemeClr val="accent1">
                  <a:lumMod val="75000"/>
                </a:schemeClr>
              </a:solidFill>
            </a:endParaRPr>
          </a:p>
        </p:txBody>
      </p:sp>
      <p:pic>
        <p:nvPicPr>
          <p:cNvPr id="7" name="Picture 6"/>
          <p:cNvPicPr>
            <a:picLocks noChangeAspect="1"/>
          </p:cNvPicPr>
          <p:nvPr/>
        </p:nvPicPr>
        <p:blipFill>
          <a:blip r:embed="rId2"/>
          <a:stretch>
            <a:fillRect/>
          </a:stretch>
        </p:blipFill>
        <p:spPr>
          <a:xfrm>
            <a:off x="2920304" y="3623990"/>
            <a:ext cx="6351392" cy="2210344"/>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844809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17</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CPU Architecture</a:t>
            </a:r>
          </a:p>
        </p:txBody>
      </p:sp>
      <p:sp>
        <p:nvSpPr>
          <p:cNvPr id="2" name="Rectangle 1"/>
          <p:cNvSpPr/>
          <p:nvPr/>
        </p:nvSpPr>
        <p:spPr>
          <a:xfrm>
            <a:off x="215329" y="1550505"/>
            <a:ext cx="11761342" cy="5078313"/>
          </a:xfrm>
          <a:prstGeom prst="rect">
            <a:avLst/>
          </a:prstGeom>
        </p:spPr>
        <p:txBody>
          <a:bodyPr wrap="square">
            <a:spAutoFit/>
          </a:bodyPr>
          <a:lstStyle/>
          <a:p>
            <a:pPr>
              <a:lnSpc>
                <a:spcPct val="150000"/>
              </a:lnSpc>
            </a:pPr>
            <a:r>
              <a:rPr lang="en-US" b="1" dirty="0">
                <a:solidFill>
                  <a:srgbClr val="C00000"/>
                </a:solidFill>
              </a:rPr>
              <a:t>ALU:  </a:t>
            </a:r>
            <a:r>
              <a:rPr lang="en-US" b="1" dirty="0">
                <a:solidFill>
                  <a:schemeClr val="accent1">
                    <a:lumMod val="75000"/>
                  </a:schemeClr>
                </a:solidFill>
              </a:rPr>
              <a:t>It performs all kinds of calculations, such as arithmetic, comparison and other operations. </a:t>
            </a:r>
          </a:p>
          <a:p>
            <a:pPr>
              <a:lnSpc>
                <a:spcPct val="150000"/>
              </a:lnSpc>
            </a:pPr>
            <a:r>
              <a:rPr lang="en-US" b="1" dirty="0">
                <a:solidFill>
                  <a:srgbClr val="C00000"/>
                </a:solidFill>
              </a:rPr>
              <a:t>Control Unit: </a:t>
            </a:r>
            <a:r>
              <a:rPr lang="en-US" b="1" dirty="0">
                <a:solidFill>
                  <a:schemeClr val="accent1">
                    <a:lumMod val="75000"/>
                  </a:schemeClr>
                </a:solidFill>
              </a:rPr>
              <a:t>It directs and coordinates the computer operations. It interprets the instructions (program) and initiates action to execute them. </a:t>
            </a:r>
          </a:p>
          <a:p>
            <a:pPr>
              <a:lnSpc>
                <a:spcPct val="150000"/>
              </a:lnSpc>
            </a:pPr>
            <a:r>
              <a:rPr lang="en-US" b="1" dirty="0">
                <a:solidFill>
                  <a:srgbClr val="C00000"/>
                </a:solidFill>
              </a:rPr>
              <a:t>Register: </a:t>
            </a:r>
            <a:r>
              <a:rPr lang="en-US" b="1" dirty="0">
                <a:solidFill>
                  <a:schemeClr val="accent1">
                    <a:lumMod val="75000"/>
                  </a:schemeClr>
                </a:solidFill>
              </a:rPr>
              <a:t>It is a computer memory that provides quick access to the data currently being used for processing. </a:t>
            </a:r>
            <a:r>
              <a:rPr lang="en-US" b="1" dirty="0"/>
              <a:t>The </a:t>
            </a:r>
            <a:r>
              <a:rPr lang="en-US" b="1" dirty="0">
                <a:solidFill>
                  <a:schemeClr val="accent1">
                    <a:lumMod val="75000"/>
                  </a:schemeClr>
                </a:solidFill>
              </a:rPr>
              <a:t>ALU stores all temporary results and the final result in the processor registers </a:t>
            </a:r>
          </a:p>
          <a:p>
            <a:pPr>
              <a:lnSpc>
                <a:spcPct val="150000"/>
              </a:lnSpc>
            </a:pPr>
            <a:r>
              <a:rPr lang="en-US" b="1" dirty="0">
                <a:solidFill>
                  <a:srgbClr val="C00000"/>
                </a:solidFill>
              </a:rPr>
              <a:t>Accumulator and general-purpose registers: </a:t>
            </a:r>
            <a:r>
              <a:rPr lang="en-US" b="1" dirty="0">
                <a:solidFill>
                  <a:schemeClr val="accent1">
                    <a:lumMod val="75000"/>
                  </a:schemeClr>
                </a:solidFill>
              </a:rPr>
              <a:t>These are frequently used to store the data brought from the main memory and the intermediate results during program execution. </a:t>
            </a:r>
          </a:p>
          <a:p>
            <a:pPr>
              <a:lnSpc>
                <a:spcPct val="150000"/>
              </a:lnSpc>
            </a:pPr>
            <a:r>
              <a:rPr lang="en-US" b="1" i="1" dirty="0">
                <a:solidFill>
                  <a:srgbClr val="C00000"/>
                </a:solidFill>
              </a:rPr>
              <a:t>MAR </a:t>
            </a:r>
            <a:r>
              <a:rPr lang="en-US" b="1" dirty="0">
                <a:solidFill>
                  <a:schemeClr val="accent1">
                    <a:lumMod val="75000"/>
                  </a:schemeClr>
                </a:solidFill>
              </a:rPr>
              <a:t>stores the address of the data or instruction to be fetched from the main memory. </a:t>
            </a:r>
          </a:p>
          <a:p>
            <a:pPr>
              <a:lnSpc>
                <a:spcPct val="150000"/>
              </a:lnSpc>
            </a:pPr>
            <a:r>
              <a:rPr lang="en-US" b="1" i="1" dirty="0">
                <a:solidFill>
                  <a:srgbClr val="C00000"/>
                </a:solidFill>
              </a:rPr>
              <a:t>MBR</a:t>
            </a:r>
            <a:r>
              <a:rPr lang="en-US" b="1" dirty="0"/>
              <a:t> </a:t>
            </a:r>
            <a:r>
              <a:rPr lang="en-US" b="1" dirty="0">
                <a:solidFill>
                  <a:schemeClr val="accent1">
                    <a:lumMod val="75000"/>
                  </a:schemeClr>
                </a:solidFill>
              </a:rPr>
              <a:t>stores the data or instruction fetched from the main memory</a:t>
            </a:r>
          </a:p>
          <a:p>
            <a:pPr>
              <a:lnSpc>
                <a:spcPct val="150000"/>
              </a:lnSpc>
            </a:pPr>
            <a:r>
              <a:rPr lang="en-US" b="1" i="1" dirty="0">
                <a:solidFill>
                  <a:srgbClr val="C00000"/>
                </a:solidFill>
              </a:rPr>
              <a:t>IR</a:t>
            </a:r>
            <a:r>
              <a:rPr lang="en-US" b="1" dirty="0"/>
              <a:t> </a:t>
            </a:r>
            <a:r>
              <a:rPr lang="en-US" b="1" dirty="0">
                <a:solidFill>
                  <a:schemeClr val="accent1">
                    <a:lumMod val="75000"/>
                  </a:schemeClr>
                </a:solidFill>
              </a:rPr>
              <a:t>stores the instructions currently being executed. </a:t>
            </a:r>
          </a:p>
          <a:p>
            <a:pPr>
              <a:lnSpc>
                <a:spcPct val="150000"/>
              </a:lnSpc>
            </a:pPr>
            <a:r>
              <a:rPr lang="en-US" b="1" i="1" dirty="0">
                <a:solidFill>
                  <a:srgbClr val="C00000"/>
                </a:solidFill>
              </a:rPr>
              <a:t>I/O </a:t>
            </a:r>
            <a:r>
              <a:rPr lang="en-US" b="1" dirty="0">
                <a:solidFill>
                  <a:schemeClr val="accent1">
                    <a:lumMod val="75000"/>
                  </a:schemeClr>
                </a:solidFill>
              </a:rPr>
              <a:t>register is used to transfer data or instructions to or from an I/O device. </a:t>
            </a:r>
          </a:p>
          <a:p>
            <a:pPr>
              <a:lnSpc>
                <a:spcPct val="150000"/>
              </a:lnSpc>
            </a:pPr>
            <a:r>
              <a:rPr lang="en-US" b="1" i="1" dirty="0">
                <a:solidFill>
                  <a:srgbClr val="C00000"/>
                </a:solidFill>
              </a:rPr>
              <a:t>Program counter </a:t>
            </a:r>
            <a:r>
              <a:rPr lang="en-US" b="1" dirty="0">
                <a:solidFill>
                  <a:schemeClr val="accent1">
                    <a:lumMod val="75000"/>
                  </a:schemeClr>
                </a:solidFill>
              </a:rPr>
              <a:t>stores the address of the next instruction to be executed.</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394927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18</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CPU Architecture</a:t>
            </a:r>
          </a:p>
        </p:txBody>
      </p:sp>
      <p:pic>
        <p:nvPicPr>
          <p:cNvPr id="3" name="Picture 2"/>
          <p:cNvPicPr>
            <a:picLocks noChangeAspect="1"/>
          </p:cNvPicPr>
          <p:nvPr/>
        </p:nvPicPr>
        <p:blipFill>
          <a:blip r:embed="rId2"/>
          <a:stretch>
            <a:fillRect/>
          </a:stretch>
        </p:blipFill>
        <p:spPr>
          <a:xfrm>
            <a:off x="2629388" y="1912217"/>
            <a:ext cx="6933224" cy="4039594"/>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3423901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19</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Input Devices</a:t>
            </a:r>
          </a:p>
        </p:txBody>
      </p:sp>
      <p:sp>
        <p:nvSpPr>
          <p:cNvPr id="2" name="Rectangle 1"/>
          <p:cNvSpPr/>
          <p:nvPr/>
        </p:nvSpPr>
        <p:spPr>
          <a:xfrm>
            <a:off x="142874" y="1550504"/>
            <a:ext cx="12049125" cy="2308324"/>
          </a:xfrm>
          <a:prstGeom prst="rect">
            <a:avLst/>
          </a:prstGeom>
        </p:spPr>
        <p:txBody>
          <a:bodyPr wrap="square">
            <a:spAutoFit/>
          </a:bodyPr>
          <a:lstStyle/>
          <a:p>
            <a:endParaRPr lang="en-US" dirty="0"/>
          </a:p>
          <a:p>
            <a:pPr>
              <a:lnSpc>
                <a:spcPct val="150000"/>
              </a:lnSpc>
            </a:pPr>
            <a:r>
              <a:rPr lang="en-US" b="1" dirty="0">
                <a:solidFill>
                  <a:schemeClr val="accent1">
                    <a:lumMod val="75000"/>
                  </a:schemeClr>
                </a:solidFill>
              </a:rPr>
              <a:t>An </a:t>
            </a:r>
            <a:r>
              <a:rPr lang="en-US" b="1" dirty="0">
                <a:solidFill>
                  <a:srgbClr val="FF0000"/>
                </a:solidFill>
              </a:rPr>
              <a:t>input device </a:t>
            </a:r>
            <a:r>
              <a:rPr lang="en-US" b="1" dirty="0">
                <a:solidFill>
                  <a:schemeClr val="accent1">
                    <a:lumMod val="75000"/>
                  </a:schemeClr>
                </a:solidFill>
              </a:rPr>
              <a:t>is used to feed data and instructions into the computer.</a:t>
            </a:r>
          </a:p>
          <a:p>
            <a:pPr>
              <a:lnSpc>
                <a:spcPct val="150000"/>
              </a:lnSpc>
            </a:pPr>
            <a:endParaRPr lang="en-US" sz="1100" b="1" dirty="0">
              <a:solidFill>
                <a:schemeClr val="accent1">
                  <a:lumMod val="75000"/>
                </a:schemeClr>
              </a:solidFill>
            </a:endParaRPr>
          </a:p>
          <a:p>
            <a:pPr>
              <a:lnSpc>
                <a:spcPct val="150000"/>
              </a:lnSpc>
            </a:pPr>
            <a:r>
              <a:rPr lang="en-US" b="1" dirty="0">
                <a:solidFill>
                  <a:schemeClr val="accent1">
                    <a:lumMod val="75000"/>
                  </a:schemeClr>
                </a:solidFill>
              </a:rPr>
              <a:t>Some of the input devices that are widely used by computer users to feed data or instruction to the computer are keyboard, mouse, trackball, joystick, stylus, touch screen, barcode reader, optical character recognition (OCR) device, optical mark recognition (OMR), MICR, web and digital cameras, etc. </a:t>
            </a:r>
          </a:p>
        </p:txBody>
      </p:sp>
      <p:pic>
        <p:nvPicPr>
          <p:cNvPr id="3" name="Picture 2"/>
          <p:cNvPicPr>
            <a:picLocks noChangeAspect="1"/>
          </p:cNvPicPr>
          <p:nvPr/>
        </p:nvPicPr>
        <p:blipFill>
          <a:blip r:embed="rId2"/>
          <a:stretch>
            <a:fillRect/>
          </a:stretch>
        </p:blipFill>
        <p:spPr>
          <a:xfrm>
            <a:off x="1979572" y="3997327"/>
            <a:ext cx="6441098" cy="2543173"/>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341220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a:t>
            </a:fld>
            <a:endParaRPr lang="en-US"/>
          </a:p>
        </p:txBody>
      </p:sp>
      <p:sp>
        <p:nvSpPr>
          <p:cNvPr id="5" name="Rectangle 4"/>
          <p:cNvSpPr/>
          <p:nvPr/>
        </p:nvSpPr>
        <p:spPr>
          <a:xfrm>
            <a:off x="1728716" y="2241769"/>
            <a:ext cx="8734568" cy="3139321"/>
          </a:xfrm>
          <a:prstGeom prst="rect">
            <a:avLst/>
          </a:prstGeom>
        </p:spPr>
        <p:txBody>
          <a:bodyPr wrap="square">
            <a:spAutoFit/>
          </a:bodyPr>
          <a:lstStyle/>
          <a:p>
            <a:pPr algn="ctr">
              <a:lnSpc>
                <a:spcPct val="150000"/>
              </a:lnSpc>
            </a:pPr>
            <a:r>
              <a:rPr lang="en-US" sz="4400" b="1" dirty="0">
                <a:solidFill>
                  <a:schemeClr val="accent1">
                    <a:lumMod val="75000"/>
                  </a:schemeClr>
                </a:solidFill>
                <a:latin typeface="Gill Sans Std"/>
              </a:rPr>
              <a:t>CHAPTER 1</a:t>
            </a:r>
          </a:p>
          <a:p>
            <a:pPr algn="ctr">
              <a:lnSpc>
                <a:spcPct val="150000"/>
              </a:lnSpc>
            </a:pPr>
            <a:r>
              <a:rPr lang="en-US" sz="4400" b="1" dirty="0">
                <a:solidFill>
                  <a:schemeClr val="accent1">
                    <a:lumMod val="75000"/>
                  </a:schemeClr>
                </a:solidFill>
                <a:latin typeface="Gill Sans Std"/>
              </a:rPr>
              <a:t> </a:t>
            </a:r>
            <a:r>
              <a:rPr lang="en-US" sz="4400" b="1" dirty="0"/>
              <a:t>Introduction to Computers and</a:t>
            </a:r>
          </a:p>
          <a:p>
            <a:pPr algn="ctr">
              <a:lnSpc>
                <a:spcPct val="150000"/>
              </a:lnSpc>
            </a:pPr>
            <a:r>
              <a:rPr lang="en-US" sz="4400" b="1" dirty="0"/>
              <a:t>Problem Solving Strategies </a:t>
            </a:r>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2975537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20</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Output Devices</a:t>
            </a:r>
          </a:p>
        </p:txBody>
      </p:sp>
      <p:sp>
        <p:nvSpPr>
          <p:cNvPr id="2" name="Rectangle 1"/>
          <p:cNvSpPr/>
          <p:nvPr/>
        </p:nvSpPr>
        <p:spPr>
          <a:xfrm>
            <a:off x="178130" y="1550504"/>
            <a:ext cx="11863449" cy="5193729"/>
          </a:xfrm>
          <a:prstGeom prst="rect">
            <a:avLst/>
          </a:prstGeom>
        </p:spPr>
        <p:txBody>
          <a:bodyPr wrap="square">
            <a:spAutoFit/>
          </a:bodyPr>
          <a:lstStyle/>
          <a:p>
            <a:pPr>
              <a:lnSpc>
                <a:spcPct val="150000"/>
              </a:lnSpc>
            </a:pPr>
            <a:r>
              <a:rPr lang="en-US" sz="1700" b="1" dirty="0">
                <a:solidFill>
                  <a:schemeClr val="accent1">
                    <a:lumMod val="75000"/>
                  </a:schemeClr>
                </a:solidFill>
              </a:rPr>
              <a:t>Any device that outputs/gives information from a computer is called an </a:t>
            </a:r>
            <a:r>
              <a:rPr lang="en-US" sz="1700" b="1" i="1" dirty="0">
                <a:solidFill>
                  <a:srgbClr val="C00000"/>
                </a:solidFill>
              </a:rPr>
              <a:t>output device</a:t>
            </a:r>
            <a:r>
              <a:rPr lang="en-US" sz="1700" b="1" i="1" dirty="0">
                <a:solidFill>
                  <a:schemeClr val="accent1">
                    <a:lumMod val="75000"/>
                  </a:schemeClr>
                </a:solidFill>
              </a:rPr>
              <a:t>. </a:t>
            </a:r>
          </a:p>
          <a:p>
            <a:pPr>
              <a:lnSpc>
                <a:spcPct val="150000"/>
              </a:lnSpc>
            </a:pPr>
            <a:r>
              <a:rPr lang="en-US" sz="1700" b="1" i="1" dirty="0">
                <a:solidFill>
                  <a:srgbClr val="C00000"/>
                </a:solidFill>
              </a:rPr>
              <a:t>Soft copy output devices </a:t>
            </a:r>
            <a:r>
              <a:rPr lang="en-US" sz="1700" b="1" dirty="0">
                <a:solidFill>
                  <a:schemeClr val="accent1">
                    <a:lumMod val="75000"/>
                  </a:schemeClr>
                </a:solidFill>
              </a:rPr>
              <a:t>are those O/P devices which produce an electronic version of an output. Features of a soft copy O/P are:</a:t>
            </a:r>
          </a:p>
          <a:p>
            <a:pPr>
              <a:lnSpc>
                <a:spcPct val="150000"/>
              </a:lnSpc>
            </a:pPr>
            <a:r>
              <a:rPr lang="en-US" sz="1700" b="1" dirty="0">
                <a:solidFill>
                  <a:schemeClr val="accent1">
                    <a:lumMod val="75000"/>
                  </a:schemeClr>
                </a:solidFill>
              </a:rPr>
              <a:t>• The output can be viewed only when the computer is switched On.</a:t>
            </a:r>
          </a:p>
          <a:p>
            <a:pPr>
              <a:lnSpc>
                <a:spcPct val="150000"/>
              </a:lnSpc>
            </a:pPr>
            <a:r>
              <a:rPr lang="en-US" sz="1700" b="1" dirty="0">
                <a:solidFill>
                  <a:schemeClr val="accent1">
                    <a:lumMod val="75000"/>
                  </a:schemeClr>
                </a:solidFill>
              </a:rPr>
              <a:t>• The user can easily edit the soft copy output.</a:t>
            </a:r>
          </a:p>
          <a:p>
            <a:pPr>
              <a:lnSpc>
                <a:spcPct val="150000"/>
              </a:lnSpc>
            </a:pPr>
            <a:r>
              <a:rPr lang="en-US" sz="1700" b="1" dirty="0">
                <a:solidFill>
                  <a:schemeClr val="accent1">
                    <a:lumMod val="75000"/>
                  </a:schemeClr>
                </a:solidFill>
              </a:rPr>
              <a:t>• Soft copy cannot be used by people who do not have a computer.</a:t>
            </a:r>
          </a:p>
          <a:p>
            <a:pPr>
              <a:lnSpc>
                <a:spcPct val="150000"/>
              </a:lnSpc>
            </a:pPr>
            <a:r>
              <a:rPr lang="en-US" sz="1700" b="1" dirty="0">
                <a:solidFill>
                  <a:schemeClr val="accent1">
                    <a:lumMod val="75000"/>
                  </a:schemeClr>
                </a:solidFill>
              </a:rPr>
              <a:t>• Searching data in a soft copy is easy and fast.</a:t>
            </a:r>
          </a:p>
          <a:p>
            <a:pPr>
              <a:lnSpc>
                <a:spcPct val="150000"/>
              </a:lnSpc>
            </a:pPr>
            <a:r>
              <a:rPr lang="en-US" sz="1700" b="1" dirty="0">
                <a:solidFill>
                  <a:schemeClr val="accent1">
                    <a:lumMod val="75000"/>
                  </a:schemeClr>
                </a:solidFill>
              </a:rPr>
              <a:t>• Electronic distribution of a soft copy is cheaper. It can be done easily and quickly.</a:t>
            </a:r>
          </a:p>
          <a:p>
            <a:pPr>
              <a:lnSpc>
                <a:spcPct val="150000"/>
              </a:lnSpc>
            </a:pPr>
            <a:r>
              <a:rPr lang="en-US" sz="1700" b="1" i="1" dirty="0">
                <a:solidFill>
                  <a:srgbClr val="C00000"/>
                </a:solidFill>
              </a:rPr>
              <a:t>Hard copy output devices </a:t>
            </a:r>
            <a:r>
              <a:rPr lang="en-US" sz="1700" b="1" dirty="0">
                <a:solidFill>
                  <a:schemeClr val="accent1">
                    <a:lumMod val="75000"/>
                  </a:schemeClr>
                </a:solidFill>
              </a:rPr>
              <a:t>are those O/P devices which produce a physical form of output. Features of a hard copy • Computer is not needed to see the output.</a:t>
            </a:r>
          </a:p>
          <a:p>
            <a:pPr>
              <a:lnSpc>
                <a:spcPct val="150000"/>
              </a:lnSpc>
            </a:pPr>
            <a:r>
              <a:rPr lang="en-US" sz="1700" b="1" dirty="0">
                <a:solidFill>
                  <a:schemeClr val="accent1">
                    <a:lumMod val="75000"/>
                  </a:schemeClr>
                </a:solidFill>
              </a:rPr>
              <a:t>• Editing and searching the hard copy is difficult.</a:t>
            </a:r>
          </a:p>
          <a:p>
            <a:pPr>
              <a:lnSpc>
                <a:spcPct val="150000"/>
              </a:lnSpc>
            </a:pPr>
            <a:r>
              <a:rPr lang="en-US" sz="1700" b="1" dirty="0">
                <a:solidFill>
                  <a:schemeClr val="accent1">
                    <a:lumMod val="75000"/>
                  </a:schemeClr>
                </a:solidFill>
              </a:rPr>
              <a:t>• Hard copy output can be easily distributed to people who do not have a computer.</a:t>
            </a:r>
          </a:p>
          <a:p>
            <a:pPr>
              <a:lnSpc>
                <a:spcPct val="150000"/>
              </a:lnSpc>
            </a:pPr>
            <a:r>
              <a:rPr lang="en-US" sz="1700" b="1" dirty="0">
                <a:solidFill>
                  <a:schemeClr val="accent1">
                    <a:lumMod val="75000"/>
                  </a:schemeClr>
                </a:solidFill>
              </a:rPr>
              <a:t>• Distribution of a hard copy is not only costly but also slower.</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2065594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21</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Memory</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152" y="1911927"/>
            <a:ext cx="10046525" cy="4231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7823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22</a:t>
            </a:fld>
            <a:endParaRPr lang="en-US"/>
          </a:p>
        </p:txBody>
      </p:sp>
      <p:sp>
        <p:nvSpPr>
          <p:cNvPr id="6" name="Rectangle 5"/>
          <p:cNvSpPr/>
          <p:nvPr/>
        </p:nvSpPr>
        <p:spPr>
          <a:xfrm>
            <a:off x="0" y="80821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Memory Hierarchy</a:t>
            </a:r>
          </a:p>
        </p:txBody>
      </p:sp>
      <p:sp>
        <p:nvSpPr>
          <p:cNvPr id="2" name="Rectangle 1"/>
          <p:cNvSpPr/>
          <p:nvPr/>
        </p:nvSpPr>
        <p:spPr>
          <a:xfrm>
            <a:off x="285748" y="2117331"/>
            <a:ext cx="6757989" cy="3277820"/>
          </a:xfrm>
          <a:prstGeom prst="rect">
            <a:avLst/>
          </a:prstGeom>
        </p:spPr>
        <p:txBody>
          <a:bodyPr wrap="square">
            <a:spAutoFit/>
          </a:bodyPr>
          <a:lstStyle/>
          <a:p>
            <a:pPr algn="just">
              <a:lnSpc>
                <a:spcPct val="150000"/>
              </a:lnSpc>
            </a:pPr>
            <a:r>
              <a:rPr lang="en-US" b="1" dirty="0">
                <a:solidFill>
                  <a:srgbClr val="C00000"/>
                </a:solidFill>
              </a:rPr>
              <a:t>Cache memory </a:t>
            </a:r>
            <a:r>
              <a:rPr lang="en-US" b="1" dirty="0">
                <a:solidFill>
                  <a:schemeClr val="accent1">
                    <a:lumMod val="75000"/>
                  </a:schemeClr>
                </a:solidFill>
              </a:rPr>
              <a:t>is an intermediate form of storage between registers and the primary memory. It is used to store instructions and data that are repeatedly required to execute programs thereby improving the overall system speed and increase the performance of the computer. Keeping frequently accessed data and instructions in the cache avoids accessing the slower primary memory. </a:t>
            </a:r>
          </a:p>
          <a:p>
            <a:endParaRPr lang="en-US" dirty="0"/>
          </a:p>
        </p:txBody>
      </p:sp>
      <p:pic>
        <p:nvPicPr>
          <p:cNvPr id="3" name="Picture 2"/>
          <p:cNvPicPr>
            <a:picLocks noChangeAspect="1"/>
          </p:cNvPicPr>
          <p:nvPr/>
        </p:nvPicPr>
        <p:blipFill rotWithShape="1">
          <a:blip r:embed="rId3"/>
          <a:srcRect b="2367"/>
          <a:stretch/>
        </p:blipFill>
        <p:spPr>
          <a:xfrm>
            <a:off x="7043737" y="1664095"/>
            <a:ext cx="4907610" cy="4429496"/>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2064100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17183" y="6138699"/>
            <a:ext cx="376753" cy="365125"/>
          </a:xfrm>
        </p:spPr>
        <p:txBody>
          <a:bodyPr/>
          <a:lstStyle/>
          <a:p>
            <a:fld id="{04EAA311-F8B8-413B-ACCD-5A57951484CD}" type="slidenum">
              <a:rPr lang="en-US" smtClean="0"/>
              <a:t>23</a:t>
            </a:fld>
            <a:endParaRPr lang="en-US" dirty="0"/>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Primary Memory - RAM</a:t>
            </a:r>
          </a:p>
        </p:txBody>
      </p:sp>
      <p:sp>
        <p:nvSpPr>
          <p:cNvPr id="2" name="Rectangle 1"/>
          <p:cNvSpPr/>
          <p:nvPr/>
        </p:nvSpPr>
        <p:spPr>
          <a:xfrm>
            <a:off x="142503" y="1550504"/>
            <a:ext cx="11832594" cy="5193729"/>
          </a:xfrm>
          <a:prstGeom prst="rect">
            <a:avLst/>
          </a:prstGeom>
        </p:spPr>
        <p:txBody>
          <a:bodyPr wrap="square">
            <a:spAutoFit/>
          </a:bodyPr>
          <a:lstStyle/>
          <a:p>
            <a:pPr algn="just">
              <a:lnSpc>
                <a:spcPct val="150000"/>
              </a:lnSpc>
            </a:pPr>
            <a:r>
              <a:rPr lang="en-US" sz="1700" b="1" dirty="0">
                <a:solidFill>
                  <a:srgbClr val="C00000"/>
                </a:solidFill>
              </a:rPr>
              <a:t>RAM </a:t>
            </a:r>
            <a:r>
              <a:rPr lang="en-US" sz="1700" b="1" dirty="0">
                <a:solidFill>
                  <a:schemeClr val="accent1">
                    <a:lumMod val="75000"/>
                  </a:schemeClr>
                </a:solidFill>
              </a:rPr>
              <a:t>is a volatile storage area within the computer typically used to store data temporarily so that it can be accessed by the CPU. The information stored in RAM is loaded from the computer’s hard disk, and includes data related to the operating system and applications that are currently being executed by the processor. There are two types of RAM</a:t>
            </a:r>
          </a:p>
          <a:p>
            <a:pPr algn="just">
              <a:lnSpc>
                <a:spcPct val="150000"/>
              </a:lnSpc>
            </a:pPr>
            <a:r>
              <a:rPr lang="en-US" sz="1700" b="1" dirty="0">
                <a:solidFill>
                  <a:srgbClr val="C00000"/>
                </a:solidFill>
              </a:rPr>
              <a:t>Static RAM:  </a:t>
            </a:r>
            <a:r>
              <a:rPr lang="en-US" sz="1700" b="1" dirty="0">
                <a:solidFill>
                  <a:schemeClr val="accent1">
                    <a:lumMod val="75000"/>
                  </a:schemeClr>
                </a:solidFill>
              </a:rPr>
              <a:t>This is a type of RAM holds data without an external refresh as long as it is powered. SRAM is made of D flip-flops in which the memory cells flip-flop between 0 and 1 without the use of capacitors. Therefore, there is no need for an external refresh process to be carried out. SRAM occupies more space and is more expensive than DRAM </a:t>
            </a:r>
          </a:p>
          <a:p>
            <a:pPr algn="just">
              <a:lnSpc>
                <a:spcPct val="150000"/>
              </a:lnSpc>
            </a:pPr>
            <a:r>
              <a:rPr lang="en-US" sz="1700" b="1" dirty="0">
                <a:solidFill>
                  <a:srgbClr val="C00000"/>
                </a:solidFill>
              </a:rPr>
              <a:t>Dynamic RAM: </a:t>
            </a:r>
            <a:r>
              <a:rPr lang="en-US" sz="1700" b="1" dirty="0">
                <a:solidFill>
                  <a:schemeClr val="accent1">
                    <a:lumMod val="75000"/>
                  </a:schemeClr>
                </a:solidFill>
              </a:rPr>
              <a:t>This is the most common type of memory used in personal computers, workstations, and servers today. A DRAM chip contains millions of tiny memory cells. Each cell is made up of a transistor and a capacitor, and can contain 1 bit of information—0 or 1. To store a bit of information in a DRAM chip, a tiny amount of power is put into the cell to charge the capacitor. Hence, while reading a bit, the transistor checks for a charge in the capacitor. If a charge is present, then the reading is 1; if not, the reading is 0.</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3301034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24</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Primary Memory - ROM</a:t>
            </a:r>
          </a:p>
        </p:txBody>
      </p:sp>
      <p:sp>
        <p:nvSpPr>
          <p:cNvPr id="2" name="Rectangle 1"/>
          <p:cNvSpPr/>
          <p:nvPr/>
        </p:nvSpPr>
        <p:spPr>
          <a:xfrm>
            <a:off x="142874" y="1652104"/>
            <a:ext cx="11715751" cy="4662815"/>
          </a:xfrm>
          <a:prstGeom prst="rect">
            <a:avLst/>
          </a:prstGeom>
        </p:spPr>
        <p:txBody>
          <a:bodyPr wrap="square">
            <a:spAutoFit/>
          </a:bodyPr>
          <a:lstStyle/>
          <a:p>
            <a:pPr algn="just">
              <a:lnSpc>
                <a:spcPct val="150000"/>
              </a:lnSpc>
            </a:pPr>
            <a:r>
              <a:rPr lang="en-US" b="1" dirty="0">
                <a:solidFill>
                  <a:srgbClr val="C00000"/>
                </a:solidFill>
              </a:rPr>
              <a:t>ROM</a:t>
            </a:r>
            <a:r>
              <a:rPr lang="en-US" b="1" dirty="0">
                <a:solidFill>
                  <a:schemeClr val="accent2">
                    <a:lumMod val="75000"/>
                  </a:schemeClr>
                </a:solidFill>
              </a:rPr>
              <a:t> </a:t>
            </a:r>
            <a:r>
              <a:rPr lang="en-US" b="1" dirty="0">
                <a:solidFill>
                  <a:schemeClr val="accent1">
                    <a:lumMod val="75000"/>
                  </a:schemeClr>
                </a:solidFill>
              </a:rPr>
              <a:t>is non-volatile, that is, the data is retained in it even when the computer is turned off.</a:t>
            </a:r>
          </a:p>
          <a:p>
            <a:pPr algn="just">
              <a:lnSpc>
                <a:spcPct val="150000"/>
              </a:lnSpc>
            </a:pPr>
            <a:r>
              <a:rPr lang="en-US" b="1" dirty="0">
                <a:solidFill>
                  <a:schemeClr val="accent1">
                    <a:lumMod val="75000"/>
                  </a:schemeClr>
                </a:solidFill>
              </a:rPr>
              <a:t>Rewritable ROM chips include PROMs, EPROMs, and EEPROMs. </a:t>
            </a:r>
          </a:p>
          <a:p>
            <a:pPr marL="285750" indent="-285750" algn="just">
              <a:lnSpc>
                <a:spcPct val="150000"/>
              </a:lnSpc>
              <a:buFont typeface="Arial" panose="020B0604020202020204" pitchFamily="34" charset="0"/>
              <a:buChar char="•"/>
            </a:pPr>
            <a:r>
              <a:rPr lang="en-US" b="1" i="1" dirty="0">
                <a:solidFill>
                  <a:srgbClr val="C00000"/>
                </a:solidFill>
              </a:rPr>
              <a:t>Programmable read-only memory (PROM) </a:t>
            </a:r>
            <a:r>
              <a:rPr lang="en-US" b="1" dirty="0">
                <a:solidFill>
                  <a:schemeClr val="accent1">
                    <a:lumMod val="75000"/>
                  </a:schemeClr>
                </a:solidFill>
              </a:rPr>
              <a:t>also called one-time programmable ROM can be written to or programmed using a special device called a PROM programmer. The working of a PROM is similar to that of a CD-ROM recorder which enables the users to write programs just once but the recorded data can be read multiple times. Programming a PROM is also called </a:t>
            </a:r>
            <a:r>
              <a:rPr lang="en-US" b="1" i="1" dirty="0">
                <a:solidFill>
                  <a:srgbClr val="C00000"/>
                </a:solidFill>
              </a:rPr>
              <a:t>burning</a:t>
            </a:r>
            <a:r>
              <a:rPr lang="en-US" b="1" dirty="0">
                <a:solidFill>
                  <a:schemeClr val="accent1">
                    <a:lumMod val="75000"/>
                  </a:schemeClr>
                </a:solidFill>
              </a:rPr>
              <a:t>. </a:t>
            </a:r>
          </a:p>
          <a:p>
            <a:pPr marL="285750" indent="-285750" algn="just">
              <a:lnSpc>
                <a:spcPct val="150000"/>
              </a:lnSpc>
              <a:buFont typeface="Arial" panose="020B0604020202020204" pitchFamily="34" charset="0"/>
              <a:buChar char="•"/>
            </a:pPr>
            <a:r>
              <a:rPr lang="en-US" b="1" i="1" dirty="0">
                <a:solidFill>
                  <a:srgbClr val="C00000"/>
                </a:solidFill>
              </a:rPr>
              <a:t>Erasable programmable read-only memory (EPROM) </a:t>
            </a:r>
            <a:r>
              <a:rPr lang="en-US" b="1" dirty="0">
                <a:solidFill>
                  <a:schemeClr val="accent1">
                    <a:lumMod val="75000"/>
                  </a:schemeClr>
                </a:solidFill>
              </a:rPr>
              <a:t>is a type of ROM that can be erased and re-programmed. The EPROM can be erased by exposing the chip to strong ultraviolet light typically for 10 minutes or longer and then rewritten with a process that again needs higher than usual voltage applied. </a:t>
            </a:r>
          </a:p>
          <a:p>
            <a:pPr marL="285750" indent="-285750" algn="just">
              <a:lnSpc>
                <a:spcPct val="150000"/>
              </a:lnSpc>
              <a:buFont typeface="Arial" panose="020B0604020202020204" pitchFamily="34" charset="0"/>
              <a:buChar char="•"/>
            </a:pPr>
            <a:r>
              <a:rPr lang="en-US" b="1" i="1" dirty="0">
                <a:solidFill>
                  <a:srgbClr val="C00000"/>
                </a:solidFill>
              </a:rPr>
              <a:t>Electrically erasable programmable read-only memory (EEPROM) </a:t>
            </a:r>
            <a:r>
              <a:rPr lang="en-US" b="1" dirty="0">
                <a:solidFill>
                  <a:schemeClr val="accent1">
                    <a:lumMod val="75000"/>
                  </a:schemeClr>
                </a:solidFill>
              </a:rPr>
              <a:t>allows its entire or selected contents to be electrically erased, then rewritten electrically. The process of writing an EEPROM is also known as </a:t>
            </a:r>
            <a:r>
              <a:rPr lang="en-US" b="1" i="1" dirty="0">
                <a:solidFill>
                  <a:srgbClr val="C00000"/>
                </a:solidFill>
              </a:rPr>
              <a:t>flashing</a:t>
            </a:r>
            <a:r>
              <a:rPr lang="en-US" b="1" dirty="0">
                <a:solidFill>
                  <a:schemeClr val="accent1">
                    <a:lumMod val="75000"/>
                  </a:schemeClr>
                </a:solidFill>
              </a:rPr>
              <a:t>. </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4251832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25</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Classification Of Computer Software</a:t>
            </a:r>
          </a:p>
        </p:txBody>
      </p:sp>
      <p:sp>
        <p:nvSpPr>
          <p:cNvPr id="2" name="Rectangle 1"/>
          <p:cNvSpPr/>
          <p:nvPr/>
        </p:nvSpPr>
        <p:spPr>
          <a:xfrm>
            <a:off x="371475" y="1821967"/>
            <a:ext cx="11480100" cy="3693319"/>
          </a:xfrm>
          <a:prstGeom prst="rect">
            <a:avLst/>
          </a:prstGeom>
        </p:spPr>
        <p:txBody>
          <a:bodyPr wrap="square">
            <a:spAutoFit/>
          </a:bodyPr>
          <a:lstStyle/>
          <a:p>
            <a:pPr marL="285750" indent="-285750">
              <a:lnSpc>
                <a:spcPct val="150000"/>
              </a:lnSpc>
              <a:buFont typeface="Arial" panose="020B0604020202020204" pitchFamily="34" charset="0"/>
              <a:buChar char="•"/>
            </a:pPr>
            <a:r>
              <a:rPr lang="en-US" b="1" dirty="0">
                <a:solidFill>
                  <a:schemeClr val="accent1">
                    <a:lumMod val="75000"/>
                  </a:schemeClr>
                </a:solidFill>
                <a:cs typeface="Calibri" panose="020F0502020204030204" pitchFamily="34" charset="0"/>
              </a:rPr>
              <a:t>Driver software	</a:t>
            </a:r>
          </a:p>
          <a:p>
            <a:pPr marL="285750" indent="-285750">
              <a:lnSpc>
                <a:spcPct val="150000"/>
              </a:lnSpc>
              <a:buFont typeface="Arial" panose="020B0604020202020204" pitchFamily="34" charset="0"/>
              <a:buChar char="•"/>
            </a:pPr>
            <a:r>
              <a:rPr lang="en-US" b="1" dirty="0">
                <a:solidFill>
                  <a:schemeClr val="accent1">
                    <a:lumMod val="75000"/>
                  </a:schemeClr>
                </a:solidFill>
                <a:cs typeface="Calibri" panose="020F0502020204030204" pitchFamily="34" charset="0"/>
              </a:rPr>
              <a:t>Educational software		</a:t>
            </a:r>
          </a:p>
          <a:p>
            <a:pPr marL="285750" indent="-285750">
              <a:lnSpc>
                <a:spcPct val="150000"/>
              </a:lnSpc>
              <a:buFont typeface="Arial" panose="020B0604020202020204" pitchFamily="34" charset="0"/>
              <a:buChar char="•"/>
            </a:pPr>
            <a:r>
              <a:rPr lang="en-US" b="1" dirty="0">
                <a:solidFill>
                  <a:schemeClr val="accent1">
                    <a:lumMod val="75000"/>
                  </a:schemeClr>
                </a:solidFill>
                <a:cs typeface="Calibri" panose="020F0502020204030204" pitchFamily="34" charset="0"/>
              </a:rPr>
              <a:t>Media players and media development software</a:t>
            </a:r>
          </a:p>
          <a:p>
            <a:pPr marL="285750" indent="-285750">
              <a:lnSpc>
                <a:spcPct val="150000"/>
              </a:lnSpc>
              <a:buFont typeface="Arial" panose="020B0604020202020204" pitchFamily="34" charset="0"/>
              <a:buChar char="•"/>
            </a:pPr>
            <a:r>
              <a:rPr lang="en-US" b="1" dirty="0">
                <a:solidFill>
                  <a:schemeClr val="accent1">
                    <a:lumMod val="75000"/>
                  </a:schemeClr>
                </a:solidFill>
                <a:cs typeface="Calibri" panose="020F0502020204030204" pitchFamily="34" charset="0"/>
              </a:rPr>
              <a:t>Productivity software</a:t>
            </a:r>
          </a:p>
          <a:p>
            <a:pPr marL="285750" indent="-285750">
              <a:lnSpc>
                <a:spcPct val="150000"/>
              </a:lnSpc>
              <a:buFont typeface="Arial" panose="020B0604020202020204" pitchFamily="34" charset="0"/>
              <a:buChar char="•"/>
            </a:pPr>
            <a:r>
              <a:rPr lang="en-US" b="1" dirty="0">
                <a:solidFill>
                  <a:schemeClr val="accent1">
                    <a:lumMod val="75000"/>
                  </a:schemeClr>
                </a:solidFill>
                <a:cs typeface="Calibri" panose="020F0502020204030204" pitchFamily="34" charset="0"/>
              </a:rPr>
              <a:t>Operating systems software	</a:t>
            </a:r>
          </a:p>
          <a:p>
            <a:pPr marL="285750" indent="-285750">
              <a:lnSpc>
                <a:spcPct val="150000"/>
              </a:lnSpc>
              <a:buFont typeface="Arial" panose="020B0604020202020204" pitchFamily="34" charset="0"/>
              <a:buChar char="•"/>
            </a:pPr>
            <a:r>
              <a:rPr lang="en-US" b="1" dirty="0">
                <a:solidFill>
                  <a:schemeClr val="accent1">
                    <a:lumMod val="75000"/>
                  </a:schemeClr>
                </a:solidFill>
                <a:cs typeface="Calibri" panose="020F0502020204030204" pitchFamily="34" charset="0"/>
              </a:rPr>
              <a:t>Computer games	</a:t>
            </a:r>
          </a:p>
          <a:p>
            <a:pPr marL="285750" indent="-285750">
              <a:lnSpc>
                <a:spcPct val="150000"/>
              </a:lnSpc>
              <a:buFont typeface="Arial" panose="020B0604020202020204" pitchFamily="34" charset="0"/>
              <a:buChar char="•"/>
            </a:pPr>
            <a:r>
              <a:rPr lang="en-US" b="1" dirty="0">
                <a:solidFill>
                  <a:schemeClr val="accent1">
                    <a:lumMod val="75000"/>
                  </a:schemeClr>
                </a:solidFill>
                <a:cs typeface="Calibri" panose="020F0502020204030204" pitchFamily="34" charset="0"/>
              </a:rPr>
              <a:t>Application software 		</a:t>
            </a:r>
          </a:p>
          <a:p>
            <a:pPr marL="285750" indent="-285750">
              <a:lnSpc>
                <a:spcPct val="150000"/>
              </a:lnSpc>
              <a:buFont typeface="Arial" panose="020B0604020202020204" pitchFamily="34" charset="0"/>
              <a:buChar char="•"/>
            </a:pPr>
            <a:r>
              <a:rPr lang="en-US" b="1" dirty="0">
                <a:solidFill>
                  <a:schemeClr val="accent1">
                    <a:lumMod val="75000"/>
                  </a:schemeClr>
                </a:solidFill>
                <a:cs typeface="Calibri" panose="020F0502020204030204" pitchFamily="34" charset="0"/>
              </a:rPr>
              <a:t>System software</a:t>
            </a:r>
          </a:p>
          <a:p>
            <a:endParaRPr lang="en-US" b="1" dirty="0">
              <a:solidFill>
                <a:schemeClr val="accent1">
                  <a:lumMod val="75000"/>
                </a:schemeClr>
              </a:solidFill>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6396037" y="1821967"/>
            <a:ext cx="4990360" cy="3450061"/>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1105663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26</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Operating System</a:t>
            </a:r>
          </a:p>
        </p:txBody>
      </p:sp>
      <p:sp>
        <p:nvSpPr>
          <p:cNvPr id="2" name="Rectangle 1"/>
          <p:cNvSpPr/>
          <p:nvPr/>
        </p:nvSpPr>
        <p:spPr>
          <a:xfrm>
            <a:off x="142874" y="1550504"/>
            <a:ext cx="11898705" cy="2169825"/>
          </a:xfrm>
          <a:prstGeom prst="rect">
            <a:avLst/>
          </a:prstGeom>
        </p:spPr>
        <p:txBody>
          <a:bodyPr wrap="square">
            <a:spAutoFit/>
          </a:bodyPr>
          <a:lstStyle/>
          <a:p>
            <a:pPr>
              <a:lnSpc>
                <a:spcPct val="150000"/>
              </a:lnSpc>
            </a:pPr>
            <a:r>
              <a:rPr lang="en-US" b="1" dirty="0">
                <a:solidFill>
                  <a:schemeClr val="accent1">
                    <a:lumMod val="75000"/>
                  </a:schemeClr>
                </a:solidFill>
                <a:cs typeface="Calibri" panose="020F0502020204030204" pitchFamily="34" charset="0"/>
              </a:rPr>
              <a:t>An operating system is a group of computer programs that controls the computer’s resources such as CPU, memory, I/O devices, etc. and provides the users with an interface that makes it easier to use. The primary goal of an operating system is to make the computer system (or any other device in which it is installed, such as a cell phone) convenient and efficient to use. It provides users an environment in which a user can execute programs conveniently and efficiently. It is the most important software in a computer system. </a:t>
            </a:r>
          </a:p>
        </p:txBody>
      </p:sp>
      <p:pic>
        <p:nvPicPr>
          <p:cNvPr id="3" name="Picture 2"/>
          <p:cNvPicPr>
            <a:picLocks noChangeAspect="1"/>
          </p:cNvPicPr>
          <p:nvPr/>
        </p:nvPicPr>
        <p:blipFill>
          <a:blip r:embed="rId2"/>
          <a:stretch>
            <a:fillRect/>
          </a:stretch>
        </p:blipFill>
        <p:spPr>
          <a:xfrm>
            <a:off x="2026050" y="3671534"/>
            <a:ext cx="6622087" cy="2978648"/>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1233912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27</a:t>
            </a:fld>
            <a:endParaRPr lang="en-US" dirty="0"/>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Translator</a:t>
            </a:r>
          </a:p>
        </p:txBody>
      </p:sp>
      <p:sp>
        <p:nvSpPr>
          <p:cNvPr id="2" name="Rectangle 1"/>
          <p:cNvSpPr/>
          <p:nvPr/>
        </p:nvSpPr>
        <p:spPr>
          <a:xfrm>
            <a:off x="142874" y="1146312"/>
            <a:ext cx="11910581" cy="4385816"/>
          </a:xfrm>
          <a:prstGeom prst="rect">
            <a:avLst/>
          </a:prstGeom>
        </p:spPr>
        <p:txBody>
          <a:bodyPr wrap="square">
            <a:spAutoFit/>
          </a:bodyPr>
          <a:lstStyle/>
          <a:p>
            <a:endParaRPr lang="en-US" dirty="0"/>
          </a:p>
          <a:p>
            <a:endParaRPr lang="en-US" dirty="0"/>
          </a:p>
          <a:p>
            <a:pPr algn="just">
              <a:lnSpc>
                <a:spcPct val="150000"/>
              </a:lnSpc>
            </a:pPr>
            <a:r>
              <a:rPr lang="en-US" b="1" dirty="0">
                <a:solidFill>
                  <a:srgbClr val="C00000"/>
                </a:solidFill>
              </a:rPr>
              <a:t>Compiler</a:t>
            </a:r>
            <a:r>
              <a:rPr lang="en-US" b="1" dirty="0">
                <a:solidFill>
                  <a:schemeClr val="accent2">
                    <a:lumMod val="75000"/>
                  </a:schemeClr>
                </a:solidFill>
              </a:rPr>
              <a:t> </a:t>
            </a:r>
          </a:p>
          <a:p>
            <a:pPr algn="just">
              <a:lnSpc>
                <a:spcPct val="150000"/>
              </a:lnSpc>
            </a:pPr>
            <a:r>
              <a:rPr lang="en-US" b="1" dirty="0">
                <a:solidFill>
                  <a:schemeClr val="accent1">
                    <a:lumMod val="75000"/>
                  </a:schemeClr>
                </a:solidFill>
                <a:cs typeface="Calibri" panose="020F0502020204030204" pitchFamily="34" charset="0"/>
              </a:rPr>
              <a:t>A compiler is a special type of program that transforms the source code written in a programming language (the source language) into machine language, which uses only two digits—0 and 1 (the target language). The resultant code in 0s and 1s is known as the </a:t>
            </a:r>
            <a:r>
              <a:rPr lang="en-US" b="1" dirty="0">
                <a:solidFill>
                  <a:srgbClr val="C00000"/>
                </a:solidFill>
              </a:rPr>
              <a:t>object </a:t>
            </a:r>
            <a:r>
              <a:rPr lang="en-US" b="1" i="1" dirty="0">
                <a:solidFill>
                  <a:srgbClr val="C00000"/>
                </a:solidFill>
              </a:rPr>
              <a:t>code</a:t>
            </a:r>
            <a:r>
              <a:rPr lang="en-US" b="1" i="1" dirty="0">
                <a:solidFill>
                  <a:schemeClr val="accent2">
                    <a:lumMod val="75000"/>
                  </a:schemeClr>
                </a:solidFill>
              </a:rPr>
              <a:t>. </a:t>
            </a:r>
            <a:r>
              <a:rPr lang="en-US" b="1" dirty="0">
                <a:solidFill>
                  <a:schemeClr val="accent1">
                    <a:lumMod val="75000"/>
                  </a:schemeClr>
                </a:solidFill>
                <a:cs typeface="Calibri" panose="020F0502020204030204" pitchFamily="34" charset="0"/>
              </a:rPr>
              <a:t>The object code is used to create an executable program. </a:t>
            </a:r>
          </a:p>
          <a:p>
            <a:pPr algn="just">
              <a:lnSpc>
                <a:spcPct val="150000"/>
              </a:lnSpc>
            </a:pPr>
            <a:r>
              <a:rPr lang="en-US" b="1" dirty="0">
                <a:solidFill>
                  <a:schemeClr val="accent1">
                    <a:lumMod val="75000"/>
                  </a:schemeClr>
                </a:solidFill>
                <a:cs typeface="Calibri" panose="020F0502020204030204" pitchFamily="34" charset="0"/>
              </a:rPr>
              <a:t>If the source code contains errors, then the compiler will not be able to do its intended task. Errors that limit the compiler in understanding a program are called </a:t>
            </a:r>
            <a:r>
              <a:rPr lang="en-US" b="1" i="1" dirty="0">
                <a:solidFill>
                  <a:srgbClr val="C00000"/>
                </a:solidFill>
              </a:rPr>
              <a:t>syntax errors</a:t>
            </a:r>
            <a:r>
              <a:rPr lang="en-US" b="1" i="1" dirty="0">
                <a:solidFill>
                  <a:schemeClr val="accent2">
                    <a:lumMod val="75000"/>
                  </a:schemeClr>
                </a:solidFill>
              </a:rPr>
              <a:t>. </a:t>
            </a:r>
          </a:p>
          <a:p>
            <a:pPr algn="just">
              <a:lnSpc>
                <a:spcPct val="150000"/>
              </a:lnSpc>
            </a:pPr>
            <a:r>
              <a:rPr lang="en-US" b="1" dirty="0">
                <a:solidFill>
                  <a:schemeClr val="accent1">
                    <a:lumMod val="75000"/>
                  </a:schemeClr>
                </a:solidFill>
                <a:cs typeface="Calibri" panose="020F0502020204030204" pitchFamily="34" charset="0"/>
              </a:rPr>
              <a:t>Each high-level language has a separate compiler. A compiler can translate a program in one particular high-level language into machine language. </a:t>
            </a:r>
          </a:p>
        </p:txBody>
      </p:sp>
      <p:pic>
        <p:nvPicPr>
          <p:cNvPr id="3" name="Picture 2"/>
          <p:cNvPicPr>
            <a:picLocks noChangeAspect="1"/>
          </p:cNvPicPr>
          <p:nvPr/>
        </p:nvPicPr>
        <p:blipFill>
          <a:blip r:embed="rId2"/>
          <a:stretch>
            <a:fillRect/>
          </a:stretch>
        </p:blipFill>
        <p:spPr>
          <a:xfrm>
            <a:off x="4272880" y="5058888"/>
            <a:ext cx="5274881" cy="1810987"/>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3250185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 Oxford University Press 2017. All rights reserved.</a:t>
            </a:r>
          </a:p>
        </p:txBody>
      </p:sp>
      <p:sp>
        <p:nvSpPr>
          <p:cNvPr id="5" name="Slide Number Placeholder 4"/>
          <p:cNvSpPr>
            <a:spLocks noGrp="1"/>
          </p:cNvSpPr>
          <p:nvPr>
            <p:ph type="sldNum" sz="quarter" idx="12"/>
          </p:nvPr>
        </p:nvSpPr>
        <p:spPr/>
        <p:txBody>
          <a:bodyPr/>
          <a:lstStyle/>
          <a:p>
            <a:fld id="{04EAA311-F8B8-413B-ACCD-5A57951484CD}" type="slidenum">
              <a:rPr lang="en-US" smtClean="0"/>
              <a:t>28</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Translator</a:t>
            </a:r>
          </a:p>
        </p:txBody>
      </p:sp>
      <p:sp>
        <p:nvSpPr>
          <p:cNvPr id="2" name="Rectangle 1"/>
          <p:cNvSpPr/>
          <p:nvPr/>
        </p:nvSpPr>
        <p:spPr>
          <a:xfrm>
            <a:off x="142874" y="1550504"/>
            <a:ext cx="12049126" cy="2031325"/>
          </a:xfrm>
          <a:prstGeom prst="rect">
            <a:avLst/>
          </a:prstGeom>
        </p:spPr>
        <p:txBody>
          <a:bodyPr wrap="square">
            <a:spAutoFit/>
          </a:bodyPr>
          <a:lstStyle/>
          <a:p>
            <a:pPr>
              <a:lnSpc>
                <a:spcPct val="150000"/>
              </a:lnSpc>
            </a:pPr>
            <a:r>
              <a:rPr lang="en-US" b="1" dirty="0">
                <a:solidFill>
                  <a:srgbClr val="C00000"/>
                </a:solidFill>
              </a:rPr>
              <a:t>Interpreter</a:t>
            </a:r>
          </a:p>
          <a:p>
            <a:pPr>
              <a:lnSpc>
                <a:spcPct val="150000"/>
              </a:lnSpc>
            </a:pPr>
            <a:r>
              <a:rPr lang="en-US" b="1" dirty="0">
                <a:solidFill>
                  <a:schemeClr val="accent1">
                    <a:lumMod val="75000"/>
                  </a:schemeClr>
                </a:solidFill>
              </a:rPr>
              <a:t>Interpreter translates the instructions into an intermediate form, which it then executes. The interpreter takes one statement of high-level code, translates it into the machine level code, executes it, and then takes the next statement and repeats the process until the entire program is translated.</a:t>
            </a:r>
          </a:p>
          <a:p>
            <a:endParaRPr lang="en-US" dirty="0"/>
          </a:p>
        </p:txBody>
      </p:sp>
      <p:pic>
        <p:nvPicPr>
          <p:cNvPr id="7" name="Picture 6"/>
          <p:cNvPicPr>
            <a:picLocks noChangeAspect="1"/>
          </p:cNvPicPr>
          <p:nvPr/>
        </p:nvPicPr>
        <p:blipFill>
          <a:blip r:embed="rId2"/>
          <a:stretch>
            <a:fillRect/>
          </a:stretch>
        </p:blipFill>
        <p:spPr>
          <a:xfrm>
            <a:off x="581192" y="3336728"/>
            <a:ext cx="9346579" cy="1613297"/>
          </a:xfrm>
          <a:prstGeom prst="rect">
            <a:avLst/>
          </a:prstGeom>
        </p:spPr>
      </p:pic>
      <p:pic>
        <p:nvPicPr>
          <p:cNvPr id="8" name="Picture 7"/>
          <p:cNvPicPr>
            <a:picLocks noChangeAspect="1"/>
          </p:cNvPicPr>
          <p:nvPr/>
        </p:nvPicPr>
        <p:blipFill rotWithShape="1">
          <a:blip r:embed="rId3"/>
          <a:srcRect t="20761"/>
          <a:stretch/>
        </p:blipFill>
        <p:spPr>
          <a:xfrm>
            <a:off x="581192" y="4894191"/>
            <a:ext cx="9441582" cy="1609634"/>
          </a:xfrm>
          <a:prstGeom prst="rect">
            <a:avLst/>
          </a:prstGeom>
        </p:spPr>
      </p:pic>
      <p:sp>
        <p:nvSpPr>
          <p:cNvPr id="9"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1253338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29</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Translator</a:t>
            </a:r>
          </a:p>
        </p:txBody>
      </p:sp>
      <p:sp>
        <p:nvSpPr>
          <p:cNvPr id="2" name="Rectangle 1"/>
          <p:cNvSpPr/>
          <p:nvPr/>
        </p:nvSpPr>
        <p:spPr>
          <a:xfrm>
            <a:off x="142874" y="1550504"/>
            <a:ext cx="7355528" cy="4247317"/>
          </a:xfrm>
          <a:prstGeom prst="rect">
            <a:avLst/>
          </a:prstGeom>
        </p:spPr>
        <p:txBody>
          <a:bodyPr wrap="square">
            <a:spAutoFit/>
          </a:bodyPr>
          <a:lstStyle/>
          <a:p>
            <a:pPr algn="just">
              <a:lnSpc>
                <a:spcPct val="150000"/>
              </a:lnSpc>
            </a:pPr>
            <a:r>
              <a:rPr lang="en-US" b="1" dirty="0">
                <a:solidFill>
                  <a:srgbClr val="C00000"/>
                </a:solidFill>
              </a:rPr>
              <a:t>Assembler </a:t>
            </a:r>
            <a:r>
              <a:rPr lang="en-US" b="1" dirty="0">
                <a:solidFill>
                  <a:schemeClr val="accent1">
                    <a:lumMod val="75000"/>
                  </a:schemeClr>
                </a:solidFill>
              </a:rPr>
              <a:t>Since computers can execute only codes written in machine language, a special program, called the assembler, is required to convert the code written in assembly language into an equivalent code in machine language, which contains only 0s and 1s. There is a one-to-one correspondence between the assembly language code and the machine language code. However, if there is an error, the assembler gives a list of errors. The object file is created only when the assembly language code is free from errors. The object file can be executed as and when required. For example, MASM, TASM, NASM, YASM, VASM, etc. </a:t>
            </a:r>
          </a:p>
        </p:txBody>
      </p:sp>
      <p:pic>
        <p:nvPicPr>
          <p:cNvPr id="3" name="Picture 2"/>
          <p:cNvPicPr>
            <a:picLocks noChangeAspect="1"/>
          </p:cNvPicPr>
          <p:nvPr/>
        </p:nvPicPr>
        <p:blipFill>
          <a:blip r:embed="rId2"/>
          <a:stretch>
            <a:fillRect/>
          </a:stretch>
        </p:blipFill>
        <p:spPr>
          <a:xfrm>
            <a:off x="7641276" y="1786219"/>
            <a:ext cx="4310071" cy="3290110"/>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184310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3</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What is a Computer?</a:t>
            </a:r>
          </a:p>
        </p:txBody>
      </p:sp>
      <p:sp>
        <p:nvSpPr>
          <p:cNvPr id="2" name="Rectangle 1"/>
          <p:cNvSpPr/>
          <p:nvPr/>
        </p:nvSpPr>
        <p:spPr>
          <a:xfrm>
            <a:off x="321884" y="1650242"/>
            <a:ext cx="11538020" cy="4247317"/>
          </a:xfrm>
          <a:prstGeom prst="rect">
            <a:avLst/>
          </a:prstGeom>
        </p:spPr>
        <p:txBody>
          <a:bodyPr wrap="square">
            <a:spAutoFit/>
          </a:bodyPr>
          <a:lstStyle/>
          <a:p>
            <a:pPr algn="just">
              <a:lnSpc>
                <a:spcPct val="150000"/>
              </a:lnSpc>
            </a:pPr>
            <a:r>
              <a:rPr lang="en-US" b="1" dirty="0">
                <a:solidFill>
                  <a:schemeClr val="accent1">
                    <a:lumMod val="75000"/>
                  </a:schemeClr>
                </a:solidFill>
              </a:rPr>
              <a:t>A </a:t>
            </a:r>
            <a:r>
              <a:rPr lang="en-US" b="1" dirty="0">
                <a:solidFill>
                  <a:srgbClr val="C00000"/>
                </a:solidFill>
              </a:rPr>
              <a:t>computer</a:t>
            </a:r>
            <a:r>
              <a:rPr lang="en-US" b="1" dirty="0">
                <a:solidFill>
                  <a:schemeClr val="accent1">
                    <a:lumMod val="75000"/>
                  </a:schemeClr>
                </a:solidFill>
              </a:rPr>
              <a:t> is an electronic machine that takes instructions and performs computations based on those instructions. </a:t>
            </a:r>
          </a:p>
          <a:p>
            <a:pPr algn="just">
              <a:lnSpc>
                <a:spcPct val="150000"/>
              </a:lnSpc>
            </a:pPr>
            <a:r>
              <a:rPr lang="en-US" b="1" dirty="0">
                <a:solidFill>
                  <a:srgbClr val="C00000"/>
                </a:solidFill>
              </a:rPr>
              <a:t>Data</a:t>
            </a:r>
            <a:r>
              <a:rPr lang="en-US" b="1" dirty="0">
                <a:solidFill>
                  <a:schemeClr val="accent1">
                    <a:lumMod val="75000"/>
                  </a:schemeClr>
                </a:solidFill>
              </a:rPr>
              <a:t> is a collection of raw facts or figures. </a:t>
            </a:r>
          </a:p>
          <a:p>
            <a:pPr>
              <a:lnSpc>
                <a:spcPct val="150000"/>
              </a:lnSpc>
            </a:pPr>
            <a:r>
              <a:rPr lang="en-US" b="1" dirty="0">
                <a:solidFill>
                  <a:srgbClr val="C00000"/>
                </a:solidFill>
              </a:rPr>
              <a:t>Information</a:t>
            </a:r>
            <a:r>
              <a:rPr lang="en-US" b="1" dirty="0">
                <a:solidFill>
                  <a:schemeClr val="accent1">
                    <a:lumMod val="75000"/>
                  </a:schemeClr>
                </a:solidFill>
              </a:rPr>
              <a:t> comprises processed data to provide answers to </a:t>
            </a:r>
            <a:r>
              <a:rPr lang="en-US" b="1" i="1" dirty="0">
                <a:solidFill>
                  <a:schemeClr val="accent1">
                    <a:lumMod val="75000"/>
                  </a:schemeClr>
                </a:solidFill>
              </a:rPr>
              <a:t>‘who’, ‘what’, ‘where’, </a:t>
            </a:r>
            <a:r>
              <a:rPr lang="en-US" b="1" dirty="0">
                <a:solidFill>
                  <a:schemeClr val="accent1">
                    <a:lumMod val="75000"/>
                  </a:schemeClr>
                </a:solidFill>
              </a:rPr>
              <a:t>and </a:t>
            </a:r>
            <a:r>
              <a:rPr lang="en-US" b="1" i="1" dirty="0">
                <a:solidFill>
                  <a:schemeClr val="accent1">
                    <a:lumMod val="75000"/>
                  </a:schemeClr>
                </a:solidFill>
              </a:rPr>
              <a:t>‘when’ </a:t>
            </a:r>
            <a:r>
              <a:rPr lang="en-US" b="1" dirty="0">
                <a:solidFill>
                  <a:schemeClr val="accent1">
                    <a:lumMod val="75000"/>
                  </a:schemeClr>
                </a:solidFill>
              </a:rPr>
              <a:t>type of questions. </a:t>
            </a:r>
          </a:p>
          <a:p>
            <a:pPr>
              <a:lnSpc>
                <a:spcPct val="150000"/>
              </a:lnSpc>
            </a:pPr>
            <a:r>
              <a:rPr lang="en-US" b="1" dirty="0">
                <a:solidFill>
                  <a:srgbClr val="C00000"/>
                </a:solidFill>
              </a:rPr>
              <a:t>Knowledge </a:t>
            </a:r>
            <a:r>
              <a:rPr lang="en-US" b="1" dirty="0">
                <a:solidFill>
                  <a:schemeClr val="accent1">
                    <a:lumMod val="75000"/>
                  </a:schemeClr>
                </a:solidFill>
              </a:rPr>
              <a:t>is the application of data and information to answer </a:t>
            </a:r>
            <a:r>
              <a:rPr lang="en-US" b="1" i="1" dirty="0">
                <a:solidFill>
                  <a:schemeClr val="accent1">
                    <a:lumMod val="75000"/>
                  </a:schemeClr>
                </a:solidFill>
              </a:rPr>
              <a:t>‘how’ </a:t>
            </a:r>
            <a:r>
              <a:rPr lang="en-US" b="1" dirty="0">
                <a:solidFill>
                  <a:schemeClr val="accent1">
                    <a:lumMod val="75000"/>
                  </a:schemeClr>
                </a:solidFill>
              </a:rPr>
              <a:t>part of the question.</a:t>
            </a:r>
          </a:p>
          <a:p>
            <a:pPr>
              <a:lnSpc>
                <a:spcPct val="150000"/>
              </a:lnSpc>
            </a:pPr>
            <a:r>
              <a:rPr lang="en-US" b="1" dirty="0">
                <a:solidFill>
                  <a:srgbClr val="C00000"/>
                </a:solidFill>
              </a:rPr>
              <a:t>Instructions:</a:t>
            </a:r>
            <a:r>
              <a:rPr lang="en-US" b="1" dirty="0">
                <a:solidFill>
                  <a:schemeClr val="accent1">
                    <a:lumMod val="75000"/>
                  </a:schemeClr>
                </a:solidFill>
              </a:rPr>
              <a:t> Commands given to the computer that tells what it has to do are instructions. </a:t>
            </a:r>
          </a:p>
          <a:p>
            <a:pPr>
              <a:lnSpc>
                <a:spcPct val="150000"/>
              </a:lnSpc>
            </a:pPr>
            <a:r>
              <a:rPr lang="en-US" b="1" dirty="0">
                <a:solidFill>
                  <a:srgbClr val="C00000"/>
                </a:solidFill>
              </a:rPr>
              <a:t>Programs:</a:t>
            </a:r>
            <a:r>
              <a:rPr lang="en-US" b="1" dirty="0">
                <a:solidFill>
                  <a:schemeClr val="accent1">
                    <a:lumMod val="75000"/>
                  </a:schemeClr>
                </a:solidFill>
              </a:rPr>
              <a:t>  A set of instructions in computer language is called a program. </a:t>
            </a:r>
          </a:p>
          <a:p>
            <a:pPr>
              <a:lnSpc>
                <a:spcPct val="150000"/>
              </a:lnSpc>
            </a:pPr>
            <a:r>
              <a:rPr lang="en-US" b="1" dirty="0">
                <a:solidFill>
                  <a:srgbClr val="C00000"/>
                </a:solidFill>
              </a:rPr>
              <a:t>Software:</a:t>
            </a:r>
            <a:r>
              <a:rPr lang="en-US" b="1" dirty="0">
                <a:solidFill>
                  <a:schemeClr val="accent1">
                    <a:lumMod val="75000"/>
                  </a:schemeClr>
                </a:solidFill>
              </a:rPr>
              <a:t>  A set of programs is called software. </a:t>
            </a:r>
          </a:p>
          <a:p>
            <a:pPr>
              <a:lnSpc>
                <a:spcPct val="150000"/>
              </a:lnSpc>
            </a:pPr>
            <a:r>
              <a:rPr lang="en-US" b="1" dirty="0">
                <a:solidFill>
                  <a:srgbClr val="C00000"/>
                </a:solidFill>
              </a:rPr>
              <a:t>Hardware:</a:t>
            </a:r>
            <a:r>
              <a:rPr lang="en-US" b="1" dirty="0">
                <a:solidFill>
                  <a:schemeClr val="accent1">
                    <a:lumMod val="75000"/>
                  </a:schemeClr>
                </a:solidFill>
              </a:rPr>
              <a:t>  A computer and all its physical parts are known as hardware. </a:t>
            </a:r>
          </a:p>
        </p:txBody>
      </p:sp>
      <p:pic>
        <p:nvPicPr>
          <p:cNvPr id="3" name="Picture 2"/>
          <p:cNvPicPr>
            <a:picLocks noChangeAspect="1"/>
          </p:cNvPicPr>
          <p:nvPr/>
        </p:nvPicPr>
        <p:blipFill>
          <a:blip r:embed="rId2"/>
          <a:stretch>
            <a:fillRect/>
          </a:stretch>
        </p:blipFill>
        <p:spPr>
          <a:xfrm>
            <a:off x="820648" y="5897559"/>
            <a:ext cx="6850812" cy="960440"/>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1165560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30</a:t>
            </a:fld>
            <a:endParaRPr lang="en-US"/>
          </a:p>
        </p:txBody>
      </p:sp>
      <p:sp>
        <p:nvSpPr>
          <p:cNvPr id="6" name="Rectangle 5"/>
          <p:cNvSpPr/>
          <p:nvPr/>
        </p:nvSpPr>
        <p:spPr>
          <a:xfrm>
            <a:off x="1" y="7421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Translator</a:t>
            </a:r>
          </a:p>
        </p:txBody>
      </p:sp>
      <p:sp>
        <p:nvSpPr>
          <p:cNvPr id="2" name="Rectangle 1"/>
          <p:cNvSpPr/>
          <p:nvPr/>
        </p:nvSpPr>
        <p:spPr>
          <a:xfrm>
            <a:off x="190008" y="1386464"/>
            <a:ext cx="9589696" cy="5493812"/>
          </a:xfrm>
          <a:prstGeom prst="rect">
            <a:avLst/>
          </a:prstGeom>
        </p:spPr>
        <p:txBody>
          <a:bodyPr wrap="square">
            <a:spAutoFit/>
          </a:bodyPr>
          <a:lstStyle/>
          <a:p>
            <a:pPr algn="just">
              <a:lnSpc>
                <a:spcPct val="150000"/>
              </a:lnSpc>
            </a:pPr>
            <a:r>
              <a:rPr lang="en-US" b="1" dirty="0">
                <a:solidFill>
                  <a:srgbClr val="C00000"/>
                </a:solidFill>
              </a:rPr>
              <a:t>Linker </a:t>
            </a:r>
          </a:p>
          <a:p>
            <a:pPr algn="just">
              <a:lnSpc>
                <a:spcPct val="150000"/>
              </a:lnSpc>
            </a:pPr>
            <a:r>
              <a:rPr lang="en-US" b="1" dirty="0">
                <a:solidFill>
                  <a:schemeClr val="accent1">
                    <a:lumMod val="75000"/>
                  </a:schemeClr>
                </a:solidFill>
              </a:rPr>
              <a:t>Software development in the real world usually follows a modular approach in which, a program is divided into various (smaller) modules as it is easy to code, edit, debug, test, document, and maintain them. Moreover, a module written for one program can also be used for another program. When a module is compiled, an object file of that module is generated. </a:t>
            </a:r>
          </a:p>
          <a:p>
            <a:pPr algn="just">
              <a:lnSpc>
                <a:spcPct val="150000"/>
              </a:lnSpc>
            </a:pPr>
            <a:r>
              <a:rPr lang="en-US" b="1" dirty="0">
                <a:solidFill>
                  <a:schemeClr val="accent1">
                    <a:lumMod val="75000"/>
                  </a:schemeClr>
                </a:solidFill>
              </a:rPr>
              <a:t>Once the modules are coded and tested, the object files of all the modules are combined together to form the final executable file. Linker, also called a </a:t>
            </a:r>
            <a:r>
              <a:rPr lang="en-US" b="1" i="1" dirty="0">
                <a:solidFill>
                  <a:schemeClr val="accent1">
                    <a:lumMod val="75000"/>
                  </a:schemeClr>
                </a:solidFill>
              </a:rPr>
              <a:t>link editor </a:t>
            </a:r>
            <a:r>
              <a:rPr lang="en-US" b="1" dirty="0">
                <a:solidFill>
                  <a:schemeClr val="accent1">
                    <a:lumMod val="75000"/>
                  </a:schemeClr>
                </a:solidFill>
              </a:rPr>
              <a:t>or </a:t>
            </a:r>
            <a:r>
              <a:rPr lang="en-US" b="1" i="1" dirty="0">
                <a:solidFill>
                  <a:schemeClr val="accent1">
                    <a:lumMod val="75000"/>
                  </a:schemeClr>
                </a:solidFill>
              </a:rPr>
              <a:t>binder, </a:t>
            </a:r>
            <a:r>
              <a:rPr lang="en-US" b="1" dirty="0">
                <a:solidFill>
                  <a:schemeClr val="accent1">
                    <a:lumMod val="75000"/>
                  </a:schemeClr>
                </a:solidFill>
              </a:rPr>
              <a:t>is a program that combines the object modules to form an executable program. </a:t>
            </a:r>
          </a:p>
          <a:p>
            <a:pPr algn="just">
              <a:lnSpc>
                <a:spcPct val="150000"/>
              </a:lnSpc>
            </a:pPr>
            <a:r>
              <a:rPr lang="en-US" b="1" dirty="0">
                <a:solidFill>
                  <a:srgbClr val="C00000"/>
                </a:solidFill>
              </a:rPr>
              <a:t>Loader </a:t>
            </a:r>
          </a:p>
          <a:p>
            <a:pPr algn="just">
              <a:lnSpc>
                <a:spcPct val="150000"/>
              </a:lnSpc>
            </a:pPr>
            <a:r>
              <a:rPr lang="en-US" b="1" dirty="0">
                <a:solidFill>
                  <a:schemeClr val="accent1">
                    <a:lumMod val="75000"/>
                  </a:schemeClr>
                </a:solidFill>
              </a:rPr>
              <a:t>A </a:t>
            </a:r>
            <a:r>
              <a:rPr lang="en-US" b="1" i="1" dirty="0">
                <a:solidFill>
                  <a:schemeClr val="accent1">
                    <a:lumMod val="75000"/>
                  </a:schemeClr>
                </a:solidFill>
              </a:rPr>
              <a:t>loader </a:t>
            </a:r>
            <a:r>
              <a:rPr lang="en-US" b="1" dirty="0">
                <a:solidFill>
                  <a:schemeClr val="accent1">
                    <a:lumMod val="75000"/>
                  </a:schemeClr>
                </a:solidFill>
              </a:rPr>
              <a:t>is a special type of program that is part of an operating system and which copies programs from a storage device to the main memory, where they can be executed. </a:t>
            </a:r>
          </a:p>
        </p:txBody>
      </p:sp>
      <p:pic>
        <p:nvPicPr>
          <p:cNvPr id="3" name="Picture 2"/>
          <p:cNvPicPr>
            <a:picLocks noChangeAspect="1"/>
          </p:cNvPicPr>
          <p:nvPr/>
        </p:nvPicPr>
        <p:blipFill>
          <a:blip r:embed="rId2"/>
          <a:stretch>
            <a:fillRect/>
          </a:stretch>
        </p:blipFill>
        <p:spPr>
          <a:xfrm>
            <a:off x="9744077" y="1721922"/>
            <a:ext cx="2447924" cy="2844518"/>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1071881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31</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Representation Of Data</a:t>
            </a:r>
          </a:p>
        </p:txBody>
      </p:sp>
      <p:sp>
        <p:nvSpPr>
          <p:cNvPr id="2" name="Rectangle 1"/>
          <p:cNvSpPr/>
          <p:nvPr/>
        </p:nvSpPr>
        <p:spPr>
          <a:xfrm>
            <a:off x="142874" y="1550504"/>
            <a:ext cx="12049126" cy="369332"/>
          </a:xfrm>
          <a:prstGeom prst="rect">
            <a:avLst/>
          </a:prstGeom>
        </p:spPr>
        <p:txBody>
          <a:bodyPr wrap="square">
            <a:spAutoFit/>
          </a:bodyPr>
          <a:lstStyle/>
          <a:p>
            <a:endParaRPr lang="en-US" dirty="0"/>
          </a:p>
        </p:txBody>
      </p:sp>
      <p:sp>
        <p:nvSpPr>
          <p:cNvPr id="3" name="Rectangle 2"/>
          <p:cNvSpPr/>
          <p:nvPr/>
        </p:nvSpPr>
        <p:spPr>
          <a:xfrm>
            <a:off x="142874" y="1658276"/>
            <a:ext cx="11801476" cy="2585323"/>
          </a:xfrm>
          <a:prstGeom prst="rect">
            <a:avLst/>
          </a:prstGeom>
        </p:spPr>
        <p:txBody>
          <a:bodyPr wrap="square">
            <a:spAutoFit/>
          </a:bodyPr>
          <a:lstStyle/>
          <a:p>
            <a:pPr algn="just">
              <a:lnSpc>
                <a:spcPct val="150000"/>
              </a:lnSpc>
            </a:pPr>
            <a:r>
              <a:rPr lang="en-US" b="1" dirty="0">
                <a:solidFill>
                  <a:srgbClr val="C00000"/>
                </a:solidFill>
                <a:latin typeface="Calibri" panose="020F0502020204030204" pitchFamily="34" charset="0"/>
                <a:cs typeface="Calibri" panose="020F0502020204030204" pitchFamily="34" charset="0"/>
              </a:rPr>
              <a:t>Bit </a:t>
            </a:r>
            <a:r>
              <a:rPr lang="en-US" b="1" dirty="0">
                <a:solidFill>
                  <a:schemeClr val="accent1">
                    <a:lumMod val="75000"/>
                  </a:schemeClr>
                </a:solidFill>
                <a:latin typeface="Calibri" panose="020F0502020204030204" pitchFamily="34" charset="0"/>
                <a:cs typeface="Calibri" panose="020F0502020204030204" pitchFamily="34" charset="0"/>
              </a:rPr>
              <a:t>is a short form of binary digit. It is the smallest possible unit of data. In computerized data a bit can either be 0 or 1. </a:t>
            </a:r>
          </a:p>
          <a:p>
            <a:pPr algn="just">
              <a:lnSpc>
                <a:spcPct val="150000"/>
              </a:lnSpc>
            </a:pPr>
            <a:r>
              <a:rPr lang="en-US" b="1" dirty="0">
                <a:solidFill>
                  <a:srgbClr val="C00000"/>
                </a:solidFill>
                <a:latin typeface="Calibri" panose="020F0502020204030204" pitchFamily="34" charset="0"/>
                <a:cs typeface="Calibri" panose="020F0502020204030204" pitchFamily="34" charset="0"/>
              </a:rPr>
              <a:t>Nibble</a:t>
            </a:r>
            <a:r>
              <a:rPr lang="en-US" b="1" dirty="0">
                <a:solidFill>
                  <a:schemeClr val="accent1">
                    <a:lumMod val="75000"/>
                  </a:schemeClr>
                </a:solidFill>
                <a:latin typeface="Calibri" panose="020F0502020204030204" pitchFamily="34" charset="0"/>
                <a:cs typeface="Calibri" panose="020F0502020204030204" pitchFamily="34" charset="0"/>
              </a:rPr>
              <a:t> is a group of four binary digits. </a:t>
            </a:r>
          </a:p>
          <a:p>
            <a:pPr algn="just">
              <a:lnSpc>
                <a:spcPct val="150000"/>
              </a:lnSpc>
            </a:pPr>
            <a:r>
              <a:rPr lang="en-US" b="1" dirty="0">
                <a:solidFill>
                  <a:srgbClr val="C00000"/>
                </a:solidFill>
                <a:latin typeface="Calibri" panose="020F0502020204030204" pitchFamily="34" charset="0"/>
                <a:cs typeface="Calibri" panose="020F0502020204030204" pitchFamily="34" charset="0"/>
              </a:rPr>
              <a:t>Byte</a:t>
            </a:r>
            <a:r>
              <a:rPr lang="en-US" b="1" dirty="0">
                <a:solidFill>
                  <a:schemeClr val="accent1">
                    <a:lumMod val="75000"/>
                  </a:schemeClr>
                </a:solidFill>
                <a:latin typeface="Calibri" panose="020F0502020204030204" pitchFamily="34" charset="0"/>
                <a:cs typeface="Calibri" panose="020F0502020204030204" pitchFamily="34" charset="0"/>
              </a:rPr>
              <a:t> is a group of eight bits. A nibble is a half byte. Bits 0 through 3 are called the low order nibble, and bits 4 through 7 form the high order nibble </a:t>
            </a:r>
          </a:p>
          <a:p>
            <a:pPr>
              <a:lnSpc>
                <a:spcPct val="150000"/>
              </a:lnSpc>
            </a:pPr>
            <a:r>
              <a:rPr lang="en-US" b="1" dirty="0">
                <a:solidFill>
                  <a:srgbClr val="C00000"/>
                </a:solidFill>
                <a:latin typeface="Calibri" panose="020F0502020204030204" pitchFamily="34" charset="0"/>
                <a:cs typeface="Calibri" panose="020F0502020204030204" pitchFamily="34" charset="0"/>
              </a:rPr>
              <a:t>Word</a:t>
            </a:r>
            <a:r>
              <a:rPr lang="en-US" b="1" dirty="0">
                <a:solidFill>
                  <a:schemeClr val="accent1">
                    <a:lumMod val="75000"/>
                  </a:schemeClr>
                </a:solidFill>
                <a:latin typeface="Calibri" panose="020F0502020204030204" pitchFamily="34" charset="0"/>
                <a:cs typeface="Calibri" panose="020F0502020204030204" pitchFamily="34" charset="0"/>
              </a:rPr>
              <a:t> is group of two bytes is called a word. Bits 0 through 7 form the low order byte and bits 8 through 15 form the high order byte.</a:t>
            </a:r>
          </a:p>
        </p:txBody>
      </p:sp>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262" y="4008274"/>
            <a:ext cx="8896350" cy="2312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3681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32</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Problem Solving Strategies</a:t>
            </a:r>
          </a:p>
        </p:txBody>
      </p:sp>
      <p:sp>
        <p:nvSpPr>
          <p:cNvPr id="2" name="Rectangle 1"/>
          <p:cNvSpPr/>
          <p:nvPr/>
        </p:nvSpPr>
        <p:spPr>
          <a:xfrm>
            <a:off x="142874" y="1550504"/>
            <a:ext cx="12049126" cy="369332"/>
          </a:xfrm>
          <a:prstGeom prst="rect">
            <a:avLst/>
          </a:prstGeom>
        </p:spPr>
        <p:txBody>
          <a:bodyPr wrap="square">
            <a:spAutoFit/>
          </a:bodyPr>
          <a:lstStyle/>
          <a:p>
            <a:endParaRPr lang="en-US" dirty="0"/>
          </a:p>
        </p:txBody>
      </p:sp>
      <p:sp>
        <p:nvSpPr>
          <p:cNvPr id="3" name="Rectangle 2"/>
          <p:cNvSpPr/>
          <p:nvPr/>
        </p:nvSpPr>
        <p:spPr>
          <a:xfrm>
            <a:off x="142875" y="1658275"/>
            <a:ext cx="10001674" cy="4801314"/>
          </a:xfrm>
          <a:prstGeom prst="rect">
            <a:avLst/>
          </a:prstGeom>
        </p:spPr>
        <p:txBody>
          <a:bodyPr wrap="square">
            <a:spAutoFit/>
          </a:bodyPr>
          <a:lstStyle/>
          <a:p>
            <a:pPr algn="just"/>
            <a:r>
              <a:rPr lang="en-US" b="1" dirty="0">
                <a:solidFill>
                  <a:schemeClr val="accent1">
                    <a:lumMod val="75000"/>
                  </a:schemeClr>
                </a:solidFill>
              </a:rPr>
              <a:t>In </a:t>
            </a:r>
            <a:r>
              <a:rPr lang="en-US" b="1" dirty="0">
                <a:solidFill>
                  <a:srgbClr val="C00000"/>
                </a:solidFill>
              </a:rPr>
              <a:t>requirements analysis</a:t>
            </a:r>
            <a:r>
              <a:rPr lang="en-US" b="1" dirty="0">
                <a:solidFill>
                  <a:schemeClr val="accent1">
                    <a:lumMod val="75000"/>
                  </a:schemeClr>
                </a:solidFill>
              </a:rPr>
              <a:t>, user’s expectations are gathered to know why the software has to be built. </a:t>
            </a:r>
          </a:p>
          <a:p>
            <a:pPr algn="just"/>
            <a:endParaRPr lang="en-US" b="1" dirty="0">
              <a:solidFill>
                <a:schemeClr val="accent1">
                  <a:lumMod val="75000"/>
                </a:schemeClr>
              </a:solidFill>
            </a:endParaRPr>
          </a:p>
          <a:p>
            <a:pPr algn="just"/>
            <a:r>
              <a:rPr lang="en-US" b="1" dirty="0">
                <a:solidFill>
                  <a:schemeClr val="accent1">
                    <a:lumMod val="75000"/>
                  </a:schemeClr>
                </a:solidFill>
              </a:rPr>
              <a:t>In the </a:t>
            </a:r>
            <a:r>
              <a:rPr lang="en-US" b="1" dirty="0">
                <a:solidFill>
                  <a:srgbClr val="C00000"/>
                </a:solidFill>
              </a:rPr>
              <a:t>design</a:t>
            </a:r>
            <a:r>
              <a:rPr lang="en-US" b="1" dirty="0">
                <a:solidFill>
                  <a:schemeClr val="accent1">
                    <a:lumMod val="75000"/>
                  </a:schemeClr>
                </a:solidFill>
              </a:rPr>
              <a:t> phase, a plan of actions is made before the actual development process can start. </a:t>
            </a:r>
          </a:p>
          <a:p>
            <a:pPr algn="just"/>
            <a:endParaRPr lang="en-US" b="1" dirty="0">
              <a:solidFill>
                <a:schemeClr val="accent1">
                  <a:lumMod val="75000"/>
                </a:schemeClr>
              </a:solidFill>
            </a:endParaRPr>
          </a:p>
          <a:p>
            <a:pPr algn="just"/>
            <a:r>
              <a:rPr lang="en-US" b="1" dirty="0">
                <a:solidFill>
                  <a:schemeClr val="accent1">
                    <a:lumMod val="75000"/>
                  </a:schemeClr>
                </a:solidFill>
              </a:rPr>
              <a:t>In </a:t>
            </a:r>
            <a:r>
              <a:rPr lang="en-US" b="1" dirty="0">
                <a:solidFill>
                  <a:srgbClr val="C00000"/>
                </a:solidFill>
              </a:rPr>
              <a:t>implementation</a:t>
            </a:r>
            <a:r>
              <a:rPr lang="en-US" b="1" dirty="0">
                <a:solidFill>
                  <a:schemeClr val="accent1">
                    <a:lumMod val="75000"/>
                  </a:schemeClr>
                </a:solidFill>
              </a:rPr>
              <a:t> phase, the designed algorithms are converted into program code using any of the high-level languages. </a:t>
            </a:r>
          </a:p>
          <a:p>
            <a:pPr algn="just"/>
            <a:endParaRPr lang="en-US" b="1" dirty="0">
              <a:solidFill>
                <a:schemeClr val="accent1">
                  <a:lumMod val="75000"/>
                </a:schemeClr>
              </a:solidFill>
            </a:endParaRPr>
          </a:p>
          <a:p>
            <a:pPr algn="just"/>
            <a:r>
              <a:rPr lang="en-US" b="1" dirty="0">
                <a:solidFill>
                  <a:schemeClr val="accent1">
                    <a:lumMod val="75000"/>
                  </a:schemeClr>
                </a:solidFill>
              </a:rPr>
              <a:t>During </a:t>
            </a:r>
            <a:r>
              <a:rPr lang="en-US" b="1" dirty="0">
                <a:solidFill>
                  <a:srgbClr val="C00000"/>
                </a:solidFill>
              </a:rPr>
              <a:t>testing</a:t>
            </a:r>
            <a:r>
              <a:rPr lang="en-US" b="1" dirty="0">
                <a:solidFill>
                  <a:schemeClr val="accent1">
                    <a:lumMod val="75000"/>
                  </a:schemeClr>
                </a:solidFill>
              </a:rPr>
              <a:t>, all the modules are tested together to ensure that the overall system works well as a whole product. </a:t>
            </a:r>
          </a:p>
          <a:p>
            <a:pPr algn="just"/>
            <a:endParaRPr lang="en-US" b="1" dirty="0">
              <a:solidFill>
                <a:schemeClr val="accent1">
                  <a:lumMod val="75000"/>
                </a:schemeClr>
              </a:solidFill>
            </a:endParaRPr>
          </a:p>
          <a:p>
            <a:pPr algn="just"/>
            <a:r>
              <a:rPr lang="en-US" b="1" dirty="0">
                <a:solidFill>
                  <a:schemeClr val="accent1">
                    <a:lumMod val="75000"/>
                  </a:schemeClr>
                </a:solidFill>
              </a:rPr>
              <a:t>In </a:t>
            </a:r>
            <a:r>
              <a:rPr lang="en-US" b="1" dirty="0">
                <a:solidFill>
                  <a:srgbClr val="C00000"/>
                </a:solidFill>
              </a:rPr>
              <a:t>software deployment, training, and support </a:t>
            </a:r>
            <a:r>
              <a:rPr lang="en-US" b="1" dirty="0">
                <a:solidFill>
                  <a:schemeClr val="accent1">
                    <a:lumMod val="75000"/>
                  </a:schemeClr>
                </a:solidFill>
              </a:rPr>
              <a:t>phase, the software is installed or deployed in the production environment. </a:t>
            </a:r>
          </a:p>
          <a:p>
            <a:pPr algn="just"/>
            <a:endParaRPr lang="en-US" b="1" dirty="0">
              <a:solidFill>
                <a:schemeClr val="accent1">
                  <a:lumMod val="75000"/>
                </a:schemeClr>
              </a:solidFill>
            </a:endParaRPr>
          </a:p>
          <a:p>
            <a:pPr algn="just"/>
            <a:r>
              <a:rPr lang="en-US" b="1" dirty="0">
                <a:solidFill>
                  <a:srgbClr val="C00000"/>
                </a:solidFill>
              </a:rPr>
              <a:t>Maintenance</a:t>
            </a:r>
            <a:r>
              <a:rPr lang="en-US" b="1" dirty="0">
                <a:solidFill>
                  <a:schemeClr val="accent1">
                    <a:lumMod val="75000"/>
                  </a:schemeClr>
                </a:solidFill>
              </a:rPr>
              <a:t> and enhancements are ongoing activities that are done to cope with newly discovered problems or new requirements </a:t>
            </a:r>
          </a:p>
        </p:txBody>
      </p:sp>
      <p:pic>
        <p:nvPicPr>
          <p:cNvPr id="7" name="Picture 6"/>
          <p:cNvPicPr>
            <a:picLocks noChangeAspect="1"/>
          </p:cNvPicPr>
          <p:nvPr/>
        </p:nvPicPr>
        <p:blipFill>
          <a:blip r:embed="rId2"/>
          <a:stretch>
            <a:fillRect/>
          </a:stretch>
        </p:blipFill>
        <p:spPr>
          <a:xfrm>
            <a:off x="10144549" y="1658277"/>
            <a:ext cx="1880012" cy="4243759"/>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2007150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33</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Algorithms</a:t>
            </a:r>
          </a:p>
        </p:txBody>
      </p:sp>
      <p:sp>
        <p:nvSpPr>
          <p:cNvPr id="2" name="Rectangle 1"/>
          <p:cNvSpPr/>
          <p:nvPr/>
        </p:nvSpPr>
        <p:spPr>
          <a:xfrm>
            <a:off x="142874" y="1550504"/>
            <a:ext cx="12049126" cy="369332"/>
          </a:xfrm>
          <a:prstGeom prst="rect">
            <a:avLst/>
          </a:prstGeom>
        </p:spPr>
        <p:txBody>
          <a:bodyPr wrap="square">
            <a:spAutoFit/>
          </a:bodyPr>
          <a:lstStyle/>
          <a:p>
            <a:endParaRPr lang="en-US" dirty="0"/>
          </a:p>
        </p:txBody>
      </p:sp>
      <p:sp>
        <p:nvSpPr>
          <p:cNvPr id="3" name="Rectangle 2"/>
          <p:cNvSpPr/>
          <p:nvPr/>
        </p:nvSpPr>
        <p:spPr>
          <a:xfrm>
            <a:off x="142875" y="1658276"/>
            <a:ext cx="11872914" cy="4662815"/>
          </a:xfrm>
          <a:prstGeom prst="rect">
            <a:avLst/>
          </a:prstGeom>
        </p:spPr>
        <p:txBody>
          <a:bodyPr wrap="square">
            <a:spAutoFit/>
          </a:bodyPr>
          <a:lstStyle/>
          <a:p>
            <a:pPr>
              <a:lnSpc>
                <a:spcPct val="150000"/>
              </a:lnSpc>
            </a:pPr>
            <a:r>
              <a:rPr lang="en-US" b="1" dirty="0">
                <a:solidFill>
                  <a:schemeClr val="accent1">
                    <a:lumMod val="75000"/>
                  </a:schemeClr>
                </a:solidFill>
              </a:rPr>
              <a:t>An </a:t>
            </a:r>
            <a:r>
              <a:rPr lang="en-US" b="1" dirty="0">
                <a:solidFill>
                  <a:srgbClr val="C00000"/>
                </a:solidFill>
              </a:rPr>
              <a:t>algorithm</a:t>
            </a:r>
            <a:r>
              <a:rPr lang="en-US" b="1" dirty="0">
                <a:solidFill>
                  <a:schemeClr val="accent1">
                    <a:lumMod val="75000"/>
                  </a:schemeClr>
                </a:solidFill>
              </a:rPr>
              <a:t> provides a blueprint to writing a program to solve a particular problem. It is considered to be an effective procedure for solving a problem in a finite number of steps. Algorithm should be:</a:t>
            </a:r>
          </a:p>
          <a:p>
            <a:pPr>
              <a:lnSpc>
                <a:spcPct val="150000"/>
              </a:lnSpc>
            </a:pPr>
            <a:r>
              <a:rPr lang="en-US" b="1" dirty="0">
                <a:solidFill>
                  <a:schemeClr val="accent1">
                    <a:lumMod val="75000"/>
                  </a:schemeClr>
                </a:solidFill>
              </a:rPr>
              <a:t>• Be precise</a:t>
            </a:r>
          </a:p>
          <a:p>
            <a:pPr>
              <a:lnSpc>
                <a:spcPct val="150000"/>
              </a:lnSpc>
            </a:pPr>
            <a:r>
              <a:rPr lang="en-US" b="1" dirty="0">
                <a:solidFill>
                  <a:schemeClr val="accent1">
                    <a:lumMod val="75000"/>
                  </a:schemeClr>
                </a:solidFill>
              </a:rPr>
              <a:t>• Be unambiguous</a:t>
            </a:r>
          </a:p>
          <a:p>
            <a:pPr>
              <a:lnSpc>
                <a:spcPct val="150000"/>
              </a:lnSpc>
            </a:pPr>
            <a:r>
              <a:rPr lang="en-US" b="1" dirty="0">
                <a:solidFill>
                  <a:schemeClr val="accent1">
                    <a:lumMod val="75000"/>
                  </a:schemeClr>
                </a:solidFill>
              </a:rPr>
              <a:t>• Not even a single instruction must be repeated infinitely.</a:t>
            </a:r>
          </a:p>
          <a:p>
            <a:pPr>
              <a:lnSpc>
                <a:spcPct val="150000"/>
              </a:lnSpc>
            </a:pPr>
            <a:r>
              <a:rPr lang="en-US" b="1" dirty="0">
                <a:solidFill>
                  <a:schemeClr val="accent1">
                    <a:lumMod val="75000"/>
                  </a:schemeClr>
                </a:solidFill>
              </a:rPr>
              <a:t>• After the algorithm gets terminated, the desired result must be obtained.</a:t>
            </a:r>
          </a:p>
          <a:p>
            <a:pPr>
              <a:lnSpc>
                <a:spcPct val="150000"/>
              </a:lnSpc>
            </a:pPr>
            <a:endParaRPr lang="en-US" sz="1100" b="1" dirty="0">
              <a:solidFill>
                <a:schemeClr val="accent1">
                  <a:lumMod val="75000"/>
                </a:schemeClr>
              </a:solidFill>
            </a:endParaRPr>
          </a:p>
          <a:p>
            <a:pPr>
              <a:lnSpc>
                <a:spcPct val="150000"/>
              </a:lnSpc>
            </a:pPr>
            <a:r>
              <a:rPr lang="en-US" b="1" dirty="0">
                <a:solidFill>
                  <a:srgbClr val="FF0000"/>
                </a:solidFill>
              </a:rPr>
              <a:t>Different Approaches to Design an Algorithm</a:t>
            </a:r>
          </a:p>
          <a:p>
            <a:pPr>
              <a:lnSpc>
                <a:spcPct val="150000"/>
              </a:lnSpc>
            </a:pPr>
            <a:r>
              <a:rPr lang="en-US" b="1" i="1" dirty="0">
                <a:solidFill>
                  <a:srgbClr val="C00000"/>
                </a:solidFill>
              </a:rPr>
              <a:t>Top-down approach </a:t>
            </a:r>
            <a:r>
              <a:rPr lang="en-US" b="1" dirty="0">
                <a:solidFill>
                  <a:schemeClr val="accent1">
                    <a:lumMod val="75000"/>
                  </a:schemeClr>
                </a:solidFill>
              </a:rPr>
              <a:t>starts by dividing the complex algorithm into one or more modules. </a:t>
            </a:r>
          </a:p>
          <a:p>
            <a:pPr>
              <a:lnSpc>
                <a:spcPct val="150000"/>
              </a:lnSpc>
            </a:pPr>
            <a:r>
              <a:rPr lang="en-US" b="1" i="1" dirty="0">
                <a:solidFill>
                  <a:srgbClr val="C00000"/>
                </a:solidFill>
              </a:rPr>
              <a:t>Bottom-up approach </a:t>
            </a:r>
            <a:r>
              <a:rPr lang="en-US" b="1" dirty="0">
                <a:solidFill>
                  <a:schemeClr val="accent1">
                    <a:lumMod val="75000"/>
                  </a:schemeClr>
                </a:solidFill>
              </a:rPr>
              <a:t>is just the reverse of top-down approach. In the bottom-up design, we start with designing the most basic or concrete modules and then proceed towards designing higher level modules. </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3438979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34</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Control Structures Used in Algorithms</a:t>
            </a:r>
          </a:p>
        </p:txBody>
      </p:sp>
      <p:sp>
        <p:nvSpPr>
          <p:cNvPr id="2" name="Rectangle 1"/>
          <p:cNvSpPr/>
          <p:nvPr/>
        </p:nvSpPr>
        <p:spPr>
          <a:xfrm>
            <a:off x="142874" y="1550504"/>
            <a:ext cx="12049126" cy="369332"/>
          </a:xfrm>
          <a:prstGeom prst="rect">
            <a:avLst/>
          </a:prstGeom>
        </p:spPr>
        <p:txBody>
          <a:bodyPr wrap="square">
            <a:spAutoFit/>
          </a:bodyPr>
          <a:lstStyle/>
          <a:p>
            <a:endParaRPr lang="en-US" dirty="0"/>
          </a:p>
        </p:txBody>
      </p:sp>
      <p:sp>
        <p:nvSpPr>
          <p:cNvPr id="3" name="Rectangle 2"/>
          <p:cNvSpPr/>
          <p:nvPr/>
        </p:nvSpPr>
        <p:spPr>
          <a:xfrm>
            <a:off x="296883" y="1658276"/>
            <a:ext cx="11618891" cy="3000821"/>
          </a:xfrm>
          <a:prstGeom prst="rect">
            <a:avLst/>
          </a:prstGeom>
        </p:spPr>
        <p:txBody>
          <a:bodyPr wrap="square">
            <a:spAutoFit/>
          </a:bodyPr>
          <a:lstStyle/>
          <a:p>
            <a:pPr>
              <a:lnSpc>
                <a:spcPct val="150000"/>
              </a:lnSpc>
            </a:pPr>
            <a:r>
              <a:rPr lang="en-US" b="1" dirty="0">
                <a:solidFill>
                  <a:srgbClr val="C00000"/>
                </a:solidFill>
              </a:rPr>
              <a:t>Sequence</a:t>
            </a:r>
            <a:r>
              <a:rPr lang="en-US" b="1" dirty="0">
                <a:solidFill>
                  <a:schemeClr val="accent1">
                    <a:lumMod val="75000"/>
                  </a:schemeClr>
                </a:solidFill>
              </a:rPr>
              <a:t> means that each step of the algorithm is executed in the specified order. </a:t>
            </a:r>
          </a:p>
          <a:p>
            <a:pPr>
              <a:lnSpc>
                <a:spcPct val="150000"/>
              </a:lnSpc>
            </a:pPr>
            <a:r>
              <a:rPr lang="en-US" b="1" dirty="0">
                <a:solidFill>
                  <a:srgbClr val="C00000"/>
                </a:solidFill>
              </a:rPr>
              <a:t>Decision</a:t>
            </a:r>
            <a:r>
              <a:rPr lang="en-US" b="1" dirty="0">
                <a:solidFill>
                  <a:schemeClr val="accent1">
                    <a:lumMod val="75000"/>
                  </a:schemeClr>
                </a:solidFill>
              </a:rPr>
              <a:t> statements are used when the outcome of the process depends on some condition </a:t>
            </a:r>
          </a:p>
          <a:p>
            <a:pPr>
              <a:lnSpc>
                <a:spcPct val="150000"/>
              </a:lnSpc>
            </a:pPr>
            <a:r>
              <a:rPr lang="en-US" b="1" dirty="0">
                <a:solidFill>
                  <a:srgbClr val="C00000"/>
                </a:solidFill>
              </a:rPr>
              <a:t>Repetition</a:t>
            </a:r>
            <a:r>
              <a:rPr lang="en-US" b="1" dirty="0">
                <a:solidFill>
                  <a:schemeClr val="accent1">
                    <a:lumMod val="75000"/>
                  </a:schemeClr>
                </a:solidFill>
              </a:rPr>
              <a:t>, which involves executing one or more steps for a number of times, can be implemented using constructs such as the while, do-while, and for loops. </a:t>
            </a:r>
          </a:p>
          <a:p>
            <a:pPr>
              <a:lnSpc>
                <a:spcPct val="150000"/>
              </a:lnSpc>
            </a:pPr>
            <a:r>
              <a:rPr lang="en-US" b="1" dirty="0">
                <a:solidFill>
                  <a:srgbClr val="C00000"/>
                </a:solidFill>
              </a:rPr>
              <a:t>Recursion</a:t>
            </a:r>
            <a:r>
              <a:rPr lang="en-US" b="1" dirty="0">
                <a:solidFill>
                  <a:schemeClr val="accent1">
                    <a:lumMod val="75000"/>
                  </a:schemeClr>
                </a:solidFill>
              </a:rPr>
              <a:t> is a technique of solving a problem by breaking it down into smaller and smaller sub-problems until you get to a small enough problem that it can be easily solved. Usually, recursion involves a function calling itself until a specified condition is met. </a:t>
            </a:r>
          </a:p>
        </p:txBody>
      </p:sp>
      <p:pic>
        <p:nvPicPr>
          <p:cNvPr id="7" name="Picture 6"/>
          <p:cNvPicPr>
            <a:picLocks noChangeAspect="1"/>
          </p:cNvPicPr>
          <p:nvPr/>
        </p:nvPicPr>
        <p:blipFill rotWithShape="1">
          <a:blip r:embed="rId2"/>
          <a:srcRect t="7990"/>
          <a:stretch/>
        </p:blipFill>
        <p:spPr>
          <a:xfrm>
            <a:off x="534391" y="5017322"/>
            <a:ext cx="3586348" cy="1401290"/>
          </a:xfrm>
          <a:prstGeom prst="rect">
            <a:avLst/>
          </a:prstGeom>
        </p:spPr>
      </p:pic>
      <p:pic>
        <p:nvPicPr>
          <p:cNvPr id="8" name="Picture 7"/>
          <p:cNvPicPr>
            <a:picLocks noChangeAspect="1"/>
          </p:cNvPicPr>
          <p:nvPr/>
        </p:nvPicPr>
        <p:blipFill>
          <a:blip r:embed="rId3"/>
          <a:stretch>
            <a:fillRect/>
          </a:stretch>
        </p:blipFill>
        <p:spPr>
          <a:xfrm>
            <a:off x="4120739" y="4957945"/>
            <a:ext cx="3621973" cy="1460666"/>
          </a:xfrm>
          <a:prstGeom prst="rect">
            <a:avLst/>
          </a:prstGeom>
        </p:spPr>
      </p:pic>
      <p:pic>
        <p:nvPicPr>
          <p:cNvPr id="9" name="Picture 8"/>
          <p:cNvPicPr>
            <a:picLocks noChangeAspect="1"/>
          </p:cNvPicPr>
          <p:nvPr/>
        </p:nvPicPr>
        <p:blipFill>
          <a:blip r:embed="rId4"/>
          <a:stretch>
            <a:fillRect/>
          </a:stretch>
        </p:blipFill>
        <p:spPr>
          <a:xfrm>
            <a:off x="7848600" y="5017743"/>
            <a:ext cx="3501190" cy="1329198"/>
          </a:xfrm>
          <a:prstGeom prst="rect">
            <a:avLst/>
          </a:prstGeom>
        </p:spPr>
      </p:pic>
      <p:sp>
        <p:nvSpPr>
          <p:cNvPr id="10"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
        <p:nvSpPr>
          <p:cNvPr id="11" name="TextBox 10"/>
          <p:cNvSpPr txBox="1"/>
          <p:nvPr/>
        </p:nvSpPr>
        <p:spPr>
          <a:xfrm>
            <a:off x="534391" y="4582677"/>
            <a:ext cx="2414319" cy="369332"/>
          </a:xfrm>
          <a:prstGeom prst="rect">
            <a:avLst/>
          </a:prstGeom>
          <a:noFill/>
        </p:spPr>
        <p:txBody>
          <a:bodyPr wrap="square" rtlCol="0">
            <a:spAutoFit/>
          </a:bodyPr>
          <a:lstStyle/>
          <a:p>
            <a:r>
              <a:rPr lang="en-IN" dirty="0"/>
              <a:t>Examples:</a:t>
            </a:r>
          </a:p>
        </p:txBody>
      </p:sp>
    </p:spTree>
    <p:extLst>
      <p:ext uri="{BB962C8B-B14F-4D97-AF65-F5344CB8AC3E}">
        <p14:creationId xmlns:p14="http://schemas.microsoft.com/office/powerpoint/2010/main" val="472953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35</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Flowcharts</a:t>
            </a:r>
          </a:p>
        </p:txBody>
      </p:sp>
      <p:sp>
        <p:nvSpPr>
          <p:cNvPr id="2" name="Rectangle 1"/>
          <p:cNvSpPr/>
          <p:nvPr/>
        </p:nvSpPr>
        <p:spPr>
          <a:xfrm>
            <a:off x="142874" y="1550504"/>
            <a:ext cx="12049126" cy="369332"/>
          </a:xfrm>
          <a:prstGeom prst="rect">
            <a:avLst/>
          </a:prstGeom>
        </p:spPr>
        <p:txBody>
          <a:bodyPr wrap="square">
            <a:spAutoFit/>
          </a:bodyPr>
          <a:lstStyle/>
          <a:p>
            <a:endParaRPr lang="en-US" dirty="0"/>
          </a:p>
        </p:txBody>
      </p:sp>
      <p:sp>
        <p:nvSpPr>
          <p:cNvPr id="3" name="Rectangle 2"/>
          <p:cNvSpPr/>
          <p:nvPr/>
        </p:nvSpPr>
        <p:spPr>
          <a:xfrm>
            <a:off x="400050" y="1658276"/>
            <a:ext cx="11210760" cy="874535"/>
          </a:xfrm>
          <a:prstGeom prst="rect">
            <a:avLst/>
          </a:prstGeom>
        </p:spPr>
        <p:txBody>
          <a:bodyPr wrap="square">
            <a:spAutoFit/>
          </a:bodyPr>
          <a:lstStyle/>
          <a:p>
            <a:pPr algn="just">
              <a:lnSpc>
                <a:spcPct val="150000"/>
              </a:lnSpc>
            </a:pPr>
            <a:r>
              <a:rPr lang="en-US" b="1" dirty="0">
                <a:solidFill>
                  <a:schemeClr val="accent1">
                    <a:lumMod val="75000"/>
                  </a:schemeClr>
                </a:solidFill>
              </a:rPr>
              <a:t>A</a:t>
            </a:r>
            <a:r>
              <a:rPr lang="en-US" b="1" dirty="0">
                <a:solidFill>
                  <a:srgbClr val="C00000"/>
                </a:solidFill>
              </a:rPr>
              <a:t> flowchart </a:t>
            </a:r>
            <a:r>
              <a:rPr lang="en-US" b="1" dirty="0">
                <a:solidFill>
                  <a:schemeClr val="accent1">
                    <a:lumMod val="75000"/>
                  </a:schemeClr>
                </a:solidFill>
              </a:rPr>
              <a:t>is a graphical or symbolic representation of a process. It is basically used to design and document virtually complex processes to help the viewers to visualize the logic of the process.</a:t>
            </a:r>
          </a:p>
        </p:txBody>
      </p:sp>
      <p:pic>
        <p:nvPicPr>
          <p:cNvPr id="7" name="Picture 6"/>
          <p:cNvPicPr>
            <a:picLocks noChangeAspect="1"/>
          </p:cNvPicPr>
          <p:nvPr/>
        </p:nvPicPr>
        <p:blipFill>
          <a:blip r:embed="rId2"/>
          <a:stretch>
            <a:fillRect/>
          </a:stretch>
        </p:blipFill>
        <p:spPr>
          <a:xfrm>
            <a:off x="60527" y="2591981"/>
            <a:ext cx="5944903" cy="2119720"/>
          </a:xfrm>
          <a:prstGeom prst="rect">
            <a:avLst/>
          </a:prstGeom>
        </p:spPr>
      </p:pic>
      <p:sp>
        <p:nvSpPr>
          <p:cNvPr id="9" name="Rectangle 8"/>
          <p:cNvSpPr/>
          <p:nvPr/>
        </p:nvSpPr>
        <p:spPr>
          <a:xfrm>
            <a:off x="6005430" y="2564064"/>
            <a:ext cx="6096000" cy="646331"/>
          </a:xfrm>
          <a:prstGeom prst="rect">
            <a:avLst/>
          </a:prstGeom>
        </p:spPr>
        <p:txBody>
          <a:bodyPr>
            <a:spAutoFit/>
          </a:bodyPr>
          <a:lstStyle/>
          <a:p>
            <a:r>
              <a:rPr lang="en-US" dirty="0"/>
              <a:t>Example: Draw a flowchart to calculate the sum of the first 10   natural numbers</a:t>
            </a:r>
            <a:r>
              <a:rPr lang="en-US" b="1" dirty="0"/>
              <a:t>.</a:t>
            </a:r>
          </a:p>
        </p:txBody>
      </p:sp>
      <p:sp>
        <p:nvSpPr>
          <p:cNvPr id="11"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2453" y="3210395"/>
            <a:ext cx="2861953" cy="3202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8830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198430" y="5956137"/>
            <a:ext cx="412379" cy="365125"/>
          </a:xfrm>
        </p:spPr>
        <p:txBody>
          <a:bodyPr/>
          <a:lstStyle/>
          <a:p>
            <a:fld id="{04EAA311-F8B8-413B-ACCD-5A57951484CD}" type="slidenum">
              <a:rPr lang="en-US" smtClean="0"/>
              <a:t>36</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Flowcharts</a:t>
            </a:r>
          </a:p>
        </p:txBody>
      </p:sp>
      <p:sp>
        <p:nvSpPr>
          <p:cNvPr id="2" name="Rectangle 1"/>
          <p:cNvSpPr/>
          <p:nvPr/>
        </p:nvSpPr>
        <p:spPr>
          <a:xfrm>
            <a:off x="142874" y="1550504"/>
            <a:ext cx="12049126" cy="369332"/>
          </a:xfrm>
          <a:prstGeom prst="rect">
            <a:avLst/>
          </a:prstGeom>
        </p:spPr>
        <p:txBody>
          <a:bodyPr wrap="square">
            <a:spAutoFit/>
          </a:bodyPr>
          <a:lstStyle/>
          <a:p>
            <a:endParaRPr lang="en-US" dirty="0"/>
          </a:p>
        </p:txBody>
      </p:sp>
      <p:sp>
        <p:nvSpPr>
          <p:cNvPr id="8" name="Rectangle 7"/>
          <p:cNvSpPr/>
          <p:nvPr/>
        </p:nvSpPr>
        <p:spPr>
          <a:xfrm>
            <a:off x="352301" y="1746609"/>
            <a:ext cx="6096000" cy="369332"/>
          </a:xfrm>
          <a:prstGeom prst="rect">
            <a:avLst/>
          </a:prstGeom>
        </p:spPr>
        <p:txBody>
          <a:bodyPr>
            <a:spAutoFit/>
          </a:bodyPr>
          <a:lstStyle/>
          <a:p>
            <a:r>
              <a:rPr lang="en-US" dirty="0"/>
              <a:t>Example</a:t>
            </a:r>
            <a:r>
              <a:rPr lang="en-US" b="1" dirty="0"/>
              <a:t>: </a:t>
            </a:r>
            <a:r>
              <a:rPr lang="en-US" dirty="0"/>
              <a:t>Draw a flowchart to add two numbers.</a:t>
            </a:r>
          </a:p>
        </p:txBody>
      </p:sp>
      <p:sp>
        <p:nvSpPr>
          <p:cNvPr id="9" name="Rectangle 8"/>
          <p:cNvSpPr/>
          <p:nvPr/>
        </p:nvSpPr>
        <p:spPr>
          <a:xfrm>
            <a:off x="5957703" y="1762907"/>
            <a:ext cx="6096000" cy="646331"/>
          </a:xfrm>
          <a:prstGeom prst="rect">
            <a:avLst/>
          </a:prstGeom>
        </p:spPr>
        <p:txBody>
          <a:bodyPr>
            <a:spAutoFit/>
          </a:bodyPr>
          <a:lstStyle/>
          <a:p>
            <a:r>
              <a:rPr lang="en-US" dirty="0"/>
              <a:t>Example: Draw a flowchart to determine the largest of three numbers.</a:t>
            </a:r>
          </a:p>
        </p:txBody>
      </p:sp>
      <p:sp>
        <p:nvSpPr>
          <p:cNvPr id="14"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048" y="2291937"/>
            <a:ext cx="2933700" cy="4243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0208" y="2115941"/>
            <a:ext cx="3277219" cy="4205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9259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37</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Pseudocodes</a:t>
            </a:r>
          </a:p>
        </p:txBody>
      </p:sp>
      <p:sp>
        <p:nvSpPr>
          <p:cNvPr id="2" name="Rectangle 1"/>
          <p:cNvSpPr/>
          <p:nvPr/>
        </p:nvSpPr>
        <p:spPr>
          <a:xfrm>
            <a:off x="142874" y="1550504"/>
            <a:ext cx="12049126" cy="369332"/>
          </a:xfrm>
          <a:prstGeom prst="rect">
            <a:avLst/>
          </a:prstGeom>
        </p:spPr>
        <p:txBody>
          <a:bodyPr wrap="square">
            <a:spAutoFit/>
          </a:bodyPr>
          <a:lstStyle/>
          <a:p>
            <a:endParaRPr lang="en-US" dirty="0"/>
          </a:p>
        </p:txBody>
      </p:sp>
      <p:sp>
        <p:nvSpPr>
          <p:cNvPr id="3" name="Rectangle 2"/>
          <p:cNvSpPr/>
          <p:nvPr/>
        </p:nvSpPr>
        <p:spPr>
          <a:xfrm>
            <a:off x="247649" y="1639485"/>
            <a:ext cx="11592049" cy="2169825"/>
          </a:xfrm>
          <a:prstGeom prst="rect">
            <a:avLst/>
          </a:prstGeom>
        </p:spPr>
        <p:txBody>
          <a:bodyPr wrap="square">
            <a:spAutoFit/>
          </a:bodyPr>
          <a:lstStyle/>
          <a:p>
            <a:pPr algn="just">
              <a:lnSpc>
                <a:spcPct val="150000"/>
              </a:lnSpc>
            </a:pPr>
            <a:r>
              <a:rPr lang="en-US" b="1" dirty="0">
                <a:solidFill>
                  <a:srgbClr val="C00000"/>
                </a:solidFill>
              </a:rPr>
              <a:t>Pseudocode </a:t>
            </a:r>
            <a:r>
              <a:rPr lang="en-US" b="1" dirty="0">
                <a:solidFill>
                  <a:schemeClr val="accent1">
                    <a:lumMod val="75000"/>
                  </a:schemeClr>
                </a:solidFill>
              </a:rPr>
              <a:t>is a compact and informal high-level description of an algorithm that uses the structural conventions of a programming language. It facilitates designers to focus on the logic of the algorithm without getting bogged down by the details of language syntax. An ideal pseudocode must be complete, describing the entire logic of the algorithm, so that it can be translated straightaway into a programming language. </a:t>
            </a:r>
          </a:p>
        </p:txBody>
      </p:sp>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
        <p:nvSpPr>
          <p:cNvPr id="9" name="Rectangle 8"/>
          <p:cNvSpPr/>
          <p:nvPr/>
        </p:nvSpPr>
        <p:spPr>
          <a:xfrm>
            <a:off x="247649" y="3989403"/>
            <a:ext cx="10941134" cy="369332"/>
          </a:xfrm>
          <a:prstGeom prst="rect">
            <a:avLst/>
          </a:prstGeom>
        </p:spPr>
        <p:txBody>
          <a:bodyPr wrap="square">
            <a:spAutoFit/>
          </a:bodyPr>
          <a:lstStyle/>
          <a:p>
            <a:r>
              <a:rPr lang="en-US" dirty="0"/>
              <a:t>Example</a:t>
            </a:r>
            <a:r>
              <a:rPr lang="en-US" b="1" dirty="0"/>
              <a:t>: </a:t>
            </a:r>
            <a:r>
              <a:rPr lang="en-US" dirty="0"/>
              <a:t>Write a pseudocode for calculating the price of a product after adding the sales tax to its original price.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565" y="4538829"/>
            <a:ext cx="6981825"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26848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05309" y="6130413"/>
            <a:ext cx="388628" cy="365125"/>
          </a:xfrm>
        </p:spPr>
        <p:txBody>
          <a:bodyPr/>
          <a:lstStyle/>
          <a:p>
            <a:fld id="{04EAA311-F8B8-413B-ACCD-5A57951484CD}" type="slidenum">
              <a:rPr lang="en-US" smtClean="0"/>
              <a:t>38</a:t>
            </a:fld>
            <a:endParaRPr lang="en-US" dirty="0"/>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Types of Errors</a:t>
            </a:r>
          </a:p>
        </p:txBody>
      </p:sp>
      <p:sp>
        <p:nvSpPr>
          <p:cNvPr id="2" name="Rectangle 1"/>
          <p:cNvSpPr/>
          <p:nvPr/>
        </p:nvSpPr>
        <p:spPr>
          <a:xfrm>
            <a:off x="142874" y="1550504"/>
            <a:ext cx="12049126" cy="369332"/>
          </a:xfrm>
          <a:prstGeom prst="rect">
            <a:avLst/>
          </a:prstGeom>
        </p:spPr>
        <p:txBody>
          <a:bodyPr wrap="square">
            <a:spAutoFit/>
          </a:bodyPr>
          <a:lstStyle/>
          <a:p>
            <a:endParaRPr lang="en-US" dirty="0"/>
          </a:p>
        </p:txBody>
      </p:sp>
      <p:sp>
        <p:nvSpPr>
          <p:cNvPr id="3" name="Rectangle 2"/>
          <p:cNvSpPr/>
          <p:nvPr/>
        </p:nvSpPr>
        <p:spPr>
          <a:xfrm>
            <a:off x="241300" y="1658278"/>
            <a:ext cx="11812155" cy="5078313"/>
          </a:xfrm>
          <a:prstGeom prst="rect">
            <a:avLst/>
          </a:prstGeom>
        </p:spPr>
        <p:txBody>
          <a:bodyPr wrap="square">
            <a:spAutoFit/>
          </a:bodyPr>
          <a:lstStyle/>
          <a:p>
            <a:pPr algn="just">
              <a:lnSpc>
                <a:spcPct val="150000"/>
              </a:lnSpc>
            </a:pPr>
            <a:r>
              <a:rPr lang="en-US" b="1" dirty="0">
                <a:solidFill>
                  <a:srgbClr val="C00000"/>
                </a:solidFill>
                <a:cs typeface="Calibri" panose="020F0502020204030204" pitchFamily="34" charset="0"/>
              </a:rPr>
              <a:t>Run-time errors </a:t>
            </a:r>
            <a:r>
              <a:rPr lang="en-US" b="1" dirty="0">
                <a:solidFill>
                  <a:schemeClr val="accent1">
                    <a:lumMod val="75000"/>
                  </a:schemeClr>
                </a:solidFill>
              </a:rPr>
              <a:t>occur when the program is being run executed. Such errors occur when the program performs some illegal operations like dividing a number by zero, opening a file that already exists, lack of free memory space, finding square or logarithm of negative numbers. Run-time errors may terminate program execution. </a:t>
            </a:r>
          </a:p>
          <a:p>
            <a:pPr algn="just">
              <a:lnSpc>
                <a:spcPct val="150000"/>
              </a:lnSpc>
            </a:pPr>
            <a:r>
              <a:rPr lang="en-US" b="1" dirty="0">
                <a:solidFill>
                  <a:srgbClr val="C00000"/>
                </a:solidFill>
                <a:cs typeface="Calibri" panose="020F0502020204030204" pitchFamily="34" charset="0"/>
              </a:rPr>
              <a:t>Syntax Errors </a:t>
            </a:r>
            <a:r>
              <a:rPr lang="en-US" b="1" dirty="0">
                <a:solidFill>
                  <a:schemeClr val="accent1">
                    <a:lumMod val="75000"/>
                  </a:schemeClr>
                </a:solidFill>
              </a:rPr>
              <a:t>are generated when rules of a programming language are violated. Python interprets (executes) each instruction in the program line by line. The moment interpreter encounters a syntactic error, it stops further execution of the program. </a:t>
            </a:r>
          </a:p>
          <a:p>
            <a:pPr algn="just">
              <a:lnSpc>
                <a:spcPct val="150000"/>
              </a:lnSpc>
            </a:pPr>
            <a:r>
              <a:rPr lang="en-US" b="1" dirty="0">
                <a:solidFill>
                  <a:srgbClr val="C00000"/>
                </a:solidFill>
                <a:cs typeface="Calibri" panose="020F0502020204030204" pitchFamily="34" charset="0"/>
              </a:rPr>
              <a:t>Semantic or Logical Errors </a:t>
            </a:r>
            <a:r>
              <a:rPr lang="en-US" b="1" dirty="0">
                <a:solidFill>
                  <a:schemeClr val="accent1">
                    <a:lumMod val="75000"/>
                  </a:schemeClr>
                </a:solidFill>
              </a:rPr>
              <a:t>are those errors which may comply with rules of the programming language but gives an unexpected and undesirable output which is obviously not correct. For example, if you write a program to add two numbers but instead of writing ‘+’ symbol, you put the ‘-’ symbol. </a:t>
            </a:r>
          </a:p>
          <a:p>
            <a:pPr algn="just">
              <a:lnSpc>
                <a:spcPct val="150000"/>
              </a:lnSpc>
            </a:pPr>
            <a:r>
              <a:rPr lang="en-US" b="1" dirty="0">
                <a:solidFill>
                  <a:srgbClr val="C00000"/>
                </a:solidFill>
                <a:cs typeface="Calibri" panose="020F0502020204030204" pitchFamily="34" charset="0"/>
              </a:rPr>
              <a:t>Linker Errors </a:t>
            </a:r>
            <a:r>
              <a:rPr lang="en-US" b="1" dirty="0">
                <a:solidFill>
                  <a:schemeClr val="accent1">
                    <a:lumMod val="75000"/>
                  </a:schemeClr>
                </a:solidFill>
              </a:rPr>
              <a:t>These errors occur when the linker is not able to find the function definition for a given prototype.</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3101546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39</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Testing</a:t>
            </a:r>
          </a:p>
        </p:txBody>
      </p:sp>
      <p:sp>
        <p:nvSpPr>
          <p:cNvPr id="2" name="Rectangle 1"/>
          <p:cNvSpPr/>
          <p:nvPr/>
        </p:nvSpPr>
        <p:spPr>
          <a:xfrm>
            <a:off x="142874" y="1550504"/>
            <a:ext cx="12049126" cy="369332"/>
          </a:xfrm>
          <a:prstGeom prst="rect">
            <a:avLst/>
          </a:prstGeom>
        </p:spPr>
        <p:txBody>
          <a:bodyPr wrap="square">
            <a:spAutoFit/>
          </a:bodyPr>
          <a:lstStyle/>
          <a:p>
            <a:endParaRPr lang="en-US" dirty="0"/>
          </a:p>
        </p:txBody>
      </p:sp>
      <p:sp>
        <p:nvSpPr>
          <p:cNvPr id="3" name="Rectangle 2"/>
          <p:cNvSpPr/>
          <p:nvPr/>
        </p:nvSpPr>
        <p:spPr>
          <a:xfrm>
            <a:off x="261257" y="2029751"/>
            <a:ext cx="11590317" cy="2169825"/>
          </a:xfrm>
          <a:prstGeom prst="rect">
            <a:avLst/>
          </a:prstGeom>
        </p:spPr>
        <p:txBody>
          <a:bodyPr wrap="square">
            <a:spAutoFit/>
          </a:bodyPr>
          <a:lstStyle/>
          <a:p>
            <a:pPr algn="just">
              <a:lnSpc>
                <a:spcPct val="150000"/>
              </a:lnSpc>
            </a:pPr>
            <a:r>
              <a:rPr lang="en-US" b="1" dirty="0">
                <a:solidFill>
                  <a:srgbClr val="C00000"/>
                </a:solidFill>
              </a:rPr>
              <a:t>Unit Tests: </a:t>
            </a:r>
            <a:r>
              <a:rPr lang="en-US" b="1" dirty="0">
                <a:solidFill>
                  <a:schemeClr val="accent1">
                    <a:lumMod val="75000"/>
                  </a:schemeClr>
                </a:solidFill>
              </a:rPr>
              <a:t>Unit testing is applied only on a single unit or module to ensure whether it exhibits the expected behavior. </a:t>
            </a:r>
          </a:p>
          <a:p>
            <a:pPr algn="just">
              <a:lnSpc>
                <a:spcPct val="150000"/>
              </a:lnSpc>
            </a:pPr>
            <a:r>
              <a:rPr lang="en-US" b="1" dirty="0">
                <a:solidFill>
                  <a:srgbClr val="C00000"/>
                </a:solidFill>
              </a:rPr>
              <a:t>Integration Tests: </a:t>
            </a:r>
            <a:r>
              <a:rPr lang="en-US" b="1" dirty="0">
                <a:solidFill>
                  <a:schemeClr val="accent1">
                    <a:lumMod val="75000"/>
                  </a:schemeClr>
                </a:solidFill>
              </a:rPr>
              <a:t>These tests are a logical extension of unit tests. In this test, two units that have already been tested are combined into a component and the interface between them is tested. </a:t>
            </a:r>
          </a:p>
          <a:p>
            <a:pPr algn="just">
              <a:lnSpc>
                <a:spcPct val="150000"/>
              </a:lnSpc>
            </a:pPr>
            <a:r>
              <a:rPr lang="en-US" b="1" dirty="0">
                <a:solidFill>
                  <a:srgbClr val="C00000"/>
                </a:solidFill>
              </a:rPr>
              <a:t>System Tests: </a:t>
            </a:r>
            <a:r>
              <a:rPr lang="en-US" b="1" dirty="0">
                <a:solidFill>
                  <a:schemeClr val="accent1">
                    <a:lumMod val="75000"/>
                  </a:schemeClr>
                </a:solidFill>
              </a:rPr>
              <a:t>System testing checks the entire system. </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1291276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4</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First Generation of Computers (1942 – 1955)</a:t>
            </a:r>
          </a:p>
        </p:txBody>
      </p:sp>
      <p:sp>
        <p:nvSpPr>
          <p:cNvPr id="7" name="Rectangle 6"/>
          <p:cNvSpPr/>
          <p:nvPr/>
        </p:nvSpPr>
        <p:spPr>
          <a:xfrm>
            <a:off x="229180" y="1763836"/>
            <a:ext cx="11733640" cy="4662815"/>
          </a:xfrm>
          <a:prstGeom prst="rect">
            <a:avLst/>
          </a:prstGeom>
        </p:spPr>
        <p:txBody>
          <a:bodyPr wrap="square">
            <a:spAutoFit/>
          </a:bodyPr>
          <a:lstStyle/>
          <a:p>
            <a:pPr algn="just">
              <a:lnSpc>
                <a:spcPct val="150000"/>
              </a:lnSpc>
            </a:pPr>
            <a:r>
              <a:rPr lang="en-US" b="1" dirty="0">
                <a:solidFill>
                  <a:srgbClr val="C00000"/>
                </a:solidFill>
              </a:rPr>
              <a:t>Hardware Technology: </a:t>
            </a:r>
            <a:r>
              <a:rPr lang="en-US" b="1" dirty="0">
                <a:solidFill>
                  <a:schemeClr val="accent1">
                    <a:lumMod val="75000"/>
                  </a:schemeClr>
                </a:solidFill>
              </a:rPr>
              <a:t>Manufactured using thousands of vacuum tubes. </a:t>
            </a:r>
          </a:p>
          <a:p>
            <a:pPr algn="just">
              <a:lnSpc>
                <a:spcPct val="150000"/>
              </a:lnSpc>
            </a:pPr>
            <a:r>
              <a:rPr lang="en-US" b="1" dirty="0">
                <a:solidFill>
                  <a:srgbClr val="C00000"/>
                </a:solidFill>
              </a:rPr>
              <a:t>Software Technology: </a:t>
            </a:r>
            <a:r>
              <a:rPr lang="en-US" b="1" dirty="0">
                <a:solidFill>
                  <a:schemeClr val="accent1">
                    <a:lumMod val="75000"/>
                  </a:schemeClr>
                </a:solidFill>
              </a:rPr>
              <a:t>Programming was done in machine language or assembly language. </a:t>
            </a:r>
          </a:p>
          <a:p>
            <a:pPr algn="just">
              <a:lnSpc>
                <a:spcPct val="150000"/>
              </a:lnSpc>
            </a:pPr>
            <a:r>
              <a:rPr lang="en-US" b="1" dirty="0">
                <a:solidFill>
                  <a:srgbClr val="C00000"/>
                </a:solidFill>
              </a:rPr>
              <a:t>Used for: </a:t>
            </a:r>
            <a:r>
              <a:rPr lang="en-US" b="1" dirty="0">
                <a:solidFill>
                  <a:schemeClr val="accent1">
                    <a:lumMod val="75000"/>
                  </a:schemeClr>
                </a:solidFill>
              </a:rPr>
              <a:t>Scientific applications </a:t>
            </a:r>
          </a:p>
          <a:p>
            <a:pPr algn="just">
              <a:lnSpc>
                <a:spcPct val="150000"/>
              </a:lnSpc>
            </a:pPr>
            <a:r>
              <a:rPr lang="en-US" b="1" dirty="0">
                <a:solidFill>
                  <a:srgbClr val="C00000"/>
                </a:solidFill>
              </a:rPr>
              <a:t>Examples: </a:t>
            </a:r>
            <a:r>
              <a:rPr lang="en-US" b="1" dirty="0">
                <a:solidFill>
                  <a:schemeClr val="accent1">
                    <a:lumMod val="75000"/>
                  </a:schemeClr>
                </a:solidFill>
              </a:rPr>
              <a:t>ENIAC, EDVAC, EDSAC, UNIVAC I, IBM 701 </a:t>
            </a:r>
          </a:p>
          <a:p>
            <a:pPr>
              <a:lnSpc>
                <a:spcPct val="150000"/>
              </a:lnSpc>
            </a:pPr>
            <a:r>
              <a:rPr lang="en-US" b="1" dirty="0">
                <a:solidFill>
                  <a:srgbClr val="C00000"/>
                </a:solidFill>
              </a:rPr>
              <a:t>Highlights: </a:t>
            </a:r>
            <a:r>
              <a:rPr lang="en-US" b="1" dirty="0">
                <a:solidFill>
                  <a:schemeClr val="accent1">
                    <a:lumMod val="75000"/>
                  </a:schemeClr>
                </a:solidFill>
              </a:rPr>
              <a:t>• They were the fastest calculating device of those times. </a:t>
            </a:r>
          </a:p>
          <a:p>
            <a:pPr algn="just">
              <a:lnSpc>
                <a:spcPct val="150000"/>
              </a:lnSpc>
            </a:pPr>
            <a:r>
              <a:rPr lang="en-US" b="1" dirty="0">
                <a:solidFill>
                  <a:schemeClr val="accent1">
                    <a:lumMod val="75000"/>
                  </a:schemeClr>
                </a:solidFill>
              </a:rPr>
              <a:t>• Computers were too bulky and required a complete room for storage. </a:t>
            </a:r>
          </a:p>
          <a:p>
            <a:pPr algn="just">
              <a:lnSpc>
                <a:spcPct val="150000"/>
              </a:lnSpc>
            </a:pPr>
            <a:r>
              <a:rPr lang="en-US" b="1" dirty="0">
                <a:solidFill>
                  <a:schemeClr val="accent1">
                    <a:lumMod val="75000"/>
                  </a:schemeClr>
                </a:solidFill>
              </a:rPr>
              <a:t>• Highly unreliable as vacuum tubes emitted a large amount of heat and burnt frequently. </a:t>
            </a:r>
          </a:p>
          <a:p>
            <a:pPr algn="just">
              <a:lnSpc>
                <a:spcPct val="150000"/>
              </a:lnSpc>
            </a:pPr>
            <a:r>
              <a:rPr lang="en-US" b="1" dirty="0">
                <a:solidFill>
                  <a:schemeClr val="accent1">
                    <a:lumMod val="75000"/>
                  </a:schemeClr>
                </a:solidFill>
              </a:rPr>
              <a:t>• Required air-conditioned room for installation. </a:t>
            </a:r>
          </a:p>
          <a:p>
            <a:pPr algn="just">
              <a:lnSpc>
                <a:spcPct val="150000"/>
              </a:lnSpc>
            </a:pPr>
            <a:r>
              <a:rPr lang="en-US" b="1" dirty="0">
                <a:solidFill>
                  <a:schemeClr val="accent1">
                    <a:lumMod val="75000"/>
                  </a:schemeClr>
                </a:solidFill>
              </a:rPr>
              <a:t>• Costly		</a:t>
            </a:r>
          </a:p>
          <a:p>
            <a:pPr algn="just">
              <a:lnSpc>
                <a:spcPct val="150000"/>
              </a:lnSpc>
            </a:pPr>
            <a:r>
              <a:rPr lang="en-US" b="1" dirty="0">
                <a:solidFill>
                  <a:schemeClr val="accent1">
                    <a:lumMod val="75000"/>
                  </a:schemeClr>
                </a:solidFill>
              </a:rPr>
              <a:t>• Difficult to use		</a:t>
            </a:r>
          </a:p>
          <a:p>
            <a:pPr algn="just">
              <a:lnSpc>
                <a:spcPct val="150000"/>
              </a:lnSpc>
            </a:pPr>
            <a:r>
              <a:rPr lang="en-US" b="1" dirty="0">
                <a:solidFill>
                  <a:schemeClr val="accent1">
                    <a:lumMod val="75000"/>
                  </a:schemeClr>
                </a:solidFill>
              </a:rPr>
              <a:t>• Required constant maintenance</a:t>
            </a:r>
          </a:p>
        </p:txBody>
      </p:sp>
      <p:pic>
        <p:nvPicPr>
          <p:cNvPr id="2" name="Picture 1"/>
          <p:cNvPicPr>
            <a:picLocks noChangeAspect="1"/>
          </p:cNvPicPr>
          <p:nvPr/>
        </p:nvPicPr>
        <p:blipFill>
          <a:blip r:embed="rId2"/>
          <a:stretch>
            <a:fillRect/>
          </a:stretch>
        </p:blipFill>
        <p:spPr>
          <a:xfrm>
            <a:off x="9869310" y="1985345"/>
            <a:ext cx="1625956" cy="3823641"/>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29988343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40</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Debugging</a:t>
            </a:r>
          </a:p>
        </p:txBody>
      </p:sp>
      <p:sp>
        <p:nvSpPr>
          <p:cNvPr id="2" name="Rectangle 1"/>
          <p:cNvSpPr/>
          <p:nvPr/>
        </p:nvSpPr>
        <p:spPr>
          <a:xfrm>
            <a:off x="142874" y="1550504"/>
            <a:ext cx="12049126" cy="369332"/>
          </a:xfrm>
          <a:prstGeom prst="rect">
            <a:avLst/>
          </a:prstGeom>
        </p:spPr>
        <p:txBody>
          <a:bodyPr wrap="square">
            <a:spAutoFit/>
          </a:bodyPr>
          <a:lstStyle/>
          <a:p>
            <a:endParaRPr lang="en-US" dirty="0"/>
          </a:p>
        </p:txBody>
      </p:sp>
      <p:sp>
        <p:nvSpPr>
          <p:cNvPr id="3" name="Rectangle 2"/>
          <p:cNvSpPr/>
          <p:nvPr/>
        </p:nvSpPr>
        <p:spPr>
          <a:xfrm>
            <a:off x="296883" y="1658447"/>
            <a:ext cx="11654464" cy="4662815"/>
          </a:xfrm>
          <a:prstGeom prst="rect">
            <a:avLst/>
          </a:prstGeom>
        </p:spPr>
        <p:txBody>
          <a:bodyPr wrap="square">
            <a:spAutoFit/>
          </a:bodyPr>
          <a:lstStyle/>
          <a:p>
            <a:pPr algn="just">
              <a:lnSpc>
                <a:spcPct val="150000"/>
              </a:lnSpc>
            </a:pPr>
            <a:r>
              <a:rPr lang="en-US" b="1" i="1" dirty="0">
                <a:solidFill>
                  <a:srgbClr val="C00000"/>
                </a:solidFill>
              </a:rPr>
              <a:t>Debugging</a:t>
            </a:r>
            <a:r>
              <a:rPr lang="en-US" b="1" i="1" dirty="0"/>
              <a:t> </a:t>
            </a:r>
            <a:r>
              <a:rPr lang="en-US" b="1" dirty="0">
                <a:solidFill>
                  <a:schemeClr val="accent1">
                    <a:lumMod val="75000"/>
                  </a:schemeClr>
                </a:solidFill>
              </a:rPr>
              <a:t>is an activity that includes execution testing and code correction. It locates errors in the program code and fix them to produce an error-free code. Different approaches applied for debugging a code includes: </a:t>
            </a:r>
          </a:p>
          <a:p>
            <a:pPr algn="just">
              <a:lnSpc>
                <a:spcPct val="150000"/>
              </a:lnSpc>
            </a:pPr>
            <a:r>
              <a:rPr lang="en-US" b="1" dirty="0">
                <a:solidFill>
                  <a:srgbClr val="C00000"/>
                </a:solidFill>
              </a:rPr>
              <a:t>Brute-Force Method:  </a:t>
            </a:r>
            <a:r>
              <a:rPr lang="en-US" b="1" dirty="0">
                <a:solidFill>
                  <a:schemeClr val="accent1">
                    <a:lumMod val="75000"/>
                  </a:schemeClr>
                </a:solidFill>
              </a:rPr>
              <a:t>A printout of CPU registers and relevant memory locations is taken, studied, and documented. It is the least efficient way of debugging a program and is generally done when all the other methods fail. </a:t>
            </a:r>
          </a:p>
          <a:p>
            <a:pPr algn="just">
              <a:lnSpc>
                <a:spcPct val="150000"/>
              </a:lnSpc>
            </a:pPr>
            <a:r>
              <a:rPr lang="en-US" b="1" dirty="0">
                <a:solidFill>
                  <a:srgbClr val="C00000"/>
                </a:solidFill>
              </a:rPr>
              <a:t>Backtracking Method: </a:t>
            </a:r>
            <a:r>
              <a:rPr lang="en-US" b="1" dirty="0">
                <a:solidFill>
                  <a:schemeClr val="accent1">
                    <a:lumMod val="75000"/>
                  </a:schemeClr>
                </a:solidFill>
              </a:rPr>
              <a:t>It is used to debug small applications. It works by locating the first symptom of error and then tracing backward across the entire source code until the real cause of error is detected. With increase in number of source code lines, the possible backward paths become too large to manage. </a:t>
            </a:r>
          </a:p>
          <a:p>
            <a:pPr algn="just">
              <a:lnSpc>
                <a:spcPct val="150000"/>
              </a:lnSpc>
            </a:pPr>
            <a:r>
              <a:rPr lang="en-US" b="1" dirty="0">
                <a:solidFill>
                  <a:srgbClr val="C00000"/>
                </a:solidFill>
              </a:rPr>
              <a:t>Cause Elimination: </a:t>
            </a:r>
            <a:r>
              <a:rPr lang="en-US" b="1" dirty="0">
                <a:solidFill>
                  <a:schemeClr val="accent1">
                    <a:lumMod val="75000"/>
                  </a:schemeClr>
                </a:solidFill>
              </a:rPr>
              <a:t>A list of all possible causes of an error is developed. Then relevant tests are carried out to eliminate each of them. </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349871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5</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Second Generation of Computers (1955 – 1964)</a:t>
            </a:r>
          </a:p>
        </p:txBody>
      </p:sp>
      <p:sp>
        <p:nvSpPr>
          <p:cNvPr id="7" name="Rectangle 6"/>
          <p:cNvSpPr/>
          <p:nvPr/>
        </p:nvSpPr>
        <p:spPr>
          <a:xfrm>
            <a:off x="229180" y="1763836"/>
            <a:ext cx="11733640" cy="4662815"/>
          </a:xfrm>
          <a:prstGeom prst="rect">
            <a:avLst/>
          </a:prstGeom>
        </p:spPr>
        <p:txBody>
          <a:bodyPr wrap="square">
            <a:spAutoFit/>
          </a:bodyPr>
          <a:lstStyle/>
          <a:p>
            <a:pPr algn="just">
              <a:lnSpc>
                <a:spcPct val="150000"/>
              </a:lnSpc>
            </a:pPr>
            <a:r>
              <a:rPr lang="en-US" b="1" dirty="0">
                <a:solidFill>
                  <a:srgbClr val="C00000"/>
                </a:solidFill>
              </a:rPr>
              <a:t>Hardware Technology: </a:t>
            </a:r>
            <a:r>
              <a:rPr lang="en-US" b="1" dirty="0">
                <a:solidFill>
                  <a:schemeClr val="accent1">
                    <a:lumMod val="75000"/>
                  </a:schemeClr>
                </a:solidFill>
              </a:rPr>
              <a:t>Manufactured using thousands of transistors. </a:t>
            </a:r>
          </a:p>
          <a:p>
            <a:pPr algn="just">
              <a:lnSpc>
                <a:spcPct val="150000"/>
              </a:lnSpc>
            </a:pPr>
            <a:r>
              <a:rPr lang="en-US" b="1" dirty="0">
                <a:solidFill>
                  <a:srgbClr val="C00000"/>
                </a:solidFill>
              </a:rPr>
              <a:t>Software Technology: </a:t>
            </a:r>
            <a:r>
              <a:rPr lang="en-US" b="1" dirty="0">
                <a:solidFill>
                  <a:schemeClr val="accent1">
                    <a:lumMod val="75000"/>
                  </a:schemeClr>
                </a:solidFill>
              </a:rPr>
              <a:t>Programming was done in high level language. </a:t>
            </a:r>
          </a:p>
          <a:p>
            <a:pPr>
              <a:lnSpc>
                <a:spcPct val="150000"/>
              </a:lnSpc>
            </a:pPr>
            <a:r>
              <a:rPr lang="en-US" b="1" dirty="0">
                <a:solidFill>
                  <a:srgbClr val="C00000"/>
                </a:solidFill>
              </a:rPr>
              <a:t>Used for: </a:t>
            </a:r>
            <a:r>
              <a:rPr lang="en-US" b="1" dirty="0">
                <a:solidFill>
                  <a:schemeClr val="accent1">
                    <a:lumMod val="75000"/>
                  </a:schemeClr>
                </a:solidFill>
              </a:rPr>
              <a:t>Scientific and commercial applications</a:t>
            </a:r>
          </a:p>
          <a:p>
            <a:pPr>
              <a:lnSpc>
                <a:spcPct val="150000"/>
              </a:lnSpc>
            </a:pPr>
            <a:r>
              <a:rPr lang="en-US" b="1" dirty="0">
                <a:solidFill>
                  <a:srgbClr val="C00000"/>
                </a:solidFill>
              </a:rPr>
              <a:t>Examples: </a:t>
            </a:r>
            <a:r>
              <a:rPr lang="en-US" b="1" dirty="0">
                <a:solidFill>
                  <a:schemeClr val="accent1">
                    <a:lumMod val="75000"/>
                  </a:schemeClr>
                </a:solidFill>
              </a:rPr>
              <a:t>Honeywell 400, IBM 7030, CDC 1604</a:t>
            </a:r>
          </a:p>
          <a:p>
            <a:pPr>
              <a:lnSpc>
                <a:spcPct val="150000"/>
              </a:lnSpc>
            </a:pPr>
            <a:r>
              <a:rPr lang="en-US" b="1" dirty="0">
                <a:solidFill>
                  <a:srgbClr val="C00000"/>
                </a:solidFill>
              </a:rPr>
              <a:t>Highlights: </a:t>
            </a:r>
            <a:r>
              <a:rPr lang="en-US" b="1" dirty="0">
                <a:solidFill>
                  <a:schemeClr val="accent1">
                    <a:lumMod val="75000"/>
                  </a:schemeClr>
                </a:solidFill>
              </a:rPr>
              <a:t>• Faster, smaller, cheaper, reliable, and easier to use than the first generation computers.</a:t>
            </a:r>
          </a:p>
          <a:p>
            <a:pPr>
              <a:lnSpc>
                <a:spcPct val="150000"/>
              </a:lnSpc>
            </a:pPr>
            <a:r>
              <a:rPr lang="en-US" b="1" dirty="0">
                <a:solidFill>
                  <a:schemeClr val="accent1">
                    <a:lumMod val="75000"/>
                  </a:schemeClr>
                </a:solidFill>
              </a:rPr>
              <a:t>• Consumed 1/10th the power consumed by first generation computers.</a:t>
            </a:r>
          </a:p>
          <a:p>
            <a:pPr>
              <a:lnSpc>
                <a:spcPct val="150000"/>
              </a:lnSpc>
            </a:pPr>
            <a:r>
              <a:rPr lang="en-US" b="1" dirty="0">
                <a:solidFill>
                  <a:schemeClr val="accent1">
                    <a:lumMod val="75000"/>
                  </a:schemeClr>
                </a:solidFill>
              </a:rPr>
              <a:t>• Bulky in size and required a complete room for its installation.</a:t>
            </a:r>
          </a:p>
          <a:p>
            <a:pPr>
              <a:lnSpc>
                <a:spcPct val="150000"/>
              </a:lnSpc>
            </a:pPr>
            <a:r>
              <a:rPr lang="en-US" b="1" dirty="0">
                <a:solidFill>
                  <a:schemeClr val="accent1">
                    <a:lumMod val="75000"/>
                  </a:schemeClr>
                </a:solidFill>
              </a:rPr>
              <a:t>• Dissipated less heat than first generation computers but still required Ac room</a:t>
            </a:r>
          </a:p>
          <a:p>
            <a:pPr>
              <a:lnSpc>
                <a:spcPct val="150000"/>
              </a:lnSpc>
            </a:pPr>
            <a:r>
              <a:rPr lang="en-US" b="1" dirty="0">
                <a:solidFill>
                  <a:schemeClr val="accent1">
                    <a:lumMod val="75000"/>
                  </a:schemeClr>
                </a:solidFill>
              </a:rPr>
              <a:t>• Costly		</a:t>
            </a:r>
          </a:p>
          <a:p>
            <a:pPr>
              <a:lnSpc>
                <a:spcPct val="150000"/>
              </a:lnSpc>
            </a:pPr>
            <a:r>
              <a:rPr lang="en-US" b="1" dirty="0">
                <a:solidFill>
                  <a:schemeClr val="accent1">
                    <a:lumMod val="75000"/>
                  </a:schemeClr>
                </a:solidFill>
              </a:rPr>
              <a:t>• Difficult to use		</a:t>
            </a:r>
          </a:p>
          <a:p>
            <a:pPr>
              <a:lnSpc>
                <a:spcPct val="150000"/>
              </a:lnSpc>
            </a:pPr>
            <a:r>
              <a:rPr lang="en-US" b="1" dirty="0">
                <a:solidFill>
                  <a:schemeClr val="accent1">
                    <a:lumMod val="75000"/>
                  </a:schemeClr>
                </a:solidFill>
              </a:rPr>
              <a:t>• Required constant maintenance</a:t>
            </a:r>
          </a:p>
        </p:txBody>
      </p:sp>
      <p:pic>
        <p:nvPicPr>
          <p:cNvPr id="2" name="Picture 1"/>
          <p:cNvPicPr>
            <a:picLocks noChangeAspect="1"/>
          </p:cNvPicPr>
          <p:nvPr/>
        </p:nvPicPr>
        <p:blipFill>
          <a:blip r:embed="rId2"/>
          <a:stretch>
            <a:fillRect/>
          </a:stretch>
        </p:blipFill>
        <p:spPr>
          <a:xfrm>
            <a:off x="9215252" y="4271079"/>
            <a:ext cx="2576945" cy="2007883"/>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3438508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6</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Third Generation of Computers (1964 – 1975)</a:t>
            </a:r>
          </a:p>
        </p:txBody>
      </p:sp>
      <p:sp>
        <p:nvSpPr>
          <p:cNvPr id="7" name="Rectangle 6"/>
          <p:cNvSpPr/>
          <p:nvPr/>
        </p:nvSpPr>
        <p:spPr>
          <a:xfrm>
            <a:off x="229180" y="1763836"/>
            <a:ext cx="11733640" cy="4247317"/>
          </a:xfrm>
          <a:prstGeom prst="rect">
            <a:avLst/>
          </a:prstGeom>
        </p:spPr>
        <p:txBody>
          <a:bodyPr wrap="square">
            <a:spAutoFit/>
          </a:bodyPr>
          <a:lstStyle/>
          <a:p>
            <a:pPr algn="just">
              <a:lnSpc>
                <a:spcPct val="150000"/>
              </a:lnSpc>
            </a:pPr>
            <a:r>
              <a:rPr lang="en-US" b="1" dirty="0">
                <a:solidFill>
                  <a:srgbClr val="C00000"/>
                </a:solidFill>
              </a:rPr>
              <a:t>Hardware Technology: </a:t>
            </a:r>
            <a:r>
              <a:rPr lang="en-US" b="1" dirty="0">
                <a:solidFill>
                  <a:schemeClr val="accent1">
                    <a:lumMod val="75000"/>
                  </a:schemeClr>
                </a:solidFill>
              </a:rPr>
              <a:t>Manufactured using thousands of integrated circuits. </a:t>
            </a:r>
          </a:p>
          <a:p>
            <a:pPr algn="just">
              <a:lnSpc>
                <a:spcPct val="150000"/>
              </a:lnSpc>
            </a:pPr>
            <a:r>
              <a:rPr lang="en-US" b="1" dirty="0">
                <a:solidFill>
                  <a:srgbClr val="C00000"/>
                </a:solidFill>
              </a:rPr>
              <a:t>Software Technology: </a:t>
            </a:r>
            <a:r>
              <a:rPr lang="en-US" b="1" dirty="0">
                <a:solidFill>
                  <a:schemeClr val="accent1">
                    <a:lumMod val="75000"/>
                  </a:schemeClr>
                </a:solidFill>
              </a:rPr>
              <a:t>Programming was done in high level language. </a:t>
            </a:r>
          </a:p>
          <a:p>
            <a:pPr>
              <a:lnSpc>
                <a:spcPct val="150000"/>
              </a:lnSpc>
            </a:pPr>
            <a:r>
              <a:rPr lang="en-US" b="1" dirty="0">
                <a:solidFill>
                  <a:srgbClr val="C00000"/>
                </a:solidFill>
              </a:rPr>
              <a:t>Used for: </a:t>
            </a:r>
            <a:r>
              <a:rPr lang="en-US" b="1" dirty="0">
                <a:solidFill>
                  <a:schemeClr val="accent1">
                    <a:lumMod val="75000"/>
                  </a:schemeClr>
                </a:solidFill>
              </a:rPr>
              <a:t>Scientific, commercial and interactive applications</a:t>
            </a:r>
          </a:p>
          <a:p>
            <a:pPr>
              <a:lnSpc>
                <a:spcPct val="150000"/>
              </a:lnSpc>
            </a:pPr>
            <a:r>
              <a:rPr lang="en-US" b="1" dirty="0">
                <a:solidFill>
                  <a:srgbClr val="C00000"/>
                </a:solidFill>
              </a:rPr>
              <a:t>Examples: </a:t>
            </a:r>
            <a:r>
              <a:rPr lang="en-US" b="1" dirty="0">
                <a:solidFill>
                  <a:schemeClr val="accent1">
                    <a:lumMod val="75000"/>
                  </a:schemeClr>
                </a:solidFill>
              </a:rPr>
              <a:t>IBM 360/370, PDP-8, PADP-11, CDC6600</a:t>
            </a:r>
          </a:p>
          <a:p>
            <a:pPr>
              <a:lnSpc>
                <a:spcPct val="150000"/>
              </a:lnSpc>
            </a:pPr>
            <a:r>
              <a:rPr lang="en-US" b="1" dirty="0">
                <a:solidFill>
                  <a:srgbClr val="C00000"/>
                </a:solidFill>
              </a:rPr>
              <a:t>Highlights: </a:t>
            </a:r>
            <a:r>
              <a:rPr lang="en-US" b="1" dirty="0">
                <a:solidFill>
                  <a:schemeClr val="accent1">
                    <a:lumMod val="75000"/>
                  </a:schemeClr>
                </a:solidFill>
              </a:rPr>
              <a:t>• Faster, smaller, cheaper, reliable, and easier to use than the second generation computers.</a:t>
            </a:r>
          </a:p>
          <a:p>
            <a:pPr>
              <a:lnSpc>
                <a:spcPct val="150000"/>
              </a:lnSpc>
            </a:pPr>
            <a:r>
              <a:rPr lang="en-US" b="1" dirty="0">
                <a:solidFill>
                  <a:schemeClr val="accent1">
                    <a:lumMod val="75000"/>
                  </a:schemeClr>
                </a:solidFill>
              </a:rPr>
              <a:t>• They consumed less power than second generation computers.</a:t>
            </a:r>
          </a:p>
          <a:p>
            <a:pPr>
              <a:lnSpc>
                <a:spcPct val="150000"/>
              </a:lnSpc>
            </a:pPr>
            <a:r>
              <a:rPr lang="en-US" b="1" dirty="0">
                <a:solidFill>
                  <a:schemeClr val="accent1">
                    <a:lumMod val="75000"/>
                  </a:schemeClr>
                </a:solidFill>
              </a:rPr>
              <a:t>• Bulky in size and required a complete room for its installation.</a:t>
            </a:r>
          </a:p>
          <a:p>
            <a:pPr>
              <a:lnSpc>
                <a:spcPct val="150000"/>
              </a:lnSpc>
            </a:pPr>
            <a:r>
              <a:rPr lang="en-US" b="1" dirty="0">
                <a:solidFill>
                  <a:schemeClr val="accent1">
                    <a:lumMod val="75000"/>
                  </a:schemeClr>
                </a:solidFill>
              </a:rPr>
              <a:t>• Dissipated less heat than second generation computers but still required AC room.</a:t>
            </a:r>
          </a:p>
          <a:p>
            <a:pPr>
              <a:lnSpc>
                <a:spcPct val="150000"/>
              </a:lnSpc>
            </a:pPr>
            <a:r>
              <a:rPr lang="en-US" b="1" dirty="0">
                <a:solidFill>
                  <a:schemeClr val="accent1">
                    <a:lumMod val="75000"/>
                  </a:schemeClr>
                </a:solidFill>
              </a:rPr>
              <a:t>• Costly</a:t>
            </a:r>
          </a:p>
          <a:p>
            <a:pPr>
              <a:lnSpc>
                <a:spcPct val="150000"/>
              </a:lnSpc>
            </a:pPr>
            <a:r>
              <a:rPr lang="en-US" b="1" dirty="0">
                <a:solidFill>
                  <a:schemeClr val="accent1">
                    <a:lumMod val="75000"/>
                  </a:schemeClr>
                </a:solidFill>
              </a:rPr>
              <a:t>• Easier to use and upgrade.</a:t>
            </a:r>
          </a:p>
        </p:txBody>
      </p:sp>
      <p:pic>
        <p:nvPicPr>
          <p:cNvPr id="2" name="Picture 1"/>
          <p:cNvPicPr>
            <a:picLocks noChangeAspect="1"/>
          </p:cNvPicPr>
          <p:nvPr/>
        </p:nvPicPr>
        <p:blipFill>
          <a:blip r:embed="rId2"/>
          <a:stretch>
            <a:fillRect/>
          </a:stretch>
        </p:blipFill>
        <p:spPr>
          <a:xfrm>
            <a:off x="9334500" y="4025002"/>
            <a:ext cx="2857500" cy="2023260"/>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343288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7</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Fourth Generation of Computers (1975 – 1989)</a:t>
            </a:r>
          </a:p>
        </p:txBody>
      </p:sp>
      <p:sp>
        <p:nvSpPr>
          <p:cNvPr id="7" name="Rectangle 6"/>
          <p:cNvSpPr/>
          <p:nvPr/>
        </p:nvSpPr>
        <p:spPr>
          <a:xfrm>
            <a:off x="229180" y="1763836"/>
            <a:ext cx="11733640" cy="2862322"/>
          </a:xfrm>
          <a:prstGeom prst="rect">
            <a:avLst/>
          </a:prstGeom>
        </p:spPr>
        <p:txBody>
          <a:bodyPr wrap="square">
            <a:spAutoFit/>
          </a:bodyPr>
          <a:lstStyle/>
          <a:p>
            <a:pPr algn="just">
              <a:lnSpc>
                <a:spcPct val="150000"/>
              </a:lnSpc>
            </a:pPr>
            <a:r>
              <a:rPr lang="en-US" b="1" dirty="0">
                <a:solidFill>
                  <a:srgbClr val="C00000"/>
                </a:solidFill>
              </a:rPr>
              <a:t>Hardware Technology: </a:t>
            </a:r>
            <a:r>
              <a:rPr lang="en-US" b="1" dirty="0">
                <a:solidFill>
                  <a:schemeClr val="accent1">
                    <a:lumMod val="75000"/>
                  </a:schemeClr>
                </a:solidFill>
              </a:rPr>
              <a:t>Manufactured using Large Scale and Very Large Scale integrated circuits. </a:t>
            </a:r>
          </a:p>
          <a:p>
            <a:pPr algn="just">
              <a:lnSpc>
                <a:spcPct val="150000"/>
              </a:lnSpc>
            </a:pPr>
            <a:r>
              <a:rPr lang="en-US" b="1" dirty="0">
                <a:solidFill>
                  <a:srgbClr val="C00000"/>
                </a:solidFill>
              </a:rPr>
              <a:t>Software Technology: </a:t>
            </a:r>
            <a:r>
              <a:rPr lang="en-US" b="1" dirty="0">
                <a:solidFill>
                  <a:schemeClr val="accent1">
                    <a:lumMod val="75000"/>
                  </a:schemeClr>
                </a:solidFill>
              </a:rPr>
              <a:t>Programming was done in high level language. </a:t>
            </a:r>
          </a:p>
          <a:p>
            <a:pPr>
              <a:lnSpc>
                <a:spcPct val="150000"/>
              </a:lnSpc>
            </a:pPr>
            <a:r>
              <a:rPr lang="en-US" b="1" dirty="0">
                <a:solidFill>
                  <a:srgbClr val="C00000"/>
                </a:solidFill>
              </a:rPr>
              <a:t>Used for: </a:t>
            </a:r>
            <a:r>
              <a:rPr lang="en-US" b="1" dirty="0">
                <a:solidFill>
                  <a:schemeClr val="accent1">
                    <a:lumMod val="75000"/>
                  </a:schemeClr>
                </a:solidFill>
              </a:rPr>
              <a:t>Scientific, commercial, interactive and network applications</a:t>
            </a:r>
          </a:p>
          <a:p>
            <a:pPr>
              <a:lnSpc>
                <a:spcPct val="150000"/>
              </a:lnSpc>
            </a:pPr>
            <a:r>
              <a:rPr lang="en-US" b="1" dirty="0">
                <a:solidFill>
                  <a:srgbClr val="C00000"/>
                </a:solidFill>
              </a:rPr>
              <a:t>Examples: </a:t>
            </a:r>
            <a:r>
              <a:rPr lang="en-US" b="1" dirty="0">
                <a:solidFill>
                  <a:schemeClr val="accent1">
                    <a:lumMod val="75000"/>
                  </a:schemeClr>
                </a:solidFill>
              </a:rPr>
              <a:t>IBM PC, Apple II, TRS-80, VAX 9000, CRAY-1, CRAY-2, CRAY-X/MP</a:t>
            </a:r>
          </a:p>
          <a:p>
            <a:pPr>
              <a:lnSpc>
                <a:spcPct val="150000"/>
              </a:lnSpc>
            </a:pPr>
            <a:r>
              <a:rPr lang="en-US" b="1" dirty="0">
                <a:solidFill>
                  <a:srgbClr val="C00000"/>
                </a:solidFill>
              </a:rPr>
              <a:t>Highlights: </a:t>
            </a:r>
            <a:r>
              <a:rPr lang="en-US" b="1" dirty="0">
                <a:solidFill>
                  <a:schemeClr val="accent1">
                    <a:lumMod val="75000"/>
                  </a:schemeClr>
                </a:solidFill>
              </a:rPr>
              <a:t>Faster, smaller, cheaper, powerful, reliable, and easier to use than the previous generation computers </a:t>
            </a:r>
          </a:p>
          <a:p>
            <a:endParaRPr lang="en-US" b="1" dirty="0">
              <a:solidFill>
                <a:schemeClr val="accent1">
                  <a:lumMod val="75000"/>
                </a:schemeClr>
              </a:solidFill>
            </a:endParaRPr>
          </a:p>
        </p:txBody>
      </p:sp>
      <p:pic>
        <p:nvPicPr>
          <p:cNvPr id="2" name="Picture 1"/>
          <p:cNvPicPr>
            <a:picLocks noChangeAspect="1"/>
          </p:cNvPicPr>
          <p:nvPr/>
        </p:nvPicPr>
        <p:blipFill>
          <a:blip r:embed="rId2"/>
          <a:stretch>
            <a:fillRect/>
          </a:stretch>
        </p:blipFill>
        <p:spPr>
          <a:xfrm>
            <a:off x="4042683" y="3886980"/>
            <a:ext cx="3505968" cy="2616844"/>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2648617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8</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Fifth Generation of Computers (1975 – 1989)</a:t>
            </a:r>
          </a:p>
        </p:txBody>
      </p:sp>
      <p:sp>
        <p:nvSpPr>
          <p:cNvPr id="7" name="Rectangle 6"/>
          <p:cNvSpPr/>
          <p:nvPr/>
        </p:nvSpPr>
        <p:spPr>
          <a:xfrm>
            <a:off x="166255" y="1467849"/>
            <a:ext cx="11796565" cy="5078313"/>
          </a:xfrm>
          <a:prstGeom prst="rect">
            <a:avLst/>
          </a:prstGeom>
        </p:spPr>
        <p:txBody>
          <a:bodyPr wrap="square">
            <a:spAutoFit/>
          </a:bodyPr>
          <a:lstStyle/>
          <a:p>
            <a:pPr algn="just">
              <a:lnSpc>
                <a:spcPct val="150000"/>
              </a:lnSpc>
            </a:pPr>
            <a:r>
              <a:rPr lang="en-US" b="1" dirty="0">
                <a:solidFill>
                  <a:srgbClr val="C00000"/>
                </a:solidFill>
              </a:rPr>
              <a:t>Hardware Technology: </a:t>
            </a:r>
            <a:r>
              <a:rPr lang="en-US" b="1" dirty="0">
                <a:solidFill>
                  <a:schemeClr val="accent1">
                    <a:lumMod val="75000"/>
                  </a:schemeClr>
                </a:solidFill>
              </a:rPr>
              <a:t>Manufactured using Ultra Large Scale integrated circuits. Use of Internet became widespread. Very powerful mainframes, desktops, portable laptops, smartphones are being used commonly. Super computers use parallel processing techniques. </a:t>
            </a:r>
          </a:p>
          <a:p>
            <a:pPr algn="just">
              <a:lnSpc>
                <a:spcPct val="150000"/>
              </a:lnSpc>
            </a:pPr>
            <a:r>
              <a:rPr lang="en-US" b="1" dirty="0">
                <a:solidFill>
                  <a:srgbClr val="C00000"/>
                </a:solidFill>
              </a:rPr>
              <a:t>Software Technology: </a:t>
            </a:r>
            <a:r>
              <a:rPr lang="en-US" b="1" dirty="0">
                <a:solidFill>
                  <a:schemeClr val="accent1">
                    <a:lumMod val="75000"/>
                  </a:schemeClr>
                </a:solidFill>
              </a:rPr>
              <a:t>Programming was done in high level language. </a:t>
            </a:r>
          </a:p>
          <a:p>
            <a:pPr>
              <a:lnSpc>
                <a:spcPct val="150000"/>
              </a:lnSpc>
            </a:pPr>
            <a:r>
              <a:rPr lang="en-US" b="1" dirty="0">
                <a:solidFill>
                  <a:srgbClr val="C00000"/>
                </a:solidFill>
              </a:rPr>
              <a:t>Used for: </a:t>
            </a:r>
            <a:r>
              <a:rPr lang="en-US" b="1" dirty="0">
                <a:solidFill>
                  <a:schemeClr val="accent1">
                    <a:lumMod val="75000"/>
                  </a:schemeClr>
                </a:solidFill>
              </a:rPr>
              <a:t>Scientific, commercial, interactive, network and multimedia applications</a:t>
            </a:r>
          </a:p>
          <a:p>
            <a:pPr>
              <a:lnSpc>
                <a:spcPct val="150000"/>
              </a:lnSpc>
            </a:pPr>
            <a:r>
              <a:rPr lang="en-US" b="1" dirty="0">
                <a:solidFill>
                  <a:srgbClr val="C00000"/>
                </a:solidFill>
              </a:rPr>
              <a:t>Examples: </a:t>
            </a:r>
            <a:r>
              <a:rPr lang="en-US" b="1" dirty="0">
                <a:solidFill>
                  <a:schemeClr val="accent1">
                    <a:lumMod val="75000"/>
                  </a:schemeClr>
                </a:solidFill>
              </a:rPr>
              <a:t>IBM notebooks, Pentium PCs, SUM workstations, IBM SP/2, </a:t>
            </a:r>
            <a:r>
              <a:rPr lang="en-US" b="1" dirty="0" err="1">
                <a:solidFill>
                  <a:schemeClr val="accent1">
                    <a:lumMod val="75000"/>
                  </a:schemeClr>
                </a:solidFill>
              </a:rPr>
              <a:t>Param</a:t>
            </a:r>
            <a:r>
              <a:rPr lang="en-US" b="1" dirty="0">
                <a:solidFill>
                  <a:schemeClr val="accent1">
                    <a:lumMod val="75000"/>
                  </a:schemeClr>
                </a:solidFill>
              </a:rPr>
              <a:t> supercomputer </a:t>
            </a:r>
          </a:p>
          <a:p>
            <a:pPr>
              <a:lnSpc>
                <a:spcPct val="150000"/>
              </a:lnSpc>
            </a:pPr>
            <a:r>
              <a:rPr lang="en-US" b="1" dirty="0">
                <a:solidFill>
                  <a:srgbClr val="C00000"/>
                </a:solidFill>
              </a:rPr>
              <a:t>Highlights: </a:t>
            </a:r>
            <a:r>
              <a:rPr lang="en-US" b="1" dirty="0"/>
              <a:t>• </a:t>
            </a:r>
            <a:r>
              <a:rPr lang="en-US" b="1" dirty="0">
                <a:solidFill>
                  <a:schemeClr val="accent1">
                    <a:lumMod val="75000"/>
                  </a:schemeClr>
                </a:solidFill>
              </a:rPr>
              <a:t>Faster, smaller, cheaper, powerful, reliable, and easier to use.</a:t>
            </a:r>
          </a:p>
          <a:p>
            <a:pPr>
              <a:lnSpc>
                <a:spcPct val="150000"/>
              </a:lnSpc>
            </a:pPr>
            <a:r>
              <a:rPr lang="en-US" b="1" dirty="0"/>
              <a:t>• </a:t>
            </a:r>
            <a:r>
              <a:rPr lang="en-US" b="1" dirty="0">
                <a:solidFill>
                  <a:schemeClr val="accent1">
                    <a:lumMod val="75000"/>
                  </a:schemeClr>
                </a:solidFill>
              </a:rPr>
              <a:t>Speed of microprocessors and the size of memory are growing rapidly. </a:t>
            </a:r>
          </a:p>
          <a:p>
            <a:pPr>
              <a:lnSpc>
                <a:spcPct val="150000"/>
              </a:lnSpc>
            </a:pPr>
            <a:r>
              <a:rPr lang="en-US" b="1" dirty="0">
                <a:solidFill>
                  <a:schemeClr val="accent1">
                    <a:lumMod val="75000"/>
                  </a:schemeClr>
                </a:solidFill>
              </a:rPr>
              <a:t>• High-end features available on mainframe computers in the fourth generation are now available on the microprocessors. </a:t>
            </a:r>
          </a:p>
          <a:p>
            <a:pPr>
              <a:lnSpc>
                <a:spcPct val="150000"/>
              </a:lnSpc>
            </a:pPr>
            <a:r>
              <a:rPr lang="en-US" b="1" dirty="0"/>
              <a:t>• </a:t>
            </a:r>
            <a:r>
              <a:rPr lang="en-US" b="1" dirty="0">
                <a:solidFill>
                  <a:schemeClr val="accent1">
                    <a:lumMod val="75000"/>
                  </a:schemeClr>
                </a:solidFill>
              </a:rPr>
              <a:t>Consume less power than computers of prior generations. </a:t>
            </a:r>
          </a:p>
          <a:p>
            <a:pPr>
              <a:lnSpc>
                <a:spcPct val="150000"/>
              </a:lnSpc>
            </a:pPr>
            <a:r>
              <a:rPr lang="en-US" b="1" dirty="0">
                <a:solidFill>
                  <a:schemeClr val="accent1">
                    <a:lumMod val="75000"/>
                  </a:schemeClr>
                </a:solidFill>
              </a:rPr>
              <a:t>• Air-conditioned rooms required for mainframes and supercomputers but not for microprocessors. </a:t>
            </a:r>
          </a:p>
        </p:txBody>
      </p:sp>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136809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9</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Characteristics of Computer</a:t>
            </a:r>
          </a:p>
        </p:txBody>
      </p:sp>
      <p:sp>
        <p:nvSpPr>
          <p:cNvPr id="8" name="Rectangle 7"/>
          <p:cNvSpPr/>
          <p:nvPr/>
        </p:nvSpPr>
        <p:spPr>
          <a:xfrm>
            <a:off x="229180" y="1550504"/>
            <a:ext cx="11733640" cy="4247317"/>
          </a:xfrm>
          <a:prstGeom prst="rect">
            <a:avLst/>
          </a:prstGeom>
        </p:spPr>
        <p:txBody>
          <a:bodyPr wrap="square">
            <a:spAutoFit/>
          </a:bodyPr>
          <a:lstStyle/>
          <a:p>
            <a:pPr>
              <a:lnSpc>
                <a:spcPct val="150000"/>
              </a:lnSpc>
            </a:pPr>
            <a:r>
              <a:rPr lang="en-US" b="1" dirty="0">
                <a:solidFill>
                  <a:srgbClr val="C00000"/>
                </a:solidFill>
              </a:rPr>
              <a:t>Speed: </a:t>
            </a:r>
            <a:r>
              <a:rPr lang="en-US" b="1" dirty="0">
                <a:solidFill>
                  <a:schemeClr val="accent1">
                    <a:lumMod val="75000"/>
                  </a:schemeClr>
                </a:solidFill>
              </a:rPr>
              <a:t>The speed of the computer is usually given in </a:t>
            </a:r>
            <a:r>
              <a:rPr lang="en-US" b="1" i="1" dirty="0" err="1">
                <a:solidFill>
                  <a:schemeClr val="accent1">
                    <a:lumMod val="75000"/>
                  </a:schemeClr>
                </a:solidFill>
              </a:rPr>
              <a:t>nano</a:t>
            </a:r>
            <a:r>
              <a:rPr lang="en-US" b="1" i="1" dirty="0">
                <a:solidFill>
                  <a:schemeClr val="accent1">
                    <a:lumMod val="75000"/>
                  </a:schemeClr>
                </a:solidFill>
              </a:rPr>
              <a:t> second </a:t>
            </a:r>
            <a:r>
              <a:rPr lang="en-US" b="1" dirty="0">
                <a:solidFill>
                  <a:schemeClr val="accent1">
                    <a:lumMod val="75000"/>
                  </a:schemeClr>
                </a:solidFill>
              </a:rPr>
              <a:t>and </a:t>
            </a:r>
            <a:r>
              <a:rPr lang="en-US" b="1" i="1" dirty="0" err="1">
                <a:solidFill>
                  <a:schemeClr val="accent1">
                    <a:lumMod val="75000"/>
                  </a:schemeClr>
                </a:solidFill>
              </a:rPr>
              <a:t>pico</a:t>
            </a:r>
            <a:r>
              <a:rPr lang="en-US" b="1" i="1" dirty="0">
                <a:solidFill>
                  <a:schemeClr val="accent1">
                    <a:lumMod val="75000"/>
                  </a:schemeClr>
                </a:solidFill>
              </a:rPr>
              <a:t> second, </a:t>
            </a:r>
            <a:r>
              <a:rPr lang="en-US" b="1" dirty="0">
                <a:solidFill>
                  <a:schemeClr val="accent1">
                    <a:lumMod val="75000"/>
                  </a:schemeClr>
                </a:solidFill>
              </a:rPr>
              <a:t>where </a:t>
            </a:r>
          </a:p>
          <a:p>
            <a:pPr>
              <a:lnSpc>
                <a:spcPct val="150000"/>
              </a:lnSpc>
            </a:pPr>
            <a:r>
              <a:rPr lang="en-US" b="1" i="1" dirty="0">
                <a:solidFill>
                  <a:srgbClr val="C00000"/>
                </a:solidFill>
                <a:latin typeface="Times New Roman" panose="02020603050405020304" pitchFamily="18" charset="0"/>
                <a:cs typeface="Times New Roman" panose="02020603050405020304" pitchFamily="18" charset="0"/>
              </a:rPr>
              <a:t>1</a:t>
            </a:r>
            <a:r>
              <a:rPr lang="en-US" b="1" i="1" dirty="0">
                <a:solidFill>
                  <a:srgbClr val="C00000"/>
                </a:solidFill>
              </a:rPr>
              <a:t> </a:t>
            </a:r>
            <a:r>
              <a:rPr lang="en-US" b="1" i="1" dirty="0" err="1">
                <a:solidFill>
                  <a:srgbClr val="C00000"/>
                </a:solidFill>
              </a:rPr>
              <a:t>nano</a:t>
            </a:r>
            <a:r>
              <a:rPr lang="en-US" b="1" i="1" dirty="0">
                <a:solidFill>
                  <a:srgbClr val="C00000"/>
                </a:solidFill>
              </a:rPr>
              <a:t> second = </a:t>
            </a:r>
            <a:r>
              <a:rPr lang="en-US" b="1" i="1" dirty="0">
                <a:solidFill>
                  <a:srgbClr val="C00000"/>
                </a:solidFill>
                <a:latin typeface="Times New Roman" panose="02020603050405020304" pitchFamily="18" charset="0"/>
                <a:cs typeface="Times New Roman" panose="02020603050405020304" pitchFamily="18" charset="0"/>
              </a:rPr>
              <a:t>1</a:t>
            </a:r>
            <a:r>
              <a:rPr lang="en-US" b="1" i="1" dirty="0">
                <a:solidFill>
                  <a:srgbClr val="C00000"/>
                </a:solidFill>
              </a:rPr>
              <a:t> × </a:t>
            </a:r>
            <a:r>
              <a:rPr lang="en-US" b="1" i="1" dirty="0">
                <a:solidFill>
                  <a:srgbClr val="C00000"/>
                </a:solidFill>
                <a:latin typeface="Times New Roman" panose="02020603050405020304" pitchFamily="18" charset="0"/>
                <a:cs typeface="Times New Roman" panose="02020603050405020304" pitchFamily="18" charset="0"/>
              </a:rPr>
              <a:t>1</a:t>
            </a:r>
            <a:r>
              <a:rPr lang="en-US" b="1" i="1" dirty="0">
                <a:solidFill>
                  <a:srgbClr val="C00000"/>
                </a:solidFill>
              </a:rPr>
              <a:t>0</a:t>
            </a:r>
            <a:r>
              <a:rPr lang="en-US" b="1" i="1" baseline="30000" dirty="0">
                <a:solidFill>
                  <a:srgbClr val="C00000"/>
                </a:solidFill>
              </a:rPr>
              <a:t>–9</a:t>
            </a:r>
            <a:r>
              <a:rPr lang="en-US" b="1" i="1" dirty="0">
                <a:solidFill>
                  <a:srgbClr val="C00000"/>
                </a:solidFill>
              </a:rPr>
              <a:t> second and </a:t>
            </a:r>
            <a:r>
              <a:rPr lang="en-US" b="1" i="1" dirty="0">
                <a:solidFill>
                  <a:srgbClr val="C00000"/>
                </a:solidFill>
                <a:latin typeface="Times New Roman" panose="02020603050405020304" pitchFamily="18" charset="0"/>
                <a:cs typeface="Times New Roman" panose="02020603050405020304" pitchFamily="18" charset="0"/>
              </a:rPr>
              <a:t>1</a:t>
            </a:r>
            <a:r>
              <a:rPr lang="en-US" b="1" i="1" dirty="0">
                <a:solidFill>
                  <a:srgbClr val="C00000"/>
                </a:solidFill>
              </a:rPr>
              <a:t> </a:t>
            </a:r>
            <a:r>
              <a:rPr lang="en-US" b="1" i="1" dirty="0" err="1">
                <a:solidFill>
                  <a:srgbClr val="C00000"/>
                </a:solidFill>
              </a:rPr>
              <a:t>pico</a:t>
            </a:r>
            <a:r>
              <a:rPr lang="en-US" b="1" i="1" dirty="0">
                <a:solidFill>
                  <a:srgbClr val="C00000"/>
                </a:solidFill>
              </a:rPr>
              <a:t> second = </a:t>
            </a:r>
            <a:r>
              <a:rPr lang="en-US" b="1" i="1" dirty="0">
                <a:solidFill>
                  <a:srgbClr val="C00000"/>
                </a:solidFill>
                <a:latin typeface="Times New Roman" panose="02020603050405020304" pitchFamily="18" charset="0"/>
                <a:cs typeface="Times New Roman" panose="02020603050405020304" pitchFamily="18" charset="0"/>
              </a:rPr>
              <a:t>1</a:t>
            </a:r>
            <a:r>
              <a:rPr lang="en-US" b="1" i="1" dirty="0">
                <a:solidFill>
                  <a:srgbClr val="C00000"/>
                </a:solidFill>
              </a:rPr>
              <a:t> × </a:t>
            </a:r>
            <a:r>
              <a:rPr lang="en-US" b="1" i="1" dirty="0">
                <a:solidFill>
                  <a:srgbClr val="C00000"/>
                </a:solidFill>
                <a:latin typeface="Times New Roman" panose="02020603050405020304" pitchFamily="18" charset="0"/>
                <a:cs typeface="Times New Roman" panose="02020603050405020304" pitchFamily="18" charset="0"/>
              </a:rPr>
              <a:t>1</a:t>
            </a:r>
            <a:r>
              <a:rPr lang="en-US" b="1" i="1" dirty="0">
                <a:solidFill>
                  <a:srgbClr val="C00000"/>
                </a:solidFill>
              </a:rPr>
              <a:t>0</a:t>
            </a:r>
            <a:r>
              <a:rPr lang="en-US" b="1" i="1" baseline="30000" dirty="0">
                <a:solidFill>
                  <a:srgbClr val="C00000"/>
                </a:solidFill>
              </a:rPr>
              <a:t>–12</a:t>
            </a:r>
            <a:r>
              <a:rPr lang="en-US" b="1" i="1" dirty="0">
                <a:solidFill>
                  <a:srgbClr val="C00000"/>
                </a:solidFill>
              </a:rPr>
              <a:t> second </a:t>
            </a:r>
          </a:p>
          <a:p>
            <a:pPr>
              <a:lnSpc>
                <a:spcPct val="150000"/>
              </a:lnSpc>
            </a:pPr>
            <a:r>
              <a:rPr lang="en-US" b="1" dirty="0">
                <a:solidFill>
                  <a:srgbClr val="C00000"/>
                </a:solidFill>
              </a:rPr>
              <a:t>Accuracy: </a:t>
            </a:r>
            <a:r>
              <a:rPr lang="en-US" b="1" dirty="0">
                <a:solidFill>
                  <a:schemeClr val="accent1">
                    <a:lumMod val="75000"/>
                  </a:schemeClr>
                </a:solidFill>
              </a:rPr>
              <a:t>Computer never makes mistakes.  It always gives accurate results provided that correct data and set of instructions are input to it. </a:t>
            </a:r>
          </a:p>
          <a:p>
            <a:pPr>
              <a:lnSpc>
                <a:spcPct val="150000"/>
              </a:lnSpc>
            </a:pPr>
            <a:r>
              <a:rPr lang="en-US" b="1" dirty="0">
                <a:solidFill>
                  <a:srgbClr val="C00000"/>
                </a:solidFill>
              </a:rPr>
              <a:t>Automatic: </a:t>
            </a:r>
            <a:r>
              <a:rPr lang="en-US" b="1" dirty="0">
                <a:solidFill>
                  <a:schemeClr val="accent1">
                    <a:lumMod val="75000"/>
                  </a:schemeClr>
                </a:solidFill>
              </a:rPr>
              <a:t>Computers are automatic devices that can perform without any user intervention </a:t>
            </a:r>
          </a:p>
          <a:p>
            <a:pPr>
              <a:lnSpc>
                <a:spcPct val="150000"/>
              </a:lnSpc>
            </a:pPr>
            <a:r>
              <a:rPr lang="en-US" b="1" dirty="0">
                <a:solidFill>
                  <a:srgbClr val="C00000"/>
                </a:solidFill>
              </a:rPr>
              <a:t>Diligence: </a:t>
            </a:r>
            <a:r>
              <a:rPr lang="en-US" b="1" dirty="0">
                <a:solidFill>
                  <a:schemeClr val="accent1">
                    <a:lumMod val="75000"/>
                  </a:schemeClr>
                </a:solidFill>
              </a:rPr>
              <a:t>Computer never gets tired. It can continually work for hours without creating any error. </a:t>
            </a:r>
          </a:p>
          <a:p>
            <a:pPr>
              <a:lnSpc>
                <a:spcPct val="150000"/>
              </a:lnSpc>
            </a:pPr>
            <a:r>
              <a:rPr lang="en-US" b="1" dirty="0">
                <a:solidFill>
                  <a:srgbClr val="C00000"/>
                </a:solidFill>
              </a:rPr>
              <a:t>Versatile: </a:t>
            </a:r>
            <a:r>
              <a:rPr lang="en-US" b="1" dirty="0">
                <a:solidFill>
                  <a:schemeClr val="accent1">
                    <a:lumMod val="75000"/>
                  </a:schemeClr>
                </a:solidFill>
              </a:rPr>
              <a:t>Versatile means flexible. Today, computers are being used in our daily lives in different fields. </a:t>
            </a:r>
          </a:p>
          <a:p>
            <a:pPr>
              <a:lnSpc>
                <a:spcPct val="150000"/>
              </a:lnSpc>
            </a:pPr>
            <a:r>
              <a:rPr lang="en-US" b="1" dirty="0">
                <a:solidFill>
                  <a:srgbClr val="C00000"/>
                </a:solidFill>
              </a:rPr>
              <a:t>Memory: </a:t>
            </a:r>
            <a:r>
              <a:rPr lang="en-US" b="1" dirty="0">
                <a:solidFill>
                  <a:schemeClr val="accent1">
                    <a:lumMod val="75000"/>
                  </a:schemeClr>
                </a:solidFill>
              </a:rPr>
              <a:t>Computers have internal memory (storage space) as well as external or secondary memory. </a:t>
            </a:r>
          </a:p>
          <a:p>
            <a:pPr>
              <a:lnSpc>
                <a:spcPct val="150000"/>
              </a:lnSpc>
            </a:pPr>
            <a:r>
              <a:rPr lang="en-US" b="1" dirty="0">
                <a:solidFill>
                  <a:srgbClr val="C00000"/>
                </a:solidFill>
              </a:rPr>
              <a:t>No IQ: </a:t>
            </a:r>
            <a:r>
              <a:rPr lang="en-US" b="1" dirty="0">
                <a:solidFill>
                  <a:schemeClr val="accent1">
                    <a:lumMod val="75000"/>
                  </a:schemeClr>
                </a:solidFill>
              </a:rPr>
              <a:t>Computers do not have any decision-making abilities of their own, i.e., their IQ level is zero. </a:t>
            </a:r>
          </a:p>
          <a:p>
            <a:pPr>
              <a:lnSpc>
                <a:spcPct val="150000"/>
              </a:lnSpc>
            </a:pPr>
            <a:r>
              <a:rPr lang="en-US" b="1" dirty="0">
                <a:solidFill>
                  <a:srgbClr val="C00000"/>
                </a:solidFill>
              </a:rPr>
              <a:t>Economical: </a:t>
            </a:r>
            <a:r>
              <a:rPr lang="en-US" b="1" dirty="0">
                <a:solidFill>
                  <a:schemeClr val="accent1">
                    <a:lumMod val="75000"/>
                  </a:schemeClr>
                </a:solidFill>
              </a:rPr>
              <a:t>Computers are considered as short-term investment for achieving long-term gain. </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322840281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434</TotalTime>
  <Words>4751</Words>
  <Application>Microsoft Office PowerPoint</Application>
  <PresentationFormat>Widescreen</PresentationFormat>
  <Paragraphs>347</Paragraphs>
  <Slides>40</Slides>
  <Notes>3</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Chowdhury, Sayantan</dc:creator>
  <cp:lastModifiedBy>SUMAN, Surbhi</cp:lastModifiedBy>
  <cp:revision>180</cp:revision>
  <dcterms:created xsi:type="dcterms:W3CDTF">2017-05-19T08:19:07Z</dcterms:created>
  <dcterms:modified xsi:type="dcterms:W3CDTF">2023-10-14T13:00:25Z</dcterms:modified>
</cp:coreProperties>
</file>