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73" r:id="rId2"/>
    <p:sldId id="274" r:id="rId3"/>
    <p:sldId id="312" r:id="rId4"/>
    <p:sldId id="297" r:id="rId5"/>
    <p:sldId id="298" r:id="rId6"/>
    <p:sldId id="272" r:id="rId7"/>
    <p:sldId id="294" r:id="rId8"/>
    <p:sldId id="295" r:id="rId9"/>
    <p:sldId id="299" r:id="rId10"/>
    <p:sldId id="300" r:id="rId11"/>
    <p:sldId id="301" r:id="rId12"/>
    <p:sldId id="302" r:id="rId13"/>
    <p:sldId id="303" r:id="rId14"/>
    <p:sldId id="296" r:id="rId15"/>
    <p:sldId id="304" r:id="rId16"/>
    <p:sldId id="280" r:id="rId17"/>
    <p:sldId id="259" r:id="rId18"/>
    <p:sldId id="261" r:id="rId19"/>
    <p:sldId id="305" r:id="rId20"/>
    <p:sldId id="260" r:id="rId21"/>
    <p:sldId id="313" r:id="rId22"/>
    <p:sldId id="314" r:id="rId23"/>
    <p:sldId id="262" r:id="rId24"/>
    <p:sldId id="263" r:id="rId25"/>
    <p:sldId id="306" r:id="rId26"/>
    <p:sldId id="264" r:id="rId27"/>
    <p:sldId id="311" r:id="rId28"/>
    <p:sldId id="309" r:id="rId29"/>
    <p:sldId id="310" r:id="rId30"/>
    <p:sldId id="307" r:id="rId31"/>
    <p:sldId id="293" r:id="rId32"/>
    <p:sldId id="291" r:id="rId33"/>
    <p:sldId id="29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02" autoAdjust="0"/>
  </p:normalViewPr>
  <p:slideViewPr>
    <p:cSldViewPr snapToGrid="0">
      <p:cViewPr varScale="1">
        <p:scale>
          <a:sx n="75" d="100"/>
          <a:sy n="75" d="100"/>
        </p:scale>
        <p:origin x="208" y="60"/>
      </p:cViewPr>
      <p:guideLst/>
    </p:cSldViewPr>
  </p:slideViewPr>
  <p:outlineViewPr>
    <p:cViewPr>
      <p:scale>
        <a:sx n="33" d="100"/>
        <a:sy n="33" d="100"/>
      </p:scale>
      <p:origin x="0" y="-212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C0989A-B3DE-BEEA-75B6-305D1D32C4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501897-EDC9-C8AC-6402-8BB80A831C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B55CB-5D22-41CF-A3E3-3818D721DEA5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390CD-67A7-4355-367F-B7C731A9EE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7F20C8-D58E-9572-DD75-7F92829A1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3F58A-ED55-40E8-BB08-8C9B22AD56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640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BA1B8-DE64-4502-9769-30A53E5C34B2}" type="datetimeFigureOut">
              <a:rPr lang="en-IN" smtClean="0"/>
              <a:t>27-12-2022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3FF68-72DE-4306-9230-5A5F3F998D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0004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82E4-43E0-4AA6-96BE-5E39466BE7DC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C4D1E-32BA-4822-9ED7-965C45D4F3DE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1008-E7C2-4B1D-BB46-D1436EB2F35F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B1B90-EFD1-4E55-B86A-C6DFBDC7BA10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ABB84-2D9A-4BC6-8D60-1B26E6E32019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71271-80CF-48E5-A084-33D2C50E08C3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D2F1F-A3B3-49F7-A326-3246DBE41188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6F7F-A0DE-4A8F-839F-E59E7CF609D3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D7400-415B-42E1-98F7-73D00B9DEF21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F6BDC-0F71-4F31-85CB-02CAEB20AAF9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28F69-9C0B-4786-BEE3-90629E0ECCA3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E8FB-A9A6-484C-AC65-C48D3D9BE639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EE9D-991B-4983-9FC8-1AAEB42323DC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245B-64DE-4ED7-9CA7-629BC8B54DED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EB85E-2108-47C1-B429-7231945D5870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21D3-DDD1-4DDE-AB7C-6861D877B3D7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9C104-DB63-4F97-9A7C-7E431178D295}" type="datetime1">
              <a:rPr lang="en-US" smtClean="0"/>
              <a:t>12/27/2022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48496381_Design_and_Investigation_of_Silicon_Gate-All-Around_Junctionless_Field-Effect_Transistor_Using_a_Step_Thickness_Gate_Oxide" TargetMode="External"/><Relationship Id="rId2" Type="http://schemas.openxmlformats.org/officeDocument/2006/relationships/hyperlink" Target="https://www.researchgate.net/publication/273790824_Modeling_and_simulation_of_Double_Gate_Junctionless_Transistor_considering_fringing_field_effec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ublication/296475363_Dielectric_pocket_double_gate_junctionless_FET_a_new_MOS_structure_with_improved_subthreshold_characteristics_for_low_power_VLSI_applications" TargetMode="External"/><Relationship Id="rId4" Type="http://schemas.openxmlformats.org/officeDocument/2006/relationships/hyperlink" Target="https://www.researchgate.net/publication/322832988_Modeling_Nanowire_and_Double-Gate_Junctionless_Field-Effect_Transistors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D390-010B-7CA3-CFC4-17F773B40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680" y="575734"/>
            <a:ext cx="8915399" cy="2262781"/>
          </a:xfrm>
        </p:spPr>
        <p:txBody>
          <a:bodyPr/>
          <a:lstStyle/>
          <a:p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b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Third Review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8CE78-D937-0D7F-B419-8FEA0B2D9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2680" y="3429000"/>
            <a:ext cx="9541932" cy="2940329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GROUP:</a:t>
            </a:r>
          </a:p>
          <a:p>
            <a:r>
              <a:rPr lang="en-IN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DEVARAKONDA SRI HARSHA-19BEV7028</a:t>
            </a:r>
            <a:endParaRPr lang="en-US" sz="21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RAMANNAGARI DIVYA-19BEV7039</a:t>
            </a:r>
          </a:p>
          <a:p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BYSANI SAI RAMESH-19BEV7016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  <a:p>
            <a:pPr algn="just">
              <a:lnSpc>
                <a:spcPct val="11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			</a:t>
            </a:r>
            <a:r>
              <a:rPr lang="en-IN" sz="210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1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CHANDAN KUMAR PANDEY</a:t>
            </a:r>
            <a:endParaRPr lang="en-US" sz="210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IN" sz="21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							Assistant Professor Senior Grade-1, PC(ECE-VLSI)</a:t>
            </a:r>
            <a:endParaRPr lang="en-IN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956C6-1F57-5A79-B5BE-B783053C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81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8C02-4120-3B85-4746-F2E3AC731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26569-5FEA-0F63-94EE-BFF3A734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D00E5-54EB-137E-7A9A-A81B82FE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12" y="1717244"/>
            <a:ext cx="10470322" cy="359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0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C5A03-324A-8AC3-53AB-DB2DF2B2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983" y="242975"/>
            <a:ext cx="11120846" cy="6497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FINAL RESULTS: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B6E5A-371D-185B-A4B2-6139325F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ECA60E-6D2A-C9C2-07AC-1226CC006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750" y="958160"/>
            <a:ext cx="10158199" cy="594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4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0F32-E65E-F6ED-94C2-7B2206E7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6333" y="110888"/>
            <a:ext cx="10285412" cy="5859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CODE: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CC9D8-7957-8A9C-BDDD-D1A8FA6C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4802A-3432-9DB7-E834-DB142CB4B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87" y="787782"/>
            <a:ext cx="6517313" cy="585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906F5-8E0B-5170-42CE-ECD24CB59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6F342-A48F-33AE-92DA-9551C87E2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3B525-5CB1-F8B2-7021-27362FC4F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694" y="1592725"/>
            <a:ext cx="10965505" cy="431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712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DD1AB-7726-F18F-208D-F5FA0D77F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52549"/>
            <a:ext cx="10407332" cy="5658674"/>
          </a:xfrm>
        </p:spPr>
        <p:txBody>
          <a:bodyPr/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45A3C4-1DE8-0660-C1CA-3D6524B3E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FE1B2-D07E-7C97-E63A-DA404B9B5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12" y="1547881"/>
            <a:ext cx="11492467" cy="47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27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1492-6A1A-2F04-392A-E7DD49BCF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9C53F-303A-61BD-AD9B-6D8BB0475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C3C3D-87DB-B46E-C766-A7AE7603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21" y="1152907"/>
            <a:ext cx="10845549" cy="515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19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17AEB-3675-3324-F153-87DE684FC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8" y="2997200"/>
            <a:ext cx="3748609" cy="128089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C90DB0-0FA1-C3B0-4DB2-3486A5C2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75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E7C34-E87C-4126-B543-130AD7DD1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242" y="-223077"/>
            <a:ext cx="8176674" cy="126999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 Structure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A381F8-8C0C-BF46-8AF1-E67DDD7A1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F405A-F415-8C91-D49D-CCD6DBC9F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96F744-5509-2CC2-C107-09A1DE9CA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309" y="970343"/>
            <a:ext cx="10445156" cy="55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51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08A02-5E00-449A-A76B-CC2BEA9B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774" y="622867"/>
            <a:ext cx="7203008" cy="80838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characteristics(Id-Vg Plot)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64F889-AE90-6085-9148-7BA4CC61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2FC9A-1EF7-CA70-6CD1-B0D8C8FBF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2EACEB-AA7B-668C-9915-64CEEC4E7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321" y="1275895"/>
            <a:ext cx="11443288" cy="54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22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6A3D-281B-26AA-AC1A-90885E815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8657" y="512462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2-D structure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DD1D6A-710A-1C13-6CD3-A58ECFF5F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656" y="1396999"/>
            <a:ext cx="10532823" cy="514773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6DAFA-DE10-1B98-2ABF-9BFAAE103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29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96F3-376D-62B9-9175-FD97C421B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059" y="522509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E2931-7BAA-A4B9-B0DA-79CDF836B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799" y="1583266"/>
            <a:ext cx="9618133" cy="5054601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device and results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Met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and References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62246-B7B5-3A37-E5D6-3BA85E91C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75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E3640-D859-4B12-B6ED-242445EBA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271" y="25400"/>
            <a:ext cx="8911687" cy="70236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2F7532-DD01-D47C-AE1F-6B5CB422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E429A-F419-BF70-2D7C-32087584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300AAA-05CF-5350-6598-207E84D67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97" y="787782"/>
            <a:ext cx="10187670" cy="542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64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82A3-9C7B-27AE-23AA-6B0810AA3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792" y="147337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band energy graph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731AF63-E905-6C2B-8C36-C43ABE5D3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146" y="787782"/>
            <a:ext cx="7985653" cy="598924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D47DD-FD9A-B9BA-F30D-84B94312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8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BFA6-18C8-F32C-3BA6-2BB789DE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6858" y="147337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valence band energy graph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76FCF27-3964-19F2-F93B-E393CA7E8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545" y="787782"/>
            <a:ext cx="7951787" cy="596384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BBB04-47B3-974D-A35F-5BCA1F94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39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2F22-BCB3-451A-80D8-594A75C6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120" y="50800"/>
            <a:ext cx="8911687" cy="70236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band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DEF5DA-4637-CC29-E3E8-1876B37E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AB525A-EC36-04EC-BBEA-AEA529533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079" y="753164"/>
            <a:ext cx="8138053" cy="6103541"/>
          </a:xfrm>
        </p:spPr>
      </p:pic>
    </p:spTree>
    <p:extLst>
      <p:ext uri="{BB962C8B-B14F-4D97-AF65-F5344CB8AC3E}">
        <p14:creationId xmlns:p14="http://schemas.microsoft.com/office/powerpoint/2010/main" val="420169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E888-4C2D-4F72-B362-AD12A7D2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42333"/>
            <a:ext cx="9044777" cy="904445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field Plot Along X axis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089524-A973-8E4B-7311-BD68FA2A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A3ED76F-52B0-8ABC-2087-3038EF1AAC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155" y="727605"/>
            <a:ext cx="8147311" cy="6110484"/>
          </a:xfrm>
        </p:spPr>
      </p:pic>
    </p:spTree>
    <p:extLst>
      <p:ext uri="{BB962C8B-B14F-4D97-AF65-F5344CB8AC3E}">
        <p14:creationId xmlns:p14="http://schemas.microsoft.com/office/powerpoint/2010/main" val="202675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BC25-2A1C-6B17-52AA-D49A4CD6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9991" y="165421"/>
            <a:ext cx="8176675" cy="781357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field Plot Along Z axis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8DCFF-EC32-99A9-F7DB-187F7A49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72BEA98-6364-72ED-9AF5-AB09E0C56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991" y="699771"/>
            <a:ext cx="8176675" cy="6132508"/>
          </a:xfrm>
        </p:spPr>
      </p:pic>
    </p:spTree>
    <p:extLst>
      <p:ext uri="{BB962C8B-B14F-4D97-AF65-F5344CB8AC3E}">
        <p14:creationId xmlns:p14="http://schemas.microsoft.com/office/powerpoint/2010/main" val="3332910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72721-F1C0-4566-AF99-39DD92E45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192" y="76200"/>
            <a:ext cx="8911687" cy="94677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 concentration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895A0C-F456-6FD1-1D61-DCD4976B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8FB283C-1001-6E59-FE36-67C9EA854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679" y="728133"/>
            <a:ext cx="8129587" cy="6097191"/>
          </a:xfrm>
        </p:spPr>
      </p:pic>
    </p:spTree>
    <p:extLst>
      <p:ext uri="{BB962C8B-B14F-4D97-AF65-F5344CB8AC3E}">
        <p14:creationId xmlns:p14="http://schemas.microsoft.com/office/powerpoint/2010/main" val="202973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A055-9D40-EB82-2355-02E15B01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193" y="614062"/>
            <a:ext cx="5027074" cy="749071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95022-DB1B-19A5-431B-37498EA9B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045" y="1498600"/>
            <a:ext cx="10169222" cy="5063067"/>
          </a:xfrm>
        </p:spPr>
        <p:txBody>
          <a:bodyPr>
            <a:norm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Junctionless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field-effect transistors (JLFETs) are a type of transistor that do not have a p-n junction.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main advantages of JLFETs is that they have low power consumption.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also have a high transconductance, which means they can have a large gain at low input voltages, making them useful for amplifying weak signals.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several novel approaches being explored for the development of JLFETs, including the use of novel materials such as graphene and Gate all-around, as well as the use of different device architectures and fabrication techniques.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development of JLFETs is an active area of research, and there are many exciting developments and innovations on the horizon that could lead to new and improved electronic devices.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0B542-FB44-1A1F-30A9-8E7953909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32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A456A-3A5E-ED12-5047-E1F306BC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0991" y="60717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Met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70A2-E8B1-E13A-7662-FF976C000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1600199"/>
            <a:ext cx="10028767" cy="4885267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basic concepts of MOSFETS and JLFETS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how to code 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Silvaco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TCAD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how to simulate and extract various results for  a given device.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write code for our proposed design.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Tabulated all possible results and found out the best result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plots of various device parameters.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know the importance/significance of each plot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know the importance of team work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our presentation skills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 to write a research paper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7CD07-076F-4C0C-7734-EC73113C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25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F678C-B2CC-8401-8AD7-53EDB147B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125" y="624110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9B47-B452-A59F-342C-A3D37EEBA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475" y="1642532"/>
            <a:ext cx="10001258" cy="468206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Low-power circuits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Low-voltage circuits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Amplifiers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CB988-6ACE-66BE-E6EE-F3F848819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1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7A16-0206-FE36-DE00-64FE00DAC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925" y="666443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A6BE-280D-3D1E-8D8B-F5CF77A5B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875" y="1947333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JLFET GAA: Design Optimization With Triple Metal-Gate</a:t>
            </a:r>
          </a:p>
          <a:p>
            <a:pPr marL="0" indent="0">
              <a:buNone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Used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Silvaco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TCAD</a:t>
            </a:r>
            <a:endParaRPr lang="en-I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0795A-790F-B34C-20B8-E672A266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67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B291-8CE1-7BB5-C990-D37727A7A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258" y="725710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775A9-7F74-02BE-9CF9-B316ADA9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479" y="1667933"/>
            <a:ext cx="10136188" cy="4766734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the TMGs on the JLFET-GAA with regard to performance and ambipolar current was investigated using TCAD simulation.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design parameters of TMG could achieve a steep subthreshold slope and a high ON-/OFF-current ratio of approximately 10^8, when compared with those observed for conventional single-gate JLFETs.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Modulating the WFs of the TMG and the length of each MG in the JLFET-GAA could facilitate appropriate adjustment of the performance and ambipolar current, simultaneously.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ON-state drive current and ambipolar current could be successfully addressed by TMG engineering.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DE100-92F7-9E51-C063-A0294979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063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3475-E61D-B1BC-0366-15A7FDA6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459" y="505577"/>
            <a:ext cx="6517208" cy="103535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168F7B-C7AA-C8F8-9210-660B571DA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12C58C-3794-4222-F1A0-205A7F189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3212" y="1540189"/>
            <a:ext cx="8915400" cy="377762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159511C8-2D84-15FD-873F-DF47D8519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79" y="1419291"/>
            <a:ext cx="10864321" cy="516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107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D3475-E61D-B1BC-0366-15A7FDA6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659" y="505576"/>
            <a:ext cx="6517208" cy="1035357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23A0E-F7FC-4C07-58EF-8AA3DE81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2478" y="1540933"/>
            <a:ext cx="10390188" cy="5029199"/>
          </a:xfrm>
        </p:spPr>
        <p:txBody>
          <a:bodyPr/>
          <a:lstStyle/>
          <a:p>
            <a:r>
              <a:rPr lang="en-US" dirty="0" err="1"/>
              <a:t>Junctionless</a:t>
            </a:r>
            <a:r>
              <a:rPr lang="en-US" dirty="0"/>
              <a:t> Field-Effect Transistors Design, Modeling, and Simulation(Book)</a:t>
            </a:r>
          </a:p>
          <a:p>
            <a:r>
              <a:rPr lang="en-IN" dirty="0">
                <a:hlinkClick r:id="rId2"/>
              </a:rPr>
              <a:t>https://www.researchgate.net/publication/273790824_Modeling_and_simulation_of_Double_Gate_Junctionless_Transistor_considering_fringing_field_effects</a:t>
            </a:r>
            <a:endParaRPr lang="en-US" dirty="0"/>
          </a:p>
          <a:p>
            <a:r>
              <a:rPr lang="en-IN" dirty="0">
                <a:hlinkClick r:id="rId3"/>
              </a:rPr>
              <a:t>https://www.researchgate.net/publication/348496381_Design_and_Investigation_of_Silicon_Gate-All-Around_Junctionless_Field-Effect_Transistor_Using_a_Step_Thickness_Gate_Oxide</a:t>
            </a:r>
            <a:endParaRPr lang="en-US" dirty="0"/>
          </a:p>
          <a:p>
            <a:r>
              <a:rPr lang="en-IN" dirty="0">
                <a:hlinkClick r:id="rId4"/>
              </a:rPr>
              <a:t>https://www.researchgate.net/publication/322832988_Modeling_Nanowire_and_Double-Gate_Junctionless_Field-Effect_Transistors</a:t>
            </a:r>
            <a:endParaRPr lang="en-US" dirty="0"/>
          </a:p>
          <a:p>
            <a:r>
              <a:rPr lang="en-IN" dirty="0">
                <a:hlinkClick r:id="rId5"/>
              </a:rPr>
              <a:t>https://www.researchgate.net/publication/296475363_Dielectric_pocket_double_gate_junctionless_FET_a_new_MOS_structure_with_improved_subthreshold_characteristics_for_low_power_VLSI_applications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445D1-861F-D3C5-D6FE-70D524F7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951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23A0E-F7FC-4C07-58EF-8AA3DE81D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678" y="3064190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8A1306-EFDF-5135-3F32-0A3C3849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62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7AB8-9FDF-1FC4-0442-B8AD2BBCC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E37C1-333C-B983-929F-80B70BBA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8" name="Picture 4" descr="Temperature-Dependent Analytical Modeling of Graded-Channel Gate-All-Around  (GC-GAA) Junctionless Field-Effect Transistors (JLFETs) | SpringerLink">
            <a:extLst>
              <a:ext uri="{FF2B5EF4-FFF2-40B4-BE49-F238E27FC236}">
                <a16:creationId xmlns:a16="http://schemas.microsoft.com/office/drawing/2014/main" id="{AA522214-2E7C-CF4B-5D04-8C82E031D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3257" y="2108200"/>
            <a:ext cx="652462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82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9F1B9-B728-3F47-2B5F-C1094E16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B511418-5A9E-4DB7-6FB4-57C4DCE87A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" t="-479" r="56645" b="29002"/>
          <a:stretch/>
        </p:blipFill>
        <p:spPr bwMode="auto">
          <a:xfrm>
            <a:off x="3585896" y="1503587"/>
            <a:ext cx="4878693" cy="4423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10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tudy and Design of Double-Gate Junctionless MOSFET structures | Semantic  Scholar">
            <a:extLst>
              <a:ext uri="{FF2B5EF4-FFF2-40B4-BE49-F238E27FC236}">
                <a16:creationId xmlns:a16="http://schemas.microsoft.com/office/drawing/2014/main" id="{D74D9595-0075-0224-C48B-94B8C0DB7F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547531-38E2-6523-D5E4-FAF685CA6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8D9D-909F-DD08-7254-A0E0BEA32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5412" y="2954866"/>
            <a:ext cx="8341255" cy="1447800"/>
          </a:xfrm>
        </p:spPr>
        <p:txBody>
          <a:bodyPr/>
          <a:lstStyle/>
          <a:p>
            <a:pPr marL="0" indent="0">
              <a:buNone/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of device and results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5812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4498-A1B2-D18C-FB05-73ABE5C1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8733" y="787782"/>
            <a:ext cx="10168467" cy="587548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changes in code: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28100F-FB50-BF91-BE1D-094FCFF0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FE5477-F066-744D-F3A8-373389AC8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22" y="1751081"/>
            <a:ext cx="11492467" cy="47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3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004897-C984-61E3-C7F4-9A8028032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1D29-337F-3304-2898-669427A5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266" y="482600"/>
            <a:ext cx="10380133" cy="6180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current and OFF current for different values of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workfunction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EA154D-EFE5-4752-E19B-946F570A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53" y="1268835"/>
            <a:ext cx="10795214" cy="529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614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6C6A-5B31-328C-732A-CA3790ED9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7AEF5-6197-6FF0-AC12-EFEDE5FC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8D1E4F-0B0C-7D96-E57E-3816388B9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004" y="1152906"/>
            <a:ext cx="10054396" cy="484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6388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1077</TotalTime>
  <Words>707</Words>
  <Application>Microsoft Office PowerPoint</Application>
  <PresentationFormat>Widescreen</PresentationFormat>
  <Paragraphs>111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Century Gothic</vt:lpstr>
      <vt:lpstr>Times New Roman</vt:lpstr>
      <vt:lpstr>Wingdings 3</vt:lpstr>
      <vt:lpstr>Wisp</vt:lpstr>
      <vt:lpstr>Capstone Project Third Review</vt:lpstr>
      <vt:lpstr>Agenda</vt:lpstr>
      <vt:lpstr>PROBLEM STATEMENT</vt:lpstr>
      <vt:lpstr>Methodology</vt:lpstr>
      <vt:lpstr>PowerPoint Presentation</vt:lpstr>
      <vt:lpstr>PowerPoint Presentation</vt:lpstr>
      <vt:lpstr>Major changes in code: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</vt:lpstr>
      <vt:lpstr> Device Structure</vt:lpstr>
      <vt:lpstr>Transfer characteristics(Id-Vg Plot)</vt:lpstr>
      <vt:lpstr>2-D structure</vt:lpstr>
      <vt:lpstr>Cutline</vt:lpstr>
      <vt:lpstr>conduction band energy graph</vt:lpstr>
      <vt:lpstr>valence band energy graph</vt:lpstr>
      <vt:lpstr>Energy band Plot</vt:lpstr>
      <vt:lpstr>E field Plot Along X axis</vt:lpstr>
      <vt:lpstr>E field Plot Along Z axis</vt:lpstr>
      <vt:lpstr>Electron concentration Plot</vt:lpstr>
      <vt:lpstr>Novelty</vt:lpstr>
      <vt:lpstr>Objectives Met  </vt:lpstr>
      <vt:lpstr>Applications </vt:lpstr>
      <vt:lpstr>Conclusion</vt:lpstr>
      <vt:lpstr>Timeline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for double gate JLFET</dc:title>
  <dc:creator>Divya</dc:creator>
  <cp:lastModifiedBy>sai ramesh</cp:lastModifiedBy>
  <cp:revision>22</cp:revision>
  <dcterms:created xsi:type="dcterms:W3CDTF">2022-11-23T05:34:07Z</dcterms:created>
  <dcterms:modified xsi:type="dcterms:W3CDTF">2022-12-27T14:30:17Z</dcterms:modified>
</cp:coreProperties>
</file>