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4" r:id="rId2"/>
    <p:sldId id="325" r:id="rId3"/>
    <p:sldId id="335" r:id="rId4"/>
    <p:sldId id="336" r:id="rId5"/>
    <p:sldId id="326" r:id="rId6"/>
    <p:sldId id="327" r:id="rId7"/>
    <p:sldId id="328" r:id="rId8"/>
    <p:sldId id="329" r:id="rId9"/>
    <p:sldId id="330" r:id="rId10"/>
    <p:sldId id="331" r:id="rId11"/>
    <p:sldId id="337" r:id="rId12"/>
    <p:sldId id="338" r:id="rId13"/>
    <p:sldId id="339" r:id="rId14"/>
    <p:sldId id="356" r:id="rId15"/>
    <p:sldId id="341" r:id="rId16"/>
    <p:sldId id="340"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3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00000"/>
    <a:srgbClr val="008000"/>
    <a:srgbClr val="0000FF"/>
    <a:srgbClr val="FF00FF"/>
    <a:srgbClr val="6600CC"/>
    <a:srgbClr val="6406E2"/>
    <a:srgbClr val="C96009"/>
    <a:srgbClr val="9966FF"/>
    <a:srgbClr val="00CC00"/>
    <a:srgbClr val="33CC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876" autoAdjust="0"/>
    <p:restoredTop sz="99661" autoAdjust="0"/>
  </p:normalViewPr>
  <p:slideViewPr>
    <p:cSldViewPr>
      <p:cViewPr>
        <p:scale>
          <a:sx n="62" d="100"/>
          <a:sy n="62" d="100"/>
        </p:scale>
        <p:origin x="-690"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DA49BE-36F4-4148-B2D8-1ED9CB14C695}" type="datetimeFigureOut">
              <a:rPr lang="th-TH" smtClean="0"/>
              <a:pPr/>
              <a:t>28/02/59</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BE2F4-617C-4C87-98C0-9BC9B5522F7D}" type="slidenum">
              <a:rPr lang="th-TH" smtClean="0"/>
              <a:pPr/>
              <a:t>‹#›</a:t>
            </a:fld>
            <a:endParaRPr lang="th-TH"/>
          </a:p>
        </p:txBody>
      </p:sp>
    </p:spTree>
    <p:extLst>
      <p:ext uri="{BB962C8B-B14F-4D97-AF65-F5344CB8AC3E}">
        <p14:creationId xmlns:p14="http://schemas.microsoft.com/office/powerpoint/2010/main" xmlns="" val="1989243923"/>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DBE2F4-617C-4C87-98C0-9BC9B5522F7D}" type="slidenum">
              <a:rPr lang="th-TH" smtClean="0"/>
              <a:pPr/>
              <a:t>30</a:t>
            </a:fld>
            <a:endParaRPr lang="th-TH"/>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27C785-316C-47F7-83E5-13F17F4BA785}"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7C785-316C-47F7-83E5-13F17F4BA785}"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7C785-316C-47F7-83E5-13F17F4BA785}"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27C785-316C-47F7-83E5-13F17F4BA785}"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27C785-316C-47F7-83E5-13F17F4BA785}" type="datetimeFigureOut">
              <a:rPr lang="en-US" smtClean="0"/>
              <a:pPr/>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27C785-316C-47F7-83E5-13F17F4BA785}"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27C785-316C-47F7-83E5-13F17F4BA785}" type="datetimeFigureOut">
              <a:rPr lang="en-US" smtClean="0"/>
              <a:pPr/>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27C785-316C-47F7-83E5-13F17F4BA785}" type="datetimeFigureOut">
              <a:rPr lang="en-US" smtClean="0"/>
              <a:pPr/>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7C785-316C-47F7-83E5-13F17F4BA785}" type="datetimeFigureOut">
              <a:rPr lang="en-US" smtClean="0"/>
              <a:pPr/>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7C785-316C-47F7-83E5-13F17F4BA785}"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27C785-316C-47F7-83E5-13F17F4BA785}" type="datetimeFigureOut">
              <a:rPr lang="en-US" smtClean="0"/>
              <a:pPr/>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E7BC5-1C93-47B9-8F0F-5BCAEE10B7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7C785-316C-47F7-83E5-13F17F4BA785}" type="datetimeFigureOut">
              <a:rPr lang="en-US" smtClean="0"/>
              <a:pPr/>
              <a:t>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E7BC5-1C93-47B9-8F0F-5BCAEE10B7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a:xfrm>
            <a:off x="457200" y="609600"/>
            <a:ext cx="8382000" cy="50292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0" b="1" kern="10" dirty="0" smtClean="0">
                <a:ln w="19050">
                  <a:solidFill>
                    <a:srgbClr val="800000"/>
                  </a:solidFill>
                  <a:round/>
                  <a:headEnd/>
                  <a:tailEnd/>
                </a:ln>
                <a:solidFill>
                  <a:srgbClr val="9966FF"/>
                </a:solidFill>
                <a:effectLst>
                  <a:outerShdw dist="35921" dir="2700000" algn="ctr" rotWithShape="0">
                    <a:srgbClr val="990000"/>
                  </a:outerShdw>
                </a:effectLst>
                <a:latin typeface="Impact"/>
              </a:rPr>
              <a:t>WELCOME</a:t>
            </a:r>
            <a:endParaRPr lang="en-US" sz="10000" b="1" kern="10" dirty="0">
              <a:ln w="19050">
                <a:solidFill>
                  <a:srgbClr val="800000"/>
                </a:solidFill>
                <a:round/>
                <a:headEnd/>
                <a:tailEnd/>
              </a:ln>
              <a:solidFill>
                <a:srgbClr val="9966FF"/>
              </a:solidFill>
              <a:effectLst>
                <a:outerShdw dist="35921" dir="2700000" algn="ctr" rotWithShape="0">
                  <a:srgbClr val="990000"/>
                </a:outerShdw>
              </a:effectLst>
              <a:latin typeface="Impac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28600"/>
            <a:ext cx="8229600" cy="1143000"/>
          </a:xfrm>
        </p:spPr>
        <p:txBody>
          <a:bodyPr/>
          <a:lstStyle/>
          <a:p>
            <a:pPr eaLnBrk="1" hangingPunct="1"/>
            <a:r>
              <a:rPr lang="en-US" b="1" dirty="0" smtClean="0">
                <a:solidFill>
                  <a:srgbClr val="800000"/>
                </a:solidFill>
              </a:rPr>
              <a:t>ADVANTAGES</a:t>
            </a:r>
          </a:p>
        </p:txBody>
      </p:sp>
      <p:sp>
        <p:nvSpPr>
          <p:cNvPr id="10243" name="Content Placeholder 2"/>
          <p:cNvSpPr>
            <a:spLocks noGrp="1"/>
          </p:cNvSpPr>
          <p:nvPr>
            <p:ph idx="1"/>
          </p:nvPr>
        </p:nvSpPr>
        <p:spPr>
          <a:xfrm>
            <a:off x="381000" y="1066800"/>
            <a:ext cx="8305800" cy="5059363"/>
          </a:xfrm>
        </p:spPr>
        <p:txBody>
          <a:bodyPr>
            <a:normAutofit fontScale="92500"/>
          </a:bodyPr>
          <a:lstStyle/>
          <a:p>
            <a:pPr eaLnBrk="1" hangingPunct="1"/>
            <a:r>
              <a:rPr lang="en-US" sz="4000" dirty="0" smtClean="0">
                <a:solidFill>
                  <a:srgbClr val="0000FF"/>
                </a:solidFill>
              </a:rPr>
              <a:t>Here random requests are processed.</a:t>
            </a:r>
            <a:endParaRPr lang="en-US" dirty="0" smtClean="0">
              <a:solidFill>
                <a:srgbClr val="0000FF"/>
              </a:solidFill>
            </a:endParaRPr>
          </a:p>
          <a:p>
            <a:pPr eaLnBrk="1" hangingPunct="1"/>
            <a:r>
              <a:rPr lang="en-IN" sz="4000" dirty="0" smtClean="0">
                <a:solidFill>
                  <a:srgbClr val="0000FF"/>
                </a:solidFill>
              </a:rPr>
              <a:t>The elasticity of system resources is achieved.</a:t>
            </a:r>
          </a:p>
          <a:p>
            <a:pPr eaLnBrk="1" hangingPunct="1"/>
            <a:r>
              <a:rPr lang="en-IN" sz="4000" dirty="0" smtClean="0">
                <a:solidFill>
                  <a:srgbClr val="0000FF"/>
                </a:solidFill>
              </a:rPr>
              <a:t>Server utilization is properly maintained.</a:t>
            </a:r>
            <a:endParaRPr lang="en-US" sz="4000" dirty="0" smtClean="0">
              <a:solidFill>
                <a:srgbClr val="0000FF"/>
              </a:solidFill>
            </a:endParaRPr>
          </a:p>
          <a:p>
            <a:pPr eaLnBrk="1" hangingPunct="1"/>
            <a:r>
              <a:rPr lang="en-IN" sz="4000" dirty="0" smtClean="0">
                <a:solidFill>
                  <a:srgbClr val="0000FF"/>
                </a:solidFill>
              </a:rPr>
              <a:t>All the system  parameters are investigated. </a:t>
            </a:r>
          </a:p>
          <a:p>
            <a:r>
              <a:rPr lang="en-IN" sz="4000" dirty="0" smtClean="0">
                <a:solidFill>
                  <a:srgbClr val="0000FF"/>
                </a:solidFill>
              </a:rPr>
              <a:t>It allows system managers to study the better solution.</a:t>
            </a:r>
          </a:p>
          <a:p>
            <a:pPr eaLnBrk="1" hangingPunct="1"/>
            <a:endParaRPr lang="en-US" sz="4000" dirty="0" smtClean="0">
              <a:solidFill>
                <a:srgbClr val="9900CC"/>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ARCHITECTURE</a:t>
            </a:r>
            <a:endParaRPr lang="en-US" b="1" dirty="0">
              <a:solidFill>
                <a:srgbClr val="800000"/>
              </a:solidFill>
            </a:endParaRPr>
          </a:p>
        </p:txBody>
      </p:sp>
      <p:pic>
        <p:nvPicPr>
          <p:cNvPr id="4" name="Content Placeholder 3"/>
          <p:cNvPicPr>
            <a:picLocks noGrp="1"/>
          </p:cNvPicPr>
          <p:nvPr>
            <p:ph idx="1"/>
          </p:nvPr>
        </p:nvPicPr>
        <p:blipFill>
          <a:blip r:embed="rId2"/>
          <a:srcRect r="-1744" b="16120"/>
          <a:stretch>
            <a:fillRect/>
          </a:stretch>
        </p:blipFill>
        <p:spPr bwMode="auto">
          <a:xfrm>
            <a:off x="381000" y="1295400"/>
            <a:ext cx="8305799"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MODULES</a:t>
            </a:r>
            <a:endParaRPr lang="en-US" b="1" dirty="0">
              <a:solidFill>
                <a:srgbClr val="800000"/>
              </a:solidFill>
            </a:endParaRPr>
          </a:p>
        </p:txBody>
      </p:sp>
      <p:sp>
        <p:nvSpPr>
          <p:cNvPr id="3" name="Content Placeholder 2"/>
          <p:cNvSpPr>
            <a:spLocks noGrp="1"/>
          </p:cNvSpPr>
          <p:nvPr>
            <p:ph idx="1"/>
          </p:nvPr>
        </p:nvSpPr>
        <p:spPr/>
        <p:txBody>
          <a:bodyPr/>
          <a:lstStyle/>
          <a:p>
            <a:r>
              <a:rPr lang="en-US" dirty="0" smtClean="0">
                <a:solidFill>
                  <a:srgbClr val="0000FF"/>
                </a:solidFill>
              </a:rPr>
              <a:t>System Queuing.</a:t>
            </a:r>
          </a:p>
          <a:p>
            <a:r>
              <a:rPr lang="en-US" dirty="0" smtClean="0">
                <a:solidFill>
                  <a:srgbClr val="0000FF"/>
                </a:solidFill>
              </a:rPr>
              <a:t>Scheduling Module.</a:t>
            </a:r>
          </a:p>
          <a:p>
            <a:r>
              <a:rPr lang="en-US" dirty="0" smtClean="0">
                <a:solidFill>
                  <a:srgbClr val="0000FF"/>
                </a:solidFill>
              </a:rPr>
              <a:t>VM Placement Module.</a:t>
            </a:r>
          </a:p>
          <a:p>
            <a:r>
              <a:rPr lang="en-US" dirty="0" smtClean="0">
                <a:solidFill>
                  <a:srgbClr val="0000FF"/>
                </a:solidFill>
              </a:rPr>
              <a:t>Federation Module.</a:t>
            </a:r>
          </a:p>
          <a:p>
            <a:r>
              <a:rPr lang="en-US" dirty="0" smtClean="0">
                <a:solidFill>
                  <a:srgbClr val="0000FF"/>
                </a:solidFill>
              </a:rPr>
              <a:t>Arrival Process.</a:t>
            </a:r>
            <a:endParaRPr lang="en-US" dirty="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153400" cy="838200"/>
          </a:xfrm>
        </p:spPr>
        <p:txBody>
          <a:bodyPr>
            <a:normAutofit/>
          </a:bodyPr>
          <a:lstStyle/>
          <a:p>
            <a:r>
              <a:rPr lang="en-US" sz="4900" b="1" dirty="0" smtClean="0">
                <a:solidFill>
                  <a:srgbClr val="800000"/>
                </a:solidFill>
              </a:rPr>
              <a:t>REQUIREMENTS</a:t>
            </a:r>
            <a:endParaRPr lang="en-US" sz="4900" b="1" dirty="0">
              <a:solidFill>
                <a:srgbClr val="800000"/>
              </a:solidFill>
            </a:endParaRPr>
          </a:p>
        </p:txBody>
      </p:sp>
      <p:sp>
        <p:nvSpPr>
          <p:cNvPr id="3" name="Content Placeholder 2"/>
          <p:cNvSpPr>
            <a:spLocks noGrp="1"/>
          </p:cNvSpPr>
          <p:nvPr>
            <p:ph idx="1"/>
          </p:nvPr>
        </p:nvSpPr>
        <p:spPr>
          <a:xfrm>
            <a:off x="0" y="0"/>
            <a:ext cx="9372600" cy="6858000"/>
          </a:xfrm>
        </p:spPr>
        <p:txBody>
          <a:bodyPr>
            <a:normAutofit/>
          </a:bodyPr>
          <a:lstStyle/>
          <a:p>
            <a:pPr>
              <a:buNone/>
            </a:pPr>
            <a:r>
              <a:rPr lang="en-US" sz="4000" dirty="0" smtClean="0"/>
              <a:t> </a:t>
            </a:r>
            <a:endParaRPr lang="en-US" sz="4000" b="1" u="sng" dirty="0" smtClean="0">
              <a:solidFill>
                <a:srgbClr val="0000FF"/>
              </a:solidFill>
            </a:endParaRPr>
          </a:p>
          <a:p>
            <a:pPr>
              <a:buNone/>
            </a:pPr>
            <a:endParaRPr lang="en-US" sz="4000" b="1" u="sng" dirty="0" smtClean="0">
              <a:solidFill>
                <a:srgbClr val="0000FF"/>
              </a:solidFill>
            </a:endParaRPr>
          </a:p>
          <a:p>
            <a:pPr>
              <a:buNone/>
            </a:pPr>
            <a:r>
              <a:rPr lang="en-US" sz="4000" b="1" u="sng" dirty="0" smtClean="0">
                <a:solidFill>
                  <a:srgbClr val="0000FF"/>
                </a:solidFill>
              </a:rPr>
              <a:t>SOFTWARE REQUIREMENTS </a:t>
            </a:r>
            <a:endParaRPr lang="en-US" sz="4000" u="sng" dirty="0" smtClean="0">
              <a:solidFill>
                <a:srgbClr val="0000FF"/>
              </a:solidFill>
            </a:endParaRPr>
          </a:p>
          <a:p>
            <a:pPr lvl="0">
              <a:buFont typeface="Wingdings" pitchFamily="2" charset="2"/>
              <a:buChar char="ü"/>
            </a:pPr>
            <a:r>
              <a:rPr lang="en-US" sz="4000" dirty="0" smtClean="0">
                <a:solidFill>
                  <a:srgbClr val="008000"/>
                </a:solidFill>
              </a:rPr>
              <a:t>Operating System     -  Windows Family </a:t>
            </a:r>
          </a:p>
          <a:p>
            <a:pPr lvl="0">
              <a:buFont typeface="Wingdings" pitchFamily="2" charset="2"/>
              <a:buChar char="ü"/>
            </a:pPr>
            <a:r>
              <a:rPr lang="en-US" sz="4000" dirty="0" smtClean="0">
                <a:solidFill>
                  <a:srgbClr val="008000"/>
                </a:solidFill>
              </a:rPr>
              <a:t>Coding Language	-    JAVA/J2EE</a:t>
            </a:r>
          </a:p>
          <a:p>
            <a:pPr lvl="0">
              <a:buFont typeface="Wingdings" pitchFamily="2" charset="2"/>
              <a:buChar char="ü"/>
            </a:pPr>
            <a:r>
              <a:rPr lang="en-US" sz="4000" dirty="0" smtClean="0">
                <a:solidFill>
                  <a:srgbClr val="008000"/>
                </a:solidFill>
              </a:rPr>
              <a:t>IDE				-    Eclipse</a:t>
            </a:r>
          </a:p>
          <a:p>
            <a:pPr lvl="0">
              <a:buFont typeface="Wingdings" pitchFamily="2" charset="2"/>
              <a:buChar char="ü"/>
            </a:pPr>
            <a:r>
              <a:rPr lang="en-US" sz="4000" dirty="0" smtClean="0">
                <a:solidFill>
                  <a:srgbClr val="008000"/>
                </a:solidFill>
              </a:rPr>
              <a:t>Database                   -     </a:t>
            </a:r>
            <a:r>
              <a:rPr lang="en-US" sz="4000" dirty="0" err="1" smtClean="0">
                <a:solidFill>
                  <a:srgbClr val="008000"/>
                </a:solidFill>
              </a:rPr>
              <a:t>MySql</a:t>
            </a:r>
            <a:r>
              <a:rPr lang="en-US" sz="4000" dirty="0" smtClean="0">
                <a:solidFill>
                  <a:srgbClr val="008000"/>
                </a:solidFill>
              </a:rPr>
              <a:t> 6.0</a:t>
            </a:r>
            <a:endParaRPr lang="en-US" sz="4000" b="1" dirty="0" smtClean="0">
              <a:solidFill>
                <a:srgbClr val="008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REQUIREMENTS(cont..)</a:t>
            </a:r>
            <a:endParaRPr lang="en-US" b="1" dirty="0">
              <a:solidFill>
                <a:srgbClr val="800000"/>
              </a:solidFill>
            </a:endParaRPr>
          </a:p>
        </p:txBody>
      </p:sp>
      <p:sp>
        <p:nvSpPr>
          <p:cNvPr id="3" name="Content Placeholder 2"/>
          <p:cNvSpPr>
            <a:spLocks noGrp="1"/>
          </p:cNvSpPr>
          <p:nvPr>
            <p:ph idx="1"/>
          </p:nvPr>
        </p:nvSpPr>
        <p:spPr/>
        <p:txBody>
          <a:bodyPr>
            <a:normAutofit fontScale="32500" lnSpcReduction="20000"/>
          </a:bodyPr>
          <a:lstStyle/>
          <a:p>
            <a:pPr>
              <a:buNone/>
            </a:pPr>
            <a:r>
              <a:rPr lang="en-US" sz="9600" b="1" u="sng" dirty="0" smtClean="0">
                <a:solidFill>
                  <a:srgbClr val="0000FF"/>
                </a:solidFill>
              </a:rPr>
              <a:t>HARDWARE REQUIREMENTS</a:t>
            </a:r>
            <a:endParaRPr lang="en-US" sz="9600" u="sng" dirty="0" smtClean="0">
              <a:solidFill>
                <a:srgbClr val="0000FF"/>
              </a:solidFill>
            </a:endParaRPr>
          </a:p>
          <a:p>
            <a:pPr lvl="0">
              <a:buFont typeface="Wingdings" pitchFamily="2" charset="2"/>
              <a:buChar char="ü"/>
            </a:pPr>
            <a:r>
              <a:rPr lang="en-US" sz="9600" dirty="0" smtClean="0">
                <a:solidFill>
                  <a:srgbClr val="008000"/>
                </a:solidFill>
              </a:rPr>
              <a:t>Processor        	         -    </a:t>
            </a:r>
            <a:r>
              <a:rPr lang="en-GB" sz="9600" dirty="0" smtClean="0">
                <a:solidFill>
                  <a:srgbClr val="008000"/>
                </a:solidFill>
              </a:rPr>
              <a:t>Pentium IV </a:t>
            </a:r>
            <a:endParaRPr lang="en-US" sz="9600" dirty="0" smtClean="0">
              <a:solidFill>
                <a:srgbClr val="008000"/>
              </a:solidFill>
            </a:endParaRPr>
          </a:p>
          <a:p>
            <a:pPr lvl="0">
              <a:buFont typeface="Wingdings" pitchFamily="2" charset="2"/>
              <a:buChar char="ü"/>
            </a:pPr>
            <a:r>
              <a:rPr lang="en-US" sz="9600" dirty="0" smtClean="0">
                <a:solidFill>
                  <a:srgbClr val="008000"/>
                </a:solidFill>
              </a:rPr>
              <a:t>Speed                         -    2.4 GHz</a:t>
            </a:r>
          </a:p>
          <a:p>
            <a:pPr lvl="0">
              <a:buFont typeface="Wingdings" pitchFamily="2" charset="2"/>
              <a:buChar char="ü"/>
            </a:pPr>
            <a:r>
              <a:rPr lang="en-US" sz="9600" dirty="0" smtClean="0">
                <a:solidFill>
                  <a:srgbClr val="008000"/>
                </a:solidFill>
              </a:rPr>
              <a:t>RAM                           -    512MB</a:t>
            </a:r>
          </a:p>
          <a:p>
            <a:pPr lvl="0">
              <a:buFont typeface="Wingdings" pitchFamily="2" charset="2"/>
              <a:buChar char="ü"/>
            </a:pPr>
            <a:r>
              <a:rPr lang="en-GB" sz="9600" dirty="0" smtClean="0">
                <a:solidFill>
                  <a:srgbClr val="008000"/>
                </a:solidFill>
              </a:rPr>
              <a:t>Floppy Drive	         -    1.44 Mb.</a:t>
            </a:r>
            <a:endParaRPr lang="en-US" sz="9600" dirty="0" smtClean="0">
              <a:solidFill>
                <a:srgbClr val="008000"/>
              </a:solidFill>
            </a:endParaRPr>
          </a:p>
          <a:p>
            <a:pPr lvl="0">
              <a:buFont typeface="Wingdings" pitchFamily="2" charset="2"/>
              <a:buChar char="ü"/>
            </a:pPr>
            <a:r>
              <a:rPr lang="en-US" sz="9600" dirty="0" smtClean="0">
                <a:solidFill>
                  <a:srgbClr val="008000"/>
                </a:solidFill>
              </a:rPr>
              <a:t>Hard Disk                   -    40 GB</a:t>
            </a:r>
          </a:p>
          <a:p>
            <a:pPr lvl="0">
              <a:buFont typeface="Wingdings" pitchFamily="2" charset="2"/>
              <a:buChar char="ü"/>
            </a:pPr>
            <a:r>
              <a:rPr lang="en-US" sz="9600" dirty="0" smtClean="0">
                <a:solidFill>
                  <a:srgbClr val="008000"/>
                </a:solidFill>
              </a:rPr>
              <a:t>Monitor                     -    </a:t>
            </a:r>
            <a:r>
              <a:rPr lang="en-GB" sz="9600" dirty="0" smtClean="0">
                <a:solidFill>
                  <a:srgbClr val="008000"/>
                </a:solidFill>
              </a:rPr>
              <a:t>15 VGA Colour.</a:t>
            </a:r>
            <a:endParaRPr lang="en-US" sz="9600" dirty="0" smtClean="0">
              <a:solidFill>
                <a:srgbClr val="008000"/>
              </a:solidFill>
            </a:endParaRPr>
          </a:p>
          <a:p>
            <a:pPr lvl="0">
              <a:buFont typeface="Wingdings" pitchFamily="2" charset="2"/>
              <a:buChar char="ü"/>
            </a:pPr>
            <a:r>
              <a:rPr lang="en-US" sz="9600" dirty="0" smtClean="0">
                <a:solidFill>
                  <a:srgbClr val="008000"/>
                </a:solidFill>
              </a:rPr>
              <a:t>Key Board                  -    Standard Windows</a:t>
            </a:r>
            <a:endParaRPr lang="en-US" sz="1100" dirty="0" smtClean="0">
              <a:solidFill>
                <a:srgbClr val="008000"/>
              </a:solidFill>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rPr>
              <a:t>UML DIAGRAMS</a:t>
            </a:r>
            <a:endParaRPr lang="en-US" b="1" dirty="0">
              <a:solidFill>
                <a:srgbClr val="80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800000"/>
                </a:solidFill>
              </a:rPr>
              <a:t>USE CASE DIAGRAM</a:t>
            </a:r>
            <a:endParaRPr lang="en-US" b="1" dirty="0">
              <a:solidFill>
                <a:srgbClr val="800000"/>
              </a:solidFill>
            </a:endParaRPr>
          </a:p>
        </p:txBody>
      </p:sp>
      <p:pic>
        <p:nvPicPr>
          <p:cNvPr id="4" name="Content Placeholder 3"/>
          <p:cNvPicPr>
            <a:picLocks noGrp="1"/>
          </p:cNvPicPr>
          <p:nvPr>
            <p:ph idx="1"/>
          </p:nvPr>
        </p:nvPicPr>
        <p:blipFill>
          <a:blip r:embed="rId2"/>
          <a:srcRect/>
          <a:stretch>
            <a:fillRect/>
          </a:stretch>
        </p:blipFill>
        <p:spPr bwMode="auto">
          <a:xfrm>
            <a:off x="990600" y="914400"/>
            <a:ext cx="76962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800000"/>
                </a:solidFill>
              </a:rPr>
              <a:t>SEQUENCE DIAGRAM</a:t>
            </a:r>
            <a:endParaRPr lang="en-US" b="1" dirty="0">
              <a:solidFill>
                <a:srgbClr val="800000"/>
              </a:solidFill>
            </a:endParaRPr>
          </a:p>
        </p:txBody>
      </p:sp>
      <p:pic>
        <p:nvPicPr>
          <p:cNvPr id="4" name="Content Placeholder 3"/>
          <p:cNvPicPr>
            <a:picLocks noGrp="1"/>
          </p:cNvPicPr>
          <p:nvPr>
            <p:ph idx="1"/>
          </p:nvPr>
        </p:nvPicPr>
        <p:blipFill>
          <a:blip r:embed="rId2"/>
          <a:srcRect/>
          <a:stretch>
            <a:fillRect/>
          </a:stretch>
        </p:blipFill>
        <p:spPr bwMode="auto">
          <a:xfrm>
            <a:off x="304800" y="914400"/>
            <a:ext cx="88392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solidFill>
                  <a:srgbClr val="800000"/>
                </a:solidFill>
              </a:rPr>
              <a:t>DATA FLOW DIAGRAM</a:t>
            </a:r>
            <a:endParaRPr lang="en-US" b="1" dirty="0">
              <a:solidFill>
                <a:srgbClr val="800000"/>
              </a:solidFill>
            </a:endParaRPr>
          </a:p>
        </p:txBody>
      </p:sp>
      <p:pic>
        <p:nvPicPr>
          <p:cNvPr id="4" name="Content Placeholder 3" descr="C:\DOCUME~1\REKHAR~1\LOCALS~1\Temp\msohtmlclip1\01\clip_image001.jpg"/>
          <p:cNvPicPr>
            <a:picLocks noGrp="1"/>
          </p:cNvPicPr>
          <p:nvPr>
            <p:ph idx="1"/>
          </p:nvPr>
        </p:nvPicPr>
        <p:blipFill>
          <a:blip r:embed="rId2"/>
          <a:srcRect b="29433"/>
          <a:stretch>
            <a:fillRect/>
          </a:stretch>
        </p:blipFill>
        <p:spPr bwMode="auto">
          <a:xfrm>
            <a:off x="0" y="685800"/>
            <a:ext cx="9144000" cy="586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800000"/>
                </a:solidFill>
              </a:rPr>
              <a:t>SCREEN SHOTS</a:t>
            </a:r>
            <a:endParaRPr lang="en-US" b="1" dirty="0">
              <a:solidFill>
                <a:srgbClr val="800000"/>
              </a:solidFill>
            </a:endParaRPr>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214290"/>
            <a:ext cx="7891240" cy="214102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3200" b="1" dirty="0" smtClean="0">
                <a:solidFill>
                  <a:srgbClr val="C00000"/>
                </a:solidFill>
              </a:rPr>
              <a:t>A Model For Investigating Cloud Computing (</a:t>
            </a:r>
            <a:r>
              <a:rPr lang="en-US" sz="3200" b="1" dirty="0" err="1" smtClean="0">
                <a:solidFill>
                  <a:srgbClr val="C00000"/>
                </a:solidFill>
              </a:rPr>
              <a:t>Iaas</a:t>
            </a:r>
            <a:r>
              <a:rPr lang="en-US" sz="3200" b="1" dirty="0" smtClean="0">
                <a:solidFill>
                  <a:srgbClr val="C00000"/>
                </a:solidFill>
              </a:rPr>
              <a:t>) In Data Center Performance And </a:t>
            </a:r>
            <a:r>
              <a:rPr lang="en-US" sz="3200" b="1" dirty="0" err="1" smtClean="0">
                <a:solidFill>
                  <a:srgbClr val="C00000"/>
                </a:solidFill>
              </a:rPr>
              <a:t>Qos</a:t>
            </a:r>
            <a:r>
              <a:rPr lang="en-US" sz="3200" b="1" dirty="0" smtClean="0">
                <a:solidFill>
                  <a:srgbClr val="C00000"/>
                </a:solidFill>
              </a:rPr>
              <a:t/>
            </a:r>
            <a:br>
              <a:rPr lang="en-US" sz="3200" b="1" dirty="0" smtClean="0">
                <a:solidFill>
                  <a:srgbClr val="C00000"/>
                </a:solidFill>
              </a:rPr>
            </a:br>
            <a:r>
              <a:rPr lang="en-US" sz="3200" dirty="0" smtClean="0"/>
              <a:t/>
            </a:r>
            <a:br>
              <a:rPr lang="en-US" sz="3200" dirty="0" smtClean="0"/>
            </a:br>
            <a:endParaRPr lang="en-US" sz="3200" dirty="0"/>
          </a:p>
        </p:txBody>
      </p:sp>
      <p:sp>
        <p:nvSpPr>
          <p:cNvPr id="4" name="Subtitle 3"/>
          <p:cNvSpPr>
            <a:spLocks noGrp="1"/>
          </p:cNvSpPr>
          <p:nvPr>
            <p:ph type="subTitle" idx="1"/>
          </p:nvPr>
        </p:nvSpPr>
        <p:spPr>
          <a:xfrm>
            <a:off x="4495800" y="3071813"/>
            <a:ext cx="4505325" cy="2000250"/>
          </a:xfrm>
        </p:spPr>
        <p:txBody>
          <a:bodyPr>
            <a:normAutofit fontScale="92500"/>
          </a:bodyPr>
          <a:lstStyle/>
          <a:p>
            <a:pPr>
              <a:defRPr/>
            </a:pPr>
            <a:endParaRPr lang="en-US" sz="1800" dirty="0" smtClean="0">
              <a:solidFill>
                <a:schemeClr val="tx1"/>
              </a:solidFill>
            </a:endParaRPr>
          </a:p>
          <a:p>
            <a:pPr>
              <a:defRPr/>
            </a:pPr>
            <a:r>
              <a:rPr lang="en-US" sz="2400" i="1" dirty="0" smtClean="0">
                <a:solidFill>
                  <a:schemeClr val="tx1"/>
                </a:solidFill>
              </a:rPr>
              <a:t>Under the Esteemed Guidance of</a:t>
            </a:r>
          </a:p>
          <a:p>
            <a:pPr>
              <a:defRPr/>
            </a:pPr>
            <a:r>
              <a:rPr lang="en-US" sz="2600" b="1" dirty="0" smtClean="0">
                <a:solidFill>
                  <a:srgbClr val="C00000"/>
                </a:solidFill>
              </a:rPr>
              <a:t>Mr. G.LAKSHMI KANTH , </a:t>
            </a:r>
            <a:r>
              <a:rPr lang="en-US" sz="2600" b="1" dirty="0" err="1" smtClean="0">
                <a:solidFill>
                  <a:srgbClr val="C00000"/>
                </a:solidFill>
              </a:rPr>
              <a:t>M.Tech</a:t>
            </a:r>
            <a:endParaRPr lang="en-US" sz="2600" dirty="0" smtClean="0">
              <a:solidFill>
                <a:srgbClr val="C00000"/>
              </a:solidFill>
            </a:endParaRPr>
          </a:p>
          <a:p>
            <a:pPr eaLnBrk="1" hangingPunct="1">
              <a:lnSpc>
                <a:spcPct val="80000"/>
              </a:lnSpc>
            </a:pPr>
            <a:r>
              <a:rPr lang="en-US" sz="2400" b="1" dirty="0" smtClean="0">
                <a:solidFill>
                  <a:srgbClr val="9900CC"/>
                </a:solidFill>
              </a:rPr>
              <a:t>Assoc. Professor &amp; HOD,  </a:t>
            </a:r>
          </a:p>
          <a:p>
            <a:pPr eaLnBrk="1" hangingPunct="1">
              <a:lnSpc>
                <a:spcPct val="80000"/>
              </a:lnSpc>
            </a:pPr>
            <a:r>
              <a:rPr lang="en-US" sz="2400" b="1" dirty="0" smtClean="0">
                <a:solidFill>
                  <a:srgbClr val="9900CC"/>
                </a:solidFill>
              </a:rPr>
              <a:t>CSE department.</a:t>
            </a:r>
          </a:p>
          <a:p>
            <a:pPr>
              <a:defRPr/>
            </a:pPr>
            <a:endParaRPr lang="en-US" sz="2200" dirty="0" smtClean="0">
              <a:solidFill>
                <a:schemeClr val="tx1"/>
              </a:solidFill>
            </a:endParaRPr>
          </a:p>
        </p:txBody>
      </p:sp>
      <p:sp>
        <p:nvSpPr>
          <p:cNvPr id="3076" name="Rectangle 7"/>
          <p:cNvSpPr>
            <a:spLocks noChangeArrowheads="1"/>
          </p:cNvSpPr>
          <p:nvPr/>
        </p:nvSpPr>
        <p:spPr bwMode="auto">
          <a:xfrm>
            <a:off x="2143125" y="1785938"/>
            <a:ext cx="5165725" cy="1446550"/>
          </a:xfrm>
          <a:prstGeom prst="rect">
            <a:avLst/>
          </a:prstGeom>
          <a:noFill/>
          <a:ln w="9525">
            <a:noFill/>
            <a:miter lim="800000"/>
            <a:headEnd/>
            <a:tailEnd/>
          </a:ln>
        </p:spPr>
        <p:txBody>
          <a:bodyPr>
            <a:spAutoFit/>
          </a:bodyPr>
          <a:lstStyle/>
          <a:p>
            <a:pPr algn="ctr"/>
            <a:endParaRPr lang="en-US" sz="2000" i="1" dirty="0"/>
          </a:p>
          <a:p>
            <a:pPr algn="ctr"/>
            <a:r>
              <a:rPr lang="en-US" sz="2000" i="1" dirty="0"/>
              <a:t>Submitted  by</a:t>
            </a:r>
          </a:p>
          <a:p>
            <a:pPr algn="ctr"/>
            <a:r>
              <a:rPr lang="en-US" sz="2400" b="1" dirty="0" smtClean="0">
                <a:solidFill>
                  <a:schemeClr val="accent6">
                    <a:lumMod val="50000"/>
                  </a:schemeClr>
                </a:solidFill>
              </a:rPr>
              <a:t>G.REKHA ,</a:t>
            </a:r>
            <a:endParaRPr lang="en-US" sz="2400" b="1" dirty="0">
              <a:solidFill>
                <a:schemeClr val="accent6">
                  <a:lumMod val="50000"/>
                </a:schemeClr>
              </a:solidFill>
            </a:endParaRPr>
          </a:p>
          <a:p>
            <a:pPr algn="ctr"/>
            <a:r>
              <a:rPr lang="en-US" sz="2400" b="1" dirty="0" smtClean="0">
                <a:solidFill>
                  <a:srgbClr val="9900CC"/>
                </a:solidFill>
              </a:rPr>
              <a:t>134C1D5808.</a:t>
            </a:r>
            <a:endParaRPr lang="en-US" sz="2000" b="1" dirty="0">
              <a:solidFill>
                <a:srgbClr val="9900CC"/>
              </a:solidFill>
            </a:endParaRPr>
          </a:p>
        </p:txBody>
      </p:sp>
      <p:sp>
        <p:nvSpPr>
          <p:cNvPr id="3077" name="Rectangle 10"/>
          <p:cNvSpPr>
            <a:spLocks noChangeArrowheads="1"/>
          </p:cNvSpPr>
          <p:nvPr/>
        </p:nvSpPr>
        <p:spPr bwMode="auto">
          <a:xfrm>
            <a:off x="2357438" y="5429250"/>
            <a:ext cx="6572250" cy="1077218"/>
          </a:xfrm>
          <a:prstGeom prst="rect">
            <a:avLst/>
          </a:prstGeom>
          <a:noFill/>
          <a:ln w="9525">
            <a:noFill/>
            <a:miter lim="800000"/>
            <a:headEnd/>
            <a:tailEnd/>
          </a:ln>
        </p:spPr>
        <p:txBody>
          <a:bodyPr>
            <a:spAutoFit/>
          </a:bodyPr>
          <a:lstStyle/>
          <a:p>
            <a:pPr algn="ctr"/>
            <a:r>
              <a:rPr lang="en-US" sz="3200" b="1" dirty="0" smtClean="0"/>
              <a:t>SREE </a:t>
            </a:r>
            <a:r>
              <a:rPr lang="en-US" sz="3200" b="1" dirty="0"/>
              <a:t>RAMA </a:t>
            </a:r>
            <a:r>
              <a:rPr lang="en-US" sz="3200" b="1" dirty="0" smtClean="0"/>
              <a:t>ENGINEERING COLLEGE</a:t>
            </a:r>
            <a:endParaRPr lang="en-US" sz="3200" dirty="0"/>
          </a:p>
        </p:txBody>
      </p:sp>
      <p:pic>
        <p:nvPicPr>
          <p:cNvPr id="3078" name="Picture 1" descr="C:\Users\Dhamu\Desktop\logo.jpg"/>
          <p:cNvPicPr>
            <a:picLocks noChangeAspect="1" noChangeArrowheads="1"/>
          </p:cNvPicPr>
          <p:nvPr/>
        </p:nvPicPr>
        <p:blipFill>
          <a:blip r:embed="rId2"/>
          <a:srcRect/>
          <a:stretch>
            <a:fillRect/>
          </a:stretch>
        </p:blipFill>
        <p:spPr bwMode="auto">
          <a:xfrm>
            <a:off x="0" y="4786313"/>
            <a:ext cx="2349500" cy="2071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546957" y="381000"/>
            <a:ext cx="8050085" cy="5745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457200" y="685800"/>
            <a:ext cx="8229600" cy="49574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cstate="print"/>
          <a:srcRect/>
          <a:stretch>
            <a:fillRect/>
          </a:stretch>
        </p:blipFill>
        <p:spPr bwMode="auto">
          <a:xfrm>
            <a:off x="914400" y="1066800"/>
            <a:ext cx="6934200" cy="4648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cstate="print"/>
          <a:srcRect/>
          <a:stretch>
            <a:fillRect/>
          </a:stretch>
        </p:blipFill>
        <p:spPr bwMode="auto">
          <a:xfrm>
            <a:off x="762000" y="1066800"/>
            <a:ext cx="7315200"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Content Placeholder 3"/>
          <p:cNvPicPr>
            <a:picLocks noGrp="1"/>
          </p:cNvPicPr>
          <p:nvPr>
            <p:ph idx="1"/>
          </p:nvPr>
        </p:nvPicPr>
        <p:blipFill>
          <a:blip r:embed="rId2" cstate="print"/>
          <a:srcRect/>
          <a:stretch>
            <a:fillRect/>
          </a:stretch>
        </p:blipFill>
        <p:spPr bwMode="auto">
          <a:xfrm>
            <a:off x="1066800" y="1066800"/>
            <a:ext cx="7162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381000" y="762000"/>
            <a:ext cx="8305800" cy="50336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457200" y="609600"/>
            <a:ext cx="8229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685800" y="609600"/>
            <a:ext cx="8001000" cy="58673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4" name="Content Placeholder 3"/>
          <p:cNvPicPr>
            <a:picLocks noGrp="1"/>
          </p:cNvPicPr>
          <p:nvPr>
            <p:ph idx="1"/>
          </p:nvPr>
        </p:nvPicPr>
        <p:blipFill>
          <a:blip r:embed="rId2"/>
          <a:srcRect/>
          <a:stretch>
            <a:fillRect/>
          </a:stretch>
        </p:blipFill>
        <p:spPr bwMode="auto">
          <a:xfrm>
            <a:off x="533400" y="838201"/>
            <a:ext cx="8153400"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CONCLUSION</a:t>
            </a:r>
            <a:endParaRPr lang="en-US" b="1" dirty="0">
              <a:solidFill>
                <a:srgbClr val="80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In this paper, I have presented a model to evaluate the performance of an </a:t>
            </a:r>
            <a:r>
              <a:rPr lang="en-US" dirty="0" err="1" smtClean="0"/>
              <a:t>IaaS</a:t>
            </a:r>
            <a:r>
              <a:rPr lang="en-US" dirty="0" smtClean="0"/>
              <a:t> cloud system. Several performance metrics have been defined, such as availability, utilization, and responsiveness, allowing us to investigate the impact of different strategies on both provider and user point of views. In a market-oriented area, such as the cloud computing, an accurate evaluation of these parameters is required to quantify the offered </a:t>
            </a:r>
            <a:r>
              <a:rPr lang="en-US" dirty="0" err="1" smtClean="0"/>
              <a:t>QoS</a:t>
            </a:r>
            <a:r>
              <a:rPr lang="en-US" dirty="0" smtClean="0"/>
              <a:t> and opportunely manage SLAs.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CONTENTS</a:t>
            </a:r>
            <a:endParaRPr lang="en-US" b="1" dirty="0">
              <a:solidFill>
                <a:srgbClr val="800000"/>
              </a:solidFill>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dirty="0" smtClean="0">
                <a:solidFill>
                  <a:srgbClr val="6600CC"/>
                </a:solidFill>
              </a:rPr>
              <a:t>INTRODUCTION</a:t>
            </a:r>
          </a:p>
          <a:p>
            <a:r>
              <a:rPr lang="en-US" dirty="0" smtClean="0">
                <a:solidFill>
                  <a:srgbClr val="6600CC"/>
                </a:solidFill>
              </a:rPr>
              <a:t>PROBLEM DEFINITION</a:t>
            </a:r>
          </a:p>
          <a:p>
            <a:r>
              <a:rPr lang="en-US" dirty="0" smtClean="0">
                <a:solidFill>
                  <a:srgbClr val="6600CC"/>
                </a:solidFill>
              </a:rPr>
              <a:t>ABSTRACT</a:t>
            </a:r>
          </a:p>
          <a:p>
            <a:r>
              <a:rPr lang="en-US" dirty="0" smtClean="0">
                <a:solidFill>
                  <a:srgbClr val="6600CC"/>
                </a:solidFill>
              </a:rPr>
              <a:t>EXISTING SYSTEM</a:t>
            </a:r>
          </a:p>
          <a:p>
            <a:r>
              <a:rPr lang="en-US" dirty="0" smtClean="0">
                <a:solidFill>
                  <a:srgbClr val="6600CC"/>
                </a:solidFill>
              </a:rPr>
              <a:t>DISADVANTAGES</a:t>
            </a:r>
          </a:p>
          <a:p>
            <a:r>
              <a:rPr lang="en-US" dirty="0" smtClean="0">
                <a:solidFill>
                  <a:srgbClr val="6600CC"/>
                </a:solidFill>
              </a:rPr>
              <a:t>PROPOSED SYSTEM</a:t>
            </a:r>
          </a:p>
          <a:p>
            <a:r>
              <a:rPr lang="en-US" dirty="0" smtClean="0">
                <a:solidFill>
                  <a:srgbClr val="6600CC"/>
                </a:solidFill>
              </a:rPr>
              <a:t>ADVANTAGES</a:t>
            </a:r>
          </a:p>
          <a:p>
            <a:r>
              <a:rPr lang="en-US" dirty="0" smtClean="0">
                <a:solidFill>
                  <a:srgbClr val="6600CC"/>
                </a:solidFill>
              </a:rPr>
              <a:t>ARCHITECTURE</a:t>
            </a:r>
          </a:p>
          <a:p>
            <a:r>
              <a:rPr lang="en-US" dirty="0" smtClean="0">
                <a:solidFill>
                  <a:srgbClr val="6600CC"/>
                </a:solidFill>
              </a:rPr>
              <a:t>MODULES</a:t>
            </a:r>
          </a:p>
          <a:p>
            <a:r>
              <a:rPr lang="en-US" dirty="0" smtClean="0">
                <a:solidFill>
                  <a:srgbClr val="6600CC"/>
                </a:solidFill>
              </a:rPr>
              <a:t>REQUIREMENTS</a:t>
            </a:r>
          </a:p>
          <a:p>
            <a:r>
              <a:rPr lang="en-US" dirty="0" smtClean="0">
                <a:solidFill>
                  <a:srgbClr val="6600CC"/>
                </a:solidFill>
              </a:rPr>
              <a:t>UML DIAGRAMS</a:t>
            </a:r>
          </a:p>
          <a:p>
            <a:r>
              <a:rPr lang="en-US" dirty="0" smtClean="0">
                <a:solidFill>
                  <a:srgbClr val="6600CC"/>
                </a:solidFill>
              </a:rPr>
              <a:t>SCREEN SHOTS</a:t>
            </a:r>
          </a:p>
          <a:p>
            <a:r>
              <a:rPr lang="en-US" dirty="0" smtClean="0">
                <a:solidFill>
                  <a:srgbClr val="6600CC"/>
                </a:solidFill>
              </a:rPr>
              <a:t>CONCLUSION</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8"/>
            <a:ext cx="7943824" cy="2228872"/>
          </a:xfrm>
        </p:spPr>
        <p:txBody>
          <a:bodyPr>
            <a:noAutofit/>
          </a:bodyPr>
          <a:lstStyle/>
          <a:p>
            <a:r>
              <a:rPr lang="en-US" sz="9600" kern="10" dirty="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660000" scaled="1"/>
                </a:gradFill>
                <a:effectLst>
                  <a:outerShdw dist="35921" dir="2700000" sy="50000" kx="2115830" algn="bl" rotWithShape="0">
                    <a:srgbClr val="C0C0C0">
                      <a:alpha val="79999"/>
                    </a:srgbClr>
                  </a:outerShdw>
                </a:effectLst>
                <a:latin typeface="Arial Black"/>
              </a:rPr>
              <a:t>THANK ‘U’</a:t>
            </a:r>
            <a:endParaRPr lang="en-US" sz="96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660000" scaled="1"/>
              </a:gradFill>
              <a:effectLst>
                <a:outerShdw dist="35921" dir="2700000" sy="50000" kx="2115830" algn="bl" rotWithShape="0">
                  <a:srgbClr val="C0C0C0">
                    <a:alpha val="79999"/>
                  </a:srgbClr>
                </a:outerShdw>
              </a:effectLst>
              <a:latin typeface="Arial Black"/>
            </a:endParaRPr>
          </a:p>
        </p:txBody>
      </p:sp>
      <p:sp>
        <p:nvSpPr>
          <p:cNvPr id="7" name="Subtitle 3"/>
          <p:cNvSpPr txBox="1">
            <a:spLocks/>
          </p:cNvSpPr>
          <p:nvPr/>
        </p:nvSpPr>
        <p:spPr>
          <a:xfrm>
            <a:off x="214282" y="1785926"/>
            <a:ext cx="8715436" cy="5357850"/>
          </a:xfrm>
          <a:prstGeom prst="rect">
            <a:avLst/>
          </a:prstGeom>
        </p:spPr>
        <p:txBody>
          <a:bodyPr vert="horz" lIns="91440" tIns="45720" rIns="91440" bIns="45720" rtlCol="0">
            <a:noAutofit/>
          </a:bodyPr>
          <a:lstStyle/>
          <a:p>
            <a:pPr algn="just"/>
            <a:endParaRPr kumimoji="0" lang="en-US" sz="2400" b="0" i="0" u="none" strike="noStrike" kern="1200" cap="none" spc="0" normalizeH="0" baseline="0" noProof="0" dirty="0">
              <a:ln>
                <a:noFill/>
              </a:ln>
              <a:solidFill>
                <a:schemeClr val="tx1"/>
              </a:solidFill>
              <a:effectLst/>
              <a:uLnTx/>
              <a:uFillTx/>
              <a:ea typeface="+mn-ea"/>
              <a:cs typeface="+mn-cs"/>
            </a:endParaRPr>
          </a:p>
        </p:txBody>
      </p:sp>
      <p:pic>
        <p:nvPicPr>
          <p:cNvPr id="6" name="Picture 2"/>
          <p:cNvPicPr>
            <a:picLocks noChangeAspect="1" noChangeArrowheads="1"/>
          </p:cNvPicPr>
          <p:nvPr/>
        </p:nvPicPr>
        <p:blipFill>
          <a:blip r:embed="rId3"/>
          <a:stretch>
            <a:fillRect/>
          </a:stretch>
        </p:blipFill>
        <p:spPr bwMode="auto">
          <a:xfrm>
            <a:off x="3200400" y="2743200"/>
            <a:ext cx="2424130" cy="26077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800000"/>
                </a:solidFill>
              </a:rPr>
              <a:t>INTRODUCTION</a:t>
            </a:r>
            <a:endParaRPr lang="en-US" b="1" dirty="0">
              <a:solidFill>
                <a:srgbClr val="800000"/>
              </a:solidFill>
            </a:endParaRPr>
          </a:p>
        </p:txBody>
      </p:sp>
      <p:sp>
        <p:nvSpPr>
          <p:cNvPr id="3" name="Content Placeholder 2"/>
          <p:cNvSpPr>
            <a:spLocks noGrp="1"/>
          </p:cNvSpPr>
          <p:nvPr>
            <p:ph idx="1"/>
          </p:nvPr>
        </p:nvSpPr>
        <p:spPr/>
        <p:txBody>
          <a:bodyPr/>
          <a:lstStyle/>
          <a:p>
            <a:r>
              <a:rPr lang="en-US" dirty="0" smtClean="0">
                <a:solidFill>
                  <a:srgbClr val="6600CC"/>
                </a:solidFill>
              </a:rPr>
              <a:t>What is Cloud Computing System?</a:t>
            </a:r>
          </a:p>
          <a:p>
            <a:r>
              <a:rPr lang="en-US" dirty="0" smtClean="0">
                <a:solidFill>
                  <a:srgbClr val="6600CC"/>
                </a:solidFill>
              </a:rPr>
              <a:t>Services of Cloud Computing System:</a:t>
            </a:r>
          </a:p>
          <a:p>
            <a:pPr lvl="3"/>
            <a:r>
              <a:rPr lang="en-US" sz="4000" dirty="0" smtClean="0">
                <a:solidFill>
                  <a:srgbClr val="6600CC"/>
                </a:solidFill>
              </a:rPr>
              <a:t>   </a:t>
            </a:r>
            <a:r>
              <a:rPr lang="en-US" sz="4000" b="1" dirty="0" err="1" smtClean="0">
                <a:solidFill>
                  <a:srgbClr val="6600CC"/>
                </a:solidFill>
              </a:rPr>
              <a:t>SaaS</a:t>
            </a:r>
            <a:endParaRPr lang="en-US" sz="4000" b="1" dirty="0" smtClean="0">
              <a:solidFill>
                <a:srgbClr val="6600CC"/>
              </a:solidFill>
            </a:endParaRPr>
          </a:p>
          <a:p>
            <a:pPr lvl="3"/>
            <a:r>
              <a:rPr lang="en-US" sz="4000" b="1" dirty="0" smtClean="0">
                <a:solidFill>
                  <a:srgbClr val="6600CC"/>
                </a:solidFill>
              </a:rPr>
              <a:t>   </a:t>
            </a:r>
            <a:r>
              <a:rPr lang="en-US" sz="4000" b="1" dirty="0" err="1" smtClean="0">
                <a:solidFill>
                  <a:srgbClr val="6600CC"/>
                </a:solidFill>
              </a:rPr>
              <a:t>PaaS</a:t>
            </a:r>
            <a:endParaRPr lang="en-US" sz="4000" b="1" dirty="0" smtClean="0">
              <a:solidFill>
                <a:srgbClr val="6600CC"/>
              </a:solidFill>
            </a:endParaRPr>
          </a:p>
          <a:p>
            <a:pPr lvl="3"/>
            <a:r>
              <a:rPr lang="en-US" sz="4000" b="1" dirty="0" smtClean="0">
                <a:solidFill>
                  <a:srgbClr val="6600CC"/>
                </a:solidFill>
              </a:rPr>
              <a:t>   </a:t>
            </a:r>
            <a:r>
              <a:rPr lang="en-US" sz="4000" b="1" dirty="0" err="1" smtClean="0">
                <a:solidFill>
                  <a:srgbClr val="6600CC"/>
                </a:solidFill>
              </a:rPr>
              <a:t>IaaS</a:t>
            </a:r>
            <a:endParaRPr lang="en-US" sz="4000" b="1" dirty="0" smtClean="0">
              <a:solidFill>
                <a:srgbClr val="6600CC"/>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pPr eaLnBrk="1" hangingPunct="1"/>
            <a:r>
              <a:rPr lang="en-US" b="1" dirty="0" smtClean="0">
                <a:solidFill>
                  <a:srgbClr val="800000"/>
                </a:solidFill>
              </a:rPr>
              <a:t>PROBLEM DEFINITION</a:t>
            </a:r>
          </a:p>
        </p:txBody>
      </p:sp>
      <p:sp>
        <p:nvSpPr>
          <p:cNvPr id="5123" name="Rectangle 3"/>
          <p:cNvSpPr>
            <a:spLocks noGrp="1"/>
          </p:cNvSpPr>
          <p:nvPr>
            <p:ph idx="1"/>
          </p:nvPr>
        </p:nvSpPr>
        <p:spPr/>
        <p:txBody>
          <a:bodyPr/>
          <a:lstStyle/>
          <a:p>
            <a:r>
              <a:rPr lang="en-US" dirty="0" smtClean="0">
                <a:solidFill>
                  <a:srgbClr val="6600CC"/>
                </a:solidFill>
              </a:rPr>
              <a:t>In cloud environment the server utilization is not properly maintained.</a:t>
            </a:r>
          </a:p>
          <a:p>
            <a:r>
              <a:rPr lang="en-US" dirty="0" smtClean="0">
                <a:solidFill>
                  <a:srgbClr val="6600CC"/>
                </a:solidFill>
              </a:rPr>
              <a:t>if the request limit rises  immediately, this may lead to crash all the active servers at a time.</a:t>
            </a:r>
          </a:p>
          <a:p>
            <a:pPr>
              <a:buNone/>
            </a:pPr>
            <a:endParaRPr lang="en-US" dirty="0" smtClean="0">
              <a:solidFill>
                <a:srgbClr val="6600CC"/>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74638"/>
            <a:ext cx="8229600" cy="868362"/>
          </a:xfrm>
        </p:spPr>
        <p:txBody>
          <a:bodyPr/>
          <a:lstStyle/>
          <a:p>
            <a:pPr eaLnBrk="1" hangingPunct="1"/>
            <a:r>
              <a:rPr lang="en-US" b="1" dirty="0" smtClean="0">
                <a:solidFill>
                  <a:srgbClr val="800000"/>
                </a:solidFill>
              </a:rPr>
              <a:t>ABSTRACT</a:t>
            </a:r>
            <a:r>
              <a:rPr lang="en-US" dirty="0" smtClean="0"/>
              <a:t> </a:t>
            </a:r>
          </a:p>
        </p:txBody>
      </p:sp>
      <p:sp>
        <p:nvSpPr>
          <p:cNvPr id="6147" name="Content Placeholder 4"/>
          <p:cNvSpPr>
            <a:spLocks noGrp="1"/>
          </p:cNvSpPr>
          <p:nvPr>
            <p:ph idx="1"/>
          </p:nvPr>
        </p:nvSpPr>
        <p:spPr>
          <a:xfrm>
            <a:off x="304800" y="990600"/>
            <a:ext cx="8534400" cy="5867400"/>
          </a:xfrm>
        </p:spPr>
        <p:txBody>
          <a:bodyPr>
            <a:normAutofit/>
          </a:bodyPr>
          <a:lstStyle/>
          <a:p>
            <a:pPr algn="just" eaLnBrk="1" hangingPunct="1">
              <a:buFont typeface="Wingdings" pitchFamily="2" charset="2"/>
              <a:buChar char="ü"/>
            </a:pPr>
            <a:r>
              <a:rPr lang="en-IN" sz="3600" dirty="0" smtClean="0">
                <a:solidFill>
                  <a:srgbClr val="0000FF"/>
                </a:solidFill>
              </a:rPr>
              <a:t>Here I proposed a model which maintains cloud utilization properly .</a:t>
            </a:r>
          </a:p>
          <a:p>
            <a:pPr algn="ctr" eaLnBrk="1" hangingPunct="1"/>
            <a:r>
              <a:rPr lang="en-IN" sz="3600" dirty="0" smtClean="0">
                <a:solidFill>
                  <a:srgbClr val="0000FF"/>
                </a:solidFill>
              </a:rPr>
              <a:t>VM </a:t>
            </a:r>
            <a:r>
              <a:rPr lang="en-IN" sz="3600" dirty="0" smtClean="0">
                <a:solidFill>
                  <a:srgbClr val="0000FF"/>
                </a:solidFill>
              </a:rPr>
              <a:t>live migration</a:t>
            </a:r>
            <a:endParaRPr lang="en-IN" sz="3600" dirty="0" smtClean="0">
              <a:solidFill>
                <a:srgbClr val="0000FF"/>
              </a:solidFill>
            </a:endParaRPr>
          </a:p>
          <a:p>
            <a:pPr algn="ctr" eaLnBrk="1" hangingPunct="1"/>
            <a:r>
              <a:rPr lang="en-IN" sz="3600" dirty="0" smtClean="0">
                <a:solidFill>
                  <a:srgbClr val="0000FF"/>
                </a:solidFill>
              </a:rPr>
              <a:t>Cloud federation</a:t>
            </a:r>
          </a:p>
          <a:p>
            <a:pPr algn="just" eaLnBrk="1" hangingPunct="1">
              <a:buFont typeface="Wingdings" pitchFamily="2" charset="2"/>
              <a:buChar char="ü"/>
            </a:pPr>
            <a:r>
              <a:rPr lang="en-IN" sz="3600" dirty="0" smtClean="0">
                <a:solidFill>
                  <a:srgbClr val="0000FF"/>
                </a:solidFill>
              </a:rPr>
              <a:t>Here Several performance metrics are defined and evaluated.</a:t>
            </a:r>
          </a:p>
          <a:p>
            <a:pPr algn="just" eaLnBrk="1" hangingPunct="1">
              <a:buFont typeface="Wingdings" pitchFamily="2" charset="2"/>
              <a:buChar char="ü"/>
            </a:pPr>
            <a:r>
              <a:rPr lang="en-IN" sz="3600" dirty="0" smtClean="0">
                <a:solidFill>
                  <a:srgbClr val="0000FF"/>
                </a:solidFill>
              </a:rPr>
              <a:t>Here it uses SRN’s.</a:t>
            </a:r>
          </a:p>
          <a:p>
            <a:pPr algn="just" eaLnBrk="1" hangingPunct="1">
              <a:buFont typeface="Wingdings" pitchFamily="2" charset="2"/>
              <a:buChar char="ü"/>
            </a:pPr>
            <a:r>
              <a:rPr lang="en-IN" sz="3600" dirty="0" smtClean="0">
                <a:solidFill>
                  <a:srgbClr val="0000FF"/>
                </a:solidFill>
              </a:rPr>
              <a:t>Here it handles all types of requests.</a:t>
            </a:r>
          </a:p>
          <a:p>
            <a:pPr algn="just" eaLnBrk="1" hangingPunct="1">
              <a:buFont typeface="Wingdings" pitchFamily="2" charset="2"/>
              <a:buChar char="ü"/>
            </a:pPr>
            <a:r>
              <a:rPr lang="en-IN" sz="3600" dirty="0" smtClean="0">
                <a:solidFill>
                  <a:srgbClr val="0000FF"/>
                </a:solidFill>
              </a:rPr>
              <a:t>Here a resiliency analysis is also provided</a:t>
            </a:r>
            <a:r>
              <a:rPr lang="en-IN" sz="4000" dirty="0" smtClean="0">
                <a:solidFill>
                  <a:srgbClr val="0000FF"/>
                </a:solidFill>
              </a:rPr>
              <a:t>.</a:t>
            </a:r>
          </a:p>
          <a:p>
            <a:pPr eaLnBrk="1" hangingPunct="1">
              <a:buNone/>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74638"/>
            <a:ext cx="8229600" cy="1143000"/>
          </a:xfrm>
        </p:spPr>
        <p:txBody>
          <a:bodyPr/>
          <a:lstStyle/>
          <a:p>
            <a:pPr eaLnBrk="1" hangingPunct="1"/>
            <a:r>
              <a:rPr lang="en-US" sz="4800" dirty="0" smtClean="0">
                <a:solidFill>
                  <a:srgbClr val="FF66CC"/>
                </a:solidFill>
              </a:rPr>
              <a:t> </a:t>
            </a:r>
            <a:r>
              <a:rPr lang="en-US" sz="4800" b="1" dirty="0" smtClean="0">
                <a:solidFill>
                  <a:srgbClr val="800000"/>
                </a:solidFill>
              </a:rPr>
              <a:t>EXISTING SYSTEM</a:t>
            </a:r>
          </a:p>
        </p:txBody>
      </p:sp>
      <p:sp>
        <p:nvSpPr>
          <p:cNvPr id="7171" name="Rectangle 3"/>
          <p:cNvSpPr>
            <a:spLocks noGrp="1" noChangeArrowheads="1"/>
          </p:cNvSpPr>
          <p:nvPr>
            <p:ph type="body" idx="4294967295"/>
          </p:nvPr>
        </p:nvSpPr>
        <p:spPr>
          <a:xfrm>
            <a:off x="381000" y="1371600"/>
            <a:ext cx="7848600" cy="4754563"/>
          </a:xfrm>
        </p:spPr>
        <p:txBody>
          <a:bodyPr/>
          <a:lstStyle/>
          <a:p>
            <a:pPr eaLnBrk="1" hangingPunct="1"/>
            <a:endParaRPr lang="en-US" dirty="0" smtClean="0"/>
          </a:p>
          <a:p>
            <a:pPr eaLnBrk="1" hangingPunct="1">
              <a:buFont typeface="Wingdings" pitchFamily="2" charset="2"/>
              <a:buChar char="Ø"/>
            </a:pPr>
            <a:r>
              <a:rPr lang="en-US" sz="4000" dirty="0" smtClean="0">
                <a:solidFill>
                  <a:srgbClr val="6406E2"/>
                </a:solidFill>
              </a:rPr>
              <a:t>Based on SLA’s they were predicting the costs/benefits.</a:t>
            </a:r>
          </a:p>
          <a:p>
            <a:pPr eaLnBrk="1" hangingPunct="1">
              <a:buFont typeface="Wingdings" pitchFamily="2" charset="2"/>
              <a:buChar char="Ø"/>
            </a:pPr>
            <a:r>
              <a:rPr lang="en-US" sz="4000" dirty="0" smtClean="0">
                <a:solidFill>
                  <a:srgbClr val="6406E2"/>
                </a:solidFill>
              </a:rPr>
              <a:t>Mainly implemented in traditional distributed systems.</a:t>
            </a:r>
          </a:p>
          <a:p>
            <a:pPr eaLnBrk="1" hangingPunct="1">
              <a:buFont typeface="Wingdings" pitchFamily="2" charset="2"/>
              <a:buChar char="Ø"/>
            </a:pPr>
            <a:endParaRPr lang="en-US" sz="4000" dirty="0" smtClean="0">
              <a:solidFill>
                <a:srgbClr val="6406E2"/>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normAutofit/>
          </a:bodyPr>
          <a:lstStyle/>
          <a:p>
            <a:pPr eaLnBrk="1" hangingPunct="1"/>
            <a:r>
              <a:rPr lang="en-US" sz="4800" b="1" dirty="0" smtClean="0">
                <a:solidFill>
                  <a:srgbClr val="800000"/>
                </a:solidFill>
              </a:rPr>
              <a:t>DISADVANTAGES</a:t>
            </a:r>
          </a:p>
        </p:txBody>
      </p:sp>
      <p:sp>
        <p:nvSpPr>
          <p:cNvPr id="8195" name="Rectangle 3"/>
          <p:cNvSpPr>
            <a:spLocks noGrp="1"/>
          </p:cNvSpPr>
          <p:nvPr>
            <p:ph idx="1"/>
          </p:nvPr>
        </p:nvSpPr>
        <p:spPr>
          <a:xfrm>
            <a:off x="457200" y="1600200"/>
            <a:ext cx="8686800" cy="4525963"/>
          </a:xfrm>
        </p:spPr>
        <p:txBody>
          <a:bodyPr/>
          <a:lstStyle/>
          <a:p>
            <a:pPr eaLnBrk="1" hangingPunct="1">
              <a:lnSpc>
                <a:spcPct val="90000"/>
              </a:lnSpc>
            </a:pPr>
            <a:r>
              <a:rPr lang="en-US" sz="3600" dirty="0" smtClean="0">
                <a:solidFill>
                  <a:srgbClr val="9900CC"/>
                </a:solidFill>
              </a:rPr>
              <a:t>It fallows Black Box approach. </a:t>
            </a:r>
          </a:p>
          <a:p>
            <a:pPr eaLnBrk="1" hangingPunct="1">
              <a:lnSpc>
                <a:spcPct val="90000"/>
              </a:lnSpc>
            </a:pPr>
            <a:r>
              <a:rPr lang="en-US" sz="3600" dirty="0" smtClean="0">
                <a:solidFill>
                  <a:srgbClr val="9900CC"/>
                </a:solidFill>
              </a:rPr>
              <a:t>Handles only uniform requests.</a:t>
            </a:r>
          </a:p>
          <a:p>
            <a:pPr eaLnBrk="1" hangingPunct="1">
              <a:lnSpc>
                <a:spcPct val="90000"/>
              </a:lnSpc>
            </a:pPr>
            <a:r>
              <a:rPr lang="en-US" sz="3600" dirty="0" smtClean="0">
                <a:solidFill>
                  <a:srgbClr val="9900CC"/>
                </a:solidFill>
              </a:rPr>
              <a:t>Here VM live migration and cloud federation is not possible.</a:t>
            </a:r>
            <a:endParaRPr lang="en-IN" sz="3600" dirty="0" smtClean="0">
              <a:solidFill>
                <a:srgbClr val="9900CC"/>
              </a:solidFill>
            </a:endParaRPr>
          </a:p>
          <a:p>
            <a:pPr eaLnBrk="1" hangingPunct="1">
              <a:lnSpc>
                <a:spcPct val="90000"/>
              </a:lnSpc>
            </a:pPr>
            <a:r>
              <a:rPr lang="en-IN" sz="3600" dirty="0" smtClean="0">
                <a:solidFill>
                  <a:srgbClr val="9900CC"/>
                </a:solidFill>
              </a:rPr>
              <a:t>Simulation does not allow to conduct comprehensive analyses of the system performance</a:t>
            </a:r>
            <a:r>
              <a:rPr lang="en-IN" sz="3600" dirty="0" smtClean="0"/>
              <a:t>. </a:t>
            </a:r>
          </a:p>
          <a:p>
            <a:pPr eaLnBrk="1" hangingPunct="1">
              <a:lnSpc>
                <a:spcPct val="90000"/>
              </a:lnSpc>
              <a:buNone/>
            </a:pPr>
            <a:endParaRPr lang="en-US" dirty="0" smtClean="0">
              <a:solidFill>
                <a:srgbClr val="8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457200" y="274638"/>
            <a:ext cx="8229600" cy="868362"/>
          </a:xfrm>
        </p:spPr>
        <p:txBody>
          <a:bodyPr>
            <a:normAutofit/>
          </a:bodyPr>
          <a:lstStyle/>
          <a:p>
            <a:pPr eaLnBrk="1" hangingPunct="1"/>
            <a:r>
              <a:rPr lang="en-US" sz="4800" b="1" dirty="0" smtClean="0">
                <a:solidFill>
                  <a:srgbClr val="800000"/>
                </a:solidFill>
              </a:rPr>
              <a:t>PROPOSED SYSTEM</a:t>
            </a:r>
          </a:p>
        </p:txBody>
      </p:sp>
      <p:sp>
        <p:nvSpPr>
          <p:cNvPr id="8195" name="Rectangle 3"/>
          <p:cNvSpPr>
            <a:spLocks noGrp="1"/>
          </p:cNvSpPr>
          <p:nvPr>
            <p:ph idx="1"/>
          </p:nvPr>
        </p:nvSpPr>
        <p:spPr>
          <a:xfrm>
            <a:off x="228600" y="1066800"/>
            <a:ext cx="8534400" cy="5257800"/>
          </a:xfrm>
        </p:spPr>
        <p:txBody>
          <a:bodyPr>
            <a:normAutofit/>
          </a:bodyPr>
          <a:lstStyle/>
          <a:p>
            <a:pPr eaLnBrk="1" hangingPunct="1">
              <a:defRPr/>
            </a:pPr>
            <a:r>
              <a:rPr lang="en-IN" sz="3400" dirty="0" smtClean="0">
                <a:solidFill>
                  <a:srgbClr val="6600CC"/>
                </a:solidFill>
              </a:rPr>
              <a:t>In this paper, an analytical model is presented, based on Stochastic Reward Nets (SRNs).</a:t>
            </a:r>
            <a:endParaRPr lang="en-US" sz="3400" dirty="0" smtClean="0">
              <a:solidFill>
                <a:srgbClr val="6600CC"/>
              </a:solidFill>
            </a:endParaRPr>
          </a:p>
          <a:p>
            <a:pPr eaLnBrk="1" hangingPunct="1">
              <a:defRPr/>
            </a:pPr>
            <a:r>
              <a:rPr lang="en-IN" sz="3400" dirty="0" smtClean="0">
                <a:solidFill>
                  <a:srgbClr val="6600CC"/>
                </a:solidFill>
              </a:rPr>
              <a:t>it enables the infrastructure elasticity.</a:t>
            </a:r>
            <a:endParaRPr lang="en-US" sz="3400" dirty="0" smtClean="0">
              <a:solidFill>
                <a:srgbClr val="6600CC"/>
              </a:solidFill>
            </a:endParaRPr>
          </a:p>
          <a:p>
            <a:pPr eaLnBrk="1" hangingPunct="1">
              <a:defRPr/>
            </a:pPr>
            <a:r>
              <a:rPr lang="en-IN" sz="3400" dirty="0" smtClean="0">
                <a:solidFill>
                  <a:srgbClr val="6600CC"/>
                </a:solidFill>
              </a:rPr>
              <a:t>Here low level details are easily integrated with cloud based actions.</a:t>
            </a:r>
          </a:p>
          <a:p>
            <a:pPr eaLnBrk="1" hangingPunct="1">
              <a:defRPr/>
            </a:pPr>
            <a:r>
              <a:rPr lang="en-IN" sz="3400" dirty="0" smtClean="0">
                <a:solidFill>
                  <a:srgbClr val="6600CC"/>
                </a:solidFill>
              </a:rPr>
              <a:t>An exhaustive set of performance metrics are defined regarding both the system provider and the final users.</a:t>
            </a:r>
            <a:endParaRPr lang="en-US" sz="3400" dirty="0" smtClean="0">
              <a:solidFill>
                <a:srgbClr val="6600CC"/>
              </a:solidFill>
            </a:endParaRPr>
          </a:p>
          <a:p>
            <a:pPr eaLnBrk="1" hangingPunct="1">
              <a:defRPr/>
            </a:pPr>
            <a:endParaRPr lang="en-US" sz="3600" dirty="0" smtClean="0">
              <a:solidFill>
                <a:schemeClr val="accent2"/>
              </a:solidFill>
            </a:endParaRPr>
          </a:p>
          <a:p>
            <a:pPr eaLnBrk="1" hangingPunct="1">
              <a:buFont typeface="Arial" charset="0"/>
              <a:buNone/>
              <a:defRPr/>
            </a:pPr>
            <a:endParaRPr lang="en-US" sz="3600" dirty="0" smtClean="0">
              <a:solidFill>
                <a:schemeClr val="accent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2613</TotalTime>
  <Words>447</Words>
  <Application>Microsoft Office PowerPoint</Application>
  <PresentationFormat>On-screen Show (4:3)</PresentationFormat>
  <Paragraphs>96</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A Model For Investigating Cloud Computing (Iaas) In Data Center Performance And Qos  </vt:lpstr>
      <vt:lpstr>CONTENTS</vt:lpstr>
      <vt:lpstr>INTRODUCTION</vt:lpstr>
      <vt:lpstr>PROBLEM DEFINITION</vt:lpstr>
      <vt:lpstr>ABSTRACT </vt:lpstr>
      <vt:lpstr> EXISTING SYSTEM</vt:lpstr>
      <vt:lpstr>DISADVANTAGES</vt:lpstr>
      <vt:lpstr>PROPOSED SYSTEM</vt:lpstr>
      <vt:lpstr>ADVANTAGES</vt:lpstr>
      <vt:lpstr>ARCHITECTURE</vt:lpstr>
      <vt:lpstr>MODULES</vt:lpstr>
      <vt:lpstr>REQUIREMENTS</vt:lpstr>
      <vt:lpstr>REQUIREMENTS(cont..)</vt:lpstr>
      <vt:lpstr>UML DIAGRAMS</vt:lpstr>
      <vt:lpstr>USE CASE DIAGRAM</vt:lpstr>
      <vt:lpstr>SEQUENCE DIAGRAM</vt:lpstr>
      <vt:lpstr>DATA FLOW DIAGRAM</vt:lpstr>
      <vt:lpstr>SCREEN SHOTS</vt:lpstr>
      <vt:lpstr>Slide 20</vt:lpstr>
      <vt:lpstr>Slide 21</vt:lpstr>
      <vt:lpstr>Slide 22</vt:lpstr>
      <vt:lpstr>Slide 23</vt:lpstr>
      <vt:lpstr>Slide 24</vt:lpstr>
      <vt:lpstr>Slide 25</vt:lpstr>
      <vt:lpstr>Slide 26</vt:lpstr>
      <vt:lpstr>Slide 27</vt:lpstr>
      <vt:lpstr>Slide 28</vt:lpstr>
      <vt:lpstr>CONCLUSION</vt:lpstr>
      <vt:lpstr>THANK ‘U’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Phisanu P</dc:creator>
  <cp:lastModifiedBy>REKHA ROYAL</cp:lastModifiedBy>
  <cp:revision>297</cp:revision>
  <dcterms:created xsi:type="dcterms:W3CDTF">2010-11-10T03:55:13Z</dcterms:created>
  <dcterms:modified xsi:type="dcterms:W3CDTF">2016-02-28T16:52:20Z</dcterms:modified>
</cp:coreProperties>
</file>