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14300"/>
            <a:ext cx="10058400" cy="75438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325624"/>
            <a:ext cx="10058400" cy="53324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731" y="668433"/>
            <a:ext cx="8014334" cy="1542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7392" y="2324588"/>
            <a:ext cx="692975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36519" y="3995927"/>
            <a:ext cx="6179820" cy="0"/>
          </a:xfrm>
          <a:custGeom>
            <a:avLst/>
            <a:gdLst/>
            <a:ahLst/>
            <a:cxnLst/>
            <a:rect l="l" t="t" r="r" b="b"/>
            <a:pathLst>
              <a:path w="6179820" h="0">
                <a:moveTo>
                  <a:pt x="0" y="0"/>
                </a:moveTo>
                <a:lnTo>
                  <a:pt x="6179819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1447" rIns="0" bIns="0" rtlCol="0" vert="horz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575"/>
              </a:spcBef>
            </a:pPr>
            <a:r>
              <a:rPr dirty="0" spc="190"/>
              <a:t>GRAIN</a:t>
            </a:r>
            <a:r>
              <a:rPr dirty="0" spc="-5"/>
              <a:t> </a:t>
            </a:r>
            <a:r>
              <a:rPr dirty="0" spc="-120"/>
              <a:t>PALETTE:</a:t>
            </a:r>
            <a:r>
              <a:rPr dirty="0" spc="-730"/>
              <a:t> </a:t>
            </a:r>
            <a:r>
              <a:rPr dirty="0" spc="265"/>
              <a:t>A</a:t>
            </a:r>
            <a:r>
              <a:rPr dirty="0" spc="-25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 spc="145"/>
              <a:t>LEARNING </a:t>
            </a:r>
            <a:r>
              <a:rPr dirty="0" spc="65"/>
              <a:t>ODYSSEY</a:t>
            </a:r>
            <a:r>
              <a:rPr dirty="0" spc="-85"/>
              <a:t> </a:t>
            </a:r>
            <a:r>
              <a:rPr dirty="0" spc="195"/>
              <a:t>IN</a:t>
            </a:r>
            <a:r>
              <a:rPr dirty="0" spc="-100"/>
              <a:t> </a:t>
            </a:r>
            <a:r>
              <a:rPr dirty="0" spc="55"/>
              <a:t>RICE</a:t>
            </a:r>
            <a:r>
              <a:rPr dirty="0" spc="-495"/>
              <a:t> </a:t>
            </a:r>
            <a:r>
              <a:rPr dirty="0"/>
              <a:t>TYPE</a:t>
            </a:r>
            <a:r>
              <a:rPr dirty="0" spc="-55"/>
              <a:t> </a:t>
            </a:r>
            <a:r>
              <a:rPr dirty="0" spc="85"/>
              <a:t>CLASSIFICATION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04279" y="4758944"/>
            <a:ext cx="2848610" cy="17576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25">
                <a:latin typeface="Times New Roman"/>
                <a:cs typeface="Times New Roman"/>
              </a:rPr>
              <a:t>BY-</a:t>
            </a:r>
            <a:endParaRPr sz="1500">
              <a:latin typeface="Times New Roman"/>
              <a:cs typeface="Times New Roman"/>
            </a:endParaRPr>
          </a:p>
          <a:p>
            <a:pPr algn="just" marL="355600">
              <a:lnSpc>
                <a:spcPct val="100000"/>
              </a:lnSpc>
              <a:spcBef>
                <a:spcPts val="1150"/>
              </a:spcBef>
            </a:pP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KARTHIK</a:t>
            </a:r>
            <a:endParaRPr sz="1500">
              <a:latin typeface="Times New Roman"/>
              <a:cs typeface="Times New Roman"/>
            </a:endParaRPr>
          </a:p>
          <a:p>
            <a:pPr algn="just" marL="355600" marR="5080">
              <a:lnSpc>
                <a:spcPts val="2950"/>
              </a:lnSpc>
              <a:spcBef>
                <a:spcPts val="105"/>
              </a:spcBef>
            </a:pP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JAGADEESHWAR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REDDY </a:t>
            </a: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VENKATESWARA</a:t>
            </a:r>
            <a:r>
              <a:rPr dirty="0" sz="1500" spc="-20">
                <a:latin typeface="Times New Roman"/>
                <a:cs typeface="Times New Roman"/>
              </a:rPr>
              <a:t> REDDY </a:t>
            </a:r>
            <a:r>
              <a:rPr dirty="0" sz="1500">
                <a:latin typeface="Times New Roman"/>
                <a:cs typeface="Times New Roman"/>
              </a:rPr>
              <a:t>NS </a:t>
            </a:r>
            <a:r>
              <a:rPr dirty="0" sz="1500" spc="-25">
                <a:latin typeface="Times New Roman"/>
                <a:cs typeface="Times New Roman"/>
              </a:rPr>
              <a:t>IFFATH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MUSKAN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110"/>
              <a:t>CHALLENGES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501586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Limited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dataset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size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39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Visual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similarities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among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rice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Risk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overfitting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without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regularization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270"/>
              <a:t>CONCLUSION</a:t>
            </a:r>
            <a:r>
              <a:rPr dirty="0" spc="95"/>
              <a:t> </a:t>
            </a:r>
            <a:r>
              <a:rPr dirty="0" spc="-300"/>
              <a:t>&amp;</a:t>
            </a:r>
            <a:r>
              <a:rPr dirty="0" spc="5"/>
              <a:t> </a:t>
            </a:r>
            <a:r>
              <a:rPr dirty="0"/>
              <a:t>FUTURE</a:t>
            </a:r>
            <a:r>
              <a:rPr dirty="0" spc="-440"/>
              <a:t> </a:t>
            </a:r>
            <a:r>
              <a:rPr dirty="0" spc="325"/>
              <a:t>WORK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5045710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9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Transfer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Learning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enhanced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performance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Plan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to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expand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dataset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rice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Potential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for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real-</a:t>
            </a:r>
            <a:r>
              <a:rPr dirty="0" sz="2200" spc="-155">
                <a:latin typeface="Trebuchet MS"/>
                <a:cs typeface="Trebuchet MS"/>
              </a:rPr>
              <a:t>time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classification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app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REFERENCES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4160" marR="5080" indent="-252095">
              <a:lnSpc>
                <a:spcPct val="120000"/>
              </a:lnSpc>
              <a:spcBef>
                <a:spcPts val="10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pc="-380"/>
              <a:t>•</a:t>
            </a:r>
            <a:r>
              <a:rPr dirty="0" spc="-60"/>
              <a:t> </a:t>
            </a:r>
            <a:r>
              <a:rPr dirty="0" spc="-30"/>
              <a:t>GitHub</a:t>
            </a:r>
            <a:r>
              <a:rPr dirty="0" spc="-70"/>
              <a:t> </a:t>
            </a:r>
            <a:r>
              <a:rPr dirty="0" spc="-95"/>
              <a:t>repository:</a:t>
            </a:r>
            <a:r>
              <a:rPr dirty="0" spc="-270"/>
              <a:t> </a:t>
            </a:r>
            <a:r>
              <a:rPr dirty="0" spc="-135"/>
              <a:t>github.com/karthik8094/GrainPalette- </a:t>
            </a:r>
            <a:r>
              <a:rPr dirty="0"/>
              <a:t>A-</a:t>
            </a:r>
            <a:r>
              <a:rPr dirty="0" spc="-65"/>
              <a:t>Deep-</a:t>
            </a:r>
            <a:r>
              <a:rPr dirty="0" spc="-120"/>
              <a:t>Learning-</a:t>
            </a:r>
            <a:r>
              <a:rPr dirty="0" spc="-65"/>
              <a:t>Odyssey-</a:t>
            </a:r>
            <a:r>
              <a:rPr dirty="0" spc="-100"/>
              <a:t>In-</a:t>
            </a:r>
            <a:r>
              <a:rPr dirty="0" spc="-105"/>
              <a:t>Rice-</a:t>
            </a:r>
            <a:r>
              <a:rPr dirty="0" spc="-155"/>
              <a:t>Type-</a:t>
            </a:r>
            <a:r>
              <a:rPr dirty="0" spc="-35"/>
              <a:t>Classification- </a:t>
            </a:r>
            <a:r>
              <a:rPr dirty="0" spc="-75"/>
              <a:t>Through-</a:t>
            </a:r>
            <a:r>
              <a:rPr dirty="0" spc="-155"/>
              <a:t>Transfer-</a:t>
            </a:r>
            <a:r>
              <a:rPr dirty="0" spc="-10"/>
              <a:t>Learning</a:t>
            </a: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pc="-380"/>
              <a:t>•</a:t>
            </a:r>
            <a:r>
              <a:rPr dirty="0" spc="-45"/>
              <a:t> </a:t>
            </a:r>
            <a:r>
              <a:rPr dirty="0" spc="-135"/>
              <a:t>Related</a:t>
            </a:r>
            <a:r>
              <a:rPr dirty="0" spc="-30"/>
              <a:t> </a:t>
            </a:r>
            <a:r>
              <a:rPr dirty="0" spc="-120"/>
              <a:t>research</a:t>
            </a:r>
            <a:r>
              <a:rPr dirty="0" spc="-10"/>
              <a:t> </a:t>
            </a:r>
            <a:r>
              <a:rPr dirty="0" spc="-114"/>
              <a:t>papers</a:t>
            </a:r>
            <a:r>
              <a:rPr dirty="0" spc="-20"/>
              <a:t> </a:t>
            </a:r>
            <a:r>
              <a:rPr dirty="0" spc="-150"/>
              <a:t>and</a:t>
            </a:r>
            <a:r>
              <a:rPr dirty="0" spc="-50"/>
              <a:t> </a:t>
            </a:r>
            <a:r>
              <a:rPr dirty="0" spc="-10"/>
              <a:t>datasets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26008" y="3012948"/>
            <a:ext cx="8348980" cy="940435"/>
          </a:xfrm>
          <a:custGeom>
            <a:avLst/>
            <a:gdLst/>
            <a:ahLst/>
            <a:cxnLst/>
            <a:rect l="l" t="t" r="r" b="b"/>
            <a:pathLst>
              <a:path w="8348980" h="940435">
                <a:moveTo>
                  <a:pt x="890016" y="181356"/>
                </a:moveTo>
                <a:lnTo>
                  <a:pt x="0" y="181356"/>
                </a:lnTo>
                <a:lnTo>
                  <a:pt x="0" y="13716"/>
                </a:lnTo>
                <a:lnTo>
                  <a:pt x="890016" y="13716"/>
                </a:lnTo>
                <a:lnTo>
                  <a:pt x="890016" y="181356"/>
                </a:lnTo>
                <a:close/>
              </a:path>
              <a:path w="8348980" h="940435">
                <a:moveTo>
                  <a:pt x="559308" y="928116"/>
                </a:moveTo>
                <a:lnTo>
                  <a:pt x="330708" y="928116"/>
                </a:lnTo>
                <a:lnTo>
                  <a:pt x="330708" y="181356"/>
                </a:lnTo>
                <a:lnTo>
                  <a:pt x="559308" y="181356"/>
                </a:lnTo>
                <a:lnTo>
                  <a:pt x="559308" y="928116"/>
                </a:lnTo>
                <a:close/>
              </a:path>
              <a:path w="8348980" h="940435">
                <a:moveTo>
                  <a:pt x="1258824" y="928116"/>
                </a:moveTo>
                <a:lnTo>
                  <a:pt x="1030224" y="928116"/>
                </a:lnTo>
                <a:lnTo>
                  <a:pt x="1030224" y="13716"/>
                </a:lnTo>
                <a:lnTo>
                  <a:pt x="1258824" y="13716"/>
                </a:lnTo>
                <a:lnTo>
                  <a:pt x="1258824" y="379476"/>
                </a:lnTo>
                <a:lnTo>
                  <a:pt x="1940052" y="379476"/>
                </a:lnTo>
                <a:lnTo>
                  <a:pt x="1940052" y="556260"/>
                </a:lnTo>
                <a:lnTo>
                  <a:pt x="1258824" y="556260"/>
                </a:lnTo>
                <a:lnTo>
                  <a:pt x="1258824" y="928116"/>
                </a:lnTo>
                <a:close/>
              </a:path>
              <a:path w="8348980" h="940435">
                <a:moveTo>
                  <a:pt x="1940052" y="379476"/>
                </a:moveTo>
                <a:lnTo>
                  <a:pt x="1711452" y="379476"/>
                </a:lnTo>
                <a:lnTo>
                  <a:pt x="1711452" y="13716"/>
                </a:lnTo>
                <a:lnTo>
                  <a:pt x="1940052" y="13716"/>
                </a:lnTo>
                <a:lnTo>
                  <a:pt x="1940052" y="379476"/>
                </a:lnTo>
                <a:close/>
              </a:path>
              <a:path w="8348980" h="940435">
                <a:moveTo>
                  <a:pt x="1940052" y="928116"/>
                </a:moveTo>
                <a:lnTo>
                  <a:pt x="1711452" y="928116"/>
                </a:lnTo>
                <a:lnTo>
                  <a:pt x="1711452" y="556260"/>
                </a:lnTo>
                <a:lnTo>
                  <a:pt x="1940052" y="556260"/>
                </a:lnTo>
                <a:lnTo>
                  <a:pt x="1940052" y="928116"/>
                </a:lnTo>
                <a:close/>
              </a:path>
              <a:path w="8348980" h="940435">
                <a:moveTo>
                  <a:pt x="2289619" y="928116"/>
                </a:moveTo>
                <a:lnTo>
                  <a:pt x="2048256" y="928116"/>
                </a:lnTo>
                <a:lnTo>
                  <a:pt x="2415730" y="13716"/>
                </a:lnTo>
                <a:lnTo>
                  <a:pt x="2680906" y="13716"/>
                </a:lnTo>
                <a:lnTo>
                  <a:pt x="2778222" y="232505"/>
                </a:lnTo>
                <a:lnTo>
                  <a:pt x="2551938" y="232505"/>
                </a:lnTo>
                <a:lnTo>
                  <a:pt x="2417730" y="588264"/>
                </a:lnTo>
                <a:lnTo>
                  <a:pt x="2936460" y="588264"/>
                </a:lnTo>
                <a:lnTo>
                  <a:pt x="3007636" y="748284"/>
                </a:lnTo>
                <a:lnTo>
                  <a:pt x="2357437" y="748284"/>
                </a:lnTo>
                <a:lnTo>
                  <a:pt x="2289619" y="928116"/>
                </a:lnTo>
                <a:close/>
              </a:path>
              <a:path w="8348980" h="940435">
                <a:moveTo>
                  <a:pt x="2936460" y="588264"/>
                </a:moveTo>
                <a:lnTo>
                  <a:pt x="2700528" y="588264"/>
                </a:lnTo>
                <a:lnTo>
                  <a:pt x="2551938" y="232505"/>
                </a:lnTo>
                <a:lnTo>
                  <a:pt x="2778222" y="232505"/>
                </a:lnTo>
                <a:lnTo>
                  <a:pt x="2936460" y="588264"/>
                </a:lnTo>
                <a:close/>
              </a:path>
              <a:path w="8348980" h="940435">
                <a:moveTo>
                  <a:pt x="3087624" y="928116"/>
                </a:moveTo>
                <a:lnTo>
                  <a:pt x="2842450" y="928116"/>
                </a:lnTo>
                <a:lnTo>
                  <a:pt x="2767393" y="748284"/>
                </a:lnTo>
                <a:lnTo>
                  <a:pt x="3007636" y="748284"/>
                </a:lnTo>
                <a:lnTo>
                  <a:pt x="3087624" y="928116"/>
                </a:lnTo>
                <a:close/>
              </a:path>
              <a:path w="8348980" h="940435">
                <a:moveTo>
                  <a:pt x="3422904" y="928116"/>
                </a:moveTo>
                <a:lnTo>
                  <a:pt x="3194304" y="928116"/>
                </a:lnTo>
                <a:lnTo>
                  <a:pt x="3194304" y="13716"/>
                </a:lnTo>
                <a:lnTo>
                  <a:pt x="3404235" y="13716"/>
                </a:lnTo>
                <a:lnTo>
                  <a:pt x="3690238" y="342328"/>
                </a:lnTo>
                <a:lnTo>
                  <a:pt x="3422904" y="342328"/>
                </a:lnTo>
                <a:lnTo>
                  <a:pt x="3422904" y="928116"/>
                </a:lnTo>
                <a:close/>
              </a:path>
              <a:path w="8348980" h="940435">
                <a:moveTo>
                  <a:pt x="4119372" y="572738"/>
                </a:moveTo>
                <a:lnTo>
                  <a:pt x="3890772" y="572738"/>
                </a:lnTo>
                <a:lnTo>
                  <a:pt x="3890772" y="13716"/>
                </a:lnTo>
                <a:lnTo>
                  <a:pt x="4119372" y="13716"/>
                </a:lnTo>
                <a:lnTo>
                  <a:pt x="4119372" y="572738"/>
                </a:lnTo>
                <a:close/>
              </a:path>
              <a:path w="8348980" h="940435">
                <a:moveTo>
                  <a:pt x="4119372" y="928116"/>
                </a:moveTo>
                <a:lnTo>
                  <a:pt x="3926681" y="928116"/>
                </a:lnTo>
                <a:lnTo>
                  <a:pt x="3422904" y="342328"/>
                </a:lnTo>
                <a:lnTo>
                  <a:pt x="3690238" y="342328"/>
                </a:lnTo>
                <a:lnTo>
                  <a:pt x="3890772" y="572738"/>
                </a:lnTo>
                <a:lnTo>
                  <a:pt x="4119372" y="572738"/>
                </a:lnTo>
                <a:lnTo>
                  <a:pt x="4119372" y="928116"/>
                </a:lnTo>
                <a:close/>
              </a:path>
              <a:path w="8348980" h="940435">
                <a:moveTo>
                  <a:pt x="4552188" y="928116"/>
                </a:moveTo>
                <a:lnTo>
                  <a:pt x="4323588" y="928116"/>
                </a:lnTo>
                <a:lnTo>
                  <a:pt x="4323588" y="13716"/>
                </a:lnTo>
                <a:lnTo>
                  <a:pt x="4552188" y="13716"/>
                </a:lnTo>
                <a:lnTo>
                  <a:pt x="4552188" y="425196"/>
                </a:lnTo>
                <a:lnTo>
                  <a:pt x="4808372" y="425196"/>
                </a:lnTo>
                <a:lnTo>
                  <a:pt x="4795647" y="443579"/>
                </a:lnTo>
                <a:lnTo>
                  <a:pt x="4842055" y="499205"/>
                </a:lnTo>
                <a:lnTo>
                  <a:pt x="4552188" y="499205"/>
                </a:lnTo>
                <a:lnTo>
                  <a:pt x="4552188" y="928116"/>
                </a:lnTo>
                <a:close/>
              </a:path>
              <a:path w="8348980" h="940435">
                <a:moveTo>
                  <a:pt x="4808372" y="425196"/>
                </a:moveTo>
                <a:lnTo>
                  <a:pt x="4552188" y="425196"/>
                </a:lnTo>
                <a:lnTo>
                  <a:pt x="4842510" y="13716"/>
                </a:lnTo>
                <a:lnTo>
                  <a:pt x="5093208" y="13716"/>
                </a:lnTo>
                <a:lnTo>
                  <a:pt x="4808372" y="425196"/>
                </a:lnTo>
                <a:close/>
              </a:path>
              <a:path w="8348980" h="940435">
                <a:moveTo>
                  <a:pt x="5199888" y="928116"/>
                </a:moveTo>
                <a:lnTo>
                  <a:pt x="4913947" y="928116"/>
                </a:lnTo>
                <a:lnTo>
                  <a:pt x="4552188" y="499205"/>
                </a:lnTo>
                <a:lnTo>
                  <a:pt x="4842055" y="499205"/>
                </a:lnTo>
                <a:lnTo>
                  <a:pt x="5199888" y="928116"/>
                </a:lnTo>
                <a:close/>
              </a:path>
              <a:path w="8348980" h="940435">
                <a:moveTo>
                  <a:pt x="6755034" y="940308"/>
                </a:moveTo>
                <a:lnTo>
                  <a:pt x="6697999" y="938128"/>
                </a:lnTo>
                <a:lnTo>
                  <a:pt x="6698159" y="938128"/>
                </a:lnTo>
                <a:lnTo>
                  <a:pt x="6643832" y="931589"/>
                </a:lnTo>
                <a:lnTo>
                  <a:pt x="6643960" y="931589"/>
                </a:lnTo>
                <a:lnTo>
                  <a:pt x="6592467" y="920688"/>
                </a:lnTo>
                <a:lnTo>
                  <a:pt x="6544020" y="905565"/>
                </a:lnTo>
                <a:lnTo>
                  <a:pt x="6498017" y="886013"/>
                </a:lnTo>
                <a:lnTo>
                  <a:pt x="6454716" y="862110"/>
                </a:lnTo>
                <a:lnTo>
                  <a:pt x="6414118" y="833854"/>
                </a:lnTo>
                <a:lnTo>
                  <a:pt x="6376225" y="801243"/>
                </a:lnTo>
                <a:lnTo>
                  <a:pt x="6341998" y="765666"/>
                </a:lnTo>
                <a:lnTo>
                  <a:pt x="6312327" y="728446"/>
                </a:lnTo>
                <a:lnTo>
                  <a:pt x="6287215" y="689581"/>
                </a:lnTo>
                <a:lnTo>
                  <a:pt x="6266664" y="649069"/>
                </a:lnTo>
                <a:lnTo>
                  <a:pt x="6250676" y="606909"/>
                </a:lnTo>
                <a:lnTo>
                  <a:pt x="6239253" y="563101"/>
                </a:lnTo>
                <a:lnTo>
                  <a:pt x="6232518" y="518445"/>
                </a:lnTo>
                <a:lnTo>
                  <a:pt x="6232397" y="517643"/>
                </a:lnTo>
                <a:lnTo>
                  <a:pt x="6230112" y="470535"/>
                </a:lnTo>
                <a:lnTo>
                  <a:pt x="6233064" y="417910"/>
                </a:lnTo>
                <a:lnTo>
                  <a:pt x="6233074" y="417729"/>
                </a:lnTo>
                <a:lnTo>
                  <a:pt x="6241906" y="367156"/>
                </a:lnTo>
                <a:lnTo>
                  <a:pt x="6241962" y="366839"/>
                </a:lnTo>
                <a:lnTo>
                  <a:pt x="6256650" y="318274"/>
                </a:lnTo>
                <a:lnTo>
                  <a:pt x="6277511" y="270807"/>
                </a:lnTo>
                <a:lnTo>
                  <a:pt x="6304173" y="225670"/>
                </a:lnTo>
                <a:lnTo>
                  <a:pt x="6336761" y="182454"/>
                </a:lnTo>
                <a:lnTo>
                  <a:pt x="6375273" y="141160"/>
                </a:lnTo>
                <a:lnTo>
                  <a:pt x="6412960" y="108107"/>
                </a:lnTo>
                <a:lnTo>
                  <a:pt x="6453443" y="79456"/>
                </a:lnTo>
                <a:lnTo>
                  <a:pt x="6496721" y="55207"/>
                </a:lnTo>
                <a:lnTo>
                  <a:pt x="6542794" y="35361"/>
                </a:lnTo>
                <a:lnTo>
                  <a:pt x="6591661" y="19917"/>
                </a:lnTo>
                <a:lnTo>
                  <a:pt x="6643324" y="8876"/>
                </a:lnTo>
                <a:lnTo>
                  <a:pt x="6697782" y="2236"/>
                </a:lnTo>
                <a:lnTo>
                  <a:pt x="6755034" y="0"/>
                </a:lnTo>
                <a:lnTo>
                  <a:pt x="6812026" y="2236"/>
                </a:lnTo>
                <a:lnTo>
                  <a:pt x="6866304" y="8876"/>
                </a:lnTo>
                <a:lnTo>
                  <a:pt x="6917779" y="19917"/>
                </a:lnTo>
                <a:lnTo>
                  <a:pt x="6966465" y="35361"/>
                </a:lnTo>
                <a:lnTo>
                  <a:pt x="7012680" y="55342"/>
                </a:lnTo>
                <a:lnTo>
                  <a:pt x="7055849" y="79657"/>
                </a:lnTo>
                <a:lnTo>
                  <a:pt x="7096236" y="108389"/>
                </a:lnTo>
                <a:lnTo>
                  <a:pt x="7133844" y="141541"/>
                </a:lnTo>
                <a:lnTo>
                  <a:pt x="7172275" y="182898"/>
                </a:lnTo>
                <a:lnTo>
                  <a:pt x="7177989" y="190499"/>
                </a:lnTo>
                <a:lnTo>
                  <a:pt x="6755034" y="190499"/>
                </a:lnTo>
                <a:lnTo>
                  <a:pt x="6704824" y="193620"/>
                </a:lnTo>
                <a:lnTo>
                  <a:pt x="6658669" y="202867"/>
                </a:lnTo>
                <a:lnTo>
                  <a:pt x="6616578" y="218240"/>
                </a:lnTo>
                <a:lnTo>
                  <a:pt x="6578561" y="239740"/>
                </a:lnTo>
                <a:lnTo>
                  <a:pt x="6544627" y="267366"/>
                </a:lnTo>
                <a:lnTo>
                  <a:pt x="6515917" y="300078"/>
                </a:lnTo>
                <a:lnTo>
                  <a:pt x="6493570" y="336717"/>
                </a:lnTo>
                <a:lnTo>
                  <a:pt x="6477597" y="377279"/>
                </a:lnTo>
                <a:lnTo>
                  <a:pt x="6468007" y="421760"/>
                </a:lnTo>
                <a:lnTo>
                  <a:pt x="6464808" y="470153"/>
                </a:lnTo>
                <a:lnTo>
                  <a:pt x="6467935" y="517353"/>
                </a:lnTo>
                <a:lnTo>
                  <a:pt x="6468007" y="518445"/>
                </a:lnTo>
                <a:lnTo>
                  <a:pt x="6477540" y="562583"/>
                </a:lnTo>
                <a:lnTo>
                  <a:pt x="6477597" y="562851"/>
                </a:lnTo>
                <a:lnTo>
                  <a:pt x="6493570" y="603370"/>
                </a:lnTo>
                <a:lnTo>
                  <a:pt x="6515917" y="640003"/>
                </a:lnTo>
                <a:lnTo>
                  <a:pt x="6544627" y="672750"/>
                </a:lnTo>
                <a:lnTo>
                  <a:pt x="6578561" y="700524"/>
                </a:lnTo>
                <a:lnTo>
                  <a:pt x="6616578" y="722122"/>
                </a:lnTo>
                <a:lnTo>
                  <a:pt x="6658669" y="737538"/>
                </a:lnTo>
                <a:lnTo>
                  <a:pt x="6704824" y="746768"/>
                </a:lnTo>
                <a:lnTo>
                  <a:pt x="6755034" y="749808"/>
                </a:lnTo>
                <a:lnTo>
                  <a:pt x="7178367" y="749808"/>
                </a:lnTo>
                <a:lnTo>
                  <a:pt x="7166263" y="764948"/>
                </a:lnTo>
                <a:lnTo>
                  <a:pt x="7131843" y="800671"/>
                </a:lnTo>
                <a:lnTo>
                  <a:pt x="7093829" y="833417"/>
                </a:lnTo>
                <a:lnTo>
                  <a:pt x="7053224" y="861789"/>
                </a:lnTo>
                <a:lnTo>
                  <a:pt x="7010024" y="885790"/>
                </a:lnTo>
                <a:lnTo>
                  <a:pt x="6964227" y="905422"/>
                </a:lnTo>
                <a:lnTo>
                  <a:pt x="6915832" y="920688"/>
                </a:lnTo>
                <a:lnTo>
                  <a:pt x="6864837" y="931589"/>
                </a:lnTo>
                <a:lnTo>
                  <a:pt x="6811238" y="938128"/>
                </a:lnTo>
                <a:lnTo>
                  <a:pt x="6755034" y="940308"/>
                </a:lnTo>
                <a:close/>
              </a:path>
              <a:path w="8348980" h="940435">
                <a:moveTo>
                  <a:pt x="5914644" y="928116"/>
                </a:moveTo>
                <a:lnTo>
                  <a:pt x="5686044" y="928116"/>
                </a:lnTo>
                <a:lnTo>
                  <a:pt x="5686044" y="503586"/>
                </a:lnTo>
                <a:lnTo>
                  <a:pt x="5324856" y="13716"/>
                </a:lnTo>
                <a:lnTo>
                  <a:pt x="5600700" y="13716"/>
                </a:lnTo>
                <a:lnTo>
                  <a:pt x="5800344" y="301752"/>
                </a:lnTo>
                <a:lnTo>
                  <a:pt x="6062630" y="301752"/>
                </a:lnTo>
                <a:lnTo>
                  <a:pt x="5914644" y="501681"/>
                </a:lnTo>
                <a:lnTo>
                  <a:pt x="5914644" y="928116"/>
                </a:lnTo>
                <a:close/>
              </a:path>
              <a:path w="8348980" h="940435">
                <a:moveTo>
                  <a:pt x="6062630" y="301752"/>
                </a:moveTo>
                <a:lnTo>
                  <a:pt x="5800344" y="301752"/>
                </a:lnTo>
                <a:lnTo>
                  <a:pt x="6000369" y="13716"/>
                </a:lnTo>
                <a:lnTo>
                  <a:pt x="6275832" y="13716"/>
                </a:lnTo>
                <a:lnTo>
                  <a:pt x="6062630" y="301752"/>
                </a:lnTo>
                <a:close/>
              </a:path>
              <a:path w="8348980" h="940435">
                <a:moveTo>
                  <a:pt x="7178367" y="749808"/>
                </a:moveTo>
                <a:lnTo>
                  <a:pt x="6755034" y="749808"/>
                </a:lnTo>
                <a:lnTo>
                  <a:pt x="6805018" y="746768"/>
                </a:lnTo>
                <a:lnTo>
                  <a:pt x="6850955" y="737538"/>
                </a:lnTo>
                <a:lnTo>
                  <a:pt x="6892846" y="722122"/>
                </a:lnTo>
                <a:lnTo>
                  <a:pt x="6930691" y="700524"/>
                </a:lnTo>
                <a:lnTo>
                  <a:pt x="6964489" y="672750"/>
                </a:lnTo>
                <a:lnTo>
                  <a:pt x="6993087" y="640003"/>
                </a:lnTo>
                <a:lnTo>
                  <a:pt x="7015330" y="603370"/>
                </a:lnTo>
                <a:lnTo>
                  <a:pt x="7031119" y="563101"/>
                </a:lnTo>
                <a:lnTo>
                  <a:pt x="7031218" y="562851"/>
                </a:lnTo>
                <a:lnTo>
                  <a:pt x="7040750" y="518445"/>
                </a:lnTo>
                <a:lnTo>
                  <a:pt x="7043903" y="470535"/>
                </a:lnTo>
                <a:lnTo>
                  <a:pt x="7043928" y="470153"/>
                </a:lnTo>
                <a:lnTo>
                  <a:pt x="7040750" y="421760"/>
                </a:lnTo>
                <a:lnTo>
                  <a:pt x="7031218" y="377279"/>
                </a:lnTo>
                <a:lnTo>
                  <a:pt x="7015330" y="336717"/>
                </a:lnTo>
                <a:lnTo>
                  <a:pt x="6993087" y="300078"/>
                </a:lnTo>
                <a:lnTo>
                  <a:pt x="6964489" y="267366"/>
                </a:lnTo>
                <a:lnTo>
                  <a:pt x="6930691" y="239740"/>
                </a:lnTo>
                <a:lnTo>
                  <a:pt x="6892846" y="218240"/>
                </a:lnTo>
                <a:lnTo>
                  <a:pt x="6850955" y="202867"/>
                </a:lnTo>
                <a:lnTo>
                  <a:pt x="6805018" y="193620"/>
                </a:lnTo>
                <a:lnTo>
                  <a:pt x="6755034" y="190499"/>
                </a:lnTo>
                <a:lnTo>
                  <a:pt x="7177989" y="190499"/>
                </a:lnTo>
                <a:lnTo>
                  <a:pt x="7204784" y="226142"/>
                </a:lnTo>
                <a:lnTo>
                  <a:pt x="7231375" y="271268"/>
                </a:lnTo>
                <a:lnTo>
                  <a:pt x="7252051" y="318274"/>
                </a:lnTo>
                <a:lnTo>
                  <a:pt x="7266720" y="366839"/>
                </a:lnTo>
                <a:lnTo>
                  <a:pt x="7275641" y="417729"/>
                </a:lnTo>
                <a:lnTo>
                  <a:pt x="7278602" y="470153"/>
                </a:lnTo>
                <a:lnTo>
                  <a:pt x="7278623" y="470535"/>
                </a:lnTo>
                <a:lnTo>
                  <a:pt x="7276333" y="517353"/>
                </a:lnTo>
                <a:lnTo>
                  <a:pt x="7269459" y="562583"/>
                </a:lnTo>
                <a:lnTo>
                  <a:pt x="7257999" y="606226"/>
                </a:lnTo>
                <a:lnTo>
                  <a:pt x="7241952" y="648283"/>
                </a:lnTo>
                <a:lnTo>
                  <a:pt x="7221316" y="688755"/>
                </a:lnTo>
                <a:lnTo>
                  <a:pt x="7196087" y="727643"/>
                </a:lnTo>
                <a:lnTo>
                  <a:pt x="7178367" y="749808"/>
                </a:lnTo>
                <a:close/>
              </a:path>
              <a:path w="8348980" h="940435">
                <a:moveTo>
                  <a:pt x="7891558" y="940308"/>
                </a:moveTo>
                <a:lnTo>
                  <a:pt x="7831486" y="938178"/>
                </a:lnTo>
                <a:lnTo>
                  <a:pt x="7775370" y="931784"/>
                </a:lnTo>
                <a:lnTo>
                  <a:pt x="7723212" y="921121"/>
                </a:lnTo>
                <a:lnTo>
                  <a:pt x="7675012" y="906180"/>
                </a:lnTo>
                <a:lnTo>
                  <a:pt x="7630773" y="886955"/>
                </a:lnTo>
                <a:lnTo>
                  <a:pt x="7590495" y="863440"/>
                </a:lnTo>
                <a:lnTo>
                  <a:pt x="7554182" y="835628"/>
                </a:lnTo>
                <a:lnTo>
                  <a:pt x="7522336" y="803833"/>
                </a:lnTo>
                <a:lnTo>
                  <a:pt x="7495380" y="768294"/>
                </a:lnTo>
                <a:lnTo>
                  <a:pt x="7473318" y="729006"/>
                </a:lnTo>
                <a:lnTo>
                  <a:pt x="7456153" y="685970"/>
                </a:lnTo>
                <a:lnTo>
                  <a:pt x="7443888" y="639184"/>
                </a:lnTo>
                <a:lnTo>
                  <a:pt x="7436526" y="588645"/>
                </a:lnTo>
                <a:lnTo>
                  <a:pt x="7434072" y="534352"/>
                </a:lnTo>
                <a:lnTo>
                  <a:pt x="7434072" y="13716"/>
                </a:lnTo>
                <a:lnTo>
                  <a:pt x="7662672" y="13716"/>
                </a:lnTo>
                <a:lnTo>
                  <a:pt x="7662672" y="539115"/>
                </a:lnTo>
                <a:lnTo>
                  <a:pt x="7666580" y="584584"/>
                </a:lnTo>
                <a:lnTo>
                  <a:pt x="7678293" y="625268"/>
                </a:lnTo>
                <a:lnTo>
                  <a:pt x="7697792" y="661165"/>
                </a:lnTo>
                <a:lnTo>
                  <a:pt x="7725061" y="692277"/>
                </a:lnTo>
                <a:lnTo>
                  <a:pt x="7758651" y="717513"/>
                </a:lnTo>
                <a:lnTo>
                  <a:pt x="7797117" y="735508"/>
                </a:lnTo>
                <a:lnTo>
                  <a:pt x="7840094" y="746184"/>
                </a:lnTo>
                <a:lnTo>
                  <a:pt x="7839266" y="746184"/>
                </a:lnTo>
                <a:lnTo>
                  <a:pt x="7888605" y="749808"/>
                </a:lnTo>
                <a:lnTo>
                  <a:pt x="8299151" y="749808"/>
                </a:lnTo>
                <a:lnTo>
                  <a:pt x="8288045" y="769940"/>
                </a:lnTo>
                <a:lnTo>
                  <a:pt x="8261437" y="805429"/>
                </a:lnTo>
                <a:lnTo>
                  <a:pt x="8229981" y="836961"/>
                </a:lnTo>
                <a:lnTo>
                  <a:pt x="8194069" y="864400"/>
                </a:lnTo>
                <a:lnTo>
                  <a:pt x="8154016" y="887608"/>
                </a:lnTo>
                <a:lnTo>
                  <a:pt x="8109818" y="906588"/>
                </a:lnTo>
                <a:lnTo>
                  <a:pt x="8061475" y="921346"/>
                </a:lnTo>
                <a:lnTo>
                  <a:pt x="8009472" y="931784"/>
                </a:lnTo>
                <a:lnTo>
                  <a:pt x="8009861" y="931784"/>
                </a:lnTo>
                <a:lnTo>
                  <a:pt x="7952561" y="938178"/>
                </a:lnTo>
                <a:lnTo>
                  <a:pt x="7953036" y="938178"/>
                </a:lnTo>
                <a:lnTo>
                  <a:pt x="7891558" y="940308"/>
                </a:lnTo>
                <a:close/>
              </a:path>
              <a:path w="8348980" h="940435">
                <a:moveTo>
                  <a:pt x="8299151" y="749808"/>
                </a:moveTo>
                <a:lnTo>
                  <a:pt x="7888605" y="749808"/>
                </a:lnTo>
                <a:lnTo>
                  <a:pt x="7938556" y="746184"/>
                </a:lnTo>
                <a:lnTo>
                  <a:pt x="7983248" y="735175"/>
                </a:lnTo>
                <a:lnTo>
                  <a:pt x="8022671" y="716790"/>
                </a:lnTo>
                <a:lnTo>
                  <a:pt x="8056816" y="691038"/>
                </a:lnTo>
                <a:lnTo>
                  <a:pt x="8084430" y="658497"/>
                </a:lnTo>
                <a:lnTo>
                  <a:pt x="8104132" y="619732"/>
                </a:lnTo>
                <a:lnTo>
                  <a:pt x="8115940" y="574734"/>
                </a:lnTo>
                <a:lnTo>
                  <a:pt x="8119872" y="523494"/>
                </a:lnTo>
                <a:lnTo>
                  <a:pt x="8119872" y="13716"/>
                </a:lnTo>
                <a:lnTo>
                  <a:pt x="8348472" y="13716"/>
                </a:lnTo>
                <a:lnTo>
                  <a:pt x="8348413" y="534352"/>
                </a:lnTo>
                <a:lnTo>
                  <a:pt x="8346057" y="588344"/>
                </a:lnTo>
                <a:lnTo>
                  <a:pt x="8338882" y="639184"/>
                </a:lnTo>
                <a:lnTo>
                  <a:pt x="8338810" y="639695"/>
                </a:lnTo>
                <a:lnTo>
                  <a:pt x="8326728" y="687076"/>
                </a:lnTo>
                <a:lnTo>
                  <a:pt x="8309807" y="730490"/>
                </a:lnTo>
                <a:lnTo>
                  <a:pt x="8299151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5308" y="668433"/>
            <a:ext cx="7254240" cy="152654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79375" marR="142240">
              <a:lnSpc>
                <a:spcPts val="3800"/>
              </a:lnSpc>
              <a:spcBef>
                <a:spcPts val="575"/>
              </a:spcBef>
            </a:pPr>
            <a:r>
              <a:rPr dirty="0" spc="190"/>
              <a:t>GRAIN</a:t>
            </a:r>
            <a:r>
              <a:rPr dirty="0" spc="-5"/>
              <a:t> </a:t>
            </a:r>
            <a:r>
              <a:rPr dirty="0" spc="-120"/>
              <a:t>PALETTE:</a:t>
            </a:r>
            <a:r>
              <a:rPr dirty="0" spc="-730"/>
              <a:t> </a:t>
            </a:r>
            <a:r>
              <a:rPr dirty="0" spc="265"/>
              <a:t>A</a:t>
            </a:r>
            <a:r>
              <a:rPr dirty="0" spc="-25"/>
              <a:t> </a:t>
            </a:r>
            <a:r>
              <a:rPr dirty="0"/>
              <a:t>DEEP</a:t>
            </a:r>
            <a:r>
              <a:rPr dirty="0" spc="-30"/>
              <a:t> </a:t>
            </a:r>
            <a:r>
              <a:rPr dirty="0" spc="145"/>
              <a:t>LEARNING </a:t>
            </a:r>
            <a:r>
              <a:rPr dirty="0" spc="65"/>
              <a:t>ODYSSEY</a:t>
            </a:r>
            <a:r>
              <a:rPr dirty="0" spc="-30"/>
              <a:t> </a:t>
            </a:r>
            <a:r>
              <a:rPr dirty="0" spc="195"/>
              <a:t>IN</a:t>
            </a:r>
            <a:r>
              <a:rPr dirty="0" spc="-55"/>
              <a:t> </a:t>
            </a:r>
            <a:r>
              <a:rPr dirty="0" spc="55"/>
              <a:t>RICE</a:t>
            </a:r>
            <a:r>
              <a:rPr dirty="0" spc="-480"/>
              <a:t> </a:t>
            </a:r>
            <a:r>
              <a:rPr dirty="0" spc="-20"/>
              <a:t>TYPE</a:t>
            </a:r>
          </a:p>
          <a:p>
            <a:pPr marL="12700">
              <a:lnSpc>
                <a:spcPts val="3735"/>
              </a:lnSpc>
              <a:tabLst>
                <a:tab pos="7240905" algn="l"/>
              </a:tabLst>
            </a:pPr>
            <a:r>
              <a:rPr dirty="0" u="heavy" spc="-160">
                <a:uFill>
                  <a:solidFill>
                    <a:srgbClr val="B61D42"/>
                  </a:solidFill>
                </a:uFill>
              </a:rPr>
              <a:t> </a:t>
            </a:r>
            <a:r>
              <a:rPr dirty="0" u="heavy" spc="85">
                <a:uFill>
                  <a:solidFill>
                    <a:srgbClr val="B61D42"/>
                  </a:solidFill>
                </a:uFill>
              </a:rPr>
              <a:t>CLASSIFICATION</a:t>
            </a:r>
            <a:r>
              <a:rPr dirty="0" u="heavy">
                <a:uFill>
                  <a:solidFill>
                    <a:srgbClr val="B61D42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42395" y="2392186"/>
            <a:ext cx="29032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3525" algn="l"/>
              </a:tabLst>
            </a:pPr>
            <a:r>
              <a:rPr dirty="0" sz="2200" spc="-75">
                <a:latin typeface="Trebuchet MS"/>
                <a:cs typeface="Trebuchet MS"/>
              </a:rPr>
              <a:t>Using</a:t>
            </a:r>
            <a:r>
              <a:rPr dirty="0" sz="2200" spc="-31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Transfer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Learning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9739" y="2962656"/>
            <a:ext cx="6896099" cy="3624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229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6546850" cy="2651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Manual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rice-</a:t>
            </a:r>
            <a:r>
              <a:rPr dirty="0" sz="2200" spc="-150">
                <a:latin typeface="Trebuchet MS"/>
                <a:cs typeface="Trebuchet MS"/>
              </a:rPr>
              <a:t>type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sorting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slow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and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error-</a:t>
            </a:r>
            <a:r>
              <a:rPr dirty="0" sz="2200" spc="-10">
                <a:latin typeface="Trebuchet MS"/>
                <a:cs typeface="Trebuchet MS"/>
              </a:rPr>
              <a:t>prone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Need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for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automated,</a:t>
            </a:r>
            <a:r>
              <a:rPr dirty="0" sz="2200" spc="-28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accurate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classification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system</a:t>
            </a:r>
            <a:endParaRPr sz="2200">
              <a:latin typeface="Trebuchet MS"/>
              <a:cs typeface="Trebuchet MS"/>
            </a:endParaRPr>
          </a:p>
          <a:p>
            <a:pPr marL="264160" marR="5080" indent="-252095">
              <a:lnSpc>
                <a:spcPct val="120000"/>
              </a:lnSpc>
              <a:spcBef>
                <a:spcPts val="10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65">
                <a:latin typeface="Trebuchet MS"/>
                <a:cs typeface="Trebuchet MS"/>
              </a:rPr>
              <a:t>Grain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Palette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aims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to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assist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agricultural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researchers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and </a:t>
            </a:r>
            <a:r>
              <a:rPr dirty="0" sz="2200" spc="-80">
                <a:latin typeface="Trebuchet MS"/>
                <a:cs typeface="Trebuchet MS"/>
              </a:rPr>
              <a:t>food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industry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professionals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by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providing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a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reliable, </a:t>
            </a:r>
            <a:r>
              <a:rPr dirty="0" sz="2200" spc="-145">
                <a:latin typeface="Trebuchet MS"/>
                <a:cs typeface="Trebuchet MS"/>
              </a:rPr>
              <a:t>automated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system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for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classifying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different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types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rice </a:t>
            </a:r>
            <a:r>
              <a:rPr dirty="0" sz="2200" spc="-10">
                <a:latin typeface="Trebuchet MS"/>
                <a:cs typeface="Trebuchet MS"/>
              </a:rPr>
              <a:t>grains.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063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OBJECTIVES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0595" y="2655824"/>
            <a:ext cx="5845810" cy="361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3525" algn="l"/>
              </a:tabLst>
            </a:pPr>
            <a:r>
              <a:rPr dirty="0" sz="2200" spc="-385">
                <a:latin typeface="Trebuchet MS"/>
                <a:cs typeface="Trebuchet MS"/>
              </a:rPr>
              <a:t>••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Classify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types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rice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grains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using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deep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learning</a:t>
            </a:r>
            <a:endParaRPr sz="2200">
              <a:latin typeface="Trebuchet MS"/>
              <a:cs typeface="Trebuchet MS"/>
            </a:endParaRPr>
          </a:p>
          <a:p>
            <a:pPr marL="339725" indent="-327025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339725" algn="l"/>
              </a:tabLst>
            </a:pPr>
            <a:r>
              <a:rPr dirty="0" sz="2200" spc="-150">
                <a:latin typeface="Trebuchet MS"/>
                <a:cs typeface="Trebuchet MS"/>
              </a:rPr>
              <a:t>Identify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ease</a:t>
            </a:r>
            <a:r>
              <a:rPr dirty="0" sz="2200" spc="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classification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between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rice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63525" indent="-250825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3525" algn="l"/>
              </a:tabLst>
            </a:pPr>
            <a:r>
              <a:rPr dirty="0" sz="2200" spc="-100">
                <a:latin typeface="Trebuchet MS"/>
                <a:cs typeface="Trebuchet MS"/>
              </a:rPr>
              <a:t>Rice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types:</a:t>
            </a:r>
            <a:r>
              <a:rPr dirty="0" sz="2200" spc="-27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1) </a:t>
            </a:r>
            <a:r>
              <a:rPr dirty="0" sz="2200" spc="-10">
                <a:latin typeface="Trebuchet MS"/>
                <a:cs typeface="Trebuchet MS"/>
              </a:rPr>
              <a:t>Basmati</a:t>
            </a:r>
            <a:endParaRPr sz="2200">
              <a:latin typeface="Trebuchet MS"/>
              <a:cs typeface="Trebuchet MS"/>
            </a:endParaRPr>
          </a:p>
          <a:p>
            <a:pPr marL="1932305" marR="2524760">
              <a:lnSpc>
                <a:spcPct val="161700"/>
              </a:lnSpc>
              <a:spcBef>
                <a:spcPts val="5"/>
              </a:spcBef>
            </a:pPr>
            <a:r>
              <a:rPr dirty="0" sz="2200" spc="-60">
                <a:latin typeface="Trebuchet MS"/>
                <a:cs typeface="Trebuchet MS"/>
              </a:rPr>
              <a:t>2)Jasmine </a:t>
            </a:r>
            <a:r>
              <a:rPr dirty="0" sz="2200" spc="-10">
                <a:latin typeface="Trebuchet MS"/>
                <a:cs typeface="Trebuchet MS"/>
              </a:rPr>
              <a:t>3)Arborio 4)Ipsala </a:t>
            </a:r>
            <a:r>
              <a:rPr dirty="0" sz="2200" spc="-120">
                <a:latin typeface="Trebuchet MS"/>
                <a:cs typeface="Trebuchet MS"/>
              </a:rPr>
              <a:t>5)Karacadag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DATASET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518350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Features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extracted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from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rice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grain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images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Classes: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Jasmine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(~55%)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vs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Gonen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(~45%)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Balanced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dataset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8901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114"/>
              </a:spcBef>
            </a:pPr>
            <a:r>
              <a:rPr dirty="0" spc="240"/>
              <a:t>METHODOLOGY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283925"/>
            <a:ext cx="690435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Preprocessing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feature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extraction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30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Transfer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Learning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using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a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pre-</a:t>
            </a:r>
            <a:r>
              <a:rPr dirty="0" sz="2200" spc="-130">
                <a:latin typeface="Trebuchet MS"/>
                <a:cs typeface="Trebuchet MS"/>
              </a:rPr>
              <a:t>trained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model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(e.g.,VGG16)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Custom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classifier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layers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added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3976115"/>
            <a:ext cx="6723887" cy="2647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210"/>
              <a:t>MODEL</a:t>
            </a:r>
            <a:r>
              <a:rPr dirty="0" spc="-405"/>
              <a:t> </a:t>
            </a:r>
            <a:r>
              <a:rPr dirty="0" spc="110"/>
              <a:t>ARCHITECTURE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612203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Base: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Pre-</a:t>
            </a:r>
            <a:r>
              <a:rPr dirty="0" sz="2200" spc="-125">
                <a:latin typeface="Trebuchet MS"/>
                <a:cs typeface="Trebuchet MS"/>
              </a:rPr>
              <a:t>trained</a:t>
            </a:r>
            <a:r>
              <a:rPr dirty="0" sz="2200" spc="4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model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(e.g.,VGG16,</a:t>
            </a:r>
            <a:r>
              <a:rPr dirty="0" sz="2200" spc="-26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ResNet)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80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Added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dense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layers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with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dropout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Optimizer:</a:t>
            </a:r>
            <a:r>
              <a:rPr dirty="0" sz="2200" spc="-484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Adam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590">
                <a:latin typeface="Trebuchet MS"/>
                <a:cs typeface="Trebuchet MS"/>
              </a:rPr>
              <a:t>|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Loss:</a:t>
            </a:r>
            <a:r>
              <a:rPr dirty="0" sz="2200" spc="-22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Categorical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Crossentropy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-40"/>
              <a:t>RESULTS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647128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54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Achieved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accuracy:</a:t>
            </a:r>
            <a:r>
              <a:rPr dirty="0" sz="2200" spc="-26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~94%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Metrics:</a:t>
            </a:r>
            <a:r>
              <a:rPr dirty="0" sz="2200" spc="-19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Precision,</a:t>
            </a:r>
            <a:r>
              <a:rPr dirty="0" sz="2200" spc="-190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Recall,</a:t>
            </a:r>
            <a:r>
              <a:rPr dirty="0" sz="2200" spc="-24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F1-</a:t>
            </a:r>
            <a:r>
              <a:rPr dirty="0" sz="2200" spc="-10">
                <a:latin typeface="Trebuchet MS"/>
                <a:cs typeface="Trebuchet MS"/>
              </a:rPr>
              <a:t>score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9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Transfer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Learning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outperformed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training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from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scratch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88008" y="2147316"/>
            <a:ext cx="7228840" cy="0"/>
          </a:xfrm>
          <a:custGeom>
            <a:avLst/>
            <a:gdLst/>
            <a:ahLst/>
            <a:cxnLst/>
            <a:rect l="l" t="t" r="r" b="b"/>
            <a:pathLst>
              <a:path w="7228840" h="0">
                <a:moveTo>
                  <a:pt x="0" y="0"/>
                </a:moveTo>
                <a:lnTo>
                  <a:pt x="7228331" y="0"/>
                </a:lnTo>
              </a:path>
            </a:pathLst>
          </a:custGeom>
          <a:ln w="35052">
            <a:solidFill>
              <a:srgbClr val="B61D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3309" rIns="0" bIns="0" rtlCol="0" vert="horz">
            <a:spAutoFit/>
          </a:bodyPr>
          <a:lstStyle/>
          <a:p>
            <a:pPr marL="846455">
              <a:lnSpc>
                <a:spcPct val="100000"/>
              </a:lnSpc>
              <a:spcBef>
                <a:spcPts val="114"/>
              </a:spcBef>
            </a:pP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392" y="2392186"/>
            <a:ext cx="5931535" cy="1443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95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Examined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misclassifications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3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Identified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distinguishing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features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between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classes</a:t>
            </a:r>
            <a:endParaRPr sz="2200">
              <a:latin typeface="Trebuchet MS"/>
              <a:cs typeface="Trebuchet MS"/>
            </a:endParaRPr>
          </a:p>
          <a:p>
            <a:pPr marL="264160" indent="-251460">
              <a:lnSpc>
                <a:spcPct val="100000"/>
              </a:lnSpc>
              <a:spcBef>
                <a:spcPts val="1620"/>
              </a:spcBef>
              <a:buClr>
                <a:srgbClr val="B61D42"/>
              </a:buClr>
              <a:buFont typeface="Arial MT"/>
              <a:buChar char="•"/>
              <a:tabLst>
                <a:tab pos="264160" algn="l"/>
              </a:tabLst>
            </a:pPr>
            <a:r>
              <a:rPr dirty="0" sz="2200" spc="-380">
                <a:latin typeface="Trebuchet MS"/>
                <a:cs typeface="Trebuchet MS"/>
              </a:rPr>
              <a:t>•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95">
                <a:latin typeface="Trebuchet MS"/>
                <a:cs typeface="Trebuchet MS"/>
              </a:rPr>
              <a:t>Jasmine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classified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more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accurately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KARTHIK NANABALA</dc:creator>
  <dc:title>Microsoft PowerPoint - GrainPalette_Rice_Classification_PPT</dc:title>
  <dcterms:created xsi:type="dcterms:W3CDTF">2025-06-27T06:48:34Z</dcterms:created>
  <dcterms:modified xsi:type="dcterms:W3CDTF">2025-06-27T06:48:34Z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LastSaved">
    <vt:filetime>2025-06-27T00:00:00Z</vt:filetime>
  </property>
  <property fmtid="{D5CDD505-2E9C-101B-9397-08002B2CF9AE}" pid="4" name="Producer">
    <vt:lpwstr>Microsoft: Print To PDF</vt:lpwstr>
  </property>
</Properties>
</file>