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62" r:id="rId6"/>
    <p:sldId id="263" r:id="rId7"/>
    <p:sldId id="260" r:id="rId8"/>
    <p:sldId id="264" r:id="rId9"/>
    <p:sldId id="265" r:id="rId10"/>
    <p:sldId id="266" r:id="rId11"/>
    <p:sldId id="267" r:id="rId12"/>
    <p:sldId id="269" r:id="rId13"/>
    <p:sldId id="268"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841A6E-9858-4408-8C7E-EB041C10D114}" v="6" dt="2024-07-22T03:31:55.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p:scale>
          <a:sx n="44" d="100"/>
          <a:sy n="44" d="100"/>
        </p:scale>
        <p:origin x="1524" y="7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eeraj Kumar Meesala" userId="60e24bfd258e93dd" providerId="LiveId" clId="{DB841A6E-9858-4408-8C7E-EB041C10D114}"/>
    <pc:docChg chg="undo custSel addSld delSld modSld">
      <pc:chgData name="Dheeraj Kumar Meesala" userId="60e24bfd258e93dd" providerId="LiveId" clId="{DB841A6E-9858-4408-8C7E-EB041C10D114}" dt="2024-07-24T05:26:46.452" v="936" actId="1076"/>
      <pc:docMkLst>
        <pc:docMk/>
      </pc:docMkLst>
      <pc:sldChg chg="modSp mod">
        <pc:chgData name="Dheeraj Kumar Meesala" userId="60e24bfd258e93dd" providerId="LiveId" clId="{DB841A6E-9858-4408-8C7E-EB041C10D114}" dt="2024-07-24T04:20:13.792" v="895" actId="20577"/>
        <pc:sldMkLst>
          <pc:docMk/>
          <pc:sldMk cId="1176592690" sldId="256"/>
        </pc:sldMkLst>
        <pc:spChg chg="mod">
          <ac:chgData name="Dheeraj Kumar Meesala" userId="60e24bfd258e93dd" providerId="LiveId" clId="{DB841A6E-9858-4408-8C7E-EB041C10D114}" dt="2024-07-22T03:38:43.342" v="827" actId="1076"/>
          <ac:spMkLst>
            <pc:docMk/>
            <pc:sldMk cId="1176592690" sldId="256"/>
            <ac:spMk id="2" creationId="{A0D741E5-E95E-4B29-1A06-BE6D7E7EFBA0}"/>
          </ac:spMkLst>
        </pc:spChg>
        <pc:spChg chg="mod">
          <ac:chgData name="Dheeraj Kumar Meesala" userId="60e24bfd258e93dd" providerId="LiveId" clId="{DB841A6E-9858-4408-8C7E-EB041C10D114}" dt="2024-07-24T04:20:13.792" v="895" actId="20577"/>
          <ac:spMkLst>
            <pc:docMk/>
            <pc:sldMk cId="1176592690" sldId="256"/>
            <ac:spMk id="5" creationId="{C9FBED5E-A164-E3FA-0C51-CC1236CF634E}"/>
          </ac:spMkLst>
        </pc:spChg>
        <pc:picChg chg="mod">
          <ac:chgData name="Dheeraj Kumar Meesala" userId="60e24bfd258e93dd" providerId="LiveId" clId="{DB841A6E-9858-4408-8C7E-EB041C10D114}" dt="2024-07-22T03:38:39.280" v="826" actId="1076"/>
          <ac:picMkLst>
            <pc:docMk/>
            <pc:sldMk cId="1176592690" sldId="256"/>
            <ac:picMk id="22" creationId="{3401E100-8CC9-6239-40F6-B0B2871E0A4F}"/>
          </ac:picMkLst>
        </pc:picChg>
      </pc:sldChg>
      <pc:sldChg chg="del">
        <pc:chgData name="Dheeraj Kumar Meesala" userId="60e24bfd258e93dd" providerId="LiveId" clId="{DB841A6E-9858-4408-8C7E-EB041C10D114}" dt="2024-07-22T03:36:27.047" v="802" actId="2696"/>
        <pc:sldMkLst>
          <pc:docMk/>
          <pc:sldMk cId="2620942466" sldId="261"/>
        </pc:sldMkLst>
      </pc:sldChg>
      <pc:sldChg chg="addSp delSp modSp mod">
        <pc:chgData name="Dheeraj Kumar Meesala" userId="60e24bfd258e93dd" providerId="LiveId" clId="{DB841A6E-9858-4408-8C7E-EB041C10D114}" dt="2024-07-24T04:32:19.172" v="898" actId="6549"/>
        <pc:sldMkLst>
          <pc:docMk/>
          <pc:sldMk cId="10781167" sldId="265"/>
        </pc:sldMkLst>
        <pc:spChg chg="add mod">
          <ac:chgData name="Dheeraj Kumar Meesala" userId="60e24bfd258e93dd" providerId="LiveId" clId="{DB841A6E-9858-4408-8C7E-EB041C10D114}" dt="2024-07-22T03:10:19.026" v="31" actId="20577"/>
          <ac:spMkLst>
            <pc:docMk/>
            <pc:sldMk cId="10781167" sldId="265"/>
            <ac:spMk id="4" creationId="{E679B80C-2729-EB18-FC0B-9306112CE3EF}"/>
          </ac:spMkLst>
        </pc:spChg>
        <pc:spChg chg="add mod">
          <ac:chgData name="Dheeraj Kumar Meesala" userId="60e24bfd258e93dd" providerId="LiveId" clId="{DB841A6E-9858-4408-8C7E-EB041C10D114}" dt="2024-07-24T04:32:19.172" v="898" actId="6549"/>
          <ac:spMkLst>
            <pc:docMk/>
            <pc:sldMk cId="10781167" sldId="265"/>
            <ac:spMk id="6" creationId="{90E4B1D8-C5F5-84AB-E3A4-1A4DFCD99C58}"/>
          </ac:spMkLst>
        </pc:spChg>
        <pc:graphicFrameChg chg="add del">
          <ac:chgData name="Dheeraj Kumar Meesala" userId="60e24bfd258e93dd" providerId="LiveId" clId="{DB841A6E-9858-4408-8C7E-EB041C10D114}" dt="2024-07-22T03:09:55.388" v="7" actId="478"/>
          <ac:graphicFrameMkLst>
            <pc:docMk/>
            <pc:sldMk cId="10781167" sldId="265"/>
            <ac:graphicFrameMk id="3" creationId="{153AC08F-F421-E90B-EF6E-80AB33107BAF}"/>
          </ac:graphicFrameMkLst>
        </pc:graphicFrameChg>
        <pc:picChg chg="mod">
          <ac:chgData name="Dheeraj Kumar Meesala" userId="60e24bfd258e93dd" providerId="LiveId" clId="{DB841A6E-9858-4408-8C7E-EB041C10D114}" dt="2024-07-24T04:32:16.143" v="897" actId="1076"/>
          <ac:picMkLst>
            <pc:docMk/>
            <pc:sldMk cId="10781167" sldId="265"/>
            <ac:picMk id="5" creationId="{66928D58-DFCD-1EAC-0855-E7BB686C4492}"/>
          </ac:picMkLst>
        </pc:picChg>
        <pc:picChg chg="del mod">
          <ac:chgData name="Dheeraj Kumar Meesala" userId="60e24bfd258e93dd" providerId="LiveId" clId="{DB841A6E-9858-4408-8C7E-EB041C10D114}" dt="2024-07-24T04:32:13.979" v="896" actId="478"/>
          <ac:picMkLst>
            <pc:docMk/>
            <pc:sldMk cId="10781167" sldId="265"/>
            <ac:picMk id="7" creationId="{A685F08B-E0CE-DD8C-FA61-DA7A806DDA0E}"/>
          </ac:picMkLst>
        </pc:picChg>
      </pc:sldChg>
      <pc:sldChg chg="addSp delSp modSp new mod">
        <pc:chgData name="Dheeraj Kumar Meesala" userId="60e24bfd258e93dd" providerId="LiveId" clId="{DB841A6E-9858-4408-8C7E-EB041C10D114}" dt="2024-07-22T03:12:57.853" v="95" actId="1076"/>
        <pc:sldMkLst>
          <pc:docMk/>
          <pc:sldMk cId="2953137299" sldId="266"/>
        </pc:sldMkLst>
        <pc:spChg chg="del">
          <ac:chgData name="Dheeraj Kumar Meesala" userId="60e24bfd258e93dd" providerId="LiveId" clId="{DB841A6E-9858-4408-8C7E-EB041C10D114}" dt="2024-07-22T03:11:09.365" v="71" actId="478"/>
          <ac:spMkLst>
            <pc:docMk/>
            <pc:sldMk cId="2953137299" sldId="266"/>
            <ac:spMk id="2" creationId="{FAE46B3A-25BE-310C-554B-3C55E09D54B7}"/>
          </ac:spMkLst>
        </pc:spChg>
        <pc:spChg chg="del mod">
          <ac:chgData name="Dheeraj Kumar Meesala" userId="60e24bfd258e93dd" providerId="LiveId" clId="{DB841A6E-9858-4408-8C7E-EB041C10D114}" dt="2024-07-22T03:11:40.814" v="73" actId="22"/>
          <ac:spMkLst>
            <pc:docMk/>
            <pc:sldMk cId="2953137299" sldId="266"/>
            <ac:spMk id="3" creationId="{BE0E9023-CD40-53B2-EB19-FA730EE5B92D}"/>
          </ac:spMkLst>
        </pc:spChg>
        <pc:spChg chg="add mod">
          <ac:chgData name="Dheeraj Kumar Meesala" userId="60e24bfd258e93dd" providerId="LiveId" clId="{DB841A6E-9858-4408-8C7E-EB041C10D114}" dt="2024-07-22T03:12:57.853" v="95" actId="1076"/>
          <ac:spMkLst>
            <pc:docMk/>
            <pc:sldMk cId="2953137299" sldId="266"/>
            <ac:spMk id="8" creationId="{3BC01A67-A33C-AEBF-7052-73A89052305B}"/>
          </ac:spMkLst>
        </pc:spChg>
        <pc:picChg chg="add mod ord">
          <ac:chgData name="Dheeraj Kumar Meesala" userId="60e24bfd258e93dd" providerId="LiveId" clId="{DB841A6E-9858-4408-8C7E-EB041C10D114}" dt="2024-07-22T03:11:52.430" v="76" actId="1076"/>
          <ac:picMkLst>
            <pc:docMk/>
            <pc:sldMk cId="2953137299" sldId="266"/>
            <ac:picMk id="5" creationId="{239426E9-3A08-60CE-B77B-ECB460BDCC47}"/>
          </ac:picMkLst>
        </pc:picChg>
        <pc:picChg chg="add mod">
          <ac:chgData name="Dheeraj Kumar Meesala" userId="60e24bfd258e93dd" providerId="LiveId" clId="{DB841A6E-9858-4408-8C7E-EB041C10D114}" dt="2024-07-22T03:12:22.754" v="80" actId="14100"/>
          <ac:picMkLst>
            <pc:docMk/>
            <pc:sldMk cId="2953137299" sldId="266"/>
            <ac:picMk id="7" creationId="{9EE73B22-68DD-A7AA-EC76-72F47D72D8CF}"/>
          </ac:picMkLst>
        </pc:picChg>
      </pc:sldChg>
      <pc:sldChg chg="addSp delSp modSp new mod setBg">
        <pc:chgData name="Dheeraj Kumar Meesala" userId="60e24bfd258e93dd" providerId="LiveId" clId="{DB841A6E-9858-4408-8C7E-EB041C10D114}" dt="2024-07-22T03:38:21.884" v="825" actId="1076"/>
        <pc:sldMkLst>
          <pc:docMk/>
          <pc:sldMk cId="4045048109" sldId="267"/>
        </pc:sldMkLst>
        <pc:spChg chg="mod">
          <ac:chgData name="Dheeraj Kumar Meesala" userId="60e24bfd258e93dd" providerId="LiveId" clId="{DB841A6E-9858-4408-8C7E-EB041C10D114}" dt="2024-07-22T03:38:09.262" v="820" actId="26606"/>
          <ac:spMkLst>
            <pc:docMk/>
            <pc:sldMk cId="4045048109" sldId="267"/>
            <ac:spMk id="2" creationId="{9FC6A4B7-67FA-8F81-7A4F-966EC041C50F}"/>
          </ac:spMkLst>
        </pc:spChg>
        <pc:spChg chg="mod">
          <ac:chgData name="Dheeraj Kumar Meesala" userId="60e24bfd258e93dd" providerId="LiveId" clId="{DB841A6E-9858-4408-8C7E-EB041C10D114}" dt="2024-07-22T03:38:15.395" v="822" actId="27636"/>
          <ac:spMkLst>
            <pc:docMk/>
            <pc:sldMk cId="4045048109" sldId="267"/>
            <ac:spMk id="3" creationId="{3C0C7723-87E3-1927-1405-FB37B5B0ABF9}"/>
          </ac:spMkLst>
        </pc:spChg>
        <pc:spChg chg="add del">
          <ac:chgData name="Dheeraj Kumar Meesala" userId="60e24bfd258e93dd" providerId="LiveId" clId="{DB841A6E-9858-4408-8C7E-EB041C10D114}" dt="2024-07-22T03:37:30.136" v="808" actId="26606"/>
          <ac:spMkLst>
            <pc:docMk/>
            <pc:sldMk cId="4045048109" sldId="267"/>
            <ac:spMk id="10" creationId="{10208470-709D-4AF1-83BC-8A1019901B0F}"/>
          </ac:spMkLst>
        </pc:spChg>
        <pc:spChg chg="add del">
          <ac:chgData name="Dheeraj Kumar Meesala" userId="60e24bfd258e93dd" providerId="LiveId" clId="{DB841A6E-9858-4408-8C7E-EB041C10D114}" dt="2024-07-22T03:37:30.136" v="808" actId="26606"/>
          <ac:spMkLst>
            <pc:docMk/>
            <pc:sldMk cId="4045048109" sldId="267"/>
            <ac:spMk id="12" creationId="{38D8AE6D-D2DF-4BEA-AF55-5E7DD41A31A1}"/>
          </ac:spMkLst>
        </pc:spChg>
        <pc:spChg chg="add del">
          <ac:chgData name="Dheeraj Kumar Meesala" userId="60e24bfd258e93dd" providerId="LiveId" clId="{DB841A6E-9858-4408-8C7E-EB041C10D114}" dt="2024-07-22T03:37:30.136" v="808" actId="26606"/>
          <ac:spMkLst>
            <pc:docMk/>
            <pc:sldMk cId="4045048109" sldId="267"/>
            <ac:spMk id="14" creationId="{8D9E9787-9929-42D8-AEDA-28F936807A01}"/>
          </ac:spMkLst>
        </pc:spChg>
        <pc:spChg chg="add del">
          <ac:chgData name="Dheeraj Kumar Meesala" userId="60e24bfd258e93dd" providerId="LiveId" clId="{DB841A6E-9858-4408-8C7E-EB041C10D114}" dt="2024-07-22T03:37:30.136" v="808" actId="26606"/>
          <ac:spMkLst>
            <pc:docMk/>
            <pc:sldMk cId="4045048109" sldId="267"/>
            <ac:spMk id="16" creationId="{30A678BD-FD5D-4756-B0DC-E713CB827749}"/>
          </ac:spMkLst>
        </pc:spChg>
        <pc:spChg chg="add del">
          <ac:chgData name="Dheeraj Kumar Meesala" userId="60e24bfd258e93dd" providerId="LiveId" clId="{DB841A6E-9858-4408-8C7E-EB041C10D114}" dt="2024-07-22T03:38:09.262" v="820" actId="26606"/>
          <ac:spMkLst>
            <pc:docMk/>
            <pc:sldMk cId="4045048109" sldId="267"/>
            <ac:spMk id="18" creationId="{1288C528-6850-4309-8D5E-276D46744006}"/>
          </ac:spMkLst>
        </pc:spChg>
        <pc:spChg chg="add del">
          <ac:chgData name="Dheeraj Kumar Meesala" userId="60e24bfd258e93dd" providerId="LiveId" clId="{DB841A6E-9858-4408-8C7E-EB041C10D114}" dt="2024-07-22T03:38:09.262" v="820" actId="26606"/>
          <ac:spMkLst>
            <pc:docMk/>
            <pc:sldMk cId="4045048109" sldId="267"/>
            <ac:spMk id="19" creationId="{E83C4BF2-CE85-4725-91F5-903A0C253504}"/>
          </ac:spMkLst>
        </pc:spChg>
        <pc:spChg chg="add del">
          <ac:chgData name="Dheeraj Kumar Meesala" userId="60e24bfd258e93dd" providerId="LiveId" clId="{DB841A6E-9858-4408-8C7E-EB041C10D114}" dt="2024-07-22T03:38:09.262" v="820" actId="26606"/>
          <ac:spMkLst>
            <pc:docMk/>
            <pc:sldMk cId="4045048109" sldId="267"/>
            <ac:spMk id="20" creationId="{F7E85553-125B-468C-B123-443207482B3E}"/>
          </ac:spMkLst>
        </pc:spChg>
        <pc:spChg chg="add del">
          <ac:chgData name="Dheeraj Kumar Meesala" userId="60e24bfd258e93dd" providerId="LiveId" clId="{DB841A6E-9858-4408-8C7E-EB041C10D114}" dt="2024-07-22T03:38:09.262" v="820" actId="26606"/>
          <ac:spMkLst>
            <pc:docMk/>
            <pc:sldMk cId="4045048109" sldId="267"/>
            <ac:spMk id="21" creationId="{C1DE0CAB-0099-47AE-8A9D-F0C80866669D}"/>
          </ac:spMkLst>
        </pc:spChg>
        <pc:spChg chg="add del">
          <ac:chgData name="Dheeraj Kumar Meesala" userId="60e24bfd258e93dd" providerId="LiveId" clId="{DB841A6E-9858-4408-8C7E-EB041C10D114}" dt="2024-07-22T03:37:47.507" v="812" actId="26606"/>
          <ac:spMkLst>
            <pc:docMk/>
            <pc:sldMk cId="4045048109" sldId="267"/>
            <ac:spMk id="26" creationId="{C89FDD9F-84AD-4824-89D2-9E286F5651E3}"/>
          </ac:spMkLst>
        </pc:spChg>
        <pc:spChg chg="add del">
          <ac:chgData name="Dheeraj Kumar Meesala" userId="60e24bfd258e93dd" providerId="LiveId" clId="{DB841A6E-9858-4408-8C7E-EB041C10D114}" dt="2024-07-22T03:37:47.507" v="812" actId="26606"/>
          <ac:spMkLst>
            <pc:docMk/>
            <pc:sldMk cId="4045048109" sldId="267"/>
            <ac:spMk id="28" creationId="{0AFF99B9-09FA-411A-8B54-D714B2EE9A68}"/>
          </ac:spMkLst>
        </pc:spChg>
        <pc:spChg chg="add del">
          <ac:chgData name="Dheeraj Kumar Meesala" userId="60e24bfd258e93dd" providerId="LiveId" clId="{DB841A6E-9858-4408-8C7E-EB041C10D114}" dt="2024-07-22T03:37:47.507" v="812" actId="26606"/>
          <ac:spMkLst>
            <pc:docMk/>
            <pc:sldMk cId="4045048109" sldId="267"/>
            <ac:spMk id="30" creationId="{7E6CE931-52B0-4AD0-991F-0648E313BF3A}"/>
          </ac:spMkLst>
        </pc:spChg>
        <pc:spChg chg="add del">
          <ac:chgData name="Dheeraj Kumar Meesala" userId="60e24bfd258e93dd" providerId="LiveId" clId="{DB841A6E-9858-4408-8C7E-EB041C10D114}" dt="2024-07-22T03:37:47.507" v="812" actId="26606"/>
          <ac:spMkLst>
            <pc:docMk/>
            <pc:sldMk cId="4045048109" sldId="267"/>
            <ac:spMk id="32" creationId="{D138FED9-7840-470D-BB14-BF4696ADA7FC}"/>
          </ac:spMkLst>
        </pc:spChg>
        <pc:spChg chg="add del">
          <ac:chgData name="Dheeraj Kumar Meesala" userId="60e24bfd258e93dd" providerId="LiveId" clId="{DB841A6E-9858-4408-8C7E-EB041C10D114}" dt="2024-07-22T03:37:53.414" v="814" actId="26606"/>
          <ac:spMkLst>
            <pc:docMk/>
            <pc:sldMk cId="4045048109" sldId="267"/>
            <ac:spMk id="34" creationId="{10208470-709D-4AF1-83BC-8A1019901B0F}"/>
          </ac:spMkLst>
        </pc:spChg>
        <pc:spChg chg="add del">
          <ac:chgData name="Dheeraj Kumar Meesala" userId="60e24bfd258e93dd" providerId="LiveId" clId="{DB841A6E-9858-4408-8C7E-EB041C10D114}" dt="2024-07-22T03:37:53.414" v="814" actId="26606"/>
          <ac:spMkLst>
            <pc:docMk/>
            <pc:sldMk cId="4045048109" sldId="267"/>
            <ac:spMk id="35" creationId="{38D8AE6D-D2DF-4BEA-AF55-5E7DD41A31A1}"/>
          </ac:spMkLst>
        </pc:spChg>
        <pc:spChg chg="add del">
          <ac:chgData name="Dheeraj Kumar Meesala" userId="60e24bfd258e93dd" providerId="LiveId" clId="{DB841A6E-9858-4408-8C7E-EB041C10D114}" dt="2024-07-22T03:37:53.414" v="814" actId="26606"/>
          <ac:spMkLst>
            <pc:docMk/>
            <pc:sldMk cId="4045048109" sldId="267"/>
            <ac:spMk id="36" creationId="{8D9E9787-9929-42D8-AEDA-28F936807A01}"/>
          </ac:spMkLst>
        </pc:spChg>
        <pc:spChg chg="add del">
          <ac:chgData name="Dheeraj Kumar Meesala" userId="60e24bfd258e93dd" providerId="LiveId" clId="{DB841A6E-9858-4408-8C7E-EB041C10D114}" dt="2024-07-22T03:37:53.414" v="814" actId="26606"/>
          <ac:spMkLst>
            <pc:docMk/>
            <pc:sldMk cId="4045048109" sldId="267"/>
            <ac:spMk id="37" creationId="{30A678BD-FD5D-4756-B0DC-E713CB827749}"/>
          </ac:spMkLst>
        </pc:spChg>
        <pc:spChg chg="add del">
          <ac:chgData name="Dheeraj Kumar Meesala" userId="60e24bfd258e93dd" providerId="LiveId" clId="{DB841A6E-9858-4408-8C7E-EB041C10D114}" dt="2024-07-22T03:37:54.860" v="816" actId="26606"/>
          <ac:spMkLst>
            <pc:docMk/>
            <pc:sldMk cId="4045048109" sldId="267"/>
            <ac:spMk id="39" creationId="{0D187C4E-14B9-4504-B200-5127823FA78C}"/>
          </ac:spMkLst>
        </pc:spChg>
        <pc:spChg chg="add del">
          <ac:chgData name="Dheeraj Kumar Meesala" userId="60e24bfd258e93dd" providerId="LiveId" clId="{DB841A6E-9858-4408-8C7E-EB041C10D114}" dt="2024-07-22T03:38:08.310" v="818" actId="26606"/>
          <ac:spMkLst>
            <pc:docMk/>
            <pc:sldMk cId="4045048109" sldId="267"/>
            <ac:spMk id="41" creationId="{0A01F2A2-AEDD-47DC-AFB5-B97CEB9A5328}"/>
          </ac:spMkLst>
        </pc:spChg>
        <pc:spChg chg="add del">
          <ac:chgData name="Dheeraj Kumar Meesala" userId="60e24bfd258e93dd" providerId="LiveId" clId="{DB841A6E-9858-4408-8C7E-EB041C10D114}" dt="2024-07-22T03:38:08.310" v="818" actId="26606"/>
          <ac:spMkLst>
            <pc:docMk/>
            <pc:sldMk cId="4045048109" sldId="267"/>
            <ac:spMk id="42" creationId="{DB5AF5F3-AD0A-4EFA-854A-47C780F26264}"/>
          </ac:spMkLst>
        </pc:spChg>
        <pc:spChg chg="add del">
          <ac:chgData name="Dheeraj Kumar Meesala" userId="60e24bfd258e93dd" providerId="LiveId" clId="{DB841A6E-9858-4408-8C7E-EB041C10D114}" dt="2024-07-22T03:38:08.310" v="818" actId="26606"/>
          <ac:spMkLst>
            <pc:docMk/>
            <pc:sldMk cId="4045048109" sldId="267"/>
            <ac:spMk id="43" creationId="{1E3D6D6C-E192-4135-B1DB-17C71EEBC946}"/>
          </ac:spMkLst>
        </pc:spChg>
        <pc:picChg chg="add mod ord">
          <ac:chgData name="Dheeraj Kumar Meesala" userId="60e24bfd258e93dd" providerId="LiveId" clId="{DB841A6E-9858-4408-8C7E-EB041C10D114}" dt="2024-07-22T03:38:21.884" v="825" actId="1076"/>
          <ac:picMkLst>
            <pc:docMk/>
            <pc:sldMk cId="4045048109" sldId="267"/>
            <ac:picMk id="5" creationId="{E02BE56B-4007-0775-6971-94498EE688C2}"/>
          </ac:picMkLst>
        </pc:picChg>
      </pc:sldChg>
      <pc:sldChg chg="modSp new mod">
        <pc:chgData name="Dheeraj Kumar Meesala" userId="60e24bfd258e93dd" providerId="LiveId" clId="{DB841A6E-9858-4408-8C7E-EB041C10D114}" dt="2024-07-22T03:36:00.112" v="781" actId="20577"/>
        <pc:sldMkLst>
          <pc:docMk/>
          <pc:sldMk cId="1981942924" sldId="268"/>
        </pc:sldMkLst>
        <pc:spChg chg="mod">
          <ac:chgData name="Dheeraj Kumar Meesala" userId="60e24bfd258e93dd" providerId="LiveId" clId="{DB841A6E-9858-4408-8C7E-EB041C10D114}" dt="2024-07-22T03:35:39.697" v="742" actId="1076"/>
          <ac:spMkLst>
            <pc:docMk/>
            <pc:sldMk cId="1981942924" sldId="268"/>
            <ac:spMk id="2" creationId="{4A6AF464-A2EE-441D-2C02-A9BC5D7032F1}"/>
          </ac:spMkLst>
        </pc:spChg>
        <pc:spChg chg="mod">
          <ac:chgData name="Dheeraj Kumar Meesala" userId="60e24bfd258e93dd" providerId="LiveId" clId="{DB841A6E-9858-4408-8C7E-EB041C10D114}" dt="2024-07-22T03:36:00.112" v="781" actId="20577"/>
          <ac:spMkLst>
            <pc:docMk/>
            <pc:sldMk cId="1981942924" sldId="268"/>
            <ac:spMk id="3" creationId="{FD0494DC-98FD-D783-7F90-E02E3F8E93EA}"/>
          </ac:spMkLst>
        </pc:spChg>
      </pc:sldChg>
      <pc:sldChg chg="addSp delSp modSp new mod">
        <pc:chgData name="Dheeraj Kumar Meesala" userId="60e24bfd258e93dd" providerId="LiveId" clId="{DB841A6E-9858-4408-8C7E-EB041C10D114}" dt="2024-07-22T05:15:59.406" v="869" actId="1076"/>
        <pc:sldMkLst>
          <pc:docMk/>
          <pc:sldMk cId="1837789436" sldId="269"/>
        </pc:sldMkLst>
        <pc:spChg chg="mod">
          <ac:chgData name="Dheeraj Kumar Meesala" userId="60e24bfd258e93dd" providerId="LiveId" clId="{DB841A6E-9858-4408-8C7E-EB041C10D114}" dt="2024-07-22T03:28:05.690" v="222" actId="5793"/>
          <ac:spMkLst>
            <pc:docMk/>
            <pc:sldMk cId="1837789436" sldId="269"/>
            <ac:spMk id="2" creationId="{19189C8D-762E-0E31-A47F-76E9E522FCAA}"/>
          </ac:spMkLst>
        </pc:spChg>
        <pc:spChg chg="mod">
          <ac:chgData name="Dheeraj Kumar Meesala" userId="60e24bfd258e93dd" providerId="LiveId" clId="{DB841A6E-9858-4408-8C7E-EB041C10D114}" dt="2024-07-22T03:29:56.477" v="508" actId="20577"/>
          <ac:spMkLst>
            <pc:docMk/>
            <pc:sldMk cId="1837789436" sldId="269"/>
            <ac:spMk id="3" creationId="{835E563E-BE49-4657-29AF-1F47290F615D}"/>
          </ac:spMkLst>
        </pc:spChg>
        <pc:picChg chg="add del mod">
          <ac:chgData name="Dheeraj Kumar Meesala" userId="60e24bfd258e93dd" providerId="LiveId" clId="{DB841A6E-9858-4408-8C7E-EB041C10D114}" dt="2024-07-22T03:30:37.212" v="512" actId="478"/>
          <ac:picMkLst>
            <pc:docMk/>
            <pc:sldMk cId="1837789436" sldId="269"/>
            <ac:picMk id="5" creationId="{5D8107BD-58CC-55FC-7011-890CD4D471ED}"/>
          </ac:picMkLst>
        </pc:picChg>
        <pc:picChg chg="add mod">
          <ac:chgData name="Dheeraj Kumar Meesala" userId="60e24bfd258e93dd" providerId="LiveId" clId="{DB841A6E-9858-4408-8C7E-EB041C10D114}" dt="2024-07-22T05:15:59.406" v="869" actId="1076"/>
          <ac:picMkLst>
            <pc:docMk/>
            <pc:sldMk cId="1837789436" sldId="269"/>
            <ac:picMk id="7" creationId="{FA326D87-28FF-E3A1-3BD7-076F09816D97}"/>
          </ac:picMkLst>
        </pc:picChg>
        <pc:picChg chg="add mod">
          <ac:chgData name="Dheeraj Kumar Meesala" userId="60e24bfd258e93dd" providerId="LiveId" clId="{DB841A6E-9858-4408-8C7E-EB041C10D114}" dt="2024-07-22T03:32:28.707" v="527" actId="1076"/>
          <ac:picMkLst>
            <pc:docMk/>
            <pc:sldMk cId="1837789436" sldId="269"/>
            <ac:picMk id="9" creationId="{45FF1EB7-3F7A-F891-CF59-C7EEA1CB29F3}"/>
          </ac:picMkLst>
        </pc:picChg>
      </pc:sldChg>
      <pc:sldChg chg="delSp modSp new mod">
        <pc:chgData name="Dheeraj Kumar Meesala" userId="60e24bfd258e93dd" providerId="LiveId" clId="{DB841A6E-9858-4408-8C7E-EB041C10D114}" dt="2024-07-24T05:26:46.452" v="936" actId="1076"/>
        <pc:sldMkLst>
          <pc:docMk/>
          <pc:sldMk cId="2930706140" sldId="270"/>
        </pc:sldMkLst>
        <pc:spChg chg="mod">
          <ac:chgData name="Dheeraj Kumar Meesala" userId="60e24bfd258e93dd" providerId="LiveId" clId="{DB841A6E-9858-4408-8C7E-EB041C10D114}" dt="2024-07-24T05:26:46.452" v="936" actId="1076"/>
          <ac:spMkLst>
            <pc:docMk/>
            <pc:sldMk cId="2930706140" sldId="270"/>
            <ac:spMk id="2" creationId="{AE468122-492C-2EB0-2C56-32BE81833782}"/>
          </ac:spMkLst>
        </pc:spChg>
        <pc:spChg chg="del mod">
          <ac:chgData name="Dheeraj Kumar Meesala" userId="60e24bfd258e93dd" providerId="LiveId" clId="{DB841A6E-9858-4408-8C7E-EB041C10D114}" dt="2024-07-24T05:26:33.149" v="925" actId="478"/>
          <ac:spMkLst>
            <pc:docMk/>
            <pc:sldMk cId="2930706140" sldId="270"/>
            <ac:spMk id="3" creationId="{90CA801A-B90C-F5F8-211D-F9DC4A13FE7C}"/>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22T02:45:58.181"/>
    </inkml:context>
    <inkml:brush xml:id="br0">
      <inkml:brushProperty name="width" value="0.05" units="cm"/>
      <inkml:brushProperty name="height" value="0.05" units="cm"/>
      <inkml:brushProperty name="color" value="#00B050"/>
      <inkml:brushProperty name="ignorePressure" value="1"/>
    </inkml:brush>
  </inkml:definitions>
  <inkml:trace contextRef="#ctx0" brushRef="#br0">0 1,'20952'20952,"-20925"-20925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22T02:45:59.768"/>
    </inkml:context>
    <inkml:brush xml:id="br0">
      <inkml:brushProperty name="width" value="0.05" units="cm"/>
      <inkml:brushProperty name="height" value="0.05" units="cm"/>
      <inkml:brushProperty name="color" value="#00B050"/>
      <inkml:brushProperty name="ignorePressure" value="1"/>
    </inkml:brush>
  </inkml:definitions>
  <inkml:trace contextRef="#ctx0" brushRef="#br0">1 1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563689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7/23/2024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420275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5411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379084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032360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4B53A7-3209-46A6-9454-F38EAC8F11E7}" type="datetimeFigureOut">
              <a:rPr lang="en-US" smtClean="0"/>
              <a:pPr/>
              <a:t>7/23/2024</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419325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4B53A7-3209-46A6-9454-F38EAC8F11E7}" type="datetimeFigureOut">
              <a:rPr lang="en-US" smtClean="0"/>
              <a:pPr/>
              <a:t>7/23/2024</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9578727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588981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374899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42695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5720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32452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882267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4B53A7-3209-46A6-9454-F38EAC8F11E7}" type="datetimeFigureOut">
              <a:rPr lang="en-US" smtClean="0"/>
              <a:t>7/23/2024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8892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4B53A7-3209-46A6-9454-F38EAC8F11E7}" type="datetimeFigureOut">
              <a:rPr lang="en-US" smtClean="0"/>
              <a:t>7/23/2024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70626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4B53A7-3209-46A6-9454-F38EAC8F11E7}" type="datetimeFigureOut">
              <a:rPr lang="en-US" smtClean="0"/>
              <a:t>7/23/2024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757073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85800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4B53A7-3209-46A6-9454-F38EAC8F11E7}" type="datetimeFigureOut">
              <a:rPr lang="en-US" smtClean="0"/>
              <a:pPr/>
              <a:t>7/23/2024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918052996"/>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 id="2147483790" r:id="rId15"/>
    <p:sldLayoutId id="2147483791" r:id="rId16"/>
    <p:sldLayoutId id="214748379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customXml" Target="../ink/ink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descr="A blue abstract watercolor pattern on a white background">
            <a:extLst>
              <a:ext uri="{FF2B5EF4-FFF2-40B4-BE49-F238E27FC236}">
                <a16:creationId xmlns:a16="http://schemas.microsoft.com/office/drawing/2014/main" id="{3401E100-8CC9-6239-40F6-B0B2871E0A4F}"/>
              </a:ext>
            </a:extLst>
          </p:cNvPr>
          <p:cNvPicPr>
            <a:picLocks noChangeAspect="1"/>
          </p:cNvPicPr>
          <p:nvPr/>
        </p:nvPicPr>
        <p:blipFill>
          <a:blip r:embed="rId2">
            <a:duotone>
              <a:schemeClr val="accent1">
                <a:shade val="45000"/>
                <a:satMod val="135000"/>
              </a:schemeClr>
              <a:prstClr val="white"/>
            </a:duotone>
            <a:alphaModFix amt="35000"/>
          </a:blip>
          <a:srcRect t="14644" b="1086"/>
          <a:stretch/>
        </p:blipFill>
        <p:spPr>
          <a:xfrm>
            <a:off x="0" y="0"/>
            <a:ext cx="12191980" cy="6858000"/>
          </a:xfrm>
          <a:prstGeom prst="rect">
            <a:avLst/>
          </a:prstGeom>
        </p:spPr>
      </p:pic>
      <p:sp>
        <p:nvSpPr>
          <p:cNvPr id="2" name="Title 1">
            <a:extLst>
              <a:ext uri="{FF2B5EF4-FFF2-40B4-BE49-F238E27FC236}">
                <a16:creationId xmlns:a16="http://schemas.microsoft.com/office/drawing/2014/main" id="{A0D741E5-E95E-4B29-1A06-BE6D7E7EFBA0}"/>
              </a:ext>
            </a:extLst>
          </p:cNvPr>
          <p:cNvSpPr>
            <a:spLocks noGrp="1"/>
          </p:cNvSpPr>
          <p:nvPr>
            <p:ph type="ctrTitle"/>
          </p:nvPr>
        </p:nvSpPr>
        <p:spPr>
          <a:xfrm>
            <a:off x="2353634" y="676309"/>
            <a:ext cx="7160357" cy="2176149"/>
          </a:xfrm>
        </p:spPr>
        <p:txBody>
          <a:bodyPr anchor="t">
            <a:normAutofit fontScale="90000"/>
          </a:bodyPr>
          <a:lstStyle/>
          <a:p>
            <a:pPr algn="ctr"/>
            <a:r>
              <a:rPr lang="en-US" sz="4800" dirty="0">
                <a:solidFill>
                  <a:srgbClr val="FFFF00"/>
                </a:solidFill>
              </a:rPr>
              <a:t>FAKE NEWS</a:t>
            </a:r>
            <a:br>
              <a:rPr lang="en-US" sz="4800" dirty="0">
                <a:solidFill>
                  <a:srgbClr val="FFFF00"/>
                </a:solidFill>
              </a:rPr>
            </a:br>
            <a:r>
              <a:rPr lang="en-US" sz="4800" dirty="0">
                <a:solidFill>
                  <a:srgbClr val="FFFF00"/>
                </a:solidFill>
              </a:rPr>
              <a:t>CLASSIFIER</a:t>
            </a:r>
            <a:br>
              <a:rPr lang="en-US" sz="4800" dirty="0">
                <a:solidFill>
                  <a:srgbClr val="FFFFFF"/>
                </a:solidFill>
              </a:rPr>
            </a:br>
            <a:endParaRPr lang="en-US" sz="4800" dirty="0">
              <a:solidFill>
                <a:srgbClr val="FFFFFF"/>
              </a:solidFill>
            </a:endParaRPr>
          </a:p>
        </p:txBody>
      </p:sp>
      <p:sp>
        <p:nvSpPr>
          <p:cNvPr id="3" name="Subtitle 2">
            <a:extLst>
              <a:ext uri="{FF2B5EF4-FFF2-40B4-BE49-F238E27FC236}">
                <a16:creationId xmlns:a16="http://schemas.microsoft.com/office/drawing/2014/main" id="{CED11BB6-26BF-3F86-6D09-AE570E3CACFB}"/>
              </a:ext>
            </a:extLst>
          </p:cNvPr>
          <p:cNvSpPr>
            <a:spLocks noGrp="1"/>
          </p:cNvSpPr>
          <p:nvPr>
            <p:ph type="subTitle" idx="1"/>
          </p:nvPr>
        </p:nvSpPr>
        <p:spPr>
          <a:xfrm>
            <a:off x="3649752" y="2393707"/>
            <a:ext cx="5781670" cy="504825"/>
          </a:xfrm>
        </p:spPr>
        <p:txBody>
          <a:bodyPr>
            <a:normAutofit/>
          </a:bodyPr>
          <a:lstStyle/>
          <a:p>
            <a:r>
              <a:rPr lang="en-US" dirty="0">
                <a:solidFill>
                  <a:srgbClr val="FFFFFF"/>
                </a:solidFill>
              </a:rPr>
              <a:t>A STUDY ON IDENTIFYING FAKE NEWS</a:t>
            </a:r>
          </a:p>
        </p:txBody>
      </p:sp>
      <p:sp>
        <p:nvSpPr>
          <p:cNvPr id="5" name="TextBox 4">
            <a:extLst>
              <a:ext uri="{FF2B5EF4-FFF2-40B4-BE49-F238E27FC236}">
                <a16:creationId xmlns:a16="http://schemas.microsoft.com/office/drawing/2014/main" id="{C9FBED5E-A164-E3FA-0C51-CC1236CF634E}"/>
              </a:ext>
            </a:extLst>
          </p:cNvPr>
          <p:cNvSpPr txBox="1"/>
          <p:nvPr/>
        </p:nvSpPr>
        <p:spPr>
          <a:xfrm>
            <a:off x="2472650" y="4001103"/>
            <a:ext cx="7246679" cy="1754326"/>
          </a:xfrm>
          <a:prstGeom prst="rect">
            <a:avLst/>
          </a:prstGeom>
          <a:noFill/>
        </p:spPr>
        <p:txBody>
          <a:bodyPr wrap="square" rtlCol="0">
            <a:spAutoFit/>
          </a:bodyPr>
          <a:lstStyle/>
          <a:p>
            <a:pPr algn="ctr"/>
            <a:r>
              <a:rPr lang="en-US" sz="3600" dirty="0">
                <a:latin typeface="Aharoni" panose="02010803020104030203" pitchFamily="2" charset="-79"/>
                <a:cs typeface="Aharoni" panose="02010803020104030203" pitchFamily="2" charset="-79"/>
              </a:rPr>
              <a:t>KARTHIKEYA RALLAPALLI</a:t>
            </a:r>
          </a:p>
          <a:p>
            <a:pPr algn="ctr"/>
            <a:r>
              <a:rPr lang="en-US" sz="3600" dirty="0">
                <a:latin typeface="Aharoni" panose="02010803020104030203" pitchFamily="2" charset="-79"/>
                <a:cs typeface="Aharoni" panose="02010803020104030203" pitchFamily="2" charset="-79"/>
              </a:rPr>
              <a:t>SAI KIRAN AKARAPU</a:t>
            </a:r>
          </a:p>
          <a:p>
            <a:pPr algn="ctr"/>
            <a:r>
              <a:rPr lang="en-US" sz="3600" dirty="0">
                <a:latin typeface="Aharoni" panose="02010803020104030203" pitchFamily="2" charset="-79"/>
                <a:cs typeface="Aharoni" panose="02010803020104030203" pitchFamily="2" charset="-79"/>
              </a:rPr>
              <a:t>VENKATA SIVA VATTIKONDA</a:t>
            </a:r>
          </a:p>
        </p:txBody>
      </p:sp>
    </p:spTree>
    <p:extLst>
      <p:ext uri="{BB962C8B-B14F-4D97-AF65-F5344CB8AC3E}">
        <p14:creationId xmlns:p14="http://schemas.microsoft.com/office/powerpoint/2010/main" val="1176592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39426E9-3A08-60CE-B77B-ECB460BDCC47}"/>
              </a:ext>
            </a:extLst>
          </p:cNvPr>
          <p:cNvPicPr>
            <a:picLocks noGrp="1" noChangeAspect="1"/>
          </p:cNvPicPr>
          <p:nvPr>
            <p:ph idx="1"/>
          </p:nvPr>
        </p:nvPicPr>
        <p:blipFill>
          <a:blip r:embed="rId2"/>
          <a:stretch>
            <a:fillRect/>
          </a:stretch>
        </p:blipFill>
        <p:spPr>
          <a:xfrm>
            <a:off x="692137" y="2293938"/>
            <a:ext cx="5526932" cy="2857182"/>
          </a:xfrm>
        </p:spPr>
      </p:pic>
      <p:pic>
        <p:nvPicPr>
          <p:cNvPr id="7" name="Picture 6">
            <a:extLst>
              <a:ext uri="{FF2B5EF4-FFF2-40B4-BE49-F238E27FC236}">
                <a16:creationId xmlns:a16="http://schemas.microsoft.com/office/drawing/2014/main" id="{9EE73B22-68DD-A7AA-EC76-72F47D72D8CF}"/>
              </a:ext>
            </a:extLst>
          </p:cNvPr>
          <p:cNvPicPr>
            <a:picLocks noChangeAspect="1"/>
          </p:cNvPicPr>
          <p:nvPr/>
        </p:nvPicPr>
        <p:blipFill>
          <a:blip r:embed="rId3"/>
          <a:stretch>
            <a:fillRect/>
          </a:stretch>
        </p:blipFill>
        <p:spPr>
          <a:xfrm>
            <a:off x="6493241" y="2293938"/>
            <a:ext cx="5389268" cy="2857182"/>
          </a:xfrm>
          <a:prstGeom prst="rect">
            <a:avLst/>
          </a:prstGeom>
        </p:spPr>
      </p:pic>
      <p:sp>
        <p:nvSpPr>
          <p:cNvPr id="8" name="TextBox 7">
            <a:extLst>
              <a:ext uri="{FF2B5EF4-FFF2-40B4-BE49-F238E27FC236}">
                <a16:creationId xmlns:a16="http://schemas.microsoft.com/office/drawing/2014/main" id="{3BC01A67-A33C-AEBF-7052-73A89052305B}"/>
              </a:ext>
            </a:extLst>
          </p:cNvPr>
          <p:cNvSpPr txBox="1"/>
          <p:nvPr/>
        </p:nvSpPr>
        <p:spPr>
          <a:xfrm>
            <a:off x="2843868" y="1006679"/>
            <a:ext cx="6249798" cy="769441"/>
          </a:xfrm>
          <a:prstGeom prst="rect">
            <a:avLst/>
          </a:prstGeom>
          <a:noFill/>
        </p:spPr>
        <p:txBody>
          <a:bodyPr wrap="square" rtlCol="0">
            <a:spAutoFit/>
          </a:bodyPr>
          <a:lstStyle/>
          <a:p>
            <a:pPr algn="ctr"/>
            <a:r>
              <a:rPr lang="en-US" sz="4400" dirty="0"/>
              <a:t>WORD CLOUDS</a:t>
            </a:r>
          </a:p>
        </p:txBody>
      </p:sp>
    </p:spTree>
    <p:extLst>
      <p:ext uri="{BB962C8B-B14F-4D97-AF65-F5344CB8AC3E}">
        <p14:creationId xmlns:p14="http://schemas.microsoft.com/office/powerpoint/2010/main" val="2953137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6A4B7-67FA-8F81-7A4F-966EC041C50F}"/>
              </a:ext>
            </a:extLst>
          </p:cNvPr>
          <p:cNvSpPr>
            <a:spLocks noGrp="1"/>
          </p:cNvSpPr>
          <p:nvPr>
            <p:ph type="title"/>
          </p:nvPr>
        </p:nvSpPr>
        <p:spPr>
          <a:xfrm>
            <a:off x="646111" y="452718"/>
            <a:ext cx="9404723" cy="805631"/>
          </a:xfrm>
        </p:spPr>
        <p:txBody>
          <a:bodyPr/>
          <a:lstStyle/>
          <a:p>
            <a:pPr algn="ctr"/>
            <a:r>
              <a:rPr lang="en-US"/>
              <a:t>MODEL BUILDING</a:t>
            </a:r>
            <a:endParaRPr lang="en-US" dirty="0"/>
          </a:p>
        </p:txBody>
      </p:sp>
      <p:sp>
        <p:nvSpPr>
          <p:cNvPr id="3" name="Content Placeholder 2">
            <a:extLst>
              <a:ext uri="{FF2B5EF4-FFF2-40B4-BE49-F238E27FC236}">
                <a16:creationId xmlns:a16="http://schemas.microsoft.com/office/drawing/2014/main" id="{3C0C7723-87E3-1927-1405-FB37B5B0ABF9}"/>
              </a:ext>
            </a:extLst>
          </p:cNvPr>
          <p:cNvSpPr>
            <a:spLocks noGrp="1"/>
          </p:cNvSpPr>
          <p:nvPr>
            <p:ph idx="1"/>
          </p:nvPr>
        </p:nvSpPr>
        <p:spPr>
          <a:xfrm>
            <a:off x="646111" y="1599912"/>
            <a:ext cx="7054983" cy="4195481"/>
          </a:xfrm>
        </p:spPr>
        <p:txBody>
          <a:bodyPr>
            <a:normAutofit fontScale="55000" lnSpcReduction="20000"/>
          </a:bodyPr>
          <a:lstStyle/>
          <a:p>
            <a:r>
              <a:rPr lang="en-US" b="1">
                <a:solidFill>
                  <a:srgbClr val="FFFF00"/>
                </a:solidFill>
              </a:rPr>
              <a:t>What’s a Classifier:</a:t>
            </a:r>
          </a:p>
          <a:p>
            <a:pPr>
              <a:buFont typeface="Arial" panose="020B0604020202020204" pitchFamily="34" charset="0"/>
              <a:buChar char="•"/>
            </a:pPr>
            <a:r>
              <a:rPr lang="en-US"/>
              <a:t>A classifier is a type of program that can categorize things. In our case, it categorizes news articles as fake or real.</a:t>
            </a:r>
          </a:p>
          <a:p>
            <a:pPr marL="0" indent="0">
              <a:buNone/>
            </a:pPr>
            <a:endParaRPr lang="en-US"/>
          </a:p>
          <a:p>
            <a:r>
              <a:rPr lang="en-US" b="1">
                <a:solidFill>
                  <a:srgbClr val="FFFF00"/>
                </a:solidFill>
              </a:rPr>
              <a:t>Types of Classifiers We Tried:</a:t>
            </a:r>
            <a:endParaRPr lang="en-US">
              <a:solidFill>
                <a:srgbClr val="FFFF00"/>
              </a:solidFill>
            </a:endParaRPr>
          </a:p>
          <a:p>
            <a:pPr>
              <a:buFont typeface="+mj-lt"/>
              <a:buAutoNum type="arabicPeriod"/>
            </a:pPr>
            <a:r>
              <a:rPr lang="en-US" b="1"/>
              <a:t>Multinomial Naive Bayes:</a:t>
            </a:r>
            <a:r>
              <a:rPr lang="en-US"/>
              <a:t> Simple and fast. Good for text data.</a:t>
            </a:r>
          </a:p>
          <a:p>
            <a:pPr>
              <a:buFont typeface="+mj-lt"/>
              <a:buAutoNum type="arabicPeriod"/>
            </a:pPr>
            <a:r>
              <a:rPr lang="en-US" b="1"/>
              <a:t>Decision Tree:</a:t>
            </a:r>
            <a:r>
              <a:rPr lang="en-US"/>
              <a:t> Makes decisions based on features (important words).</a:t>
            </a:r>
          </a:p>
          <a:p>
            <a:pPr>
              <a:buFont typeface="+mj-lt"/>
              <a:buAutoNum type="arabicPeriod"/>
            </a:pPr>
            <a:r>
              <a:rPr lang="en-US" b="1"/>
              <a:t>Random Forest:</a:t>
            </a:r>
            <a:r>
              <a:rPr lang="en-US"/>
              <a:t> Uses many decision trees to improve accuracy.</a:t>
            </a:r>
          </a:p>
          <a:p>
            <a:pPr>
              <a:buFont typeface="+mj-lt"/>
              <a:buAutoNum type="arabicPeriod"/>
            </a:pPr>
            <a:r>
              <a:rPr lang="en-US" b="1"/>
              <a:t>Support Vector Machine (SVM):</a:t>
            </a:r>
            <a:r>
              <a:rPr lang="en-US"/>
              <a:t> Good for handling a lot of words.</a:t>
            </a:r>
          </a:p>
          <a:p>
            <a:pPr>
              <a:buFont typeface="+mj-lt"/>
              <a:buAutoNum type="arabicPeriod"/>
            </a:pPr>
            <a:r>
              <a:rPr lang="en-US" b="1"/>
              <a:t>K-Nearest Neighbors (KNN):</a:t>
            </a:r>
            <a:r>
              <a:rPr lang="en-US"/>
              <a:t> Looks at the nearest neighbors (similar articles).</a:t>
            </a:r>
          </a:p>
          <a:p>
            <a:pPr>
              <a:buFont typeface="+mj-lt"/>
              <a:buAutoNum type="arabicPeriod"/>
            </a:pPr>
            <a:r>
              <a:rPr lang="en-US" b="1"/>
              <a:t>Logistic Regression:</a:t>
            </a:r>
            <a:r>
              <a:rPr lang="en-US"/>
              <a:t> Predicts probabilities for two outcomes (fake or real).</a:t>
            </a:r>
          </a:p>
          <a:p>
            <a:pPr>
              <a:buFont typeface="+mj-lt"/>
              <a:buAutoNum type="arabicPeriod"/>
            </a:pPr>
            <a:r>
              <a:rPr lang="en-US" b="1"/>
              <a:t>XGBoost:</a:t>
            </a:r>
            <a:r>
              <a:rPr lang="en-US"/>
              <a:t> Very powerful and efficient, often used in competitions.</a:t>
            </a:r>
          </a:p>
          <a:p>
            <a:pPr>
              <a:buFont typeface="+mj-lt"/>
              <a:buAutoNum type="arabicPeriod"/>
            </a:pPr>
            <a:endParaRPr lang="en-US"/>
          </a:p>
          <a:p>
            <a:r>
              <a:rPr lang="en-US" b="1">
                <a:solidFill>
                  <a:srgbClr val="FFFF00"/>
                </a:solidFill>
              </a:rPr>
              <a:t>Choosing the Best One:</a:t>
            </a:r>
            <a:endParaRPr lang="en-US">
              <a:solidFill>
                <a:srgbClr val="FFFF00"/>
              </a:solidFill>
            </a:endParaRPr>
          </a:p>
          <a:p>
            <a:pPr>
              <a:buFont typeface="Arial" panose="020B0604020202020204" pitchFamily="34" charset="0"/>
              <a:buChar char="•"/>
            </a:pPr>
            <a:r>
              <a:rPr lang="en-US"/>
              <a:t>After testing all of them, we found that </a:t>
            </a:r>
            <a:r>
              <a:rPr lang="en-US" b="1">
                <a:solidFill>
                  <a:srgbClr val="FFFF00"/>
                </a:solidFill>
              </a:rPr>
              <a:t>XGBoost</a:t>
            </a:r>
            <a:r>
              <a:rPr lang="en-US"/>
              <a:t> worked the best in terms of accuracy.</a:t>
            </a:r>
          </a:p>
          <a:p>
            <a:pPr marL="0" indent="0">
              <a:buNone/>
            </a:pPr>
            <a:endParaRPr lang="en-US"/>
          </a:p>
          <a:p>
            <a:endParaRPr lang="en-US" dirty="0"/>
          </a:p>
        </p:txBody>
      </p:sp>
      <p:pic>
        <p:nvPicPr>
          <p:cNvPr id="5" name="Picture 4">
            <a:extLst>
              <a:ext uri="{FF2B5EF4-FFF2-40B4-BE49-F238E27FC236}">
                <a16:creationId xmlns:a16="http://schemas.microsoft.com/office/drawing/2014/main" id="{E02BE56B-4007-0775-6971-94498EE688C2}"/>
              </a:ext>
            </a:extLst>
          </p:cNvPr>
          <p:cNvPicPr>
            <a:picLocks noChangeAspect="1"/>
          </p:cNvPicPr>
          <p:nvPr/>
        </p:nvPicPr>
        <p:blipFill>
          <a:blip r:embed="rId2"/>
          <a:stretch>
            <a:fillRect/>
          </a:stretch>
        </p:blipFill>
        <p:spPr>
          <a:xfrm>
            <a:off x="7636124" y="1847768"/>
            <a:ext cx="4175575" cy="3656524"/>
          </a:xfrm>
          <a:prstGeom prst="rect">
            <a:avLst/>
          </a:prstGeom>
        </p:spPr>
      </p:pic>
    </p:spTree>
    <p:extLst>
      <p:ext uri="{BB962C8B-B14F-4D97-AF65-F5344CB8AC3E}">
        <p14:creationId xmlns:p14="http://schemas.microsoft.com/office/powerpoint/2010/main" val="4045048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89C8D-762E-0E31-A47F-76E9E522FCAA}"/>
              </a:ext>
            </a:extLst>
          </p:cNvPr>
          <p:cNvSpPr>
            <a:spLocks noGrp="1"/>
          </p:cNvSpPr>
          <p:nvPr>
            <p:ph type="title"/>
          </p:nvPr>
        </p:nvSpPr>
        <p:spPr/>
        <p:txBody>
          <a:bodyPr/>
          <a:lstStyle/>
          <a:p>
            <a:r>
              <a:rPr lang="en-US" dirty="0"/>
              <a:t>WE ALSO TRIED HYPERPARAMETER TUNING BUT…</a:t>
            </a:r>
          </a:p>
        </p:txBody>
      </p:sp>
      <p:sp>
        <p:nvSpPr>
          <p:cNvPr id="3" name="Content Placeholder 2">
            <a:extLst>
              <a:ext uri="{FF2B5EF4-FFF2-40B4-BE49-F238E27FC236}">
                <a16:creationId xmlns:a16="http://schemas.microsoft.com/office/drawing/2014/main" id="{835E563E-BE49-4657-29AF-1F47290F615D}"/>
              </a:ext>
            </a:extLst>
          </p:cNvPr>
          <p:cNvSpPr>
            <a:spLocks noGrp="1"/>
          </p:cNvSpPr>
          <p:nvPr>
            <p:ph idx="1"/>
          </p:nvPr>
        </p:nvSpPr>
        <p:spPr>
          <a:xfrm>
            <a:off x="875201" y="2052918"/>
            <a:ext cx="8946541" cy="4195481"/>
          </a:xfrm>
        </p:spPr>
        <p:txBody>
          <a:bodyPr/>
          <a:lstStyle/>
          <a:p>
            <a:r>
              <a:rPr lang="en-US" dirty="0"/>
              <a:t>We tried hyperparameter tuning to improve the accuracy, but the accuracy is further depleting instead of increasing which is a possible sign of overfitting. Hence, we ignored that part.</a:t>
            </a:r>
          </a:p>
          <a:p>
            <a:r>
              <a:rPr lang="en-US" dirty="0"/>
              <a:t>The screenshots of the trails are attached below for reference:</a:t>
            </a:r>
          </a:p>
          <a:p>
            <a:endParaRPr lang="en-US" dirty="0"/>
          </a:p>
        </p:txBody>
      </p:sp>
      <p:pic>
        <p:nvPicPr>
          <p:cNvPr id="7" name="Picture 6" descr="A screenshot of a computer program&#10;&#10;Description automatically generated">
            <a:extLst>
              <a:ext uri="{FF2B5EF4-FFF2-40B4-BE49-F238E27FC236}">
                <a16:creationId xmlns:a16="http://schemas.microsoft.com/office/drawing/2014/main" id="{FA326D87-28FF-E3A1-3BD7-076F09816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276" y="3789038"/>
            <a:ext cx="6271998" cy="2209391"/>
          </a:xfrm>
          <a:prstGeom prst="rect">
            <a:avLst/>
          </a:prstGeom>
        </p:spPr>
      </p:pic>
      <p:pic>
        <p:nvPicPr>
          <p:cNvPr id="9" name="Picture 8" descr="A screenshot of a computer program">
            <a:extLst>
              <a:ext uri="{FF2B5EF4-FFF2-40B4-BE49-F238E27FC236}">
                <a16:creationId xmlns:a16="http://schemas.microsoft.com/office/drawing/2014/main" id="{45FF1EB7-3F7A-F891-CF59-C7EEA1CB2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7124" y="3650150"/>
            <a:ext cx="4926095" cy="2487169"/>
          </a:xfrm>
          <a:prstGeom prst="rect">
            <a:avLst/>
          </a:prstGeom>
        </p:spPr>
      </p:pic>
    </p:spTree>
    <p:extLst>
      <p:ext uri="{BB962C8B-B14F-4D97-AF65-F5344CB8AC3E}">
        <p14:creationId xmlns:p14="http://schemas.microsoft.com/office/powerpoint/2010/main" val="1837789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AF464-A2EE-441D-2C02-A9BC5D7032F1}"/>
              </a:ext>
            </a:extLst>
          </p:cNvPr>
          <p:cNvSpPr>
            <a:spLocks noGrp="1"/>
          </p:cNvSpPr>
          <p:nvPr>
            <p:ph type="title"/>
          </p:nvPr>
        </p:nvSpPr>
        <p:spPr>
          <a:xfrm>
            <a:off x="646111" y="616591"/>
            <a:ext cx="9404723" cy="1038137"/>
          </a:xfrm>
        </p:spPr>
        <p:txBody>
          <a:bodyPr/>
          <a:lstStyle/>
          <a:p>
            <a:pPr algn="ctr"/>
            <a:r>
              <a:rPr lang="en-US" dirty="0"/>
              <a:t>RESULTS AND SUMMARY</a:t>
            </a:r>
          </a:p>
        </p:txBody>
      </p:sp>
      <p:sp>
        <p:nvSpPr>
          <p:cNvPr id="3" name="Content Placeholder 2">
            <a:extLst>
              <a:ext uri="{FF2B5EF4-FFF2-40B4-BE49-F238E27FC236}">
                <a16:creationId xmlns:a16="http://schemas.microsoft.com/office/drawing/2014/main" id="{FD0494DC-98FD-D783-7F90-E02E3F8E93EA}"/>
              </a:ext>
            </a:extLst>
          </p:cNvPr>
          <p:cNvSpPr>
            <a:spLocks noGrp="1"/>
          </p:cNvSpPr>
          <p:nvPr>
            <p:ph idx="1"/>
          </p:nvPr>
        </p:nvSpPr>
        <p:spPr>
          <a:xfrm>
            <a:off x="646111" y="1490855"/>
            <a:ext cx="10326689" cy="4750554"/>
          </a:xfrm>
        </p:spPr>
        <p:txBody>
          <a:bodyPr>
            <a:normAutofit lnSpcReduction="10000"/>
          </a:bodyPr>
          <a:lstStyle/>
          <a:p>
            <a:pPr marL="0" indent="0">
              <a:buNone/>
            </a:pPr>
            <a:endParaRPr lang="en-US" dirty="0">
              <a:solidFill>
                <a:srgbClr val="FFFF00"/>
              </a:solidFill>
              <a:latin typeface="Amasis MT Pro" panose="02040504050005020304" pitchFamily="18" charset="0"/>
            </a:endParaRPr>
          </a:p>
          <a:p>
            <a:pPr>
              <a:buFont typeface="Arial" panose="020B0604020202020204" pitchFamily="34" charset="0"/>
              <a:buChar char="•"/>
            </a:pPr>
            <a:r>
              <a:rPr lang="en-US" b="1" dirty="0">
                <a:solidFill>
                  <a:srgbClr val="FFFF00"/>
                </a:solidFill>
                <a:latin typeface="Amasis MT Pro" panose="02040504050005020304" pitchFamily="18" charset="0"/>
              </a:rPr>
              <a:t>Multinomial Naive Bayes:</a:t>
            </a:r>
            <a:r>
              <a:rPr lang="en-US" dirty="0">
                <a:solidFill>
                  <a:srgbClr val="FFFF00"/>
                </a:solidFill>
                <a:latin typeface="Amasis MT Pro" panose="02040504050005020304" pitchFamily="18" charset="0"/>
              </a:rPr>
              <a:t> </a:t>
            </a:r>
            <a:r>
              <a:rPr lang="en-US" dirty="0">
                <a:latin typeface="Amasis MT Pro" panose="02040504050005020304" pitchFamily="18" charset="0"/>
              </a:rPr>
              <a:t>Accuracy: 0.88, Precision: 0.90, Recall: 0.86, F1 Score: 0.88</a:t>
            </a:r>
          </a:p>
          <a:p>
            <a:pPr>
              <a:buFont typeface="Arial" panose="020B0604020202020204" pitchFamily="34" charset="0"/>
              <a:buChar char="•"/>
            </a:pPr>
            <a:r>
              <a:rPr lang="en-US" b="1" dirty="0">
                <a:solidFill>
                  <a:srgbClr val="FFFF00"/>
                </a:solidFill>
                <a:latin typeface="Amasis MT Pro" panose="02040504050005020304" pitchFamily="18" charset="0"/>
              </a:rPr>
              <a:t>Decision Tree:</a:t>
            </a:r>
            <a:r>
              <a:rPr lang="en-US" dirty="0">
                <a:solidFill>
                  <a:srgbClr val="FFFF00"/>
                </a:solidFill>
                <a:latin typeface="Amasis MT Pro" panose="02040504050005020304" pitchFamily="18" charset="0"/>
              </a:rPr>
              <a:t> </a:t>
            </a:r>
            <a:r>
              <a:rPr lang="en-US" dirty="0">
                <a:latin typeface="Amasis MT Pro" panose="02040504050005020304" pitchFamily="18" charset="0"/>
              </a:rPr>
              <a:t>Accuracy: 0.80, Precision: 0.80, Recall: 0.81, F1 Score: 0.80</a:t>
            </a:r>
          </a:p>
          <a:p>
            <a:pPr>
              <a:buFont typeface="Arial" panose="020B0604020202020204" pitchFamily="34" charset="0"/>
              <a:buChar char="•"/>
            </a:pPr>
            <a:r>
              <a:rPr lang="en-US" b="1" dirty="0">
                <a:solidFill>
                  <a:srgbClr val="FFFF00"/>
                </a:solidFill>
                <a:latin typeface="Amasis MT Pro" panose="02040504050005020304" pitchFamily="18" charset="0"/>
              </a:rPr>
              <a:t>Random Forest:</a:t>
            </a:r>
            <a:r>
              <a:rPr lang="en-US" dirty="0">
                <a:solidFill>
                  <a:srgbClr val="FFFF00"/>
                </a:solidFill>
                <a:latin typeface="Amasis MT Pro" panose="02040504050005020304" pitchFamily="18" charset="0"/>
              </a:rPr>
              <a:t> </a:t>
            </a:r>
            <a:r>
              <a:rPr lang="en-US" dirty="0">
                <a:latin typeface="Amasis MT Pro" panose="02040504050005020304" pitchFamily="18" charset="0"/>
              </a:rPr>
              <a:t>Accuracy: 0.91, Precision: 0.90, Recall: 0.91, F1 Score: 0.91</a:t>
            </a:r>
          </a:p>
          <a:p>
            <a:pPr>
              <a:buFont typeface="Arial" panose="020B0604020202020204" pitchFamily="34" charset="0"/>
              <a:buChar char="•"/>
            </a:pPr>
            <a:r>
              <a:rPr lang="en-US" b="1" dirty="0">
                <a:solidFill>
                  <a:srgbClr val="FFFF00"/>
                </a:solidFill>
                <a:latin typeface="Amasis MT Pro" panose="02040504050005020304" pitchFamily="18" charset="0"/>
              </a:rPr>
              <a:t>Support Vector Machine:</a:t>
            </a:r>
            <a:r>
              <a:rPr lang="en-US" dirty="0">
                <a:solidFill>
                  <a:srgbClr val="FFFF00"/>
                </a:solidFill>
                <a:latin typeface="Amasis MT Pro" panose="02040504050005020304" pitchFamily="18" charset="0"/>
              </a:rPr>
              <a:t> </a:t>
            </a:r>
            <a:r>
              <a:rPr lang="en-US" dirty="0">
                <a:latin typeface="Amasis MT Pro" panose="02040504050005020304" pitchFamily="18" charset="0"/>
              </a:rPr>
              <a:t>Accuracy: 0.92, Precision: 0.94, Recall: 0.90, F1 Score: 0.92</a:t>
            </a:r>
          </a:p>
          <a:p>
            <a:pPr>
              <a:buFont typeface="Arial" panose="020B0604020202020204" pitchFamily="34" charset="0"/>
              <a:buChar char="•"/>
            </a:pPr>
            <a:r>
              <a:rPr lang="en-US" b="1" dirty="0">
                <a:solidFill>
                  <a:srgbClr val="FFFF00"/>
                </a:solidFill>
                <a:latin typeface="Amasis MT Pro" panose="02040504050005020304" pitchFamily="18" charset="0"/>
              </a:rPr>
              <a:t>K-Nearest Neighbors:</a:t>
            </a:r>
            <a:r>
              <a:rPr lang="en-US" dirty="0">
                <a:solidFill>
                  <a:srgbClr val="FFFF00"/>
                </a:solidFill>
                <a:latin typeface="Amasis MT Pro" panose="02040504050005020304" pitchFamily="18" charset="0"/>
              </a:rPr>
              <a:t> </a:t>
            </a:r>
            <a:r>
              <a:rPr lang="en-US" dirty="0">
                <a:latin typeface="Amasis MT Pro" panose="02040504050005020304" pitchFamily="18" charset="0"/>
              </a:rPr>
              <a:t>Accuracy: 0.87, Precision: 0.85, Recall: 0.89, F1 Score: 0.87</a:t>
            </a:r>
          </a:p>
          <a:p>
            <a:pPr>
              <a:buFont typeface="Arial" panose="020B0604020202020204" pitchFamily="34" charset="0"/>
              <a:buChar char="•"/>
            </a:pPr>
            <a:r>
              <a:rPr lang="en-US" b="1" dirty="0">
                <a:solidFill>
                  <a:srgbClr val="FFFF00"/>
                </a:solidFill>
                <a:latin typeface="Amasis MT Pro" panose="02040504050005020304" pitchFamily="18" charset="0"/>
              </a:rPr>
              <a:t>Logistic Regression:</a:t>
            </a:r>
            <a:r>
              <a:rPr lang="en-US" dirty="0">
                <a:solidFill>
                  <a:srgbClr val="FFFF00"/>
                </a:solidFill>
                <a:latin typeface="Amasis MT Pro" panose="02040504050005020304" pitchFamily="18" charset="0"/>
              </a:rPr>
              <a:t> </a:t>
            </a:r>
            <a:r>
              <a:rPr lang="en-US" dirty="0">
                <a:latin typeface="Amasis MT Pro" panose="02040504050005020304" pitchFamily="18" charset="0"/>
              </a:rPr>
              <a:t>Accuracy: 0.91, Precision: 0.92, Recall: 0.90, F1 Score: 0.91</a:t>
            </a:r>
          </a:p>
          <a:p>
            <a:pPr>
              <a:buFont typeface="Arial" panose="020B0604020202020204" pitchFamily="34" charset="0"/>
              <a:buChar char="•"/>
            </a:pPr>
            <a:r>
              <a:rPr lang="en-US" b="1" dirty="0">
                <a:solidFill>
                  <a:srgbClr val="FFFF00"/>
                </a:solidFill>
                <a:latin typeface="Amasis MT Pro" panose="02040504050005020304" pitchFamily="18" charset="0"/>
              </a:rPr>
              <a:t>XGBoost:</a:t>
            </a:r>
            <a:r>
              <a:rPr lang="en-US" dirty="0">
                <a:solidFill>
                  <a:srgbClr val="FFFF00"/>
                </a:solidFill>
                <a:latin typeface="Amasis MT Pro" panose="02040504050005020304" pitchFamily="18" charset="0"/>
              </a:rPr>
              <a:t> </a:t>
            </a:r>
            <a:r>
              <a:rPr lang="en-US" dirty="0">
                <a:latin typeface="Amasis MT Pro" panose="02040504050005020304" pitchFamily="18" charset="0"/>
              </a:rPr>
              <a:t>Accuracy: 0.93, Precision: 0.93, Recall: 0.92, F1 Score: 0.93</a:t>
            </a:r>
          </a:p>
          <a:p>
            <a:pPr>
              <a:buFont typeface="Arial" panose="020B0604020202020204" pitchFamily="34" charset="0"/>
              <a:buChar char="•"/>
            </a:pPr>
            <a:endParaRPr lang="en-US" dirty="0"/>
          </a:p>
          <a:p>
            <a:pPr>
              <a:buFont typeface="Arial" panose="020B0604020202020204" pitchFamily="34" charset="0"/>
              <a:buChar char="•"/>
            </a:pPr>
            <a:r>
              <a:rPr lang="en-US" dirty="0"/>
              <a:t>Out of all the models above, XG Boost gives the highest accuracy with the perfect mix of remaining parameters. Besides, the misclassified labels are also very low. So, we decided to deploy that model.</a:t>
            </a:r>
          </a:p>
          <a:p>
            <a:endParaRPr lang="en-US" dirty="0"/>
          </a:p>
        </p:txBody>
      </p:sp>
    </p:spTree>
    <p:extLst>
      <p:ext uri="{BB962C8B-B14F-4D97-AF65-F5344CB8AC3E}">
        <p14:creationId xmlns:p14="http://schemas.microsoft.com/office/powerpoint/2010/main" val="1981942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8122-492C-2EB0-2C56-32BE81833782}"/>
              </a:ext>
            </a:extLst>
          </p:cNvPr>
          <p:cNvSpPr>
            <a:spLocks noGrp="1"/>
          </p:cNvSpPr>
          <p:nvPr>
            <p:ph type="title"/>
          </p:nvPr>
        </p:nvSpPr>
        <p:spPr>
          <a:xfrm>
            <a:off x="936397" y="2950684"/>
            <a:ext cx="9404723" cy="956632"/>
          </a:xfrm>
        </p:spPr>
        <p:txBody>
          <a:bodyPr/>
          <a:lstStyle/>
          <a:p>
            <a:pPr algn="ctr"/>
            <a:r>
              <a:rPr lang="en-US" b="1" dirty="0"/>
              <a:t>THANK YOU</a:t>
            </a:r>
          </a:p>
        </p:txBody>
      </p:sp>
    </p:spTree>
    <p:extLst>
      <p:ext uri="{BB962C8B-B14F-4D97-AF65-F5344CB8AC3E}">
        <p14:creationId xmlns:p14="http://schemas.microsoft.com/office/powerpoint/2010/main" val="2930706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EF7B-BC17-A556-D8D8-1DFB3FA6D1E7}"/>
              </a:ext>
            </a:extLst>
          </p:cNvPr>
          <p:cNvSpPr>
            <a:spLocks noGrp="1"/>
          </p:cNvSpPr>
          <p:nvPr>
            <p:ph type="title"/>
          </p:nvPr>
        </p:nvSpPr>
        <p:spPr>
          <a:xfrm>
            <a:off x="838200" y="1336390"/>
            <a:ext cx="6155988" cy="1182927"/>
          </a:xfrm>
        </p:spPr>
        <p:txBody>
          <a:bodyPr anchor="b">
            <a:normAutofit/>
          </a:bodyPr>
          <a:lstStyle/>
          <a:p>
            <a:r>
              <a:rPr lang="en-US" sz="5400"/>
              <a:t>INTRODUCTION</a:t>
            </a:r>
          </a:p>
        </p:txBody>
      </p:sp>
      <p:sp>
        <p:nvSpPr>
          <p:cNvPr id="3" name="Content Placeholder 2">
            <a:extLst>
              <a:ext uri="{FF2B5EF4-FFF2-40B4-BE49-F238E27FC236}">
                <a16:creationId xmlns:a16="http://schemas.microsoft.com/office/drawing/2014/main" id="{C02A518F-B752-3DEC-B3F2-A4B379B50B1C}"/>
              </a:ext>
            </a:extLst>
          </p:cNvPr>
          <p:cNvSpPr>
            <a:spLocks noGrp="1"/>
          </p:cNvSpPr>
          <p:nvPr>
            <p:ph idx="1"/>
          </p:nvPr>
        </p:nvSpPr>
        <p:spPr>
          <a:xfrm>
            <a:off x="803775" y="2829329"/>
            <a:ext cx="7249655" cy="3705663"/>
          </a:xfrm>
        </p:spPr>
        <p:txBody>
          <a:bodyPr anchor="t">
            <a:normAutofit/>
          </a:bodyPr>
          <a:lstStyle/>
          <a:p>
            <a:r>
              <a:rPr lang="en-US" sz="1800" b="1" dirty="0"/>
              <a:t>Project Objective:</a:t>
            </a:r>
            <a:endParaRPr lang="en-US" sz="1800" dirty="0"/>
          </a:p>
          <a:p>
            <a:pPr>
              <a:buFont typeface="Arial" panose="020B0604020202020204" pitchFamily="34" charset="0"/>
              <a:buChar char="•"/>
            </a:pPr>
            <a:r>
              <a:rPr lang="en-US" sz="1800" dirty="0"/>
              <a:t>Develop a machine learning classifier to distinguish between real and fake news articles.</a:t>
            </a:r>
          </a:p>
          <a:p>
            <a:r>
              <a:rPr lang="en-US" sz="1800" b="1" dirty="0"/>
              <a:t>Importance of the Problem:</a:t>
            </a:r>
            <a:endParaRPr lang="en-US" sz="1800" dirty="0"/>
          </a:p>
          <a:p>
            <a:pPr>
              <a:buFont typeface="Arial" panose="020B0604020202020204" pitchFamily="34" charset="0"/>
              <a:buChar char="•"/>
            </a:pPr>
            <a:r>
              <a:rPr lang="en-US" sz="1800" dirty="0"/>
              <a:t>Fake news can mislead the public, influence opinions, and cause social unrest.</a:t>
            </a:r>
          </a:p>
          <a:p>
            <a:pPr>
              <a:buFont typeface="Arial" panose="020B0604020202020204" pitchFamily="34" charset="0"/>
              <a:buChar char="•"/>
            </a:pPr>
            <a:r>
              <a:rPr lang="en-US" sz="1800" dirty="0"/>
              <a:t>Reliable detection systems are essential for maintaining information integrity.</a:t>
            </a:r>
          </a:p>
          <a:p>
            <a:endParaRPr lang="en-US" sz="1800" dirty="0"/>
          </a:p>
        </p:txBody>
      </p:sp>
      <p:pic>
        <p:nvPicPr>
          <p:cNvPr id="7" name="Graphic 6" descr="Newspaper">
            <a:extLst>
              <a:ext uri="{FF2B5EF4-FFF2-40B4-BE49-F238E27FC236}">
                <a16:creationId xmlns:a16="http://schemas.microsoft.com/office/drawing/2014/main" id="{C1196E5A-E59C-E76D-9130-F9A63AB108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9820" y="2058033"/>
            <a:ext cx="3548404" cy="3548404"/>
          </a:xfrm>
          <a:prstGeom prst="rect">
            <a:avLst/>
          </a:prstGeom>
        </p:spPr>
      </p:pic>
    </p:spTree>
    <p:extLst>
      <p:ext uri="{BB962C8B-B14F-4D97-AF65-F5344CB8AC3E}">
        <p14:creationId xmlns:p14="http://schemas.microsoft.com/office/powerpoint/2010/main" val="2125978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6C33-8F55-7F01-208F-728260E8B46C}"/>
              </a:ext>
            </a:extLst>
          </p:cNvPr>
          <p:cNvSpPr>
            <a:spLocks noGrp="1"/>
          </p:cNvSpPr>
          <p:nvPr>
            <p:ph type="title"/>
          </p:nvPr>
        </p:nvSpPr>
        <p:spPr/>
        <p:txBody>
          <a:bodyPr anchor="b">
            <a:normAutofit/>
          </a:bodyPr>
          <a:lstStyle/>
          <a:p>
            <a:r>
              <a:rPr lang="en-US" sz="6600" dirty="0"/>
              <a:t>DATASET OVERVIEW</a:t>
            </a:r>
          </a:p>
        </p:txBody>
      </p:sp>
      <p:sp>
        <p:nvSpPr>
          <p:cNvPr id="23" name="Content Placeholder 2">
            <a:extLst>
              <a:ext uri="{FF2B5EF4-FFF2-40B4-BE49-F238E27FC236}">
                <a16:creationId xmlns:a16="http://schemas.microsoft.com/office/drawing/2014/main" id="{E48591AE-2C87-1760-4554-EBA44870AFC2}"/>
              </a:ext>
            </a:extLst>
          </p:cNvPr>
          <p:cNvSpPr>
            <a:spLocks noGrp="1"/>
          </p:cNvSpPr>
          <p:nvPr>
            <p:ph sz="half" idx="2"/>
          </p:nvPr>
        </p:nvSpPr>
        <p:spPr>
          <a:xfrm>
            <a:off x="839788" y="1975913"/>
            <a:ext cx="5157787" cy="4215161"/>
          </a:xfrm>
        </p:spPr>
        <p:txBody>
          <a:bodyPr anchor="t">
            <a:normAutofit lnSpcReduction="10000"/>
          </a:bodyPr>
          <a:lstStyle/>
          <a:p>
            <a:pPr marL="0" indent="0">
              <a:buNone/>
            </a:pPr>
            <a:r>
              <a:rPr lang="en-US" sz="1800" b="1" dirty="0">
                <a:solidFill>
                  <a:srgbClr val="FF0000"/>
                </a:solidFill>
              </a:rPr>
              <a:t>Dataset Source:</a:t>
            </a:r>
            <a:endParaRPr lang="en-US" sz="1800" dirty="0">
              <a:solidFill>
                <a:srgbClr val="FF0000"/>
              </a:solidFill>
            </a:endParaRPr>
          </a:p>
          <a:p>
            <a:pPr>
              <a:buFont typeface="Arial" panose="020B0604020202020204" pitchFamily="34" charset="0"/>
              <a:buChar char="•"/>
            </a:pPr>
            <a:r>
              <a:rPr lang="en-US" sz="1800" dirty="0"/>
              <a:t>The dataset consists of news articles labeled as fake or real.</a:t>
            </a:r>
          </a:p>
          <a:p>
            <a:pPr marL="0" indent="0">
              <a:buNone/>
            </a:pPr>
            <a:endParaRPr lang="en-US" sz="1800" dirty="0"/>
          </a:p>
          <a:p>
            <a:pPr marL="0" indent="0">
              <a:buNone/>
            </a:pPr>
            <a:r>
              <a:rPr lang="en-US" sz="1800" b="1" dirty="0">
                <a:solidFill>
                  <a:srgbClr val="FF0000"/>
                </a:solidFill>
              </a:rPr>
              <a:t>Dataset Description:</a:t>
            </a:r>
            <a:endParaRPr lang="en-US" sz="1800" dirty="0">
              <a:solidFill>
                <a:srgbClr val="FF0000"/>
              </a:solidFill>
            </a:endParaRPr>
          </a:p>
          <a:p>
            <a:pPr>
              <a:buFont typeface="Arial" panose="020B0604020202020204" pitchFamily="34" charset="0"/>
              <a:buChar char="•"/>
            </a:pPr>
            <a:r>
              <a:rPr lang="en-US" sz="1800" dirty="0">
                <a:solidFill>
                  <a:srgbClr val="FFFF00"/>
                </a:solidFill>
              </a:rPr>
              <a:t>Number of Records: </a:t>
            </a:r>
            <a:r>
              <a:rPr lang="en-US" sz="1800" dirty="0"/>
              <a:t>20,000 articles.</a:t>
            </a:r>
          </a:p>
          <a:p>
            <a:pPr>
              <a:buFont typeface="Arial" panose="020B0604020202020204" pitchFamily="34" charset="0"/>
              <a:buChar char="•"/>
            </a:pPr>
            <a:r>
              <a:rPr lang="en-US" sz="1800" dirty="0">
                <a:solidFill>
                  <a:srgbClr val="FFFF00"/>
                </a:solidFill>
              </a:rPr>
              <a:t>Features: </a:t>
            </a:r>
            <a:r>
              <a:rPr lang="en-US" sz="1800" dirty="0"/>
              <a:t>Title, text, label (0 for fake, 1 for real).</a:t>
            </a:r>
          </a:p>
          <a:p>
            <a:pPr>
              <a:buFont typeface="Arial" panose="020B0604020202020204" pitchFamily="34" charset="0"/>
              <a:buChar char="•"/>
            </a:pPr>
            <a:r>
              <a:rPr lang="en-US" sz="1800" dirty="0">
                <a:solidFill>
                  <a:srgbClr val="FFFF00"/>
                </a:solidFill>
              </a:rPr>
              <a:t>Class Distribution: </a:t>
            </a:r>
            <a:r>
              <a:rPr lang="en-US" sz="1800" dirty="0"/>
              <a:t>Approximately balanced between fake and real news.</a:t>
            </a:r>
          </a:p>
          <a:p>
            <a:r>
              <a:rPr lang="en-US" sz="1800" dirty="0"/>
              <a:t>There are no missing values in our dataset as we can see from the snapshot.</a:t>
            </a:r>
          </a:p>
        </p:txBody>
      </p:sp>
      <p:pic>
        <p:nvPicPr>
          <p:cNvPr id="22" name="Content Placeholder 21">
            <a:extLst>
              <a:ext uri="{FF2B5EF4-FFF2-40B4-BE49-F238E27FC236}">
                <a16:creationId xmlns:a16="http://schemas.microsoft.com/office/drawing/2014/main" id="{0578C8FB-CD76-AE90-0F77-28D4D437671E}"/>
              </a:ext>
            </a:extLst>
          </p:cNvPr>
          <p:cNvPicPr>
            <a:picLocks noGrp="1" noChangeAspect="1"/>
          </p:cNvPicPr>
          <p:nvPr>
            <p:ph sz="quarter" idx="4"/>
          </p:nvPr>
        </p:nvPicPr>
        <p:blipFill>
          <a:blip r:embed="rId2"/>
          <a:stretch>
            <a:fillRect/>
          </a:stretch>
        </p:blipFill>
        <p:spPr>
          <a:xfrm>
            <a:off x="6194427" y="2075595"/>
            <a:ext cx="5183187" cy="3315172"/>
          </a:xfrm>
        </p:spPr>
      </p:pic>
    </p:spTree>
    <p:extLst>
      <p:ext uri="{BB962C8B-B14F-4D97-AF65-F5344CB8AC3E}">
        <p14:creationId xmlns:p14="http://schemas.microsoft.com/office/powerpoint/2010/main" val="1132371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13046-8BCF-FDB4-CAEB-7D4CAE70B227}"/>
              </a:ext>
            </a:extLst>
          </p:cNvPr>
          <p:cNvSpPr>
            <a:spLocks noGrp="1"/>
          </p:cNvSpPr>
          <p:nvPr>
            <p:ph type="title"/>
          </p:nvPr>
        </p:nvSpPr>
        <p:spPr/>
        <p:txBody>
          <a:bodyPr vert="horz" lIns="91440" tIns="45720" rIns="91440" bIns="45720" rtlCol="0" anchor="t">
            <a:normAutofit/>
          </a:bodyPr>
          <a:lstStyle/>
          <a:p>
            <a:r>
              <a:rPr lang="en-US" dirty="0"/>
              <a:t>Data Preprocessing</a:t>
            </a:r>
            <a:endParaRPr lang="en-US"/>
          </a:p>
        </p:txBody>
      </p:sp>
      <p:sp>
        <p:nvSpPr>
          <p:cNvPr id="15" name="Rectangle 1">
            <a:extLst>
              <a:ext uri="{FF2B5EF4-FFF2-40B4-BE49-F238E27FC236}">
                <a16:creationId xmlns:a16="http://schemas.microsoft.com/office/drawing/2014/main" id="{439DD1DC-E9BD-1074-3C0C-649AA668F94D}"/>
              </a:ext>
            </a:extLst>
          </p:cNvPr>
          <p:cNvSpPr>
            <a:spLocks noChangeArrowheads="1"/>
          </p:cNvSpPr>
          <p:nvPr/>
        </p:nvSpPr>
        <p:spPr bwMode="auto">
          <a:xfrm>
            <a:off x="485238" y="1555037"/>
            <a:ext cx="4864544" cy="5025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722376" eaLnBrk="0" fontAlgn="base" hangingPunct="0">
              <a:spcBef>
                <a:spcPct val="0"/>
              </a:spcBef>
              <a:spcAft>
                <a:spcPts val="600"/>
              </a:spcAft>
            </a:pPr>
            <a:r>
              <a:rPr lang="en-US" altLang="en-US" sz="1400" b="1" kern="1200" dirty="0">
                <a:solidFill>
                  <a:srgbClr val="FF0000"/>
                </a:solidFill>
                <a:latin typeface="+mn-lt"/>
                <a:ea typeface="+mn-ea"/>
                <a:cs typeface="+mn-cs"/>
              </a:rPr>
              <a:t>Combining Title and Text:</a:t>
            </a:r>
            <a:endParaRPr lang="en-US" altLang="en-US" sz="1400" kern="1200" dirty="0">
              <a:solidFill>
                <a:srgbClr val="FF0000"/>
              </a:solidFill>
              <a:latin typeface="+mn-lt"/>
              <a:ea typeface="+mn-ea"/>
              <a:cs typeface="+mn-cs"/>
            </a:endParaRPr>
          </a:p>
          <a:p>
            <a:pPr defTabSz="361188" eaLnBrk="0" fontAlgn="base" hangingPunct="0">
              <a:spcBef>
                <a:spcPct val="0"/>
              </a:spcBef>
              <a:spcAft>
                <a:spcPts val="600"/>
              </a:spcAft>
            </a:pPr>
            <a:r>
              <a:rPr lang="en-US" altLang="en-US" sz="1264" kern="1200" dirty="0">
                <a:solidFill>
                  <a:schemeClr val="tx1"/>
                </a:solidFill>
                <a:latin typeface="+mn-lt"/>
                <a:ea typeface="+mn-ea"/>
                <a:cs typeface="+mn-cs"/>
              </a:rPr>
              <a:t>Created a new column called 'original' by merging title and text.</a:t>
            </a:r>
          </a:p>
          <a:p>
            <a:pPr defTabSz="361188" eaLnBrk="0" fontAlgn="base" hangingPunct="0">
              <a:spcBef>
                <a:spcPct val="0"/>
              </a:spcBef>
              <a:spcAft>
                <a:spcPts val="600"/>
              </a:spcAft>
            </a:pPr>
            <a:r>
              <a:rPr lang="en-US" altLang="en-US" sz="1264" b="1" kern="1200" dirty="0">
                <a:solidFill>
                  <a:schemeClr val="tx1"/>
                </a:solidFill>
                <a:latin typeface="+mn-lt"/>
                <a:ea typeface="+mn-ea"/>
                <a:cs typeface="+mn-cs"/>
              </a:rPr>
              <a:t>Rationale: </a:t>
            </a:r>
            <a:r>
              <a:rPr lang="en-US" altLang="en-US" sz="1264" kern="1200" dirty="0">
                <a:solidFill>
                  <a:schemeClr val="tx1"/>
                </a:solidFill>
                <a:latin typeface="+mn-lt"/>
                <a:ea typeface="+mn-ea"/>
                <a:cs typeface="+mn-cs"/>
              </a:rPr>
              <a:t>We combined the title and the main text of each article into one big piece of text to give more context to our tool.</a:t>
            </a:r>
          </a:p>
          <a:p>
            <a:pPr defTabSz="361188" eaLnBrk="0" fontAlgn="base" hangingPunct="0">
              <a:spcBef>
                <a:spcPct val="0"/>
              </a:spcBef>
              <a:spcAft>
                <a:spcPts val="600"/>
              </a:spcAft>
            </a:pPr>
            <a:endParaRPr lang="en-US" altLang="en-US" sz="1264" kern="1200" dirty="0">
              <a:solidFill>
                <a:schemeClr val="tx1"/>
              </a:solidFill>
              <a:latin typeface="+mn-lt"/>
              <a:ea typeface="+mn-ea"/>
              <a:cs typeface="+mn-cs"/>
            </a:endParaRPr>
          </a:p>
          <a:p>
            <a:pPr defTabSz="722376" eaLnBrk="0" fontAlgn="base" hangingPunct="0">
              <a:spcBef>
                <a:spcPct val="0"/>
              </a:spcBef>
              <a:spcAft>
                <a:spcPts val="600"/>
              </a:spcAft>
            </a:pPr>
            <a:r>
              <a:rPr lang="en-US" altLang="en-US" sz="1400" b="1" kern="1200" dirty="0">
                <a:solidFill>
                  <a:srgbClr val="FF0000"/>
                </a:solidFill>
                <a:latin typeface="+mn-lt"/>
                <a:ea typeface="+mn-ea"/>
                <a:cs typeface="+mn-cs"/>
              </a:rPr>
              <a:t>Text Preprocessing:</a:t>
            </a:r>
          </a:p>
          <a:p>
            <a:pPr defTabSz="361188" eaLnBrk="0" fontAlgn="base" hangingPunct="0">
              <a:spcBef>
                <a:spcPct val="0"/>
              </a:spcBef>
              <a:spcAft>
                <a:spcPts val="600"/>
              </a:spcAft>
            </a:pPr>
            <a:r>
              <a:rPr lang="en-US" altLang="en-US" sz="1264" kern="1200" dirty="0">
                <a:solidFill>
                  <a:schemeClr val="tx1"/>
                </a:solidFill>
                <a:latin typeface="+mn-lt"/>
                <a:ea typeface="+mn-ea"/>
                <a:cs typeface="+mn-cs"/>
              </a:rPr>
              <a:t>Used</a:t>
            </a:r>
            <a:r>
              <a:rPr lang="en-US" altLang="en-US" sz="1264" b="1" kern="1200" dirty="0">
                <a:solidFill>
                  <a:schemeClr val="tx1"/>
                </a:solidFill>
                <a:latin typeface="+mn-lt"/>
                <a:ea typeface="+mn-ea"/>
                <a:cs typeface="+mn-cs"/>
              </a:rPr>
              <a:t> Gensim </a:t>
            </a:r>
            <a:r>
              <a:rPr lang="en-US" altLang="en-US" sz="1264" kern="1200" dirty="0">
                <a:solidFill>
                  <a:schemeClr val="tx1"/>
                </a:solidFill>
                <a:latin typeface="+mn-lt"/>
                <a:ea typeface="+mn-ea"/>
                <a:cs typeface="+mn-cs"/>
              </a:rPr>
              <a:t>for tokenization and stop words removal.</a:t>
            </a:r>
          </a:p>
          <a:p>
            <a:pPr defTabSz="361188" eaLnBrk="0" fontAlgn="base" hangingPunct="0">
              <a:spcBef>
                <a:spcPct val="0"/>
              </a:spcBef>
              <a:spcAft>
                <a:spcPts val="600"/>
              </a:spcAft>
            </a:pPr>
            <a:endParaRPr lang="en-US" altLang="en-US" sz="1264" kern="1200" dirty="0">
              <a:solidFill>
                <a:schemeClr val="tx1"/>
              </a:solidFill>
              <a:latin typeface="+mn-lt"/>
              <a:ea typeface="+mn-ea"/>
              <a:cs typeface="+mn-cs"/>
            </a:endParaRPr>
          </a:p>
          <a:p>
            <a:pPr defTabSz="361188" eaLnBrk="0" fontAlgn="base" hangingPunct="0">
              <a:spcBef>
                <a:spcPct val="0"/>
              </a:spcBef>
              <a:spcAft>
                <a:spcPts val="600"/>
              </a:spcAft>
            </a:pPr>
            <a:r>
              <a:rPr lang="en-US" altLang="en-US" sz="1264" kern="1200" dirty="0">
                <a:solidFill>
                  <a:schemeClr val="tx1"/>
                </a:solidFill>
                <a:latin typeface="+mn-lt"/>
                <a:ea typeface="+mn-ea"/>
                <a:cs typeface="+mn-cs"/>
              </a:rPr>
              <a:t>The </a:t>
            </a:r>
            <a:r>
              <a:rPr lang="en-US" altLang="en-US" sz="1264" b="1" kern="1200" dirty="0">
                <a:solidFill>
                  <a:schemeClr val="tx1"/>
                </a:solidFill>
                <a:latin typeface="+mn-lt"/>
                <a:ea typeface="+mn-ea"/>
                <a:cs typeface="+mn-cs"/>
              </a:rPr>
              <a:t>simple preprocess </a:t>
            </a:r>
            <a:r>
              <a:rPr lang="en-US" altLang="en-US" sz="1264" kern="1200" dirty="0">
                <a:solidFill>
                  <a:schemeClr val="tx1"/>
                </a:solidFill>
                <a:latin typeface="+mn-lt"/>
                <a:ea typeface="+mn-ea"/>
                <a:cs typeface="+mn-cs"/>
              </a:rPr>
              <a:t>function from Gensim:</a:t>
            </a:r>
          </a:p>
          <a:p>
            <a:pPr defTabSz="361188" eaLnBrk="0" fontAlgn="base" hangingPunct="0">
              <a:spcBef>
                <a:spcPct val="0"/>
              </a:spcBef>
              <a:spcAft>
                <a:spcPts val="600"/>
              </a:spcAft>
            </a:pPr>
            <a:endParaRPr lang="en-US" altLang="en-US" sz="1264" kern="1200" dirty="0">
              <a:solidFill>
                <a:schemeClr val="tx1"/>
              </a:solidFill>
              <a:latin typeface="+mn-lt"/>
              <a:ea typeface="+mn-ea"/>
              <a:cs typeface="+mn-cs"/>
            </a:endParaRPr>
          </a:p>
          <a:p>
            <a:pPr marL="285750" indent="-285750" defTabSz="361188" eaLnBrk="0" fontAlgn="base" hangingPunct="0">
              <a:spcBef>
                <a:spcPct val="0"/>
              </a:spcBef>
              <a:spcAft>
                <a:spcPts val="600"/>
              </a:spcAft>
              <a:buFont typeface="Arial" panose="020B0604020202020204" pitchFamily="34" charset="0"/>
              <a:buChar char="•"/>
            </a:pPr>
            <a:r>
              <a:rPr lang="en-US" altLang="en-US" sz="1264" kern="1200" dirty="0">
                <a:solidFill>
                  <a:schemeClr val="tx1"/>
                </a:solidFill>
                <a:latin typeface="+mn-lt"/>
                <a:ea typeface="+mn-ea"/>
                <a:cs typeface="+mn-cs"/>
              </a:rPr>
              <a:t>Converts the text to lowercase.</a:t>
            </a:r>
          </a:p>
          <a:p>
            <a:pPr marL="285750" indent="-285750" defTabSz="361188" eaLnBrk="0" fontAlgn="base" hangingPunct="0">
              <a:spcBef>
                <a:spcPct val="0"/>
              </a:spcBef>
              <a:spcAft>
                <a:spcPts val="600"/>
              </a:spcAft>
              <a:buFont typeface="Arial" panose="020B0604020202020204" pitchFamily="34" charset="0"/>
              <a:buChar char="•"/>
            </a:pPr>
            <a:r>
              <a:rPr lang="en-US" altLang="en-US" sz="1264" kern="1200" dirty="0">
                <a:solidFill>
                  <a:schemeClr val="tx1"/>
                </a:solidFill>
                <a:latin typeface="+mn-lt"/>
                <a:ea typeface="+mn-ea"/>
                <a:cs typeface="+mn-cs"/>
              </a:rPr>
              <a:t>Tokenizes the text into individual words.</a:t>
            </a:r>
          </a:p>
          <a:p>
            <a:pPr marL="285750" indent="-285750" defTabSz="361188" eaLnBrk="0" fontAlgn="base" hangingPunct="0">
              <a:spcBef>
                <a:spcPct val="0"/>
              </a:spcBef>
              <a:spcAft>
                <a:spcPts val="600"/>
              </a:spcAft>
              <a:buFont typeface="Arial" panose="020B0604020202020204" pitchFamily="34" charset="0"/>
              <a:buChar char="•"/>
            </a:pPr>
            <a:r>
              <a:rPr lang="en-US" altLang="en-US" sz="1264" kern="1200" dirty="0">
                <a:solidFill>
                  <a:schemeClr val="tx1"/>
                </a:solidFill>
                <a:latin typeface="+mn-lt"/>
                <a:ea typeface="+mn-ea"/>
                <a:cs typeface="+mn-cs"/>
              </a:rPr>
              <a:t>Removes punctuation.</a:t>
            </a:r>
          </a:p>
          <a:p>
            <a:pPr marL="285750" indent="-285750" defTabSz="361188" eaLnBrk="0" fontAlgn="base" hangingPunct="0">
              <a:spcBef>
                <a:spcPct val="0"/>
              </a:spcBef>
              <a:spcAft>
                <a:spcPts val="600"/>
              </a:spcAft>
              <a:buFont typeface="Arial" panose="020B0604020202020204" pitchFamily="34" charset="0"/>
              <a:buChar char="•"/>
            </a:pPr>
            <a:r>
              <a:rPr lang="en-US" altLang="en-US" sz="1264" kern="1200" dirty="0">
                <a:solidFill>
                  <a:schemeClr val="tx1"/>
                </a:solidFill>
                <a:latin typeface="+mn-lt"/>
                <a:ea typeface="+mn-ea"/>
                <a:cs typeface="+mn-cs"/>
              </a:rPr>
              <a:t>Optionally removes words that are too short or too long</a:t>
            </a:r>
          </a:p>
          <a:p>
            <a:pPr marL="285750" indent="-285750" defTabSz="361188" eaLnBrk="0" fontAlgn="base" hangingPunct="0">
              <a:spcBef>
                <a:spcPct val="0"/>
              </a:spcBef>
              <a:spcAft>
                <a:spcPts val="600"/>
              </a:spcAft>
              <a:buFont typeface="Arial" panose="020B0604020202020204" pitchFamily="34" charset="0"/>
              <a:buChar char="•"/>
            </a:pPr>
            <a:r>
              <a:rPr lang="en-US" altLang="en-US" sz="1264" kern="1200" dirty="0">
                <a:solidFill>
                  <a:schemeClr val="tx1"/>
                </a:solidFill>
                <a:latin typeface="+mn-lt"/>
                <a:ea typeface="+mn-ea"/>
                <a:cs typeface="+mn-cs"/>
              </a:rPr>
              <a:t>Created 'clean' column with preprocessed text.</a:t>
            </a:r>
          </a:p>
          <a:p>
            <a:pPr defTabSz="722376" eaLnBrk="0" fontAlgn="base" hangingPunct="0">
              <a:spcBef>
                <a:spcPct val="0"/>
              </a:spcBef>
              <a:spcAft>
                <a:spcPts val="600"/>
              </a:spcAft>
              <a:buFontTx/>
              <a:buChar char="•"/>
            </a:pPr>
            <a:endParaRPr lang="en-US" altLang="en-US" sz="1264" kern="1200" dirty="0">
              <a:solidFill>
                <a:schemeClr val="tx1"/>
              </a:solidFill>
              <a:latin typeface="+mn-lt"/>
              <a:ea typeface="+mn-ea"/>
              <a:cs typeface="+mn-cs"/>
            </a:endParaRPr>
          </a:p>
          <a:p>
            <a:pPr marL="0" marR="0" lvl="0" indent="0" algn="l" defTabSz="914400" rtl="0" eaLnBrk="0" fontAlgn="base" latinLnBrk="0" hangingPunct="0">
              <a:lnSpc>
                <a:spcPct val="100000"/>
              </a:lnSpc>
              <a:spcBef>
                <a:spcPct val="0"/>
              </a:spcBef>
              <a:spcAft>
                <a:spcPts val="60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E9F09DFA-FC2D-00A1-B39D-7C20C4F2118A}"/>
              </a:ext>
            </a:extLst>
          </p:cNvPr>
          <p:cNvSpPr>
            <a:spLocks/>
          </p:cNvSpPr>
          <p:nvPr/>
        </p:nvSpPr>
        <p:spPr>
          <a:xfrm>
            <a:off x="5760441" y="1481307"/>
            <a:ext cx="5195581" cy="2699954"/>
          </a:xfrm>
          <a:prstGeom prst="rect">
            <a:avLst/>
          </a:prstGeom>
        </p:spPr>
        <p:txBody>
          <a:bodyPr/>
          <a:lstStyle/>
          <a:p>
            <a:pPr defTabSz="722376" eaLnBrk="0" fontAlgn="base" hangingPunct="0">
              <a:spcBef>
                <a:spcPct val="0"/>
              </a:spcBef>
              <a:spcAft>
                <a:spcPts val="600"/>
              </a:spcAft>
            </a:pPr>
            <a:r>
              <a:rPr lang="en-US" altLang="en-US" sz="1260" b="1" kern="1200" dirty="0">
                <a:solidFill>
                  <a:srgbClr val="FF0000"/>
                </a:solidFill>
                <a:latin typeface="+mn-lt"/>
                <a:ea typeface="+mn-ea"/>
                <a:cs typeface="+mn-cs"/>
              </a:rPr>
              <a:t>Creating Clean Joined Column:</a:t>
            </a:r>
            <a:endParaRPr lang="en-US" altLang="en-US" sz="1260" kern="1200" dirty="0">
              <a:solidFill>
                <a:srgbClr val="FF0000"/>
              </a:solidFill>
              <a:latin typeface="+mn-lt"/>
              <a:ea typeface="+mn-ea"/>
              <a:cs typeface="+mn-cs"/>
            </a:endParaRPr>
          </a:p>
          <a:p>
            <a:pPr marL="285750" indent="-285750" defTabSz="361188" eaLnBrk="0" fontAlgn="base" hangingPunct="0">
              <a:spcBef>
                <a:spcPct val="0"/>
              </a:spcBef>
              <a:spcAft>
                <a:spcPts val="600"/>
              </a:spcAft>
              <a:buFont typeface="Arial" panose="020B0604020202020204" pitchFamily="34" charset="0"/>
              <a:buChar char="•"/>
            </a:pPr>
            <a:r>
              <a:rPr lang="en-US" altLang="en-US" sz="1260" kern="1200" dirty="0">
                <a:solidFill>
                  <a:schemeClr val="tx1"/>
                </a:solidFill>
                <a:latin typeface="+mn-lt"/>
                <a:ea typeface="+mn-ea"/>
                <a:cs typeface="+mn-cs"/>
              </a:rPr>
              <a:t>Joined lists of cleaned words into single strings.</a:t>
            </a:r>
          </a:p>
          <a:p>
            <a:pPr marL="285750" indent="-285750" defTabSz="361188" eaLnBrk="0" fontAlgn="base" hangingPunct="0">
              <a:spcBef>
                <a:spcPct val="0"/>
              </a:spcBef>
              <a:spcAft>
                <a:spcPts val="600"/>
              </a:spcAft>
              <a:buFont typeface="Arial" panose="020B0604020202020204" pitchFamily="34" charset="0"/>
              <a:buChar char="•"/>
            </a:pPr>
            <a:r>
              <a:rPr lang="en-US" altLang="en-US" sz="1260" kern="1200" dirty="0">
                <a:solidFill>
                  <a:schemeClr val="tx1"/>
                </a:solidFill>
                <a:latin typeface="+mn-lt"/>
                <a:ea typeface="+mn-ea"/>
                <a:cs typeface="+mn-cs"/>
              </a:rPr>
              <a:t>Created 'clean_joined' column.</a:t>
            </a:r>
          </a:p>
          <a:p>
            <a:pPr defTabSz="361188">
              <a:spcAft>
                <a:spcPts val="600"/>
              </a:spcAft>
            </a:pPr>
            <a:endParaRPr lang="en-US" sz="1260" b="1" dirty="0"/>
          </a:p>
          <a:p>
            <a:pPr defTabSz="361188">
              <a:spcAft>
                <a:spcPts val="600"/>
              </a:spcAft>
            </a:pPr>
            <a:r>
              <a:rPr lang="en-US" sz="1260" b="1" kern="1200" dirty="0">
                <a:solidFill>
                  <a:srgbClr val="FF0000"/>
                </a:solidFill>
                <a:latin typeface="+mn-lt"/>
                <a:ea typeface="+mn-ea"/>
                <a:cs typeface="+mn-cs"/>
              </a:rPr>
              <a:t>Why Not Other Methods?</a:t>
            </a:r>
          </a:p>
          <a:p>
            <a:pPr defTabSz="361188">
              <a:spcAft>
                <a:spcPts val="600"/>
              </a:spcAft>
            </a:pPr>
            <a:endParaRPr lang="en-US" sz="1260" kern="1200" dirty="0">
              <a:solidFill>
                <a:srgbClr val="FF0000"/>
              </a:solidFill>
              <a:latin typeface="+mn-lt"/>
              <a:ea typeface="+mn-ea"/>
              <a:cs typeface="+mn-cs"/>
            </a:endParaRPr>
          </a:p>
          <a:p>
            <a:pPr marL="285750" indent="-285750" defTabSz="361188">
              <a:spcAft>
                <a:spcPts val="600"/>
              </a:spcAft>
              <a:buFont typeface="Arial" panose="020B0604020202020204" pitchFamily="34" charset="0"/>
              <a:buChar char="•"/>
            </a:pPr>
            <a:r>
              <a:rPr lang="en-US" sz="1260" kern="1200" dirty="0">
                <a:solidFill>
                  <a:schemeClr val="tx1"/>
                </a:solidFill>
                <a:latin typeface="+mn-lt"/>
                <a:ea typeface="+mn-ea"/>
                <a:cs typeface="+mn-cs"/>
              </a:rPr>
              <a:t>Gensim is efficient for initial preprocessing.</a:t>
            </a:r>
          </a:p>
          <a:p>
            <a:pPr marL="285750" indent="-285750" defTabSz="361188">
              <a:spcAft>
                <a:spcPts val="600"/>
              </a:spcAft>
              <a:buFont typeface="Arial" panose="020B0604020202020204" pitchFamily="34" charset="0"/>
              <a:buChar char="•"/>
            </a:pPr>
            <a:r>
              <a:rPr lang="en-US" sz="1260" kern="1200" dirty="0">
                <a:solidFill>
                  <a:schemeClr val="tx1"/>
                </a:solidFill>
                <a:latin typeface="+mn-lt"/>
                <a:ea typeface="+mn-ea"/>
                <a:cs typeface="+mn-cs"/>
              </a:rPr>
              <a:t>Ensures consistency in text data for better feature extraction.</a:t>
            </a:r>
          </a:p>
          <a:p>
            <a:pPr defTabSz="361188">
              <a:spcAft>
                <a:spcPts val="600"/>
              </a:spcAft>
            </a:pPr>
            <a:endParaRPr lang="en-US" sz="1422" kern="1200" dirty="0">
              <a:solidFill>
                <a:schemeClr val="tx1"/>
              </a:solidFill>
              <a:latin typeface="+mn-lt"/>
              <a:ea typeface="+mn-ea"/>
              <a:cs typeface="+mn-cs"/>
            </a:endParaRPr>
          </a:p>
          <a:p>
            <a:pPr marL="0" indent="0">
              <a:spcAft>
                <a:spcPts val="600"/>
              </a:spcAft>
              <a:buNone/>
            </a:pPr>
            <a:endParaRPr lang="en-US" sz="1800" dirty="0"/>
          </a:p>
        </p:txBody>
      </p:sp>
      <p:pic>
        <p:nvPicPr>
          <p:cNvPr id="9" name="Picture 8">
            <a:extLst>
              <a:ext uri="{FF2B5EF4-FFF2-40B4-BE49-F238E27FC236}">
                <a16:creationId xmlns:a16="http://schemas.microsoft.com/office/drawing/2014/main" id="{182C418A-AF4E-E3DA-1CC0-357C0D97CA2B}"/>
              </a:ext>
            </a:extLst>
          </p:cNvPr>
          <p:cNvPicPr>
            <a:picLocks noChangeAspect="1"/>
          </p:cNvPicPr>
          <p:nvPr/>
        </p:nvPicPr>
        <p:blipFill>
          <a:blip r:embed="rId3"/>
          <a:stretch>
            <a:fillRect/>
          </a:stretch>
        </p:blipFill>
        <p:spPr>
          <a:xfrm>
            <a:off x="5668162" y="4026716"/>
            <a:ext cx="6349803" cy="2199244"/>
          </a:xfrm>
          <a:prstGeom prst="rect">
            <a:avLst/>
          </a:prstGeom>
        </p:spPr>
      </p:pic>
    </p:spTree>
    <p:extLst>
      <p:ext uri="{BB962C8B-B14F-4D97-AF65-F5344CB8AC3E}">
        <p14:creationId xmlns:p14="http://schemas.microsoft.com/office/powerpoint/2010/main" val="974174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EA550FD-3833-EF4F-3D7A-F2788CB0DF55}"/>
              </a:ext>
            </a:extLst>
          </p:cNvPr>
          <p:cNvSpPr>
            <a:spLocks noGrp="1"/>
          </p:cNvSpPr>
          <p:nvPr>
            <p:ph type="title"/>
          </p:nvPr>
        </p:nvSpPr>
        <p:spPr/>
        <p:txBody>
          <a:bodyPr/>
          <a:lstStyle/>
          <a:p>
            <a:r>
              <a:rPr lang="en-US" dirty="0">
                <a:latin typeface="Amasis MT Pro Black" panose="02040A04050005020304" pitchFamily="18" charset="0"/>
                <a:cs typeface="Aharoni" panose="02010803020104030203" pitchFamily="2" charset="-79"/>
              </a:rPr>
              <a:t>Why are we combining title and text together?</a:t>
            </a:r>
          </a:p>
        </p:txBody>
      </p:sp>
      <p:sp>
        <p:nvSpPr>
          <p:cNvPr id="8" name="Content Placeholder 7">
            <a:extLst>
              <a:ext uri="{FF2B5EF4-FFF2-40B4-BE49-F238E27FC236}">
                <a16:creationId xmlns:a16="http://schemas.microsoft.com/office/drawing/2014/main" id="{DBCB1639-050E-6B70-1646-0B4CC8669C18}"/>
              </a:ext>
            </a:extLst>
          </p:cNvPr>
          <p:cNvSpPr>
            <a:spLocks noGrp="1"/>
          </p:cNvSpPr>
          <p:nvPr>
            <p:ph idx="1"/>
          </p:nvPr>
        </p:nvSpPr>
        <p:spPr>
          <a:xfrm>
            <a:off x="1104293" y="2297822"/>
            <a:ext cx="8946541" cy="3290869"/>
          </a:xfrm>
        </p:spPr>
        <p:style>
          <a:lnRef idx="2">
            <a:schemeClr val="accent6"/>
          </a:lnRef>
          <a:fillRef idx="1">
            <a:schemeClr val="lt1"/>
          </a:fillRef>
          <a:effectRef idx="0">
            <a:schemeClr val="accent6"/>
          </a:effectRef>
          <a:fontRef idx="minor">
            <a:schemeClr val="dk1"/>
          </a:fontRef>
        </p:style>
        <p:txBody>
          <a:bodyPr/>
          <a:lstStyle/>
          <a:p>
            <a:pPr algn="l">
              <a:buFont typeface="+mj-lt"/>
              <a:buAutoNum type="arabicPeriod"/>
            </a:pPr>
            <a:r>
              <a:rPr lang="en-US" b="0" i="0" dirty="0">
                <a:solidFill>
                  <a:srgbClr val="212121"/>
                </a:solidFill>
                <a:latin typeface="Roboto" panose="02000000000000000000" pitchFamily="2" charset="0"/>
              </a:rPr>
              <a:t>The title often summarizes the main idea or the most important aspect of the article, while the text provides detailed information. Combining both can give a more complete picture of the content.</a:t>
            </a:r>
          </a:p>
          <a:p>
            <a:pPr algn="l">
              <a:buFont typeface="+mj-lt"/>
              <a:buAutoNum type="arabicPeriod"/>
            </a:pPr>
            <a:r>
              <a:rPr lang="en-US" b="1" i="0" dirty="0">
                <a:solidFill>
                  <a:srgbClr val="212121"/>
                </a:solidFill>
                <a:latin typeface="Roboto" panose="02000000000000000000" pitchFamily="2" charset="0"/>
              </a:rPr>
              <a:t>Augmenting Short Articles:</a:t>
            </a:r>
            <a:r>
              <a:rPr lang="en-US" b="0" i="0" dirty="0">
                <a:solidFill>
                  <a:srgbClr val="212121"/>
                </a:solidFill>
                <a:latin typeface="Roboto" panose="02000000000000000000" pitchFamily="2" charset="0"/>
              </a:rPr>
              <a:t> For very short articles, the title can provide additional context and information that might not be present in the body text alone.</a:t>
            </a:r>
          </a:p>
          <a:p>
            <a:pPr algn="l">
              <a:buFont typeface="+mj-lt"/>
              <a:buAutoNum type="arabicPeriod"/>
            </a:pPr>
            <a:r>
              <a:rPr lang="en-US" b="1" i="0" dirty="0">
                <a:solidFill>
                  <a:srgbClr val="212121"/>
                </a:solidFill>
                <a:latin typeface="Roboto" panose="02000000000000000000" pitchFamily="2" charset="0"/>
              </a:rPr>
              <a:t>Use in the project:</a:t>
            </a:r>
            <a:r>
              <a:rPr lang="en-US" b="0" i="0" dirty="0">
                <a:solidFill>
                  <a:srgbClr val="212121"/>
                </a:solidFill>
                <a:latin typeface="Roboto" panose="02000000000000000000" pitchFamily="2" charset="0"/>
              </a:rPr>
              <a:t> Fake news articles often have sensational titles that may not match the content. Combining the title and text helps the model to detect such inconsistencies.</a:t>
            </a:r>
          </a:p>
          <a:p>
            <a:endParaRPr lang="en-US" dirty="0"/>
          </a:p>
        </p:txBody>
      </p:sp>
    </p:spTree>
    <p:extLst>
      <p:ext uri="{BB962C8B-B14F-4D97-AF65-F5344CB8AC3E}">
        <p14:creationId xmlns:p14="http://schemas.microsoft.com/office/powerpoint/2010/main" val="3272944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685F9-35EF-0228-A252-DCAF30EFC677}"/>
              </a:ext>
            </a:extLst>
          </p:cNvPr>
          <p:cNvSpPr>
            <a:spLocks noGrp="1"/>
          </p:cNvSpPr>
          <p:nvPr>
            <p:ph type="title"/>
          </p:nvPr>
        </p:nvSpPr>
        <p:spPr/>
        <p:txBody>
          <a:bodyPr/>
          <a:lstStyle/>
          <a:p>
            <a:pPr algn="ctr"/>
            <a:r>
              <a:rPr lang="en-US" dirty="0"/>
              <a:t>What are stop words and why should we remove them?</a:t>
            </a:r>
          </a:p>
        </p:txBody>
      </p:sp>
      <p:sp>
        <p:nvSpPr>
          <p:cNvPr id="3" name="Content Placeholder 2">
            <a:extLst>
              <a:ext uri="{FF2B5EF4-FFF2-40B4-BE49-F238E27FC236}">
                <a16:creationId xmlns:a16="http://schemas.microsoft.com/office/drawing/2014/main" id="{AF1DF3D5-2287-B922-B092-FF20565D4D59}"/>
              </a:ext>
            </a:extLst>
          </p:cNvPr>
          <p:cNvSpPr>
            <a:spLocks noGrp="1"/>
          </p:cNvSpPr>
          <p:nvPr>
            <p:ph idx="1"/>
          </p:nvPr>
        </p:nvSpPr>
        <p:spPr>
          <a:xfrm>
            <a:off x="969088" y="2103252"/>
            <a:ext cx="8946541" cy="4195481"/>
          </a:xfrm>
        </p:spPr>
        <p:style>
          <a:lnRef idx="2">
            <a:schemeClr val="dk1"/>
          </a:lnRef>
          <a:fillRef idx="1">
            <a:schemeClr val="lt1"/>
          </a:fillRef>
          <a:effectRef idx="0">
            <a:schemeClr val="dk1"/>
          </a:effectRef>
          <a:fontRef idx="minor">
            <a:schemeClr val="dk1"/>
          </a:fontRef>
        </p:style>
        <p:txBody>
          <a:bodyPr>
            <a:normAutofit lnSpcReduction="10000"/>
          </a:bodyPr>
          <a:lstStyle/>
          <a:p>
            <a:pPr algn="l">
              <a:buFont typeface="+mj-lt"/>
              <a:buAutoNum type="arabicPeriod"/>
            </a:pPr>
            <a:r>
              <a:rPr lang="en-US" b="1" i="0" dirty="0">
                <a:solidFill>
                  <a:schemeClr val="bg1"/>
                </a:solidFill>
                <a:effectLst/>
                <a:latin typeface="Roboto" panose="02000000000000000000" pitchFamily="2" charset="0"/>
              </a:rPr>
              <a:t>Stop words are a set of commonly used words in a language. Examples of stop words in English are “a,” “the,” “is,” “are,” etc.</a:t>
            </a:r>
            <a:endParaRPr lang="en-US" b="0" i="0" dirty="0">
              <a:solidFill>
                <a:schemeClr val="bg1"/>
              </a:solidFill>
              <a:effectLst/>
              <a:latin typeface="Roboto" panose="02000000000000000000" pitchFamily="2" charset="0"/>
            </a:endParaRPr>
          </a:p>
          <a:p>
            <a:pPr algn="l">
              <a:buFont typeface="+mj-lt"/>
              <a:buAutoNum type="arabicPeriod"/>
            </a:pPr>
            <a:r>
              <a:rPr lang="en-US" b="0" i="0" dirty="0">
                <a:solidFill>
                  <a:schemeClr val="bg1"/>
                </a:solidFill>
                <a:effectLst/>
                <a:latin typeface="Roboto" panose="02000000000000000000" pitchFamily="2" charset="0"/>
              </a:rPr>
              <a:t>We must remove the words which carry little to no useful information at all from our dataset.</a:t>
            </a:r>
          </a:p>
          <a:p>
            <a:pPr algn="l">
              <a:buFont typeface="+mj-lt"/>
              <a:buAutoNum type="arabicPeriod"/>
            </a:pPr>
            <a:r>
              <a:rPr lang="en-US" b="0" i="0" dirty="0">
                <a:solidFill>
                  <a:schemeClr val="bg1"/>
                </a:solidFill>
                <a:effectLst/>
                <a:latin typeface="Roboto" panose="02000000000000000000" pitchFamily="2" charset="0"/>
              </a:rPr>
              <a:t>This can be done by maintaining a list of stop words (which can be manually or automatically curated) and preventing all words from your stop word list from being analyzed.</a:t>
            </a:r>
          </a:p>
          <a:p>
            <a:pPr algn="l">
              <a:buFont typeface="+mj-lt"/>
              <a:buAutoNum type="arabicPeriod"/>
            </a:pPr>
            <a:r>
              <a:rPr lang="en-US" b="0" i="0" dirty="0">
                <a:solidFill>
                  <a:schemeClr val="bg1"/>
                </a:solidFill>
                <a:effectLst/>
                <a:latin typeface="Roboto" panose="02000000000000000000" pitchFamily="2" charset="0"/>
              </a:rPr>
              <a:t>Stop words helps us reduce noise, increase efficiency and enhance model performance by reducing dimensionality.</a:t>
            </a:r>
          </a:p>
          <a:p>
            <a:pPr algn="l"/>
            <a:r>
              <a:rPr lang="en-US" b="0" i="0" dirty="0">
                <a:solidFill>
                  <a:schemeClr val="bg1"/>
                </a:solidFill>
                <a:effectLst/>
                <a:latin typeface="Roboto" panose="02000000000000000000" pitchFamily="2" charset="0"/>
              </a:rPr>
              <a:t>In tasks such as document similarity or clustering, stop words can introduce noise that affects the accuracy of similarity measures. Removing stop words leads to more accurate and meaningful similarity calculations.</a:t>
            </a:r>
          </a:p>
          <a:p>
            <a:endParaRPr lang="en-US" dirty="0"/>
          </a:p>
        </p:txBody>
      </p:sp>
    </p:spTree>
    <p:extLst>
      <p:ext uri="{BB962C8B-B14F-4D97-AF65-F5344CB8AC3E}">
        <p14:creationId xmlns:p14="http://schemas.microsoft.com/office/powerpoint/2010/main" val="2162920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F5D39-6A5E-2CDD-B989-CD5A80FF34FD}"/>
              </a:ext>
            </a:extLst>
          </p:cNvPr>
          <p:cNvSpPr>
            <a:spLocks noGrp="1"/>
          </p:cNvSpPr>
          <p:nvPr>
            <p:ph type="title"/>
          </p:nvPr>
        </p:nvSpPr>
        <p:spPr/>
        <p:txBody>
          <a:bodyPr/>
          <a:lstStyle/>
          <a:p>
            <a:pPr algn="ctr"/>
            <a:r>
              <a:rPr lang="en-US" b="1"/>
              <a:t>FEATURE EXTRACTION</a:t>
            </a:r>
            <a:endParaRPr lang="en-US" b="1" dirty="0"/>
          </a:p>
        </p:txBody>
      </p:sp>
      <p:pic>
        <p:nvPicPr>
          <p:cNvPr id="9" name="Content Placeholder 8">
            <a:extLst>
              <a:ext uri="{FF2B5EF4-FFF2-40B4-BE49-F238E27FC236}">
                <a16:creationId xmlns:a16="http://schemas.microsoft.com/office/drawing/2014/main" id="{9F3D77F9-CD35-9A6A-42EA-DF323722965B}"/>
              </a:ext>
            </a:extLst>
          </p:cNvPr>
          <p:cNvPicPr>
            <a:picLocks noGrp="1" noChangeAspect="1"/>
          </p:cNvPicPr>
          <p:nvPr>
            <p:ph sz="quarter" idx="4"/>
          </p:nvPr>
        </p:nvPicPr>
        <p:blipFill>
          <a:blip r:embed="rId2"/>
          <a:stretch>
            <a:fillRect/>
          </a:stretch>
        </p:blipFill>
        <p:spPr>
          <a:xfrm>
            <a:off x="5670977" y="2505832"/>
            <a:ext cx="6171548" cy="1846335"/>
          </a:xfrm>
        </p:spPr>
      </p:pic>
      <p:sp>
        <p:nvSpPr>
          <p:cNvPr id="7" name="Rectangle 1">
            <a:extLst>
              <a:ext uri="{FF2B5EF4-FFF2-40B4-BE49-F238E27FC236}">
                <a16:creationId xmlns:a16="http://schemas.microsoft.com/office/drawing/2014/main" id="{38E846BF-68CB-4F5D-6A1E-3B864AFE4044}"/>
              </a:ext>
            </a:extLst>
          </p:cNvPr>
          <p:cNvSpPr>
            <a:spLocks noGrp="1" noChangeArrowheads="1"/>
          </p:cNvSpPr>
          <p:nvPr>
            <p:ph sz="half" idx="2"/>
          </p:nvPr>
        </p:nvSpPr>
        <p:spPr bwMode="auto">
          <a:xfrm>
            <a:off x="349475" y="1746939"/>
            <a:ext cx="489832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a:t>Converting Text to Numbers</a:t>
            </a:r>
          </a:p>
          <a:p>
            <a:r>
              <a:rPr lang="en-US" sz="1400" b="1" dirty="0"/>
              <a:t>Why Convert to Numbers?</a:t>
            </a:r>
            <a:endParaRPr lang="en-US" sz="1400" dirty="0"/>
          </a:p>
          <a:p>
            <a:pPr>
              <a:buFont typeface="Arial" panose="020B0604020202020204" pitchFamily="34" charset="0"/>
              <a:buChar char="•"/>
            </a:pPr>
            <a:r>
              <a:rPr lang="en-US" sz="1400" dirty="0"/>
              <a:t>Computers understand numbers better than text. So, we convert our cleaned text into a form that the computer can understand and analyze.</a:t>
            </a:r>
          </a:p>
          <a:p>
            <a:r>
              <a:rPr lang="en-US" sz="1400" b="1" dirty="0"/>
              <a:t>How We Do It:</a:t>
            </a:r>
            <a:endParaRPr lang="en-US" sz="1400" dirty="0"/>
          </a:p>
          <a:p>
            <a:pPr>
              <a:buFont typeface="Arial" panose="020B0604020202020204" pitchFamily="34" charset="0"/>
              <a:buChar char="•"/>
            </a:pPr>
            <a:r>
              <a:rPr lang="en-US" sz="1400" dirty="0"/>
              <a:t>We use a method called TF-IDF (Term Frequency-Inverse Document Frequency). It’s like assigning scores to words based on how important they are in the text.</a:t>
            </a:r>
          </a:p>
          <a:p>
            <a:r>
              <a:rPr lang="en-US" sz="1400" b="1" dirty="0"/>
              <a:t>Why Not Other Methods?</a:t>
            </a:r>
            <a:endParaRPr lang="en-US" sz="1400" dirty="0"/>
          </a:p>
          <a:p>
            <a:pPr>
              <a:buFont typeface="Arial" panose="020B0604020202020204" pitchFamily="34" charset="0"/>
              <a:buChar char="•"/>
            </a:pPr>
            <a:r>
              <a:rPr lang="en-US" sz="1400" dirty="0"/>
              <a:t>TF-IDF effectively highlights important words while reducing the impact of common but less informative words.</a:t>
            </a: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39049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B92284-C4F2-35DF-C882-6167BDE5ED84}"/>
              </a:ext>
            </a:extLst>
          </p:cNvPr>
          <p:cNvSpPr>
            <a:spLocks noGrp="1"/>
          </p:cNvSpPr>
          <p:nvPr>
            <p:ph type="title"/>
          </p:nvPr>
        </p:nvSpPr>
        <p:spPr/>
        <p:txBody>
          <a:bodyPr/>
          <a:lstStyle/>
          <a:p>
            <a:r>
              <a:rPr lang="en-US" dirty="0"/>
              <a:t>TFIDF Transformer and how it is implemented?</a:t>
            </a:r>
          </a:p>
        </p:txBody>
      </p:sp>
      <p:sp>
        <p:nvSpPr>
          <p:cNvPr id="8" name="Content Placeholder 7">
            <a:extLst>
              <a:ext uri="{FF2B5EF4-FFF2-40B4-BE49-F238E27FC236}">
                <a16:creationId xmlns:a16="http://schemas.microsoft.com/office/drawing/2014/main" id="{E11F783C-BD8E-9522-9BAF-432F39BBA3D0}"/>
              </a:ext>
            </a:extLst>
          </p:cNvPr>
          <p:cNvSpPr>
            <a:spLocks noGrp="1"/>
          </p:cNvSpPr>
          <p:nvPr>
            <p:ph idx="1"/>
          </p:nvPr>
        </p:nvSpPr>
        <p:spPr>
          <a:xfrm>
            <a:off x="646111" y="2027751"/>
            <a:ext cx="10729361" cy="4377531"/>
          </a:xfrm>
        </p:spPr>
        <p:style>
          <a:lnRef idx="2">
            <a:schemeClr val="dk1"/>
          </a:lnRef>
          <a:fillRef idx="1">
            <a:schemeClr val="lt1"/>
          </a:fillRef>
          <a:effectRef idx="0">
            <a:schemeClr val="dk1"/>
          </a:effectRef>
          <a:fontRef idx="minor">
            <a:schemeClr val="dk1"/>
          </a:fontRef>
        </p:style>
        <p:txBody>
          <a:bodyPr>
            <a:normAutofit lnSpcReduction="10000"/>
          </a:bodyPr>
          <a:lstStyle/>
          <a:p>
            <a:pPr algn="l"/>
            <a:r>
              <a:rPr lang="en-US" b="1" i="0" dirty="0">
                <a:solidFill>
                  <a:srgbClr val="212121"/>
                </a:solidFill>
                <a:effectLst/>
                <a:highlight>
                  <a:srgbClr val="FFFFFF"/>
                </a:highlight>
                <a:latin typeface="Roboto" panose="02000000000000000000" pitchFamily="2" charset="0"/>
              </a:rPr>
              <a:t>List of Words:</a:t>
            </a:r>
            <a:endParaRPr lang="en-US" b="0" i="0" dirty="0">
              <a:solidFill>
                <a:srgbClr val="212121"/>
              </a:solidFill>
              <a:effectLst/>
              <a:highlight>
                <a:srgbClr val="FFFFFF"/>
              </a:highlight>
              <a:latin typeface="Roboto" panose="02000000000000000000" pitchFamily="2" charset="0"/>
            </a:endParaRPr>
          </a:p>
          <a:p>
            <a:pPr algn="l">
              <a:buFont typeface="+mj-lt"/>
              <a:buAutoNum type="arabicPeriod"/>
            </a:pPr>
            <a:r>
              <a:rPr lang="en-US" b="0" i="0" dirty="0">
                <a:solidFill>
                  <a:srgbClr val="212121"/>
                </a:solidFill>
                <a:effectLst/>
                <a:highlight>
                  <a:srgbClr val="FFFFFF"/>
                </a:highlight>
                <a:latin typeface="Roboto" panose="02000000000000000000" pitchFamily="2" charset="0"/>
              </a:rPr>
              <a:t>By generating a list of all words, we can perform frequency analysis to identify commonly occurring words that might not be informative for our classification task. These frequent but non-discriminative words can be added to our stop words list to improve the quality of your text data.</a:t>
            </a:r>
          </a:p>
          <a:p>
            <a:pPr algn="l">
              <a:buFont typeface="+mj-lt"/>
              <a:buAutoNum type="arabicPeriod"/>
            </a:pPr>
            <a:r>
              <a:rPr lang="en-US" b="0" i="0" dirty="0">
                <a:solidFill>
                  <a:srgbClr val="212121"/>
                </a:solidFill>
                <a:effectLst/>
                <a:highlight>
                  <a:srgbClr val="FFFFFF"/>
                </a:highlight>
                <a:latin typeface="Roboto" panose="02000000000000000000" pitchFamily="2" charset="0"/>
              </a:rPr>
              <a:t>We can do the frequency of word calculations and everything with either Count Vectorizer or TFIDF Transformer.</a:t>
            </a:r>
          </a:p>
          <a:p>
            <a:pPr algn="l"/>
            <a:r>
              <a:rPr lang="en-US" dirty="0">
                <a:solidFill>
                  <a:srgbClr val="212121"/>
                </a:solidFill>
                <a:highlight>
                  <a:srgbClr val="FFFFFF"/>
                </a:highlight>
                <a:latin typeface="Roboto" panose="02000000000000000000" pitchFamily="2" charset="0"/>
              </a:rPr>
              <a:t>L</a:t>
            </a:r>
            <a:r>
              <a:rPr lang="en-US" b="0" i="0" dirty="0">
                <a:solidFill>
                  <a:srgbClr val="212121"/>
                </a:solidFill>
                <a:effectLst/>
                <a:highlight>
                  <a:srgbClr val="FFFFFF"/>
                </a:highlight>
                <a:latin typeface="Roboto" panose="02000000000000000000" pitchFamily="2" charset="0"/>
              </a:rPr>
              <a:t>ists of cleaned words are then converted into single strings in a new column 'clean_joined' in our Data Frame.</a:t>
            </a:r>
          </a:p>
          <a:p>
            <a:pPr algn="l">
              <a:buFont typeface="+mj-lt"/>
              <a:buAutoNum type="arabicPeriod"/>
            </a:pPr>
            <a:r>
              <a:rPr lang="en-US" b="0" i="0" dirty="0">
                <a:solidFill>
                  <a:srgbClr val="212121"/>
                </a:solidFill>
                <a:effectLst/>
                <a:highlight>
                  <a:srgbClr val="FFFFFF"/>
                </a:highlight>
                <a:latin typeface="Roboto" panose="02000000000000000000" pitchFamily="2" charset="0"/>
              </a:rPr>
              <a:t>This transformation is often necessary for further text processing tasks like vectorization or modeling, where each document (in this case, a news article) needs to be represented as a single string of text. This process ensures that your data is in a format suitable for subsequent NLP tasks.</a:t>
            </a:r>
          </a:p>
          <a:p>
            <a:pPr algn="l">
              <a:buFont typeface="+mj-lt"/>
              <a:buAutoNum type="arabicPeriod"/>
            </a:pPr>
            <a:endParaRPr lang="en-US" b="0" i="0" dirty="0">
              <a:solidFill>
                <a:srgbClr val="212121"/>
              </a:solidFill>
              <a:effectLst/>
              <a:highlight>
                <a:srgbClr val="FFFFFF"/>
              </a:highlight>
              <a:latin typeface="Roboto" panose="02000000000000000000" pitchFamily="2" charset="0"/>
            </a:endParaRPr>
          </a:p>
          <a:p>
            <a:endParaRPr lang="en-US" dirty="0"/>
          </a:p>
        </p:txBody>
      </p:sp>
      <p:grpSp>
        <p:nvGrpSpPr>
          <p:cNvPr id="11" name="Group 10">
            <a:extLst>
              <a:ext uri="{FF2B5EF4-FFF2-40B4-BE49-F238E27FC236}">
                <a16:creationId xmlns:a16="http://schemas.microsoft.com/office/drawing/2014/main" id="{77976CAF-3461-5E72-71AC-4A28367E226F}"/>
              </a:ext>
            </a:extLst>
          </p:cNvPr>
          <p:cNvGrpSpPr/>
          <p:nvPr/>
        </p:nvGrpSpPr>
        <p:grpSpPr>
          <a:xfrm rot="18887930">
            <a:off x="2234344" y="514131"/>
            <a:ext cx="7552892" cy="7552892"/>
            <a:chOff x="3837095" y="2060194"/>
            <a:chExt cx="4833720" cy="4833720"/>
          </a:xfrm>
        </p:grpSpPr>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71CE271D-773A-0EDA-3106-4CDB27B65264}"/>
                    </a:ext>
                  </a:extLst>
                </p14:cNvPr>
                <p14:cNvContentPartPr/>
                <p14:nvPr/>
              </p14:nvContentPartPr>
              <p14:xfrm>
                <a:off x="3837095" y="2060194"/>
                <a:ext cx="4833720" cy="4833720"/>
              </p14:xfrm>
            </p:contentPart>
          </mc:Choice>
          <mc:Fallback xmlns="">
            <p:pic>
              <p:nvPicPr>
                <p:cNvPr id="9" name="Ink 8">
                  <a:extLst>
                    <a:ext uri="{FF2B5EF4-FFF2-40B4-BE49-F238E27FC236}">
                      <a16:creationId xmlns:a16="http://schemas.microsoft.com/office/drawing/2014/main" id="{71CE271D-773A-0EDA-3106-4CDB27B65264}"/>
                    </a:ext>
                  </a:extLst>
                </p:cNvPr>
                <p:cNvPicPr/>
                <p:nvPr/>
              </p:nvPicPr>
              <p:blipFill>
                <a:blip r:embed="rId3"/>
                <a:stretch>
                  <a:fillRect/>
                </a:stretch>
              </p:blipFill>
              <p:spPr>
                <a:xfrm>
                  <a:off x="3831335" y="2054664"/>
                  <a:ext cx="4845009" cy="4845009"/>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DE6F1E10-3D27-90A0-DAC8-6DF72AB21067}"/>
                    </a:ext>
                  </a:extLst>
                </p14:cNvPr>
                <p14:cNvContentPartPr/>
                <p14:nvPr/>
              </p14:nvContentPartPr>
              <p14:xfrm>
                <a:off x="6929135" y="4152481"/>
                <a:ext cx="360" cy="360"/>
              </p14:xfrm>
            </p:contentPart>
          </mc:Choice>
          <mc:Fallback xmlns="">
            <p:pic>
              <p:nvPicPr>
                <p:cNvPr id="10" name="Ink 9">
                  <a:extLst>
                    <a:ext uri="{FF2B5EF4-FFF2-40B4-BE49-F238E27FC236}">
                      <a16:creationId xmlns:a16="http://schemas.microsoft.com/office/drawing/2014/main" id="{DE6F1E10-3D27-90A0-DAC8-6DF72AB21067}"/>
                    </a:ext>
                  </a:extLst>
                </p:cNvPr>
                <p:cNvPicPr/>
                <p:nvPr/>
              </p:nvPicPr>
              <p:blipFill>
                <a:blip r:embed="rId5"/>
                <a:stretch>
                  <a:fillRect/>
                </a:stretch>
              </p:blipFill>
              <p:spPr>
                <a:xfrm>
                  <a:off x="6920135" y="4143841"/>
                  <a:ext cx="18000" cy="18000"/>
                </a:xfrm>
                <a:prstGeom prst="rect">
                  <a:avLst/>
                </a:prstGeom>
              </p:spPr>
            </p:pic>
          </mc:Fallback>
        </mc:AlternateContent>
      </p:grpSp>
    </p:spTree>
    <p:extLst>
      <p:ext uri="{BB962C8B-B14F-4D97-AF65-F5344CB8AC3E}">
        <p14:creationId xmlns:p14="http://schemas.microsoft.com/office/powerpoint/2010/main" val="378878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D543-C2CB-B6E1-D6E1-D5AD164F3277}"/>
              </a:ext>
            </a:extLst>
          </p:cNvPr>
          <p:cNvSpPr>
            <a:spLocks noGrp="1"/>
          </p:cNvSpPr>
          <p:nvPr>
            <p:ph type="title"/>
          </p:nvPr>
        </p:nvSpPr>
        <p:spPr>
          <a:xfrm>
            <a:off x="696445" y="511440"/>
            <a:ext cx="9404723" cy="1400530"/>
          </a:xfrm>
        </p:spPr>
        <p:txBody>
          <a:bodyPr/>
          <a:lstStyle/>
          <a:p>
            <a:pPr algn="ctr"/>
            <a:r>
              <a:rPr lang="en-US" dirty="0"/>
              <a:t>Data Visualization</a:t>
            </a:r>
          </a:p>
        </p:txBody>
      </p:sp>
      <p:pic>
        <p:nvPicPr>
          <p:cNvPr id="5" name="Content Placeholder 4">
            <a:extLst>
              <a:ext uri="{FF2B5EF4-FFF2-40B4-BE49-F238E27FC236}">
                <a16:creationId xmlns:a16="http://schemas.microsoft.com/office/drawing/2014/main" id="{66928D58-DFCD-1EAC-0855-E7BB686C4492}"/>
              </a:ext>
            </a:extLst>
          </p:cNvPr>
          <p:cNvPicPr>
            <a:picLocks noGrp="1" noChangeAspect="1"/>
          </p:cNvPicPr>
          <p:nvPr>
            <p:ph idx="1"/>
          </p:nvPr>
        </p:nvPicPr>
        <p:blipFill>
          <a:blip r:embed="rId2"/>
          <a:stretch>
            <a:fillRect/>
          </a:stretch>
        </p:blipFill>
        <p:spPr>
          <a:xfrm>
            <a:off x="3242345" y="2719566"/>
            <a:ext cx="5560799" cy="3367513"/>
          </a:xfrm>
        </p:spPr>
      </p:pic>
      <p:sp>
        <p:nvSpPr>
          <p:cNvPr id="4" name="TextBox 3">
            <a:extLst>
              <a:ext uri="{FF2B5EF4-FFF2-40B4-BE49-F238E27FC236}">
                <a16:creationId xmlns:a16="http://schemas.microsoft.com/office/drawing/2014/main" id="{E679B80C-2729-EB18-FC0B-9306112CE3EF}"/>
              </a:ext>
            </a:extLst>
          </p:cNvPr>
          <p:cNvSpPr txBox="1"/>
          <p:nvPr/>
        </p:nvSpPr>
        <p:spPr>
          <a:xfrm>
            <a:off x="1149292" y="1761688"/>
            <a:ext cx="4186106" cy="369332"/>
          </a:xfrm>
          <a:prstGeom prst="rect">
            <a:avLst/>
          </a:prstGeom>
          <a:noFill/>
        </p:spPr>
        <p:txBody>
          <a:bodyPr wrap="square" rtlCol="0">
            <a:spAutoFit/>
          </a:bodyPr>
          <a:lstStyle/>
          <a:p>
            <a:r>
              <a:rPr lang="en-US" dirty="0"/>
              <a:t>Word Count Distribution</a:t>
            </a:r>
          </a:p>
        </p:txBody>
      </p:sp>
      <p:sp>
        <p:nvSpPr>
          <p:cNvPr id="6" name="TextBox 5">
            <a:extLst>
              <a:ext uri="{FF2B5EF4-FFF2-40B4-BE49-F238E27FC236}">
                <a16:creationId xmlns:a16="http://schemas.microsoft.com/office/drawing/2014/main" id="{90E4B1D8-C5F5-84AB-E3A4-1A4DFCD99C58}"/>
              </a:ext>
            </a:extLst>
          </p:cNvPr>
          <p:cNvSpPr txBox="1"/>
          <p:nvPr/>
        </p:nvSpPr>
        <p:spPr>
          <a:xfrm>
            <a:off x="6937695" y="1761688"/>
            <a:ext cx="3699545" cy="369332"/>
          </a:xfrm>
          <a:prstGeom prst="rect">
            <a:avLst/>
          </a:prstGeom>
          <a:noFill/>
        </p:spPr>
        <p:txBody>
          <a:bodyPr wrap="square" rtlCol="0">
            <a:spAutoFit/>
          </a:bodyPr>
          <a:lstStyle/>
          <a:p>
            <a:r>
              <a:rPr lang="en-US" dirty="0"/>
              <a:t>Sentiment </a:t>
            </a:r>
            <a:r>
              <a:rPr lang="en-US" dirty="0" err="1"/>
              <a:t>PolarityAnalysis</a:t>
            </a:r>
            <a:endParaRPr lang="en-US" dirty="0"/>
          </a:p>
        </p:txBody>
      </p:sp>
    </p:spTree>
    <p:extLst>
      <p:ext uri="{BB962C8B-B14F-4D97-AF65-F5344CB8AC3E}">
        <p14:creationId xmlns:p14="http://schemas.microsoft.com/office/powerpoint/2010/main" val="107811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268</TotalTime>
  <Words>1166</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Aharoni</vt:lpstr>
      <vt:lpstr>Amasis MT Pro</vt:lpstr>
      <vt:lpstr>Amasis MT Pro Black</vt:lpstr>
      <vt:lpstr>Arial</vt:lpstr>
      <vt:lpstr>Century Gothic</vt:lpstr>
      <vt:lpstr>Roboto</vt:lpstr>
      <vt:lpstr>Wingdings 3</vt:lpstr>
      <vt:lpstr>Ion</vt:lpstr>
      <vt:lpstr>FAKE NEWS CLASSIFIER </vt:lpstr>
      <vt:lpstr>INTRODUCTION</vt:lpstr>
      <vt:lpstr>DATASET OVERVIEW</vt:lpstr>
      <vt:lpstr>Data Preprocessing</vt:lpstr>
      <vt:lpstr>Why are we combining title and text together?</vt:lpstr>
      <vt:lpstr>What are stop words and why should we remove them?</vt:lpstr>
      <vt:lpstr>FEATURE EXTRACTION</vt:lpstr>
      <vt:lpstr>TFIDF Transformer and how it is implemented?</vt:lpstr>
      <vt:lpstr>Data Visualization</vt:lpstr>
      <vt:lpstr>PowerPoint Presentation</vt:lpstr>
      <vt:lpstr>MODEL BUILDING</vt:lpstr>
      <vt:lpstr>WE ALSO TRIED HYPERPARAMETER TUNING BUT…</vt:lpstr>
      <vt:lpstr>RESULTS AND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Dheeraj Kumar Meesala</dc:creator>
  <cp:lastModifiedBy>Dheeraj Kumar</cp:lastModifiedBy>
  <cp:revision>1</cp:revision>
  <dcterms:created xsi:type="dcterms:W3CDTF">2024-07-22T01:30:56Z</dcterms:created>
  <dcterms:modified xsi:type="dcterms:W3CDTF">2024-07-24T05:26:49Z</dcterms:modified>
</cp:coreProperties>
</file>