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5" r:id="rId4"/>
  </p:sldMasterIdLst>
  <p:notesMasterIdLst>
    <p:notesMasterId r:id="rId37"/>
  </p:notesMasterIdLst>
  <p:handoutMasterIdLst>
    <p:handoutMasterId r:id="rId38"/>
  </p:handoutMasterIdLst>
  <p:sldIdLst>
    <p:sldId id="286" r:id="rId5"/>
    <p:sldId id="450" r:id="rId6"/>
    <p:sldId id="419" r:id="rId7"/>
    <p:sldId id="259" r:id="rId8"/>
    <p:sldId id="433" r:id="rId9"/>
    <p:sldId id="434" r:id="rId10"/>
    <p:sldId id="435" r:id="rId11"/>
    <p:sldId id="436" r:id="rId12"/>
    <p:sldId id="265" r:id="rId13"/>
    <p:sldId id="437" r:id="rId14"/>
    <p:sldId id="438" r:id="rId15"/>
    <p:sldId id="415" r:id="rId16"/>
    <p:sldId id="292" r:id="rId17"/>
    <p:sldId id="293" r:id="rId18"/>
    <p:sldId id="297" r:id="rId19"/>
    <p:sldId id="298" r:id="rId20"/>
    <p:sldId id="439" r:id="rId21"/>
    <p:sldId id="440" r:id="rId22"/>
    <p:sldId id="441" r:id="rId23"/>
    <p:sldId id="428" r:id="rId24"/>
    <p:sldId id="446" r:id="rId25"/>
    <p:sldId id="447" r:id="rId26"/>
    <p:sldId id="448" r:id="rId27"/>
    <p:sldId id="442" r:id="rId28"/>
    <p:sldId id="443" r:id="rId29"/>
    <p:sldId id="430" r:id="rId30"/>
    <p:sldId id="432" r:id="rId31"/>
    <p:sldId id="445" r:id="rId32"/>
    <p:sldId id="444" r:id="rId33"/>
    <p:sldId id="300" r:id="rId34"/>
    <p:sldId id="449" r:id="rId35"/>
    <p:sldId id="32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7C6"/>
    <a:srgbClr val="103350"/>
    <a:srgbClr val="0C4360"/>
    <a:srgbClr val="1B6872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1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100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5/23/2023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385C-413D-2C4E-42E7-23EC052C0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12C7D-60A9-C6EE-3C29-C996C8C62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CBB70-9C71-0798-A163-C0CC76E4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AF60-FC02-4355-8B7A-4A6A89950EAE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0B9D2-8F23-E4AF-182F-26B92AEA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CSE-SJBIT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049CC-16EC-2CF2-3C75-0DC3157F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C58285-7AC5-53A3-3C1E-F1FB1065EA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025D51-C596-CC99-73EF-0903C3CBE9E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54A1C81-537F-D7FE-189F-3669A4B30B9F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DC7F0F5-7D26-D185-2031-C1189CD5C24D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8ECD512-D131-7EA1-2B5B-3D011628A946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11359A69-F0B3-F762-F2B7-DE27DAFC05E2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06CD145C-75CB-1197-5A92-5FC98A84A001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Right Triangle 19">
                <a:extLst>
                  <a:ext uri="{FF2B5EF4-FFF2-40B4-BE49-F238E27FC236}">
                    <a16:creationId xmlns:a16="http://schemas.microsoft.com/office/drawing/2014/main" id="{BF004B33-33F3-9811-1A42-D2EDBDAC1616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EA57194B-FD48-C136-A4B5-4AAF7BE40AFD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E8717B-BA22-6241-05C0-C28F863ECB91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F49CE2A-7D7C-951A-1CCD-2D32F0FC4C12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34718C8-1243-1C20-A9D0-BA04DD49DA9A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0E154C2-2062-7491-BB8D-DE7ECC74B2C7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3AC2EF3-0CE5-638D-E42A-795A31676760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5" name="Freeform: Shape 12">
                <a:extLst>
                  <a:ext uri="{FF2B5EF4-FFF2-40B4-BE49-F238E27FC236}">
                    <a16:creationId xmlns:a16="http://schemas.microsoft.com/office/drawing/2014/main" id="{94B4F6EA-49DE-2452-4C32-16AF4DD0BD3D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216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CFB3F-C1F0-B507-8DD1-448C9F4A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62AD9-60AB-61F8-46D2-4435BA2EE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C82EB-9826-5871-D622-EB62C184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009B-A635-4BF3-BA04-DE05755CA8A6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A095A-8CF9-74FD-BA75-C53802F7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CSE-SJBIT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4A1D-1177-1143-92A0-A3CEE032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463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B81406-E8C0-7A37-F216-74940818F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6B8C2-6DB1-8D50-FF8F-52A29FA5B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5BD21-1DA3-34BA-6B95-4CFDE51E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4E66-091D-4D08-B05F-E41CEBFD6E39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A1292-EB91-E221-E3AE-A842F62AE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CSE-SJBIT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0D96C-FB52-79AC-E4E9-166A9746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8936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F3F1-1868-A97C-9E92-CC05D107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6E45-4DD8-7979-DC9A-67DA74090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5DBFA-03AD-04D6-675A-B68BEE8CE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9A96-9539-445F-B01E-E1547F3E1D47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B003E-2C55-3B87-AF5C-E98E27F1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CSE-SJBIT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59DDE-CDE2-19B9-2759-359E0B1A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8ADAB3-0B5E-D5BF-9AF0-2687E02485A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2590B6-4156-F712-743A-18410F1DC696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2814820-4E34-259F-0645-5DC50FC7A1EA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88C92A-01EB-3FDA-3D6D-6BFA6DE20774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753C55-7309-F83D-C2CC-F4B303DA6FD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1E28A6-8442-9E28-84C3-75FCB8FC44C7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57E947F-21C7-06E6-8208-90980AB62268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BA78611-8D29-00C5-1629-9261F0F95DE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68EE7A-3D92-DFA3-13F1-F71979D9B44C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5">
              <a:extLst>
                <a:ext uri="{FF2B5EF4-FFF2-40B4-BE49-F238E27FC236}">
                  <a16:creationId xmlns:a16="http://schemas.microsoft.com/office/drawing/2014/main" id="{9AD6051C-2753-09EE-0111-698784797726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C4763AFE-8C29-8946-5AF3-BE6EC816420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5D26F50-8D8A-4478-32B1-5BE943307A24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47222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070E-2C4C-C1E6-F1F6-B6F1A96F6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EC75B-1085-56F3-196B-C3568E219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B2E60-A85B-4D5A-7528-0D2598A5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39EB-29F8-41CE-BCE5-0A130261D11B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75A97-F5E4-7434-3230-F1687A36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CSE-SJBIT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39F5A-F320-7CF1-5C1A-6130CA7BD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2B5903-EB22-2E99-BBFD-C55E316E82A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4C50A8F-DFCD-EE8B-9476-E0948F665306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5DA6691-98F2-8663-2B0A-4171053B9D00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4A83FE3B-868D-B329-E71D-60E65C3AFA8F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7CF3557-4D6F-D585-CFD2-E0BAF2007E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9F3835-4AB5-54AB-9C96-83A8A8FA4892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C885FFA-7504-3182-6F9E-734C3E3EE189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AD142C-1315-E2D4-3463-DA428F1201F2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79E027D-E999-BBE3-6798-2217C2B17C95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A4220FD-6271-54AB-A255-85F764C21134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A04619F-5BC5-5089-9369-EC02E47E27C9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EBAC7E-6646-027E-B38B-5DE73D58265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C16D11A-C180-F561-B615-229D990FF1A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4AA4067-E043-4EDE-5213-04EC979C1311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15BEF4A-1314-9592-B96C-14EF908BD3BA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987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FE66-AE17-57CA-A5A0-6B0F7C41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444D6-746C-FE87-6753-53CC53B66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71D89-E4C3-A5EF-4BBF-FED04EB99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8743E-1FD2-26CE-77F5-ED1D5CCA8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8F9D-A4A9-4029-8799-4B40BCB8145D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35D51-405C-2419-48ED-4B75C5DC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CSE-SJBIT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381D5-E29E-090C-106F-D954E898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4EDC02-57C0-01FB-3A9C-C7B0A40D468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746F7EC-67DD-0F22-E9BB-9DB41B9EF29E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029965-5A00-EA05-100C-972FB5AACF22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AC5741-8E1F-A184-B3B0-472904F4C8C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BCFC5AE-948B-3B51-D584-1E1442B3A7C6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C34880-5293-ED90-1886-EBD3B6E612A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A8F3EC2-64DC-BB07-F4C9-FDC96104BD36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AA67D2-F48E-734F-AC25-9AFE6CDE3C48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17FF59-B334-E6AE-6535-B147184BCA91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C46C895E-6821-C3D0-7A65-82ED5600AEC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62341D93-0329-F06A-030B-82C33EF4A0C2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2B6F0D5-DBE0-AA73-F8A1-50079DD5D851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825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69C5-EBE8-EAFF-5748-0DB5C0B7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99151-323F-0E4D-0FB6-037180AB3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81D47-73A5-2AC0-692A-343FBD364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9771F6-3F50-43A1-A553-777A183C1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3CAD2B-DEA1-F3FB-7057-A28AFF0BC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B20E12-833C-339A-92CB-F39AE2FA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F9E9-59C3-4FDA-A55B-760C3EAA4843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41140-7470-C667-8596-722F2C67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CSE-SJBIT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91ADE-FE13-0136-FBC9-7435DA30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ECFF37-AD34-6573-5366-E0DC58CA7239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1EABCD-B5FF-64B9-4105-80BB9E74EFD0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02F599-CF54-32F2-9F10-D44F4598DC27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186A5BF-B839-29E7-C2B0-F201F605821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E6FC7E9-766B-3E5E-A8D3-D8193AAE5D25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37938F-C422-A5C8-9510-0ED92A2E0EC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677179B-CA74-FDEE-CCCE-6F8762B2B8C2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04176E6-5211-A13D-35A7-3BADF3FB84FC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034FF5-C727-DD06-A86A-6C444625F891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9B56B312-FAC6-ABA8-480F-867B0F71D464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450C405B-F3B4-35A4-DB44-7618D35D4A7A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E41E6A2-BD8F-134B-40D1-69D6A2518B73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202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CBDE7-12BA-000E-AEE5-4F92BF89C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69B58-6C0F-FE9A-C33B-7895B18DD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363B-F83C-4132-A49F-9EE01B293AA3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3CA42-6277-3DCB-7CEA-DD8B5AB6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CSE-SJBIT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139D8-85AC-7BF0-A80C-F586A4F50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D2C064-6D4C-56CD-CE45-62FAD29AF146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68CCC1A-4330-5FB4-CCFC-31ADA22FF2E6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68FCBFF-4F20-738F-2F89-ECBDE76A2155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8235A20-D7BC-DE01-BBFA-06B7773229F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F0FAD86-598A-DA79-C6F2-6AE9D78F6E2A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6CECE2-E7F6-7288-E7E9-4B350F8F3495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AFBE3F-A82A-4EA8-9814-29FACC1F97C6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E91ACC-E3DC-31B6-0807-BCF12F77F37D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A3400F-9E37-74EE-16DB-2EFB6EE32F0C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5" name="Rectangle: Single Corner Snipped 14">
              <a:extLst>
                <a:ext uri="{FF2B5EF4-FFF2-40B4-BE49-F238E27FC236}">
                  <a16:creationId xmlns:a16="http://schemas.microsoft.com/office/drawing/2014/main" id="{37D4E456-CF93-4C43-561C-31BB3606D02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6" name="Rectangle: Single Corner Snipped 15">
              <a:extLst>
                <a:ext uri="{FF2B5EF4-FFF2-40B4-BE49-F238E27FC236}">
                  <a16:creationId xmlns:a16="http://schemas.microsoft.com/office/drawing/2014/main" id="{801B12CB-482B-18C4-4823-BBD00403BA9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2D3F7C5-5AA4-3C00-668E-64D13B762DD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61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FBD10C-D58E-6870-09E1-CABA26BB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25F4-B93E-4C87-AC72-0FB1415CBE68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E9186-D93B-430D-CBCA-B02998A2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CSE-SJBIT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950EA-1762-9617-36E3-718C6D2F3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32D126-9E2D-D614-252B-76EEE39ACA7C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B0F7943B-9CE3-D85A-41DE-54ED865FC098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7">
            <a:extLst>
              <a:ext uri="{FF2B5EF4-FFF2-40B4-BE49-F238E27FC236}">
                <a16:creationId xmlns:a16="http://schemas.microsoft.com/office/drawing/2014/main" id="{34A2CC0E-97F9-1A8F-2AA7-B1F852716384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C189A676-C13A-E57D-DC84-FC46F103EFE0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id="{DD8B7790-7590-52CB-2545-5BC9495B9467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E36AE8-1A6A-067D-F9D4-F2CEB08B8190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489142C0-EBBF-47FB-E1FA-70F4322F83C2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6">
              <a:extLst>
                <a:ext uri="{FF2B5EF4-FFF2-40B4-BE49-F238E27FC236}">
                  <a16:creationId xmlns:a16="http://schemas.microsoft.com/office/drawing/2014/main" id="{3A68F034-4413-0D53-3A89-7D8C5BC9042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Freeform: Shape 23">
            <a:extLst>
              <a:ext uri="{FF2B5EF4-FFF2-40B4-BE49-F238E27FC236}">
                <a16:creationId xmlns:a16="http://schemas.microsoft.com/office/drawing/2014/main" id="{6D307D27-BC24-9DF7-4DC5-1473E875DB5C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078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135E5-1B3A-9480-17A0-6591AC242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991C8-14F8-DE30-EEF9-28F82D161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D0355-3D68-C2D9-8DC6-0831C19A1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686C3-C869-1E9F-CA4B-11991FA3A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7D66-5358-47A5-997C-7CC67A0524E4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6F530-1039-6013-28B8-ED0A25A8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CSE-SJBIT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FD8AE-5F42-B01E-02C7-33A5D90D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BA3F02-BB57-19F9-286D-26EFF4A34C50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D14EBDE-7476-9D5B-1AED-C97FC0961E45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821C1AC-EFA9-C5CA-AE2A-0D9AECA838D1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845A284-C788-2D75-FC28-6A6AB9D37D2A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AA305D2-EB8B-EB25-65A6-14708FF298FB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149251-E2CA-1D27-1D01-7AD49B9DD7C2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C63C738-4A8C-BD91-B83C-FAE51E57903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B8C5C72-5B2A-C66D-0B24-0C71D5054677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339EEAB-0E67-4DD6-8814-458822D2D1FC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1FBABA43-D61A-384C-B3F9-9CF398535D1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13F84511-BD89-F924-A3BE-FA32A613EB4D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75DDF7E-F4A4-FFCC-B616-0BD075EBA09C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952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12BF-079E-93F6-DDE0-3154090D1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677A8B-DCB2-C957-FD95-207049B4C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6EC9C-E0B3-3B28-8195-0A2F084C2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5F995-C30F-8EAE-C366-CDCEFFAA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82E7-3FDD-4E8F-82BF-A4D43F9EFFF8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F5786-F87B-63F1-A2A1-FDE0DF33C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CSE-SJBIT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F0CA8-E5E7-27F6-12CA-00D16559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BCC378-0437-60ED-B538-890317D9A48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475A31D-BE61-F1C8-01BF-B0AD393EB9E0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A092B19-16A4-B490-5145-55CCE6350174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4F5C211-2454-CF66-4CC1-DA0259DC0518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1806369-E2F8-2588-6F61-DA28D971ABD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B147C4-2DBC-5786-752F-E3E75F66DE76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16957EB-735A-22B4-2FB6-A527B04BE2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0F14424-5F49-0AF0-18DC-D6424114B7E1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4B0355-90F0-AB3E-1175-DF3CD1ED76E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DB592503-A2D9-952B-2B05-562B418B3CB6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008BC11C-0F7A-8BA0-B6CE-A9A885A1DCC9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D150CCB-D55F-E7A8-E0D4-2227C74F7C7E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739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4204BD-773E-11E7-F1DA-4B3DFCD60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474DD-F6C5-DCD0-E8AF-317438A41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2207B-CFAA-FE5F-760C-2F5910FFF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F4581-2900-452A-80C4-837EF61B5BCE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B6368-7C6A-802E-C56F-64B6723A5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CSE-SJBIT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C2ACD-2284-1227-3849-D84CBC70F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7511C8-CF77-D188-8B15-67572D18547C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9">
            <a:extLst>
              <a:ext uri="{FF2B5EF4-FFF2-40B4-BE49-F238E27FC236}">
                <a16:creationId xmlns:a16="http://schemas.microsoft.com/office/drawing/2014/main" id="{F1478FF4-E97F-56C8-EBFE-04E0F1A784CA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7">
            <a:extLst>
              <a:ext uri="{FF2B5EF4-FFF2-40B4-BE49-F238E27FC236}">
                <a16:creationId xmlns:a16="http://schemas.microsoft.com/office/drawing/2014/main" id="{741DE5F5-5013-2180-E700-3FC098132719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A15B1B8B-42D9-69D1-F7E1-939ED2ABD0B9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334BA58A-DE73-C5C6-1D46-F9B25C1FD903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F9BC653-1F3E-E6DF-AD6C-47069AD45B10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9CECCE-30CC-0929-6338-E72E0EF77B74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5">
              <a:extLst>
                <a:ext uri="{FF2B5EF4-FFF2-40B4-BE49-F238E27FC236}">
                  <a16:creationId xmlns:a16="http://schemas.microsoft.com/office/drawing/2014/main" id="{67B97A8F-2F77-FCFD-B16E-16B265CCA9B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6">
              <a:extLst>
                <a:ext uri="{FF2B5EF4-FFF2-40B4-BE49-F238E27FC236}">
                  <a16:creationId xmlns:a16="http://schemas.microsoft.com/office/drawing/2014/main" id="{D2CCC60D-7E58-448C-65AD-88C6004A590E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35C608-6DB1-1767-4034-F943A56CC03C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8">
              <a:extLst>
                <a:ext uri="{FF2B5EF4-FFF2-40B4-BE49-F238E27FC236}">
                  <a16:creationId xmlns:a16="http://schemas.microsoft.com/office/drawing/2014/main" id="{3A9826F4-8BD7-3EC7-30D9-410FF03CEF4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8" name="Rectangle: Single Corner Snipped 2">
              <a:extLst>
                <a:ext uri="{FF2B5EF4-FFF2-40B4-BE49-F238E27FC236}">
                  <a16:creationId xmlns:a16="http://schemas.microsoft.com/office/drawing/2014/main" id="{510B79FC-B4FA-DF6E-8ADE-C03417EBE50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23">
            <a:extLst>
              <a:ext uri="{FF2B5EF4-FFF2-40B4-BE49-F238E27FC236}">
                <a16:creationId xmlns:a16="http://schemas.microsoft.com/office/drawing/2014/main" id="{1B056465-5654-3B1E-396E-87F1F900B9D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03D1F7E9-CEE4-A302-5C8A-08084D37DCA0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40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651" r:id="rId12"/>
    <p:sldLayoutId id="2147483666" r:id="rId13"/>
    <p:sldLayoutId id="2147483654" r:id="rId14"/>
    <p:sldLayoutId id="2147483661" r:id="rId15"/>
    <p:sldLayoutId id="2147483677" r:id="rId16"/>
    <p:sldLayoutId id="2147483674" r:id="rId17"/>
    <p:sldLayoutId id="2147483665" r:id="rId18"/>
    <p:sldLayoutId id="2147483673" r:id="rId19"/>
    <p:sldLayoutId id="2147483662" r:id="rId20"/>
    <p:sldLayoutId id="2147483663" r:id="rId21"/>
    <p:sldLayoutId id="2147483664" r:id="rId22"/>
    <p:sldLayoutId id="2147483675" r:id="rId23"/>
    <p:sldLayoutId id="2147483676" r:id="rId24"/>
    <p:sldLayoutId id="2147483672" r:id="rId25"/>
    <p:sldLayoutId id="2147483667" r:id="rId26"/>
    <p:sldLayoutId id="2147483668" r:id="rId2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>
            <a:extLst>
              <a:ext uri="{FF2B5EF4-FFF2-40B4-BE49-F238E27FC236}">
                <a16:creationId xmlns:a16="http://schemas.microsoft.com/office/drawing/2014/main" id="{E3C11D34-8737-F192-8987-64B5F4B1F0DF}"/>
              </a:ext>
            </a:extLst>
          </p:cNvPr>
          <p:cNvSpPr txBox="1">
            <a:spLocks/>
          </p:cNvSpPr>
          <p:nvPr/>
        </p:nvSpPr>
        <p:spPr>
          <a:xfrm flipH="1" flipV="1">
            <a:off x="167423" y="335579"/>
            <a:ext cx="45719" cy="64395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00">
                <a:solidFill>
                  <a:schemeClr val="bg1"/>
                </a:solidFill>
              </a:rPr>
              <a:t>.</a:t>
            </a:r>
            <a:endParaRPr lang="en-IN" sz="100" dirty="0">
              <a:solidFill>
                <a:schemeClr val="bg1"/>
              </a:solidFill>
            </a:endParaRPr>
          </a:p>
        </p:txBody>
      </p:sp>
      <p:pic>
        <p:nvPicPr>
          <p:cNvPr id="54" name="Picture 12">
            <a:extLst>
              <a:ext uri="{FF2B5EF4-FFF2-40B4-BE49-F238E27FC236}">
                <a16:creationId xmlns:a16="http://schemas.microsoft.com/office/drawing/2014/main" id="{DCDBB51E-DD9C-6823-D5EE-4B4E26CC5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41" y="638647"/>
            <a:ext cx="1093154" cy="1263650"/>
          </a:xfrm>
          <a:prstGeom prst="flowChartConnector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0">
            <a:extLst>
              <a:ext uri="{FF2B5EF4-FFF2-40B4-BE49-F238E27FC236}">
                <a16:creationId xmlns:a16="http://schemas.microsoft.com/office/drawing/2014/main" id="{8E528037-0D14-2D37-08BD-09F5B5DC6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82" y="2162690"/>
            <a:ext cx="1116013" cy="1143000"/>
          </a:xfrm>
          <a:prstGeom prst="flowChartConnector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itle 8">
            <a:extLst>
              <a:ext uri="{FF2B5EF4-FFF2-40B4-BE49-F238E27FC236}">
                <a16:creationId xmlns:a16="http://schemas.microsoft.com/office/drawing/2014/main" id="{F7E7747F-7C72-532F-E86F-E5E04306CF4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953369" y="259276"/>
            <a:ext cx="6443260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 JAI SRI GURUDEV ||</a:t>
            </a:r>
            <a:br>
              <a:rPr lang="en-US" altLang="en-US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 ADICHUNCHANAGIRI SHIKSHANA TRUST ®</a:t>
            </a:r>
            <a:br>
              <a:rPr lang="en-US" alt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SJB INSTITUTE OF TECHNOLOGY</a:t>
            </a:r>
            <a:br>
              <a:rPr lang="en-US" altLang="en-US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AFFILIATED TO VTU, BELAGAVI, ACCREDITED BY NAAC WITH “A” GRADE AND APPROVED BY AICTE –NEW DELHI)</a:t>
            </a:r>
            <a:br>
              <a:rPr lang="en-US" altLang="en-US" sz="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 67, BGS HEALTH &amp; EDUCATION CITY, DR. VISHNUVARDHAN ROAD, KENGERI, BENGALURU  - 560060</a:t>
            </a:r>
            <a:endParaRPr lang="en-IN" altLang="en-US" sz="4400" b="1" dirty="0">
              <a:solidFill>
                <a:schemeClr val="bg1"/>
              </a:solidFill>
              <a:latin typeface="Lucida Sans Unicode" panose="020B0602030504020204" pitchFamily="34" charset="0"/>
            </a:endParaRPr>
          </a:p>
        </p:txBody>
      </p:sp>
      <p:pic>
        <p:nvPicPr>
          <p:cNvPr id="57" name="Picture 21">
            <a:extLst>
              <a:ext uri="{FF2B5EF4-FFF2-40B4-BE49-F238E27FC236}">
                <a16:creationId xmlns:a16="http://schemas.microsoft.com/office/drawing/2014/main" id="{F5D1379F-8523-2E14-FA8F-1404E2B07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576369"/>
            <a:ext cx="1243013" cy="1263650"/>
          </a:xfrm>
          <a:prstGeom prst="flowChartConnector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24">
            <a:extLst>
              <a:ext uri="{FF2B5EF4-FFF2-40B4-BE49-F238E27FC236}">
                <a16:creationId xmlns:a16="http://schemas.microsoft.com/office/drawing/2014/main" id="{26E7CAAE-526E-D178-837F-0BBF9461C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175" y="2042040"/>
            <a:ext cx="1316038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11">
            <a:extLst>
              <a:ext uri="{FF2B5EF4-FFF2-40B4-BE49-F238E27FC236}">
                <a16:creationId xmlns:a16="http://schemas.microsoft.com/office/drawing/2014/main" id="{D964DC10-F4C6-B3BE-5BC0-5F7FF80CC4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138" y="742649"/>
            <a:ext cx="1093155" cy="88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22">
            <a:extLst>
              <a:ext uri="{FF2B5EF4-FFF2-40B4-BE49-F238E27FC236}">
                <a16:creationId xmlns:a16="http://schemas.microsoft.com/office/drawing/2014/main" id="{3239D9DC-F2F0-31AB-E309-F681ED6E57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629" y="944282"/>
            <a:ext cx="7969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23">
            <a:extLst>
              <a:ext uri="{FF2B5EF4-FFF2-40B4-BE49-F238E27FC236}">
                <a16:creationId xmlns:a16="http://schemas.microsoft.com/office/drawing/2014/main" id="{387477FC-4E5F-CFD6-1B36-43FBE7519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1783277"/>
            <a:ext cx="6019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  <a:endParaRPr lang="en-IN" altLang="en-US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B9B85E-0E04-6CF6-2F06-C6162C33B0D1}"/>
              </a:ext>
            </a:extLst>
          </p:cNvPr>
          <p:cNvSpPr txBox="1"/>
          <p:nvPr/>
        </p:nvSpPr>
        <p:spPr>
          <a:xfrm>
            <a:off x="3048000" y="2500921"/>
            <a:ext cx="60960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IN" sz="1400" b="1" dirty="0">
                <a:solidFill>
                  <a:srgbClr val="63B7C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IN" sz="1400" b="1" dirty="0">
                <a:solidFill>
                  <a:srgbClr val="63B7C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800" b="1" dirty="0">
                <a:solidFill>
                  <a:srgbClr val="63B7C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63B7C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  <a:r>
              <a:rPr lang="en-IN" sz="2400" b="1" dirty="0">
                <a:solidFill>
                  <a:srgbClr val="63B7C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DEMAND FORCASTING</a:t>
            </a:r>
            <a:r>
              <a:rPr lang="en-IN" sz="1800" b="1" dirty="0">
                <a:solidFill>
                  <a:srgbClr val="63B7C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IN" sz="800" b="1" dirty="0">
              <a:solidFill>
                <a:srgbClr val="63B7C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34B81D1-E9EC-CEA7-48B9-52AB1B419FC1}"/>
              </a:ext>
            </a:extLst>
          </p:cNvPr>
          <p:cNvSpPr txBox="1"/>
          <p:nvPr/>
        </p:nvSpPr>
        <p:spPr>
          <a:xfrm>
            <a:off x="950060" y="4475312"/>
            <a:ext cx="247650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</a:p>
          <a:p>
            <a:r>
              <a:rPr lang="en-IN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KRISHNA A.N</a:t>
            </a:r>
          </a:p>
          <a:p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	&amp; Head	</a:t>
            </a:r>
          </a:p>
          <a:p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SJBIT</a:t>
            </a:r>
            <a:endParaRPr lang="en-IN" altLang="en-US" dirty="0">
              <a:solidFill>
                <a:schemeClr val="accent4">
                  <a:lumMod val="20000"/>
                  <a:lumOff val="80000"/>
                </a:schemeClr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64" name="TextBox 25">
            <a:extLst>
              <a:ext uri="{FF2B5EF4-FFF2-40B4-BE49-F238E27FC236}">
                <a16:creationId xmlns:a16="http://schemas.microsoft.com/office/drawing/2014/main" id="{BB6C78C9-6F68-FE47-ED1E-D90A3D5A5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0" y="3461308"/>
            <a:ext cx="2057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number:1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2CC948-EB93-A9E9-2C68-3DF502E99435}"/>
              </a:ext>
            </a:extLst>
          </p:cNvPr>
          <p:cNvSpPr txBox="1"/>
          <p:nvPr/>
        </p:nvSpPr>
        <p:spPr>
          <a:xfrm>
            <a:off x="7555817" y="4471108"/>
            <a:ext cx="44958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en-US" sz="1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By </a:t>
            </a:r>
          </a:p>
          <a:p>
            <a:pPr algn="ctr"/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JEEVAN D                    (1JB20CS404)</a:t>
            </a:r>
          </a:p>
          <a:p>
            <a:pPr algn="ctr"/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NIKHIL                     (1JB20CS405)</a:t>
            </a:r>
          </a:p>
          <a:p>
            <a:pPr algn="ctr"/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KARTHIK  S .C           (1JB20CS406)</a:t>
            </a:r>
          </a:p>
          <a:p>
            <a:pPr algn="ctr"/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VINAYAK G BHOVI   (1JB20CS415)</a:t>
            </a:r>
            <a:r>
              <a:rPr lang="en-IN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altLang="en-US" sz="160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IN" altLang="en-US" sz="1600" dirty="0">
              <a:solidFill>
                <a:schemeClr val="bg1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D8BAD8-2A49-2FA8-26E7-7C4D9440ADF8}"/>
              </a:ext>
            </a:extLst>
          </p:cNvPr>
          <p:cNvSpPr txBox="1"/>
          <p:nvPr/>
        </p:nvSpPr>
        <p:spPr>
          <a:xfrm>
            <a:off x="4364197" y="4594865"/>
            <a:ext cx="4892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Coordinator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Bindiya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 K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CSE,SJBIT</a:t>
            </a:r>
            <a:endParaRPr lang="en-IN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057" y="586855"/>
            <a:ext cx="407588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7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A39D1E1-2CE7-975D-B011-90502E19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CSE-SJBIT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43B7214-9C39-78E6-60BB-CAEB20F5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2406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02C24C7-CDF0-3F53-9E1E-02B07A2ABB04}"/>
              </a:ext>
            </a:extLst>
          </p:cNvPr>
          <p:cNvSpPr txBox="1">
            <a:spLocks/>
          </p:cNvSpPr>
          <p:nvPr/>
        </p:nvSpPr>
        <p:spPr>
          <a:xfrm>
            <a:off x="4209690" y="276045"/>
            <a:ext cx="7252059" cy="6005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Supervised Learning Technique</a:t>
            </a:r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0"/>
              </a:spcBef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a predictive model used for the tasks where it involves prediction of one value using other values in the data-set. Supervised learning will have predefined labels. It classifies an object based on the parameters to one of the predefined set of labels.</a:t>
            </a:r>
          </a:p>
          <a:p>
            <a:pPr marL="342900" indent="-342900" algn="just">
              <a:spcBef>
                <a:spcPts val="0"/>
              </a:spcBef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0"/>
              </a:spcBef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of the requirement, labels, parameters and data-set we select the appropriate algorithm for predictions. Algorithm is used to build a model that makes predictions based on evidence in the presence of uncertainty.</a:t>
            </a:r>
          </a:p>
          <a:p>
            <a:pPr marL="342900" indent="-342900" algn="just">
              <a:spcBef>
                <a:spcPts val="0"/>
              </a:spcBef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0"/>
              </a:spcBef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For prediction we make use to “naive bayes algorithm” which is an efficient and works fine for all different sets of parameters. It also generates accurate results.</a:t>
            </a:r>
          </a:p>
        </p:txBody>
      </p:sp>
    </p:spTree>
    <p:extLst>
      <p:ext uri="{BB962C8B-B14F-4D97-AF65-F5344CB8AC3E}">
        <p14:creationId xmlns:p14="http://schemas.microsoft.com/office/powerpoint/2010/main" val="64240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5B2F3-E9F1-FF02-C7F3-3B879C97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CSE-SJBIT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44FAC-F07D-B23A-D16F-C346C0877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>
                <a:solidFill>
                  <a:schemeClr val="bg1"/>
                </a:solidFill>
              </a:rPr>
              <a:pPr/>
              <a:t>11</a:t>
            </a:fld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A3BAE3-84B6-AB92-C1C3-E917EEFD52BA}"/>
              </a:ext>
            </a:extLst>
          </p:cNvPr>
          <p:cNvSpPr txBox="1">
            <a:spLocks/>
          </p:cNvSpPr>
          <p:nvPr/>
        </p:nvSpPr>
        <p:spPr>
          <a:xfrm>
            <a:off x="1490346" y="424180"/>
            <a:ext cx="9211733" cy="108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solidFill>
                  <a:schemeClr val="bg1"/>
                </a:solidFill>
              </a:rPr>
              <a:t>NAIVE BAYES ALGORITHM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BE5FE30D-6B4A-6C0C-650F-D52A5A56ED9B}"/>
              </a:ext>
            </a:extLst>
          </p:cNvPr>
          <p:cNvSpPr txBox="1">
            <a:spLocks/>
          </p:cNvSpPr>
          <p:nvPr/>
        </p:nvSpPr>
        <p:spPr>
          <a:xfrm>
            <a:off x="1041400" y="1425575"/>
            <a:ext cx="10557510" cy="4768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Step 1: Scan the dataset (storage servers)</a:t>
            </a:r>
          </a:p>
          <a:p>
            <a:r>
              <a:rPr lang="en-US" sz="2000" dirty="0">
                <a:solidFill>
                  <a:schemeClr val="bg1"/>
                </a:solidFill>
              </a:rPr>
              <a:t>Step 2: Calculate the probability of each attribute value. [n, </a:t>
            </a:r>
            <a:r>
              <a:rPr lang="en-US" sz="2000" dirty="0" err="1">
                <a:solidFill>
                  <a:schemeClr val="bg1"/>
                </a:solidFill>
              </a:rPr>
              <a:t>n_c</a:t>
            </a:r>
            <a:r>
              <a:rPr lang="en-US" sz="2000" dirty="0">
                <a:solidFill>
                  <a:schemeClr val="bg1"/>
                </a:solidFill>
              </a:rPr>
              <a:t>, m, p]</a:t>
            </a:r>
          </a:p>
          <a:p>
            <a:r>
              <a:rPr lang="en-US" sz="2000" dirty="0">
                <a:solidFill>
                  <a:schemeClr val="bg1"/>
                </a:solidFill>
              </a:rPr>
              <a:t>Step 3: Apply the formulae</a:t>
            </a:r>
          </a:p>
          <a:p>
            <a:r>
              <a:rPr lang="en-US" sz="2000" dirty="0">
                <a:solidFill>
                  <a:schemeClr val="bg1"/>
                </a:solidFill>
              </a:rPr>
              <a:t>P(</a:t>
            </a:r>
            <a:r>
              <a:rPr lang="en-US" sz="2000" dirty="0" err="1">
                <a:solidFill>
                  <a:schemeClr val="bg1"/>
                </a:solidFill>
              </a:rPr>
              <a:t>attributevalue</a:t>
            </a:r>
            <a:r>
              <a:rPr lang="en-US" sz="2000" dirty="0">
                <a:solidFill>
                  <a:schemeClr val="bg1"/>
                </a:solidFill>
              </a:rPr>
              <a:t>(ai)/</a:t>
            </a:r>
            <a:r>
              <a:rPr lang="en-US" sz="2000" dirty="0" err="1">
                <a:solidFill>
                  <a:schemeClr val="bg1"/>
                </a:solidFill>
              </a:rPr>
              <a:t>subjectvaluevj</a:t>
            </a:r>
            <a:r>
              <a:rPr lang="en-US" sz="2000" dirty="0">
                <a:solidFill>
                  <a:schemeClr val="bg1"/>
                </a:solidFill>
              </a:rPr>
              <a:t>)=(</a:t>
            </a:r>
            <a:r>
              <a:rPr lang="en-US" sz="2000" dirty="0" err="1">
                <a:solidFill>
                  <a:schemeClr val="bg1"/>
                </a:solidFill>
              </a:rPr>
              <a:t>n_c</a:t>
            </a:r>
            <a:r>
              <a:rPr lang="en-US" sz="2000" dirty="0">
                <a:solidFill>
                  <a:schemeClr val="bg1"/>
                </a:solidFill>
              </a:rPr>
              <a:t> + </a:t>
            </a:r>
            <a:r>
              <a:rPr lang="en-US" sz="2000" dirty="0" err="1">
                <a:solidFill>
                  <a:schemeClr val="bg1"/>
                </a:solidFill>
              </a:rPr>
              <a:t>mp</a:t>
            </a:r>
            <a:r>
              <a:rPr lang="en-US" sz="2000" dirty="0">
                <a:solidFill>
                  <a:schemeClr val="bg1"/>
                </a:solidFill>
              </a:rPr>
              <a:t>)/(</a:t>
            </a:r>
            <a:r>
              <a:rPr lang="en-US" sz="2000" dirty="0" err="1">
                <a:solidFill>
                  <a:schemeClr val="bg1"/>
                </a:solidFill>
              </a:rPr>
              <a:t>n+m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sz="2000" dirty="0">
                <a:solidFill>
                  <a:schemeClr val="bg1"/>
                </a:solidFill>
              </a:rPr>
              <a:t>Where:</a:t>
            </a:r>
          </a:p>
          <a:p>
            <a:r>
              <a:rPr lang="en-US" sz="2000" dirty="0">
                <a:solidFill>
                  <a:schemeClr val="bg1"/>
                </a:solidFill>
              </a:rPr>
              <a:t>n = the number of training examples for which v = </a:t>
            </a:r>
            <a:r>
              <a:rPr lang="en-US" sz="2000" dirty="0" err="1">
                <a:solidFill>
                  <a:schemeClr val="bg1"/>
                </a:solidFill>
              </a:rPr>
              <a:t>vj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nc</a:t>
            </a:r>
            <a:r>
              <a:rPr lang="en-US" sz="2000" dirty="0">
                <a:solidFill>
                  <a:schemeClr val="bg1"/>
                </a:solidFill>
              </a:rPr>
              <a:t> = number of examples for which v = </a:t>
            </a:r>
            <a:r>
              <a:rPr lang="en-US" sz="2000" dirty="0" err="1">
                <a:solidFill>
                  <a:schemeClr val="bg1"/>
                </a:solidFill>
              </a:rPr>
              <a:t>vj</a:t>
            </a:r>
            <a:r>
              <a:rPr lang="en-US" sz="2000" dirty="0">
                <a:solidFill>
                  <a:schemeClr val="bg1"/>
                </a:solidFill>
              </a:rPr>
              <a:t> and a = ai</a:t>
            </a:r>
          </a:p>
          <a:p>
            <a:r>
              <a:rPr lang="en-US" sz="2000" dirty="0">
                <a:solidFill>
                  <a:schemeClr val="bg1"/>
                </a:solidFill>
              </a:rPr>
              <a:t>p = a priori estimate for P(ai/</a:t>
            </a:r>
            <a:r>
              <a:rPr lang="en-US" sz="2000" dirty="0" err="1">
                <a:solidFill>
                  <a:schemeClr val="bg1"/>
                </a:solidFill>
              </a:rPr>
              <a:t>vj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sz="2000" dirty="0">
                <a:solidFill>
                  <a:schemeClr val="bg1"/>
                </a:solidFill>
              </a:rPr>
              <a:t>m = the equivalent sample size</a:t>
            </a:r>
          </a:p>
          <a:p>
            <a:r>
              <a:rPr lang="en-US" sz="2000" dirty="0">
                <a:solidFill>
                  <a:schemeClr val="bg1"/>
                </a:solidFill>
              </a:rPr>
              <a:t>Step 4: Multiply the probabilities by p</a:t>
            </a:r>
          </a:p>
          <a:p>
            <a:r>
              <a:rPr lang="en-US" sz="2000" dirty="0">
                <a:solidFill>
                  <a:schemeClr val="bg1"/>
                </a:solidFill>
              </a:rPr>
              <a:t>Step 5: Compare the values and classify the attribute values to one of the predefined set of class.</a:t>
            </a:r>
          </a:p>
        </p:txBody>
      </p:sp>
    </p:spTree>
    <p:extLst>
      <p:ext uri="{BB962C8B-B14F-4D97-AF65-F5344CB8AC3E}">
        <p14:creationId xmlns:p14="http://schemas.microsoft.com/office/powerpoint/2010/main" val="383182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PROCESS OF THE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2128521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2000" b="1" dirty="0"/>
              <a:t>1.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2286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one who maintains the whole application and has full authority.</a:t>
            </a:r>
          </a:p>
          <a:p>
            <a:pPr lvl="1" indent="-2286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  <a:spcAft>
                <a:spcPts val="2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2.Member/Company </a:t>
            </a:r>
          </a:p>
          <a:p>
            <a:pPr lvl="1" indent="-2286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is a registered user. </a:t>
            </a:r>
          </a:p>
          <a:p>
            <a:pPr lvl="1" indent="-2286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makes use of the application services. </a:t>
            </a:r>
          </a:p>
          <a:p>
            <a:pPr lvl="1" indent="-2286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in a company which uses the application to know the demand for their products.</a:t>
            </a:r>
          </a:p>
          <a:p>
            <a:pPr lvl="1" indent="-2286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3.Guest </a:t>
            </a:r>
          </a:p>
          <a:p>
            <a:pPr lvl="1" indent="-2286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 is a person who has limited accessibility to the application. </a:t>
            </a:r>
          </a:p>
          <a:p>
            <a:pPr lvl="1" indent="-2286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 can view only the basic information related to the application.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FEA145-A1CB-E27D-0F13-25903715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CSE-SJBIT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274DC5-6018-111B-AA41-6E233502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ADMIN MODULES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2128521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algn="l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Login Module</a:t>
            </a:r>
          </a:p>
          <a:p>
            <a:pPr marL="457200" indent="-228600" algn="l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Company Verification</a:t>
            </a:r>
          </a:p>
          <a:p>
            <a:pPr marL="457200" indent="-228600" algn="l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View Existing Companies</a:t>
            </a:r>
          </a:p>
          <a:p>
            <a:pPr marL="457200" indent="-228600" algn="l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Company Queries</a:t>
            </a:r>
          </a:p>
          <a:p>
            <a:pPr marL="457200" indent="-228600" algn="l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Logout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7E5AA2C-6A5C-8937-30A0-5FE61DE4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CSE-SJBIT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C4C6AB5-3436-70DC-C54D-8482151D6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COMPANY MODULES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2128521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algn="l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Registration Module</a:t>
            </a:r>
          </a:p>
          <a:p>
            <a:pPr marL="457200" indent="-228600" algn="l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Login Module</a:t>
            </a:r>
          </a:p>
          <a:p>
            <a:pPr marL="457200" indent="-228600" algn="l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Training Data-sets</a:t>
            </a:r>
          </a:p>
          <a:p>
            <a:pPr marL="457200" indent="-228600" algn="l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Add Parameters</a:t>
            </a:r>
          </a:p>
          <a:p>
            <a:pPr marL="457200" indent="-228600" algn="l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Sales Forecasting Module [New Product – Demand Prediction Module]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5774420-A38B-733E-F841-ED9FBF2F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CSE-SJBIT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353BCDA-8C61-BEC9-75E6-C31D782E2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lIns="91440" tIns="45720" rIns="91440" bIns="45720" anchor="t">
            <a:normAutofit/>
          </a:bodyPr>
          <a:lstStyle/>
          <a:p>
            <a:pPr algn="l"/>
            <a:r>
              <a:rPr lang="en-US" sz="4000" b="1">
                <a:solidFill>
                  <a:srgbClr val="FFFFFF"/>
                </a:solidFill>
                <a:latin typeface="Rockwell"/>
              </a:rPr>
              <a:t>DATA FLOW DIAGRAM ‘ADMIN’</a:t>
            </a:r>
            <a:endParaRPr lang="en-US" sz="4000" b="1">
              <a:solidFill>
                <a:srgbClr val="FFFFFF"/>
              </a:solidFill>
              <a:latin typeface="Rockwell"/>
              <a:cs typeface="Arial"/>
            </a:endParaRPr>
          </a:p>
        </p:txBody>
      </p:sp>
      <p:pic>
        <p:nvPicPr>
          <p:cNvPr id="4" name="Picture 3" descr="DFD(Admin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610" y="467208"/>
            <a:ext cx="6335383" cy="5923584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AB6742-483C-6B8D-3D59-9AA51535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CSE-SJBIT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0E98AE7-35C6-17C6-43EC-1A79F997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omb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lIns="91440" tIns="45720" rIns="91440" bIns="45720" anchor="t">
            <a:normAutofit/>
          </a:bodyPr>
          <a:lstStyle/>
          <a:p>
            <a:pPr algn="l"/>
            <a:r>
              <a:rPr lang="en-US" sz="3400" b="1">
                <a:solidFill>
                  <a:srgbClr val="FFFFFF"/>
                </a:solidFill>
                <a:latin typeface="Rockwell"/>
              </a:rPr>
              <a:t>DATA FLOW DIAGRAM </a:t>
            </a:r>
            <a:r>
              <a:rPr lang="en-US" sz="3400">
                <a:solidFill>
                  <a:srgbClr val="FFFFFF"/>
                </a:solidFill>
                <a:latin typeface="Rockwell"/>
              </a:rPr>
              <a:t>‘</a:t>
            </a:r>
            <a:r>
              <a:rPr lang="en-US" sz="3400" b="1">
                <a:solidFill>
                  <a:srgbClr val="FFFFFF"/>
                </a:solidFill>
                <a:latin typeface="Rockwell"/>
              </a:rPr>
              <a:t>COMPANY’</a:t>
            </a:r>
            <a:endParaRPr lang="en-US" sz="3400" b="1">
              <a:solidFill>
                <a:srgbClr val="FFFFFF"/>
              </a:solidFill>
              <a:latin typeface="Rockwell"/>
              <a:cs typeface="Arial"/>
            </a:endParaRPr>
          </a:p>
        </p:txBody>
      </p:sp>
      <p:pic>
        <p:nvPicPr>
          <p:cNvPr id="4" name="Picture 3" descr="DFD(Company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610" y="467208"/>
            <a:ext cx="6335383" cy="5923584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A1C27-CDC3-6285-7093-8C723C24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CSE-SJBIT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37EB14C-BF80-5B9A-548E-16BB2870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267F4-5115-B0C0-275C-76522A75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CSE-SJBIT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F4C93-29A4-9A20-FC70-F9F69BB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>
                <a:solidFill>
                  <a:schemeClr val="bg1"/>
                </a:solidFill>
              </a:rPr>
              <a:pPr/>
              <a:t>17</a:t>
            </a:fld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BC33913-87F6-DB6D-D487-F4A162E7D8C8}"/>
              </a:ext>
            </a:extLst>
          </p:cNvPr>
          <p:cNvSpPr txBox="1">
            <a:spLocks/>
          </p:cNvSpPr>
          <p:nvPr/>
        </p:nvSpPr>
        <p:spPr>
          <a:xfrm>
            <a:off x="1490346" y="424180"/>
            <a:ext cx="9211733" cy="108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DB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</a:p>
        </p:txBody>
      </p:sp>
      <p:pic>
        <p:nvPicPr>
          <p:cNvPr id="7" name="Picture 6" descr="PDF DB Structure">
            <a:extLst>
              <a:ext uri="{FF2B5EF4-FFF2-40B4-BE49-F238E27FC236}">
                <a16:creationId xmlns:a16="http://schemas.microsoft.com/office/drawing/2014/main" id="{A460AE0C-43FD-3848-0979-BADE3F5E7E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246"/>
          <a:stretch/>
        </p:blipFill>
        <p:spPr>
          <a:xfrm>
            <a:off x="671830" y="1506855"/>
            <a:ext cx="10963758" cy="466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71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69D23-CEE4-EAF9-289E-0F1E06263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CSE-SJBIT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2AC6E-D606-4C71-0B3B-96FFB518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>
                <a:solidFill>
                  <a:schemeClr val="bg1"/>
                </a:solidFill>
              </a:rPr>
              <a:pPr/>
              <a:t>18</a:t>
            </a:fld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9F193A6-F40C-A559-41AC-A2565DC4D9B5}"/>
              </a:ext>
            </a:extLst>
          </p:cNvPr>
          <p:cNvSpPr txBox="1">
            <a:spLocks/>
          </p:cNvSpPr>
          <p:nvPr/>
        </p:nvSpPr>
        <p:spPr>
          <a:xfrm>
            <a:off x="1490346" y="424180"/>
            <a:ext cx="9211733" cy="108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solidFill>
                  <a:schemeClr val="bg1"/>
                </a:solidFill>
              </a:rPr>
              <a:t>3 tier Architecture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6539E271-2C8D-E630-A87D-A8BC8A8359E4}"/>
              </a:ext>
            </a:extLst>
          </p:cNvPr>
          <p:cNvSpPr txBox="1"/>
          <p:nvPr/>
        </p:nvSpPr>
        <p:spPr>
          <a:xfrm>
            <a:off x="1107440" y="1599565"/>
            <a:ext cx="1026541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/>
            <a:r>
              <a:rPr lang="en-US" sz="2000" b="0">
                <a:solidFill>
                  <a:schemeClr val="bg1"/>
                </a:solidFill>
                <a:latin typeface="Times New Roman" panose="02020603050405020304" charset="0"/>
                <a:cs typeface="Calibri" panose="020F0502020204030204" charset="0"/>
              </a:rPr>
              <a:t>It contains 3 main layers:</a:t>
            </a:r>
          </a:p>
          <a:p>
            <a:pPr indent="0" algn="just"/>
            <a:r>
              <a:rPr lang="en-US" sz="2000" b="0">
                <a:solidFill>
                  <a:schemeClr val="bg1"/>
                </a:solidFill>
                <a:latin typeface="Times New Roman" panose="02020603050405020304" charset="0"/>
                <a:cs typeface="Calibri" panose="020F0502020204030204" charset="0"/>
              </a:rPr>
              <a:t>1.Data Layer</a:t>
            </a:r>
          </a:p>
          <a:p>
            <a:pPr indent="0" algn="just"/>
            <a:r>
              <a:rPr lang="en-US" sz="2000" b="0">
                <a:solidFill>
                  <a:schemeClr val="bg1"/>
                </a:solidFill>
                <a:latin typeface="Times New Roman" panose="02020603050405020304" charset="0"/>
                <a:cs typeface="Calibri" panose="020F0502020204030204" charset="0"/>
              </a:rPr>
              <a:t>2.Business Logic Layer</a:t>
            </a:r>
          </a:p>
          <a:p>
            <a:pPr indent="0" algn="just"/>
            <a:r>
              <a:rPr lang="en-US" sz="2000" b="0">
                <a:solidFill>
                  <a:schemeClr val="bg1"/>
                </a:solidFill>
                <a:latin typeface="Times New Roman" panose="02020603050405020304" charset="0"/>
                <a:cs typeface="Calibri" panose="020F0502020204030204" charset="0"/>
              </a:rPr>
              <a:t>3.Presentation Layer</a:t>
            </a:r>
          </a:p>
        </p:txBody>
      </p:sp>
      <p:pic>
        <p:nvPicPr>
          <p:cNvPr id="8" name="Picture 5" descr="3-thierLayers_thumb">
            <a:extLst>
              <a:ext uri="{FF2B5EF4-FFF2-40B4-BE49-F238E27FC236}">
                <a16:creationId xmlns:a16="http://schemas.microsoft.com/office/drawing/2014/main" id="{F80A3A92-F0E0-D053-A75B-15B91375C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600" y="1495425"/>
            <a:ext cx="2641600" cy="4281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7100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D2F03-6865-CC05-05BD-1A3546C82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CSE-SJBIT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94724-F9B0-918F-9A5E-A0CF1C99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>
                <a:solidFill>
                  <a:schemeClr val="bg1"/>
                </a:solidFill>
              </a:rPr>
              <a:pPr/>
              <a:t>19</a:t>
            </a:fld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5F0B98-E81E-0D38-9364-58B4E08ECD59}"/>
              </a:ext>
            </a:extLst>
          </p:cNvPr>
          <p:cNvSpPr txBox="1">
            <a:spLocks/>
          </p:cNvSpPr>
          <p:nvPr/>
        </p:nvSpPr>
        <p:spPr>
          <a:xfrm>
            <a:off x="1490346" y="424180"/>
            <a:ext cx="9211733" cy="108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solidFill>
                  <a:schemeClr val="bg1"/>
                </a:solidFill>
              </a:rPr>
              <a:t>TESTCASES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6" descr="FR">
            <a:extLst>
              <a:ext uri="{FF2B5EF4-FFF2-40B4-BE49-F238E27FC236}">
                <a16:creationId xmlns:a16="http://schemas.microsoft.com/office/drawing/2014/main" id="{F8A9E6BB-FD84-6367-B04B-7E4F616CE9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18"/>
          <a:stretch/>
        </p:blipFill>
        <p:spPr>
          <a:xfrm>
            <a:off x="511193" y="1431985"/>
            <a:ext cx="10927431" cy="494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9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7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3700" b="1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527C5231-98DC-B297-D792-64112E95BB70}"/>
              </a:ext>
            </a:extLst>
          </p:cNvPr>
          <p:cNvSpPr txBox="1">
            <a:spLocks/>
          </p:cNvSpPr>
          <p:nvPr/>
        </p:nvSpPr>
        <p:spPr>
          <a:xfrm>
            <a:off x="4278086" y="511388"/>
            <a:ext cx="5207781" cy="5824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-228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Supply chain control is crucial for business success, and accurate customer demand prediction is a key factor in effective supply chain management.</a:t>
            </a:r>
          </a:p>
          <a:p>
            <a:pPr marL="914400" indent="-228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article proposes a new method that utilizes machine learning techniques to improve the accuracy of demand prediction.</a:t>
            </a:r>
          </a:p>
          <a:p>
            <a:pPr marL="914400" indent="-228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method involves collecting and analyzing historical store data, extracting relevant information, and applying various algorithms such as    K-Nearest Neighbor, Support Vector Machine, Gaussian Naive Bayes, Random Forest, Decision Tree Classifier, and regressions.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E54BA4D3-9991-D29B-86D5-A9CDA6D119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"/>
          <a:stretch/>
        </p:blipFill>
        <p:spPr>
          <a:xfrm>
            <a:off x="9764485" y="4356016"/>
            <a:ext cx="2145849" cy="2145849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5975CA3-DEBC-D4B2-A264-257224DF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CSE-SJBIT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022D048-BDB7-7879-A3B4-59366FFF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912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4E4C9C-E41D-77DC-8498-09C3CF8A4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SNAPSHOTS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58E00374-0FBA-F8CC-0EEE-D8897F5389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42" t="15445" r="294" b="-524"/>
          <a:stretch/>
        </p:blipFill>
        <p:spPr>
          <a:xfrm>
            <a:off x="1582390" y="1694081"/>
            <a:ext cx="9027214" cy="43137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F42D3F-5891-686D-57F2-DE3D958E3C75}"/>
              </a:ext>
            </a:extLst>
          </p:cNvPr>
          <p:cNvSpPr txBox="1"/>
          <p:nvPr/>
        </p:nvSpPr>
        <p:spPr>
          <a:xfrm>
            <a:off x="4669969" y="6048361"/>
            <a:ext cx="285205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Nyala"/>
                <a:cs typeface="Arial"/>
              </a:rPr>
              <a:t>Fig.: Visitor - Home Page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EFB79-D46F-2359-D10D-2D2A08CB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CSE-SJBIT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4B50A-AEA6-1F83-1C42-60086245C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>
                <a:solidFill>
                  <a:schemeClr val="tx1"/>
                </a:solidFill>
              </a:rPr>
              <a:pPr/>
              <a:t>20</a:t>
            </a:fld>
            <a:endParaRPr lang="en-U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591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FF01B-7DCA-981D-06C9-297B22C2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SNAPSHOT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B9B7B-5CB2-DFA5-2962-DB3CE11FB697}"/>
              </a:ext>
            </a:extLst>
          </p:cNvPr>
          <p:cNvSpPr txBox="1"/>
          <p:nvPr/>
        </p:nvSpPr>
        <p:spPr>
          <a:xfrm>
            <a:off x="3314202" y="5904216"/>
            <a:ext cx="556359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Nyala"/>
                <a:cs typeface="Arial"/>
              </a:rPr>
              <a:t>Fig.: Admin home page , company approval or rejection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65D5A-3CE8-6631-CFFE-BB444E827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CSE-SJBIT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26EB5B-C983-D9C3-9F80-6B7BAC01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>
                <a:solidFill>
                  <a:schemeClr val="tx1"/>
                </a:solidFill>
              </a:rPr>
              <a:pPr/>
              <a:t>21</a:t>
            </a:fld>
            <a:endParaRPr lang="en-US" noProof="0" dirty="0">
              <a:solidFill>
                <a:schemeClr val="tx1"/>
              </a:solidFill>
            </a:endParaRP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11D04C9-0A0D-AC8E-C4A9-C1A430BCF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480" y="1574310"/>
            <a:ext cx="7620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78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FF01B-7DCA-981D-06C9-297B22C2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SNAPSHOT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B9B7B-5CB2-DFA5-2962-DB3CE11FB697}"/>
              </a:ext>
            </a:extLst>
          </p:cNvPr>
          <p:cNvSpPr txBox="1"/>
          <p:nvPr/>
        </p:nvSpPr>
        <p:spPr>
          <a:xfrm>
            <a:off x="3314202" y="5904216"/>
            <a:ext cx="556359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Nyala"/>
                <a:cs typeface="Arial"/>
              </a:rPr>
              <a:t>Fig.: Admin Approved the company successfully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65D5A-3CE8-6631-CFFE-BB444E827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CSE-SJBIT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26EB5B-C983-D9C3-9F80-6B7BAC01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>
                <a:solidFill>
                  <a:schemeClr val="tx1"/>
                </a:solidFill>
              </a:rPr>
              <a:pPr/>
              <a:t>22</a:t>
            </a:fld>
            <a:endParaRPr lang="en-US" noProof="0" dirty="0">
              <a:solidFill>
                <a:schemeClr val="tx1"/>
              </a:solidFill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8B783DC-6429-7309-B938-288EF70B3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107"/>
          <a:stretch/>
        </p:blipFill>
        <p:spPr>
          <a:xfrm>
            <a:off x="603681" y="2600916"/>
            <a:ext cx="10306836" cy="213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50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FF01B-7DCA-981D-06C9-297B22C2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SNAPSHOT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B9B7B-5CB2-DFA5-2962-DB3CE11FB697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Fig.: The registered companies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124537A-DFC4-50D0-E1A6-74B532402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87329"/>
            <a:ext cx="6903720" cy="388334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65D5A-3CE8-6631-CFFE-BB444E827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CSE-SJBIT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26EB5B-C983-D9C3-9F80-6B7BAC01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23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17379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FF01B-7DCA-981D-06C9-297B22C2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SNAPSHOT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B9B7B-5CB2-DFA5-2962-DB3CE11FB697}"/>
              </a:ext>
            </a:extLst>
          </p:cNvPr>
          <p:cNvSpPr txBox="1"/>
          <p:nvPr/>
        </p:nvSpPr>
        <p:spPr>
          <a:xfrm>
            <a:off x="3314202" y="5904216"/>
            <a:ext cx="556359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Nyala"/>
                <a:cs typeface="Arial"/>
              </a:rPr>
              <a:t>Fig.: Company Login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65D5A-3CE8-6631-CFFE-BB444E827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CSE-SJBIT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26EB5B-C983-D9C3-9F80-6B7BAC01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>
                <a:solidFill>
                  <a:schemeClr val="tx1"/>
                </a:solidFill>
              </a:rPr>
              <a:pPr/>
              <a:t>24</a:t>
            </a:fld>
            <a:endParaRPr lang="en-US" noProof="0" dirty="0">
              <a:solidFill>
                <a:schemeClr val="tx1"/>
              </a:solidFill>
            </a:endParaRP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39172B2-05C5-96D3-5757-D35FA61E3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208" y="1574310"/>
            <a:ext cx="7732144" cy="434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06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FF01B-7DCA-981D-06C9-297B22C2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SNAPSHOT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B9B7B-5CB2-DFA5-2962-DB3CE11FB697}"/>
              </a:ext>
            </a:extLst>
          </p:cNvPr>
          <p:cNvSpPr txBox="1"/>
          <p:nvPr/>
        </p:nvSpPr>
        <p:spPr>
          <a:xfrm>
            <a:off x="3314202" y="5904216"/>
            <a:ext cx="556359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Nyala"/>
                <a:cs typeface="Arial"/>
              </a:rPr>
              <a:t>Fig.: Company – Home page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65D5A-3CE8-6631-CFFE-BB444E827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CSE-SJBIT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26EB5B-C983-D9C3-9F80-6B7BAC01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>
                <a:solidFill>
                  <a:schemeClr val="tx1"/>
                </a:solidFill>
              </a:rPr>
              <a:pPr/>
              <a:t>25</a:t>
            </a:fld>
            <a:endParaRPr lang="en-US" noProof="0" dirty="0">
              <a:solidFill>
                <a:schemeClr val="tx1"/>
              </a:solidFill>
            </a:endParaRP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010D375-14E3-6200-CD54-BB78476AE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097" y="1574310"/>
            <a:ext cx="7723517" cy="434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64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FF01B-7DCA-981D-06C9-297B22C2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SNAPSHOT</a:t>
            </a:r>
          </a:p>
        </p:txBody>
      </p:sp>
      <p:pic>
        <p:nvPicPr>
          <p:cNvPr id="5" name="Picture 6" descr="Graphical user interface, text, application, email, website">
            <a:extLst>
              <a:ext uri="{FF2B5EF4-FFF2-40B4-BE49-F238E27FC236}">
                <a16:creationId xmlns:a16="http://schemas.microsoft.com/office/drawing/2014/main" id="{DB7A9B9B-C7F6-7E11-4FEB-D18073BEA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9" r="1006" b="-263"/>
          <a:stretch/>
        </p:blipFill>
        <p:spPr>
          <a:xfrm>
            <a:off x="1753532" y="1662467"/>
            <a:ext cx="8538133" cy="40292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E83D56-609A-79A2-2C6E-A0DF7194BDF4}"/>
              </a:ext>
            </a:extLst>
          </p:cNvPr>
          <p:cNvSpPr txBox="1"/>
          <p:nvPr/>
        </p:nvSpPr>
        <p:spPr>
          <a:xfrm>
            <a:off x="3640776" y="5691673"/>
            <a:ext cx="49698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Nyala"/>
                <a:cs typeface="Arial"/>
              </a:rPr>
              <a:t>Fig.: Company – Basic Phone Demand Prediction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446443-606D-4D6E-6690-9947064E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CSE-SJBIT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B9A6BFE-29A6-B252-819E-45AD3831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>
                <a:solidFill>
                  <a:schemeClr val="tx1"/>
                </a:solidFill>
              </a:rPr>
              <a:pPr/>
              <a:t>26</a:t>
            </a:fld>
            <a:endParaRPr lang="en-U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745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FF01B-7DCA-981D-06C9-297B22C2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SNAPSHOT</a:t>
            </a:r>
          </a:p>
        </p:txBody>
      </p:sp>
      <p:pic>
        <p:nvPicPr>
          <p:cNvPr id="3" name="Picture 6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A52D4B98-C0DC-4717-A7C4-109C72AD3F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1" r="-400" b="302"/>
          <a:stretch/>
        </p:blipFill>
        <p:spPr>
          <a:xfrm>
            <a:off x="1438868" y="1655276"/>
            <a:ext cx="8339614" cy="42489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AB9B7B-5CB2-DFA5-2962-DB3CE11FB697}"/>
              </a:ext>
            </a:extLst>
          </p:cNvPr>
          <p:cNvSpPr txBox="1"/>
          <p:nvPr/>
        </p:nvSpPr>
        <p:spPr>
          <a:xfrm>
            <a:off x="3314202" y="5904216"/>
            <a:ext cx="556359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Nyala"/>
                <a:cs typeface="Arial"/>
              </a:rPr>
              <a:t>Fig.: Company – Smart Phones(Bulk) Demand Prediction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65D5A-3CE8-6631-CFFE-BB444E827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CSE-SJBIT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26EB5B-C983-D9C3-9F80-6B7BAC01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>
                <a:solidFill>
                  <a:schemeClr val="tx1"/>
                </a:solidFill>
              </a:rPr>
              <a:pPr/>
              <a:t>27</a:t>
            </a:fld>
            <a:endParaRPr lang="en-U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419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FF01B-7DCA-981D-06C9-297B22C2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SNAPSHOT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B9B7B-5CB2-DFA5-2962-DB3CE11FB697}"/>
              </a:ext>
            </a:extLst>
          </p:cNvPr>
          <p:cNvSpPr txBox="1"/>
          <p:nvPr/>
        </p:nvSpPr>
        <p:spPr>
          <a:xfrm>
            <a:off x="3314202" y="5904216"/>
            <a:ext cx="556359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Nyala"/>
                <a:cs typeface="Arial"/>
              </a:rPr>
              <a:t>Fig.: Company – accuracy prediction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65D5A-3CE8-6631-CFFE-BB444E827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CSE-SJBIT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26EB5B-C983-D9C3-9F80-6B7BAC01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>
                <a:solidFill>
                  <a:schemeClr val="tx1"/>
                </a:solidFill>
              </a:rPr>
              <a:pPr/>
              <a:t>28</a:t>
            </a:fld>
            <a:endParaRPr lang="en-US" noProof="0" dirty="0">
              <a:solidFill>
                <a:schemeClr val="tx1"/>
              </a:solidFill>
            </a:endParaRP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770C7E7-86E5-44D6-2F7E-0C9D00BFB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446" y="1606046"/>
            <a:ext cx="7818120" cy="439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6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FF01B-7DCA-981D-06C9-297B22C2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SNAPSHOT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B9B7B-5CB2-DFA5-2962-DB3CE11FB697}"/>
              </a:ext>
            </a:extLst>
          </p:cNvPr>
          <p:cNvSpPr txBox="1"/>
          <p:nvPr/>
        </p:nvSpPr>
        <p:spPr>
          <a:xfrm>
            <a:off x="3314202" y="5904216"/>
            <a:ext cx="556359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Nyala"/>
                <a:cs typeface="Arial"/>
              </a:rPr>
              <a:t>Fig.: Company – any query to the admin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65D5A-3CE8-6631-CFFE-BB444E827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CSE-SJBIT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26EB5B-C983-D9C3-9F80-6B7BAC01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>
                <a:solidFill>
                  <a:schemeClr val="tx1"/>
                </a:solidFill>
              </a:rPr>
              <a:pPr/>
              <a:t>29</a:t>
            </a:fld>
            <a:endParaRPr lang="en-US" noProof="0" dirty="0">
              <a:solidFill>
                <a:schemeClr val="tx1"/>
              </a:solidFill>
            </a:endParaRP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AD57C30-E607-2646-1212-D3C5E0D4C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425" y="1626334"/>
            <a:ext cx="7853680" cy="441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8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527C5231-98DC-B297-D792-64112E95BB70}"/>
              </a:ext>
            </a:extLst>
          </p:cNvPr>
          <p:cNvSpPr txBox="1">
            <a:spLocks/>
          </p:cNvSpPr>
          <p:nvPr/>
        </p:nvSpPr>
        <p:spPr>
          <a:xfrm>
            <a:off x="4278086" y="511388"/>
            <a:ext cx="5207781" cy="5824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-228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ym typeface="+mn-ea"/>
              </a:rPr>
              <a:t>Organizations need to analyze their day-to-day sales information in order to forecast the sales of their products and services. </a:t>
            </a:r>
            <a:endParaRPr lang="en-US" sz="2000" dirty="0"/>
          </a:p>
          <a:p>
            <a:pPr marL="914400" indent="-228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ym typeface="+mn-ea"/>
              </a:rPr>
              <a:t>This forecasting can be used to increase the production of products to meet  the demand or can be used to take corrective measures to increase the sales.</a:t>
            </a:r>
            <a:endParaRPr lang="en-US" sz="2000" dirty="0"/>
          </a:p>
          <a:p>
            <a:pPr marL="914400" indent="-228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ym typeface="+mn-ea"/>
              </a:rPr>
              <a:t>This project presents a method of sales forecasting using data science technique called Naive Bayesian classifier. </a:t>
            </a:r>
          </a:p>
          <a:p>
            <a:pPr marL="914400" indent="-228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ym typeface="+mn-ea"/>
              </a:rPr>
              <a:t>System build as real time application which is useful for manufacturing firms.</a:t>
            </a:r>
            <a:endParaRPr lang="en-US" sz="2000" dirty="0"/>
          </a:p>
          <a:p>
            <a:pPr marL="914400" indent="-228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E54BA4D3-9991-D29B-86D5-A9CDA6D119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"/>
          <a:stretch/>
        </p:blipFill>
        <p:spPr>
          <a:xfrm>
            <a:off x="9764485" y="4356016"/>
            <a:ext cx="2145849" cy="2145849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5975CA3-DEBC-D4B2-A264-257224DF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CSE-SJBIT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022D048-BDB7-7879-A3B4-59366FFF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06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/>
              <a:t>CONCLUSION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 Box 99"/>
          <p:cNvSpPr txBox="1"/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“</a:t>
            </a:r>
            <a:r>
              <a:rPr lang="en-US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Demand Forecasting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is in development stage and satisfies all the requirement of the client.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goals that we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going to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by the developing system are: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and reduced the manual work.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volumes of data can be stored.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Smooth workflow.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3AF3436-B5B0-DB59-2F34-1001772181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39" b="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E3ADA-042A-D282-43AD-02B5B52F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CSE-SJBIT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AD2486-3ACF-13DA-6293-859C6676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30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CE18E-4890-6CE9-CC58-D643E5D3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CSE-SJBIT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2BD77-5737-3D27-0138-C78A60EC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>
                <a:solidFill>
                  <a:schemeClr val="bg1"/>
                </a:solidFill>
              </a:rPr>
              <a:pPr/>
              <a:t>31</a:t>
            </a:fld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7394D0-CD27-9D69-BE90-EB253168BE4D}"/>
              </a:ext>
            </a:extLst>
          </p:cNvPr>
          <p:cNvSpPr txBox="1">
            <a:spLocks/>
          </p:cNvSpPr>
          <p:nvPr/>
        </p:nvSpPr>
        <p:spPr>
          <a:xfrm>
            <a:off x="1490346" y="424180"/>
            <a:ext cx="9211733" cy="108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solidFill>
                  <a:schemeClr val="bg1"/>
                </a:solidFill>
              </a:rPr>
              <a:t>FUTURE WORK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 Box 99">
            <a:extLst>
              <a:ext uri="{FF2B5EF4-FFF2-40B4-BE49-F238E27FC236}">
                <a16:creationId xmlns:a16="http://schemas.microsoft.com/office/drawing/2014/main" id="{55AA9E62-19B3-38D7-834F-AAABA0A7EA24}"/>
              </a:ext>
            </a:extLst>
          </p:cNvPr>
          <p:cNvSpPr txBox="1"/>
          <p:nvPr/>
        </p:nvSpPr>
        <p:spPr>
          <a:xfrm>
            <a:off x="1132205" y="1847850"/>
            <a:ext cx="10265410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1"/>
                </a:solidFill>
                <a:latin typeface="Times New Roman" panose="02020603050405020304" charset="0"/>
                <a:cs typeface="Calibri" panose="020F0502020204030204" charset="0"/>
              </a:rPr>
              <a:t>We can add up the SMS module as a future enhancement to the application, where the companies receives an SMS alert for any notifications such as registration approval, rejection.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bg1"/>
              </a:solidFill>
              <a:latin typeface="Times New Roman" panose="02020603050405020304" charset="0"/>
              <a:cs typeface="Calibri" panose="020F050202020403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1"/>
                </a:solidFill>
                <a:latin typeface="Times New Roman" panose="02020603050405020304" charset="0"/>
                <a:cs typeface="Calibri" panose="020F0502020204030204" charset="0"/>
              </a:rPr>
              <a:t>We can add the visitor query module as a future enhancement to the application,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charset="0"/>
                <a:cs typeface="Calibri" panose="020F0502020204030204" charset="0"/>
              </a:rPr>
              <a:t>      </a:t>
            </a:r>
            <a:r>
              <a:rPr lang="en-US" sz="2000" b="0" dirty="0">
                <a:solidFill>
                  <a:schemeClr val="bg1"/>
                </a:solidFill>
                <a:latin typeface="Times New Roman" panose="02020603050405020304" charset="0"/>
                <a:cs typeface="Calibri" panose="020F0502020204030204" charset="0"/>
              </a:rPr>
              <a:t>where the website visitor can send queries to the administrator of the website.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bg1"/>
              </a:solidFill>
              <a:latin typeface="Times New Roman" panose="02020603050405020304" charset="0"/>
              <a:cs typeface="Calibri" panose="020F050202020403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1"/>
                </a:solidFill>
                <a:latin typeface="Times New Roman" panose="02020603050405020304" charset="0"/>
                <a:cs typeface="Calibri" panose="020F0502020204030204" charset="0"/>
              </a:rPr>
              <a:t>We can add the customer as an actor to the application, where customer rates the new products, based on the customer ratings, company can decide the product manufacturing.</a:t>
            </a:r>
          </a:p>
        </p:txBody>
      </p:sp>
    </p:spTree>
    <p:extLst>
      <p:ext uri="{BB962C8B-B14F-4D97-AF65-F5344CB8AC3E}">
        <p14:creationId xmlns:p14="http://schemas.microsoft.com/office/powerpoint/2010/main" val="4157456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3778A-50DE-159A-6F09-E7DD40DCA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76" y="1308853"/>
            <a:ext cx="3343202" cy="3343202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7" descr="A picture containing logo&#10;&#10;Description automatically generated">
            <a:extLst>
              <a:ext uri="{FF2B5EF4-FFF2-40B4-BE49-F238E27FC236}">
                <a16:creationId xmlns:a16="http://schemas.microsoft.com/office/drawing/2014/main" id="{2D9BD24F-3622-84B4-131D-30EBF8510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37" y="1715030"/>
            <a:ext cx="5770344" cy="3967112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LITERATURE SURVEY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D5299CC-7BD8-2199-77CF-7A6B1B3779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2977117"/>
              </p:ext>
            </p:extLst>
          </p:nvPr>
        </p:nvGraphicFramePr>
        <p:xfrm>
          <a:off x="432223" y="1822348"/>
          <a:ext cx="10671205" cy="4055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035">
                  <a:extLst>
                    <a:ext uri="{9D8B030D-6E8A-4147-A177-3AD203B41FA5}">
                      <a16:colId xmlns:a16="http://schemas.microsoft.com/office/drawing/2014/main" val="410625395"/>
                    </a:ext>
                  </a:extLst>
                </a:gridCol>
                <a:gridCol w="2810769">
                  <a:extLst>
                    <a:ext uri="{9D8B030D-6E8A-4147-A177-3AD203B41FA5}">
                      <a16:colId xmlns:a16="http://schemas.microsoft.com/office/drawing/2014/main" val="1538566439"/>
                    </a:ext>
                  </a:extLst>
                </a:gridCol>
                <a:gridCol w="2488028">
                  <a:extLst>
                    <a:ext uri="{9D8B030D-6E8A-4147-A177-3AD203B41FA5}">
                      <a16:colId xmlns:a16="http://schemas.microsoft.com/office/drawing/2014/main" val="2155463107"/>
                    </a:ext>
                  </a:extLst>
                </a:gridCol>
                <a:gridCol w="4221149">
                  <a:extLst>
                    <a:ext uri="{9D8B030D-6E8A-4147-A177-3AD203B41FA5}">
                      <a16:colId xmlns:a16="http://schemas.microsoft.com/office/drawing/2014/main" val="2782243236"/>
                    </a:ext>
                  </a:extLst>
                </a:gridCol>
                <a:gridCol w="220224">
                  <a:extLst>
                    <a:ext uri="{9D8B030D-6E8A-4147-A177-3AD203B41FA5}">
                      <a16:colId xmlns:a16="http://schemas.microsoft.com/office/drawing/2014/main" val="2038853968"/>
                    </a:ext>
                  </a:extLst>
                </a:gridCol>
              </a:tblGrid>
              <a:tr h="1089288">
                <a:tc>
                  <a:txBody>
                    <a:bodyPr/>
                    <a:lstStyle/>
                    <a:p>
                      <a:pPr algn="ctr"/>
                      <a:r>
                        <a:rPr lang="en-IN" sz="1700"/>
                        <a:t>S.NO</a:t>
                      </a:r>
                    </a:p>
                  </a:txBody>
                  <a:tcPr marL="74649" marR="74649" marT="37325" marB="373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/>
                        <a:t>TITLE</a:t>
                      </a:r>
                    </a:p>
                  </a:txBody>
                  <a:tcPr marL="74649" marR="74649" marT="37325" marB="37325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700"/>
                        <a:t>AUTHOR/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700"/>
                        <a:t>PUBLICATION</a:t>
                      </a:r>
                      <a:r>
                        <a:rPr lang="en-IN" sz="1700" baseline="0"/>
                        <a:t> YEAR</a:t>
                      </a:r>
                      <a:endParaRPr lang="en-IN" sz="1700"/>
                    </a:p>
                    <a:p>
                      <a:pPr algn="ctr"/>
                      <a:endParaRPr lang="en-IN" sz="1400"/>
                    </a:p>
                  </a:txBody>
                  <a:tcPr marL="74649" marR="74649" marT="37325" marB="373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METHODOLOGY</a:t>
                      </a:r>
                      <a:endParaRPr lang="en-IN" sz="1700"/>
                    </a:p>
                  </a:txBody>
                  <a:tcPr marL="74649" marR="74649" marT="37325" marB="37325"/>
                </a:tc>
                <a:tc>
                  <a:txBody>
                    <a:bodyPr/>
                    <a:lstStyle/>
                    <a:p>
                      <a:pPr algn="ctr"/>
                      <a:endParaRPr lang="en-IN" sz="1700" dirty="0"/>
                    </a:p>
                  </a:txBody>
                  <a:tcPr marL="74649" marR="74649" marT="37325" marB="37325"/>
                </a:tc>
                <a:extLst>
                  <a:ext uri="{0D108BD9-81ED-4DB2-BD59-A6C34878D82A}">
                    <a16:rowId xmlns:a16="http://schemas.microsoft.com/office/drawing/2014/main" val="1764657390"/>
                  </a:ext>
                </a:extLst>
              </a:tr>
              <a:tr h="1341372">
                <a:tc>
                  <a:txBody>
                    <a:bodyPr/>
                    <a:lstStyle/>
                    <a:p>
                      <a:r>
                        <a:rPr lang="en-IN" sz="1700"/>
                        <a:t>1</a:t>
                      </a:r>
                    </a:p>
                  </a:txBody>
                  <a:tcPr marL="74649" marR="74649" marT="37325" marB="373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/>
                        <a:t>Forecasting new product demand using machine learning</a:t>
                      </a:r>
                      <a:endParaRPr lang="en-IN" sz="1400" b="1"/>
                    </a:p>
                  </a:txBody>
                  <a:tcPr marL="74649" marR="74649" marT="37325" marB="3732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/>
                        <a:t>P S Smirnov and V A Sudakov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i="1"/>
                        <a:t>(2021)</a:t>
                      </a:r>
                      <a:endParaRPr lang="en-IN" sz="1400" i="1"/>
                    </a:p>
                  </a:txBody>
                  <a:tcPr marL="74649" marR="74649" marT="37325" marB="37325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It</a:t>
                      </a:r>
                      <a:r>
                        <a:rPr lang="en-US" sz="1700" baseline="0"/>
                        <a:t> was implemented using </a:t>
                      </a:r>
                      <a:r>
                        <a:rPr lang="en-US" sz="1700"/>
                        <a:t>: Gradient Tree Boosting for Regression</a:t>
                      </a:r>
                      <a:endParaRPr lang="en-IN" sz="1700"/>
                    </a:p>
                  </a:txBody>
                  <a:tcPr marL="74649" marR="74649" marT="37325" marB="37325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74649" marR="74649" marT="37325" marB="37325"/>
                </a:tc>
                <a:extLst>
                  <a:ext uri="{0D108BD9-81ED-4DB2-BD59-A6C34878D82A}">
                    <a16:rowId xmlns:a16="http://schemas.microsoft.com/office/drawing/2014/main" val="1963320016"/>
                  </a:ext>
                </a:extLst>
              </a:tr>
              <a:tr h="1624967">
                <a:tc>
                  <a:txBody>
                    <a:bodyPr/>
                    <a:lstStyle/>
                    <a:p>
                      <a:r>
                        <a:rPr lang="en-IN" sz="1700"/>
                        <a:t>2</a:t>
                      </a:r>
                    </a:p>
                  </a:txBody>
                  <a:tcPr marL="74649" marR="74649" marT="37325" marB="37325"/>
                </a:tc>
                <a:tc>
                  <a:txBody>
                    <a:bodyPr/>
                    <a:lstStyle/>
                    <a:p>
                      <a:r>
                        <a:rPr lang="en-US" sz="1700" b="1"/>
                        <a:t>Product Demand Forecasting with Machine Learning for Shop</a:t>
                      </a:r>
                      <a:endParaRPr lang="en-IN" sz="1700" b="1"/>
                    </a:p>
                  </a:txBody>
                  <a:tcPr marL="74649" marR="74649" marT="37325" marB="3732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700"/>
                        <a:t> Ariful Islam Arif , Saiful Islam Sany , Faiza Islam Nahin and AKM Shahariar Azad Rabby(2019) </a:t>
                      </a:r>
                      <a:endParaRPr lang="en-IN" sz="1400" i="1"/>
                    </a:p>
                  </a:txBody>
                  <a:tcPr marL="74649" marR="74649" marT="37325" marB="37325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It was implemented using KNN and </a:t>
                      </a:r>
                      <a:r>
                        <a:rPr lang="en-IN" sz="1700"/>
                        <a:t>Gaussian Nave Bayes </a:t>
                      </a:r>
                      <a:r>
                        <a:rPr lang="en-US" sz="1700"/>
                        <a:t> .</a:t>
                      </a:r>
                    </a:p>
                  </a:txBody>
                  <a:tcPr marL="74649" marR="74649" marT="37325" marB="37325"/>
                </a:tc>
                <a:tc>
                  <a:txBody>
                    <a:bodyPr/>
                    <a:lstStyle/>
                    <a:p>
                      <a:endParaRPr lang="en-IN" sz="1700" dirty="0"/>
                    </a:p>
                  </a:txBody>
                  <a:tcPr marL="74649" marR="74649" marT="37325" marB="37325"/>
                </a:tc>
                <a:extLst>
                  <a:ext uri="{0D108BD9-81ED-4DB2-BD59-A6C34878D82A}">
                    <a16:rowId xmlns:a16="http://schemas.microsoft.com/office/drawing/2014/main" val="445255636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77B3F-991C-7C4C-5FB9-B27EBA7C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CSE-SJBIT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5AD6D-5541-016D-2B5F-8417A73E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>
                <a:solidFill>
                  <a:schemeClr val="tx1"/>
                </a:solidFill>
              </a:rPr>
              <a:pPr/>
              <a:t>4</a:t>
            </a:fld>
            <a:endParaRPr lang="en-U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326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LITERATURE SURVEY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B5F99F-1331-C4B1-38E5-13D353303B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1477780"/>
              </p:ext>
            </p:extLst>
          </p:nvPr>
        </p:nvGraphicFramePr>
        <p:xfrm>
          <a:off x="373507" y="1825227"/>
          <a:ext cx="10608623" cy="4099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95">
                  <a:extLst>
                    <a:ext uri="{9D8B030D-6E8A-4147-A177-3AD203B41FA5}">
                      <a16:colId xmlns:a16="http://schemas.microsoft.com/office/drawing/2014/main" val="410625395"/>
                    </a:ext>
                  </a:extLst>
                </a:gridCol>
                <a:gridCol w="2550489">
                  <a:extLst>
                    <a:ext uri="{9D8B030D-6E8A-4147-A177-3AD203B41FA5}">
                      <a16:colId xmlns:a16="http://schemas.microsoft.com/office/drawing/2014/main" val="1538566439"/>
                    </a:ext>
                  </a:extLst>
                </a:gridCol>
                <a:gridCol w="2757593">
                  <a:extLst>
                    <a:ext uri="{9D8B030D-6E8A-4147-A177-3AD203B41FA5}">
                      <a16:colId xmlns:a16="http://schemas.microsoft.com/office/drawing/2014/main" val="2155463107"/>
                    </a:ext>
                  </a:extLst>
                </a:gridCol>
                <a:gridCol w="3996350">
                  <a:extLst>
                    <a:ext uri="{9D8B030D-6E8A-4147-A177-3AD203B41FA5}">
                      <a16:colId xmlns:a16="http://schemas.microsoft.com/office/drawing/2014/main" val="2782243236"/>
                    </a:ext>
                  </a:extLst>
                </a:gridCol>
                <a:gridCol w="262696">
                  <a:extLst>
                    <a:ext uri="{9D8B030D-6E8A-4147-A177-3AD203B41FA5}">
                      <a16:colId xmlns:a16="http://schemas.microsoft.com/office/drawing/2014/main" val="2038853968"/>
                    </a:ext>
                  </a:extLst>
                </a:gridCol>
              </a:tblGrid>
              <a:tr h="822275">
                <a:tc>
                  <a:txBody>
                    <a:bodyPr/>
                    <a:lstStyle/>
                    <a:p>
                      <a:pPr algn="ctr"/>
                      <a:r>
                        <a:rPr lang="en-IN" sz="1700" dirty="0"/>
                        <a:t>S.NO</a:t>
                      </a:r>
                    </a:p>
                  </a:txBody>
                  <a:tcPr marL="83182" marR="83182" marT="41591" marB="415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/>
                        <a:t>TITLE</a:t>
                      </a:r>
                    </a:p>
                  </a:txBody>
                  <a:tcPr marL="83182" marR="83182" marT="41591" marB="415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/>
                        <a:t>AUTHOR/</a:t>
                      </a:r>
                    </a:p>
                    <a:p>
                      <a:pPr algn="ctr"/>
                      <a:r>
                        <a:rPr lang="en-IN" sz="1700" dirty="0"/>
                        <a:t>PUBLICATION YAER</a:t>
                      </a:r>
                    </a:p>
                  </a:txBody>
                  <a:tcPr marL="83182" marR="83182" marT="41591" marB="415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METHODOLOGY</a:t>
                      </a:r>
                      <a:endParaRPr lang="en-IN" sz="1700" dirty="0"/>
                    </a:p>
                  </a:txBody>
                  <a:tcPr marL="83182" marR="83182" marT="41591" marB="41591"/>
                </a:tc>
                <a:tc>
                  <a:txBody>
                    <a:bodyPr/>
                    <a:lstStyle/>
                    <a:p>
                      <a:pPr algn="ctr"/>
                      <a:endParaRPr lang="en-IN" sz="1500" dirty="0"/>
                    </a:p>
                  </a:txBody>
                  <a:tcPr marL="83182" marR="83182" marT="41591" marB="41591"/>
                </a:tc>
                <a:extLst>
                  <a:ext uri="{0D108BD9-81ED-4DB2-BD59-A6C34878D82A}">
                    <a16:rowId xmlns:a16="http://schemas.microsoft.com/office/drawing/2014/main" val="1764657390"/>
                  </a:ext>
                </a:extLst>
              </a:tr>
              <a:tr h="1522084">
                <a:tc>
                  <a:txBody>
                    <a:bodyPr/>
                    <a:lstStyle/>
                    <a:p>
                      <a:r>
                        <a:rPr lang="en-IN" sz="1500"/>
                        <a:t>3</a:t>
                      </a:r>
                    </a:p>
                  </a:txBody>
                  <a:tcPr marL="83182" marR="83182" marT="41591" marB="415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/>
                        <a:t>Forecasting demand profiles of new products</a:t>
                      </a:r>
                      <a:endParaRPr lang="en-IN" sz="1500" b="1" dirty="0"/>
                    </a:p>
                  </a:txBody>
                  <a:tcPr marL="83182" marR="83182" marT="41591" marB="41591"/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R.M. van Steenbergen</a:t>
                      </a:r>
                    </a:p>
                    <a:p>
                      <a:r>
                        <a:rPr lang="en-IN" sz="1500" i="1"/>
                        <a:t>(2020)</a:t>
                      </a:r>
                    </a:p>
                  </a:txBody>
                  <a:tcPr marL="83182" marR="83182" marT="41591" marB="41591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combine K-means, Random Forest, and Quantile Regression Forest algorithms to generate a forecast for the demand of a new product.</a:t>
                      </a:r>
                      <a:endParaRPr lang="en-IN" sz="1500"/>
                    </a:p>
                  </a:txBody>
                  <a:tcPr marL="83182" marR="83182" marT="41591" marB="41591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83182" marR="83182" marT="41591" marB="41591"/>
                </a:tc>
                <a:extLst>
                  <a:ext uri="{0D108BD9-81ED-4DB2-BD59-A6C34878D82A}">
                    <a16:rowId xmlns:a16="http://schemas.microsoft.com/office/drawing/2014/main" val="1963320016"/>
                  </a:ext>
                </a:extLst>
              </a:tr>
              <a:tr h="1755353">
                <a:tc>
                  <a:txBody>
                    <a:bodyPr/>
                    <a:lstStyle/>
                    <a:p>
                      <a:r>
                        <a:rPr lang="en-US" sz="1500"/>
                        <a:t>4</a:t>
                      </a:r>
                      <a:endParaRPr lang="en-IN" sz="1500"/>
                    </a:p>
                  </a:txBody>
                  <a:tcPr marL="83182" marR="83182" marT="41591" marB="41591"/>
                </a:tc>
                <a:tc>
                  <a:txBody>
                    <a:bodyPr/>
                    <a:lstStyle/>
                    <a:p>
                      <a:r>
                        <a:rPr lang="en-US" sz="1500" b="1"/>
                        <a:t>Hierarchical Demand Forecasting for Factory Production of Perishable Goods</a:t>
                      </a:r>
                      <a:endParaRPr lang="en-IN" sz="1500" b="1"/>
                    </a:p>
                  </a:txBody>
                  <a:tcPr marL="83182" marR="83182" marT="41591" marB="41591"/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Can Chen, Yijun Wang, Guoan Huang, Hui Xiong</a:t>
                      </a:r>
                      <a:endParaRPr lang="en-IN" sz="1500" i="1"/>
                    </a:p>
                  </a:txBody>
                  <a:tcPr marL="83182" marR="83182" marT="41591" marB="41591"/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Time Series Demand Pattern,</a:t>
                      </a:r>
                    </a:p>
                    <a:p>
                      <a:r>
                        <a:rPr lang="en-US" sz="1500"/>
                        <a:t>nonlinear autoregressive network with exogenous inputs (NARX)</a:t>
                      </a:r>
                      <a:endParaRPr lang="en-IN" sz="1500"/>
                    </a:p>
                  </a:txBody>
                  <a:tcPr marL="83182" marR="83182" marT="41591" marB="41591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83182" marR="83182" marT="41591" marB="41591"/>
                </a:tc>
                <a:extLst>
                  <a:ext uri="{0D108BD9-81ED-4DB2-BD59-A6C34878D82A}">
                    <a16:rowId xmlns:a16="http://schemas.microsoft.com/office/drawing/2014/main" val="445255636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B8A8472-EA10-90E4-7FB5-BB40A257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CSE-SJBIT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A3CF8F-9CC3-2278-4ADE-F83E48B3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>
                <a:solidFill>
                  <a:schemeClr val="tx1"/>
                </a:solidFill>
              </a:rPr>
              <a:pPr/>
              <a:t>5</a:t>
            </a:fld>
            <a:endParaRPr lang="en-U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96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21C22-C73B-A2A4-8508-B9F3DF14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CSE-SJBIT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7829C-A2A6-6A48-1C2B-5AF8824B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noProof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1B17EB1-1405-2381-5A62-1002BF099F10}"/>
              </a:ext>
            </a:extLst>
          </p:cNvPr>
          <p:cNvSpPr>
            <a:spLocks noGrp="1"/>
          </p:cNvSpPr>
          <p:nvPr/>
        </p:nvSpPr>
        <p:spPr>
          <a:xfrm>
            <a:off x="1260476" y="941387"/>
            <a:ext cx="9211733" cy="10826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AND SCOPE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4FC312C-C200-FA63-1CC4-1A21AD40C516}"/>
              </a:ext>
            </a:extLst>
          </p:cNvPr>
          <p:cNvSpPr>
            <a:spLocks noGrp="1"/>
          </p:cNvSpPr>
          <p:nvPr/>
        </p:nvSpPr>
        <p:spPr>
          <a:xfrm>
            <a:off x="713105" y="2125027"/>
            <a:ext cx="10765790" cy="379158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is an real time application.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Proposed system makes use of ML technique called “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naive </a:t>
            </a:r>
            <a:r>
              <a:rPr lang="en-US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bayesian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classifer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” for sales forecasting.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Proposed system is an automation for sales forecasting.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Its a browser based application and accessed by companies to the know the demand for the new products.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66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21C22-C73B-A2A4-8508-B9F3DF14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CSE-SJBIT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7829C-A2A6-6A48-1C2B-5AF8824B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noProof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DAF3B6-B1C8-A223-E99B-9DF2F22EE383}"/>
              </a:ext>
            </a:extLst>
          </p:cNvPr>
          <p:cNvSpPr txBox="1">
            <a:spLocks/>
          </p:cNvSpPr>
          <p:nvPr/>
        </p:nvSpPr>
        <p:spPr>
          <a:xfrm>
            <a:off x="1490346" y="424180"/>
            <a:ext cx="9211733" cy="108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EXISTING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FACC7-8845-4773-944D-91603CE9C1EE}"/>
              </a:ext>
            </a:extLst>
          </p:cNvPr>
          <p:cNvSpPr txBox="1">
            <a:spLocks/>
          </p:cNvSpPr>
          <p:nvPr/>
        </p:nvSpPr>
        <p:spPr>
          <a:xfrm>
            <a:off x="728980" y="1661160"/>
            <a:ext cx="10822940" cy="3756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Consuming</a:t>
            </a:r>
          </a:p>
          <a:p>
            <a:pPr marL="342900" indent="-342900" algn="just">
              <a:spcBef>
                <a:spcPts val="0"/>
              </a:spcBef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Needs Experience</a:t>
            </a:r>
          </a:p>
          <a:p>
            <a:pPr marL="342900" indent="-342900" algn="just">
              <a:spcBef>
                <a:spcPts val="0"/>
              </a:spcBef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Needs Experts</a:t>
            </a:r>
          </a:p>
          <a:p>
            <a:pPr marL="342900" indent="-342900" algn="just">
              <a:spcBef>
                <a:spcPts val="0"/>
              </a:spcBef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advising may not be accurate</a:t>
            </a:r>
          </a:p>
          <a:p>
            <a:pPr marL="342900" indent="-342900" algn="just">
              <a:spcBef>
                <a:spcPts val="0"/>
              </a:spcBef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Efficient</a:t>
            </a:r>
          </a:p>
        </p:txBody>
      </p:sp>
    </p:spTree>
    <p:extLst>
      <p:ext uri="{BB962C8B-B14F-4D97-AF65-F5344CB8AC3E}">
        <p14:creationId xmlns:p14="http://schemas.microsoft.com/office/powerpoint/2010/main" val="2186842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F9780-71D6-7C65-4D10-6E4F145B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73602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CSE-SJBIT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45AD1-1393-7885-7DF2-1714B0A0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3602"/>
            <a:ext cx="2743200" cy="365125"/>
          </a:xfrm>
        </p:spPr>
        <p:txBody>
          <a:bodyPr/>
          <a:lstStyle/>
          <a:p>
            <a:fld id="{C263D6C4-4840-40CC-AC84-17E24B3B7BDE}" type="slidenum">
              <a:rPr lang="en-US" noProof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noProof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7AA8806-8ACC-AFB6-C64A-3EBBF0C089EF}"/>
              </a:ext>
            </a:extLst>
          </p:cNvPr>
          <p:cNvSpPr txBox="1">
            <a:spLocks/>
          </p:cNvSpPr>
          <p:nvPr/>
        </p:nvSpPr>
        <p:spPr>
          <a:xfrm>
            <a:off x="1490346" y="441432"/>
            <a:ext cx="9211733" cy="108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FE1A95-A621-E03F-2099-57059A1EE304}"/>
              </a:ext>
            </a:extLst>
          </p:cNvPr>
          <p:cNvSpPr txBox="1">
            <a:spLocks/>
          </p:cNvSpPr>
          <p:nvPr/>
        </p:nvSpPr>
        <p:spPr>
          <a:xfrm>
            <a:off x="751205" y="1678412"/>
            <a:ext cx="10822305" cy="4666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Proposed system is an automation for sales forecasting.</a:t>
            </a:r>
          </a:p>
          <a:p>
            <a:pPr marL="285750" indent="-285750" algn="just">
              <a:spcBef>
                <a:spcPts val="0"/>
              </a:spcBef>
              <a:buFont typeface="Wingdings" panose="05000000000000000000" charset="0"/>
              <a:buChar char="ü"/>
            </a:pPr>
            <a:endParaRPr lang="en-US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Proposed system is meant for an specific organization.</a:t>
            </a:r>
          </a:p>
          <a:p>
            <a:pPr marL="285750" indent="-285750" algn="just">
              <a:spcBef>
                <a:spcPts val="0"/>
              </a:spcBef>
              <a:buFont typeface="Wingdings" panose="05000000000000000000" charset="0"/>
              <a:buChar char="ü"/>
            </a:pPr>
            <a:endParaRPr lang="en-US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Proposed system predicts sales for current products based on the similar products sales data.</a:t>
            </a:r>
          </a:p>
          <a:p>
            <a:pPr marL="285750" indent="-285750" algn="just">
              <a:spcBef>
                <a:spcPts val="0"/>
              </a:spcBef>
              <a:buFont typeface="Wingdings" panose="05000000000000000000" charset="0"/>
              <a:buChar char="ü"/>
            </a:pPr>
            <a:endParaRPr lang="en-US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Proposed system makes use of ML technique called “naive bayesian classifer” for sales forecasting.</a:t>
            </a:r>
          </a:p>
          <a:p>
            <a:pPr marL="285750" indent="-285750" algn="just">
              <a:spcBef>
                <a:spcPts val="0"/>
              </a:spcBef>
              <a:buFont typeface="Wingdings" panose="05000000000000000000" charset="0"/>
              <a:buChar char="ü"/>
            </a:pPr>
            <a:endParaRPr lang="en-US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Proposed system increase the business profit.</a:t>
            </a:r>
          </a:p>
          <a:p>
            <a:pPr marL="285750" indent="-285750" algn="just">
              <a:spcBef>
                <a:spcPts val="0"/>
              </a:spcBef>
              <a:buFont typeface="Wingdings" panose="05000000000000000000" charset="0"/>
              <a:buChar char="ü"/>
            </a:pPr>
            <a:endParaRPr lang="en-US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Proposed system speeds up the process of decision making.</a:t>
            </a:r>
          </a:p>
          <a:p>
            <a:pPr marL="285750" indent="-285750" algn="just">
              <a:spcBef>
                <a:spcPts val="0"/>
              </a:spcBef>
              <a:buFont typeface="Wingdings" panose="05000000000000000000" charset="0"/>
              <a:buChar char="ü"/>
            </a:pPr>
            <a:endParaRPr lang="en-US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indent="-285750" algn="just"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Proposed system increases organizational control.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18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8777" y="586855"/>
            <a:ext cx="4216894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7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685800" indent="-457200" algn="l">
              <a:buFont typeface="+mj-lt"/>
              <a:buAutoNum type="arabicPeriod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Process for Admin and Company</a:t>
            </a:r>
          </a:p>
          <a:p>
            <a:pPr marL="685800" indent="-457200" algn="l">
              <a:buFont typeface="+mj-lt"/>
              <a:buAutoNum type="arabicPeriod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</a:p>
          <a:p>
            <a:pPr marL="685800" indent="-457200" algn="l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457200" algn="l">
              <a:buFont typeface="+mj-lt"/>
              <a:buAutoNum type="arabicPeriod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  <a:p>
            <a:pPr marL="685800" indent="-457200" algn="l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l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A39D1E1-2CE7-975D-B011-90502E19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CSE-SJBIT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43B7214-9C39-78E6-60BB-CAEB20F5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2406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3458</TotalTime>
  <Words>1329</Words>
  <Application>Microsoft Office PowerPoint</Application>
  <PresentationFormat>Widescreen</PresentationFormat>
  <Paragraphs>246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Calibri Light</vt:lpstr>
      <vt:lpstr>Lucida Sans Unicode</vt:lpstr>
      <vt:lpstr>Nyala</vt:lpstr>
      <vt:lpstr>Rockwell</vt:lpstr>
      <vt:lpstr>Times New Roman</vt:lpstr>
      <vt:lpstr>Trade Gothic LT Pro</vt:lpstr>
      <vt:lpstr>Wingdings</vt:lpstr>
      <vt:lpstr>Office Theme</vt:lpstr>
      <vt:lpstr>PowerPoint Presentation</vt:lpstr>
      <vt:lpstr>ABSTRACT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METHODOLOGY</vt:lpstr>
      <vt:lpstr>METHODOLOGY</vt:lpstr>
      <vt:lpstr>PowerPoint Presentation</vt:lpstr>
      <vt:lpstr>PROCESS OF THE PROJECT</vt:lpstr>
      <vt:lpstr>ADMIN MODULES</vt:lpstr>
      <vt:lpstr>COMPANY MODULES</vt:lpstr>
      <vt:lpstr>DATA FLOW DIAGRAM ‘ADMIN’</vt:lpstr>
      <vt:lpstr>DATA FLOW DIAGRAM ‘COMPANY’</vt:lpstr>
      <vt:lpstr>PowerPoint Presentation</vt:lpstr>
      <vt:lpstr>PowerPoint Presentation</vt:lpstr>
      <vt:lpstr>PowerPoint Presentation</vt:lpstr>
      <vt:lpstr>SNAPSHOTS</vt:lpstr>
      <vt:lpstr>SNAPSHOT</vt:lpstr>
      <vt:lpstr>SNAPSHOT</vt:lpstr>
      <vt:lpstr>SNAPSHOT</vt:lpstr>
      <vt:lpstr>SNAPSHOT</vt:lpstr>
      <vt:lpstr>SNAPSHOT</vt:lpstr>
      <vt:lpstr>SNAPSHOT</vt:lpstr>
      <vt:lpstr>SNAPSHOT</vt:lpstr>
      <vt:lpstr>SNAPSHOT</vt:lpstr>
      <vt:lpstr>SNAPSHOT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</dc:creator>
  <cp:lastModifiedBy>karthik</cp:lastModifiedBy>
  <cp:revision>31</cp:revision>
  <dcterms:created xsi:type="dcterms:W3CDTF">2022-12-16T16:37:34Z</dcterms:created>
  <dcterms:modified xsi:type="dcterms:W3CDTF">2023-05-24T02:12:53Z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