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4ACF-8FA7-B44F-A434-5EBADADDB43C}" type="datetimeFigureOut">
              <a:rPr lang="en-US" smtClean="0"/>
              <a:t>9/5/2025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3731A-18CD-344C-A3D3-7A92404D2CF6}" type="slidenum">
              <a:rPr lang="en-US" smtClean="0"/>
              <a:t>‹#›</a:t>
            </a:fld>
            <a:endParaRPr lang="en-US"/>
          </a:p>
        </p:txBody>
      </p:sp>
    </p:spTree>
    <p:extLst>
      <p:ext uri="{BB962C8B-B14F-4D97-AF65-F5344CB8AC3E}">
        <p14:creationId xmlns:p14="http://schemas.microsoft.com/office/powerpoint/2010/main" val="1383424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9/5/2025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9/5/2025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9/5/2025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9/5/2025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9/5/2025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6413-6D73-91F2-F61F-153002BDFDCE}"/>
              </a:ext>
            </a:extLst>
          </p:cNvPr>
          <p:cNvSpPr>
            <a:spLocks noGrp="1"/>
          </p:cNvSpPr>
          <p:nvPr>
            <p:ph type="ctrTitle"/>
          </p:nvPr>
        </p:nvSpPr>
        <p:spPr>
          <a:xfrm>
            <a:off x="1759237" y="2106413"/>
            <a:ext cx="8371911" cy="1322587"/>
          </a:xfrm>
        </p:spPr>
        <p:txBody>
          <a:bodyPr>
            <a:normAutofit fontScale="90000"/>
          </a:bodyPr>
          <a:lstStyle/>
          <a:p>
            <a:r>
              <a:rPr lang="en-US" u="sng"/>
              <a:t>Educational Organisation using ServiceNow </a:t>
            </a:r>
          </a:p>
        </p:txBody>
      </p:sp>
      <p:sp>
        <p:nvSpPr>
          <p:cNvPr id="3" name="Subtitle 2">
            <a:extLst>
              <a:ext uri="{FF2B5EF4-FFF2-40B4-BE49-F238E27FC236}">
                <a16:creationId xmlns:a16="http://schemas.microsoft.com/office/drawing/2014/main" id="{D319F6EC-078E-494A-1A4D-33B39BF77E6D}"/>
              </a:ext>
            </a:extLst>
          </p:cNvPr>
          <p:cNvSpPr>
            <a:spLocks noGrp="1"/>
          </p:cNvSpPr>
          <p:nvPr>
            <p:ph type="subTitle" idx="1"/>
          </p:nvPr>
        </p:nvSpPr>
        <p:spPr>
          <a:xfrm>
            <a:off x="1527185" y="3562867"/>
            <a:ext cx="8603963" cy="1322587"/>
          </a:xfrm>
        </p:spPr>
        <p:txBody>
          <a:bodyPr>
            <a:normAutofit fontScale="62500" lnSpcReduction="20000"/>
          </a:bodyPr>
          <a:lstStyle/>
          <a:p>
            <a:r>
              <a:rPr lang="en-US" b="1" i="1"/>
              <a:t>Project completed by team members </a:t>
            </a:r>
          </a:p>
          <a:p>
            <a:r>
              <a:rPr lang="en-US" b="1" i="1"/>
              <a:t>THANALAKSHMI D</a:t>
            </a:r>
          </a:p>
          <a:p>
            <a:r>
              <a:rPr lang="en-US" b="1" i="1"/>
              <a:t>VIDHYASRI D</a:t>
            </a:r>
          </a:p>
          <a:p>
            <a:r>
              <a:rPr lang="en-US" b="1" i="1"/>
              <a:t>VISHNUPRIYA P</a:t>
            </a:r>
          </a:p>
          <a:p>
            <a:r>
              <a:rPr lang="en-US" b="1" i="1"/>
              <a:t>YASMIN T</a:t>
            </a:r>
          </a:p>
        </p:txBody>
      </p:sp>
      <p:sp>
        <p:nvSpPr>
          <p:cNvPr id="4" name="TextBox 3">
            <a:extLst>
              <a:ext uri="{FF2B5EF4-FFF2-40B4-BE49-F238E27FC236}">
                <a16:creationId xmlns:a16="http://schemas.microsoft.com/office/drawing/2014/main" id="{1E20A07E-AD22-6E9F-6747-B7C23EA350D6}"/>
              </a:ext>
            </a:extLst>
          </p:cNvPr>
          <p:cNvSpPr txBox="1"/>
          <p:nvPr/>
        </p:nvSpPr>
        <p:spPr>
          <a:xfrm>
            <a:off x="5189220" y="252222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52409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CA3B-0732-1C42-8F56-1A75718B7151}"/>
              </a:ext>
            </a:extLst>
          </p:cNvPr>
          <p:cNvSpPr>
            <a:spLocks noGrp="1"/>
          </p:cNvSpPr>
          <p:nvPr>
            <p:ph type="title"/>
          </p:nvPr>
        </p:nvSpPr>
        <p:spPr/>
        <p:txBody>
          <a:bodyPr/>
          <a:lstStyle/>
          <a:p>
            <a:r>
              <a:rPr lang="en-US" u="sng"/>
              <a:t>Introduction to ServiceNow in Education </a:t>
            </a:r>
          </a:p>
        </p:txBody>
      </p:sp>
      <p:sp>
        <p:nvSpPr>
          <p:cNvPr id="3" name="Content Placeholder 2">
            <a:extLst>
              <a:ext uri="{FF2B5EF4-FFF2-40B4-BE49-F238E27FC236}">
                <a16:creationId xmlns:a16="http://schemas.microsoft.com/office/drawing/2014/main" id="{5F14F0E2-9362-A55B-DAEA-9548686389DB}"/>
              </a:ext>
            </a:extLst>
          </p:cNvPr>
          <p:cNvSpPr>
            <a:spLocks noGrp="1"/>
          </p:cNvSpPr>
          <p:nvPr>
            <p:ph idx="1"/>
          </p:nvPr>
        </p:nvSpPr>
        <p:spPr/>
        <p:txBody>
          <a:bodyPr>
            <a:normAutofit/>
          </a:bodyPr>
          <a:lstStyle/>
          <a:p>
            <a:pPr marL="0" indent="0" algn="ctr">
              <a:buNone/>
            </a:pPr>
            <a:r>
              <a:rPr lang="en-US" sz="2400" b="1" i="1">
                <a:solidFill>
                  <a:schemeClr val="accent1">
                    <a:lumMod val="75000"/>
                  </a:schemeClr>
                </a:solidFill>
              </a:rPr>
              <a:t>ServiceNow is a powerful platform that enables educational institutions to streamline processes, improve efficiency, and enhance the overall student experience. This project demonstrates the implementation of ServiceNow in an educational organization, highlighting its benefits and advantages.</a:t>
            </a:r>
            <a:endParaRPr lang="en-US" sz="2400" b="1" i="1" baseline="-25000">
              <a:solidFill>
                <a:schemeClr val="accent1">
                  <a:lumMod val="75000"/>
                </a:schemeClr>
              </a:solidFill>
            </a:endParaRPr>
          </a:p>
        </p:txBody>
      </p:sp>
      <p:sp>
        <p:nvSpPr>
          <p:cNvPr id="5" name="TextBox 4">
            <a:extLst>
              <a:ext uri="{FF2B5EF4-FFF2-40B4-BE49-F238E27FC236}">
                <a16:creationId xmlns:a16="http://schemas.microsoft.com/office/drawing/2014/main" id="{269FC3FE-27B7-6657-5C69-B920D966E901}"/>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75416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F7FD3F-15B1-DFC5-1F3A-C3976E0428D5}"/>
              </a:ext>
            </a:extLst>
          </p:cNvPr>
          <p:cNvPicPr>
            <a:picLocks noChangeAspect="1"/>
          </p:cNvPicPr>
          <p:nvPr/>
        </p:nvPicPr>
        <p:blipFill>
          <a:blip r:embed="rId2"/>
          <a:stretch>
            <a:fillRect/>
          </a:stretch>
        </p:blipFill>
        <p:spPr>
          <a:xfrm>
            <a:off x="2032000" y="217715"/>
            <a:ext cx="8128000" cy="5995516"/>
          </a:xfrm>
          <a:prstGeom prst="rect">
            <a:avLst/>
          </a:prstGeom>
        </p:spPr>
      </p:pic>
    </p:spTree>
    <p:extLst>
      <p:ext uri="{BB962C8B-B14F-4D97-AF65-F5344CB8AC3E}">
        <p14:creationId xmlns:p14="http://schemas.microsoft.com/office/powerpoint/2010/main" val="134666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D0C-8075-DB9D-758D-8DE3B7F6F808}"/>
              </a:ext>
            </a:extLst>
          </p:cNvPr>
          <p:cNvSpPr>
            <a:spLocks noGrp="1"/>
          </p:cNvSpPr>
          <p:nvPr>
            <p:ph type="title"/>
          </p:nvPr>
        </p:nvSpPr>
        <p:spPr/>
        <p:txBody>
          <a:bodyPr anchor="t">
            <a:normAutofit/>
          </a:bodyPr>
          <a:lstStyle/>
          <a:p>
            <a:r>
              <a:rPr lang="en-US" b="1" u="sng" baseline="-25000" dirty="0"/>
              <a:t>ADVANTAGES OF SERVICENOW IN EDUCATION </a:t>
            </a:r>
          </a:p>
        </p:txBody>
      </p:sp>
      <p:sp>
        <p:nvSpPr>
          <p:cNvPr id="3" name="Text Placeholder 2">
            <a:extLst>
              <a:ext uri="{FF2B5EF4-FFF2-40B4-BE49-F238E27FC236}">
                <a16:creationId xmlns:a16="http://schemas.microsoft.com/office/drawing/2014/main" id="{78ADA62A-CDEB-4C31-B182-5BDBEC6B9820}"/>
              </a:ext>
            </a:extLst>
          </p:cNvPr>
          <p:cNvSpPr>
            <a:spLocks noGrp="1"/>
          </p:cNvSpPr>
          <p:nvPr>
            <p:ph type="body" idx="1"/>
          </p:nvPr>
        </p:nvSpPr>
        <p:spPr>
          <a:xfrm>
            <a:off x="3344214" y="3200849"/>
            <a:ext cx="5490223" cy="2029771"/>
          </a:xfrm>
        </p:spPr>
        <p:txBody>
          <a:bodyPr>
            <a:normAutofit fontScale="77500" lnSpcReduction="20000"/>
          </a:bodyPr>
          <a:lstStyle/>
          <a:p>
            <a:r>
              <a:rPr lang="en-US" i="1" dirty="0"/>
              <a:t>Improved Efficiency: Automate routine tasks and reduce manual effort.  </a:t>
            </a:r>
          </a:p>
          <a:p>
            <a:pPr marL="285750" indent="-285750">
              <a:buFontTx/>
              <a:buChar char="-"/>
            </a:pPr>
            <a:r>
              <a:rPr lang="en-US" i="1" dirty="0"/>
              <a:t>  Enhanced Student Experience: Provide a single platform for students to access various services and resources.    </a:t>
            </a:r>
          </a:p>
          <a:p>
            <a:pPr marL="285750" indent="-285750">
              <a:buFontTx/>
              <a:buChar char="-"/>
            </a:pPr>
            <a:r>
              <a:rPr lang="en-US" i="1" dirty="0"/>
              <a:t>Streamlined Processes: Standardize and simplify processes across departments.</a:t>
            </a:r>
          </a:p>
          <a:p>
            <a:pPr marL="285750" indent="-285750">
              <a:buFontTx/>
              <a:buChar char="-"/>
            </a:pPr>
            <a:r>
              <a:rPr lang="en-US" i="1" dirty="0"/>
              <a:t>Better Data Management: Gain insights and make data-driven</a:t>
            </a:r>
          </a:p>
        </p:txBody>
      </p:sp>
    </p:spTree>
    <p:extLst>
      <p:ext uri="{BB962C8B-B14F-4D97-AF65-F5344CB8AC3E}">
        <p14:creationId xmlns:p14="http://schemas.microsoft.com/office/powerpoint/2010/main" val="135422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2CBC-3995-116B-A49A-094F3817360C}"/>
              </a:ext>
            </a:extLst>
          </p:cNvPr>
          <p:cNvSpPr>
            <a:spLocks noGrp="1"/>
          </p:cNvSpPr>
          <p:nvPr>
            <p:ph type="title"/>
          </p:nvPr>
        </p:nvSpPr>
        <p:spPr/>
        <p:txBody>
          <a:bodyPr>
            <a:normAutofit/>
          </a:bodyPr>
          <a:lstStyle/>
          <a:p>
            <a:r>
              <a:rPr lang="en-US" sz="2800" b="1" u="sng" dirty="0"/>
              <a:t>Benefits of implementing </a:t>
            </a:r>
            <a:r>
              <a:rPr lang="en-US" sz="2800" b="1" u="sng" dirty="0" err="1"/>
              <a:t>ServiceNow</a:t>
            </a:r>
            <a:r>
              <a:rPr lang="en-US" sz="2800" b="1" u="sng" dirty="0"/>
              <a:t> </a:t>
            </a:r>
          </a:p>
        </p:txBody>
      </p:sp>
      <p:sp>
        <p:nvSpPr>
          <p:cNvPr id="3" name="Text Placeholder 2">
            <a:extLst>
              <a:ext uri="{FF2B5EF4-FFF2-40B4-BE49-F238E27FC236}">
                <a16:creationId xmlns:a16="http://schemas.microsoft.com/office/drawing/2014/main" id="{63680DDE-EF35-5D4D-FE37-D7E8AE9DEF62}"/>
              </a:ext>
            </a:extLst>
          </p:cNvPr>
          <p:cNvSpPr>
            <a:spLocks noGrp="1"/>
          </p:cNvSpPr>
          <p:nvPr>
            <p:ph sz="half" idx="1"/>
          </p:nvPr>
        </p:nvSpPr>
        <p:spPr/>
        <p:txBody>
          <a:bodyPr/>
          <a:lstStyle/>
          <a:p>
            <a:pPr marL="0" indent="0">
              <a:buNone/>
            </a:pPr>
            <a:r>
              <a:rPr lang="en-US" sz="2000" b="1" i="1" dirty="0">
                <a:solidFill>
                  <a:schemeClr val="accent1">
                    <a:lumMod val="75000"/>
                  </a:schemeClr>
                </a:solidFill>
              </a:rPr>
              <a:t>Increased Productivity: Reduce time spent on manual tasks and focus on strategic initiatives. </a:t>
            </a:r>
          </a:p>
          <a:p>
            <a:pPr marL="0" indent="0">
              <a:buNone/>
            </a:pPr>
            <a:endParaRPr lang="en-US" dirty="0"/>
          </a:p>
          <a:p>
            <a:pPr marL="0" indent="0">
              <a:buNone/>
            </a:pPr>
            <a:r>
              <a:rPr lang="en-US" dirty="0"/>
              <a:t>  </a:t>
            </a:r>
            <a:r>
              <a:rPr lang="en-US" sz="2000" b="1" i="1" dirty="0">
                <a:solidFill>
                  <a:schemeClr val="accent1">
                    <a:lumMod val="75000"/>
                  </a:schemeClr>
                </a:solidFill>
              </a:rPr>
              <a:t>Reduced Costs: Minimize waste and optimize resources. </a:t>
            </a:r>
          </a:p>
        </p:txBody>
      </p:sp>
      <p:sp>
        <p:nvSpPr>
          <p:cNvPr id="4" name="Content Placeholder 3">
            <a:extLst>
              <a:ext uri="{FF2B5EF4-FFF2-40B4-BE49-F238E27FC236}">
                <a16:creationId xmlns:a16="http://schemas.microsoft.com/office/drawing/2014/main" id="{E5970C92-3041-F46E-13B7-735B227C19D5}"/>
              </a:ext>
            </a:extLst>
          </p:cNvPr>
          <p:cNvSpPr>
            <a:spLocks noGrp="1"/>
          </p:cNvSpPr>
          <p:nvPr>
            <p:ph sz="half" idx="2"/>
          </p:nvPr>
        </p:nvSpPr>
        <p:spPr>
          <a:xfrm>
            <a:off x="5118447" y="3672163"/>
            <a:ext cx="6272022" cy="2383586"/>
          </a:xfrm>
        </p:spPr>
        <p:txBody>
          <a:bodyPr/>
          <a:lstStyle/>
          <a:p>
            <a:pPr marL="0" indent="0">
              <a:buNone/>
            </a:pPr>
            <a:r>
              <a:rPr lang="en-US" b="1" i="1" dirty="0">
                <a:solidFill>
                  <a:schemeClr val="accent1">
                    <a:lumMod val="75000"/>
                  </a:schemeClr>
                </a:solidFill>
              </a:rPr>
              <a:t>Improved Decision-Making: Make informed decisions with data-driven insights. </a:t>
            </a:r>
          </a:p>
          <a:p>
            <a:pPr marL="0" indent="0">
              <a:buNone/>
            </a:pPr>
            <a:endParaRPr lang="en-US" dirty="0"/>
          </a:p>
          <a:p>
            <a:pPr marL="0" indent="0">
              <a:buNone/>
            </a:pPr>
            <a:r>
              <a:rPr lang="en-US" dirty="0"/>
              <a:t> </a:t>
            </a:r>
            <a:r>
              <a:rPr lang="en-US" b="1" i="1" dirty="0">
                <a:solidFill>
                  <a:schemeClr val="accent1">
                    <a:lumMod val="75000"/>
                  </a:schemeClr>
                </a:solidFill>
              </a:rPr>
              <a:t>Enhanced Collaboration: Foster a culture of collaboration and communication across departments.</a:t>
            </a:r>
          </a:p>
        </p:txBody>
      </p:sp>
    </p:spTree>
    <p:extLst>
      <p:ext uri="{BB962C8B-B14F-4D97-AF65-F5344CB8AC3E}">
        <p14:creationId xmlns:p14="http://schemas.microsoft.com/office/powerpoint/2010/main" val="386949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0E5F59-328E-6575-0660-D9212EC60BD2}"/>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5339BBD9-4B64-7CCC-EBBE-57F2605F7DCD}"/>
              </a:ext>
            </a:extLst>
          </p:cNvPr>
          <p:cNvSpPr>
            <a:spLocks noGrp="1"/>
          </p:cNvSpPr>
          <p:nvPr>
            <p:ph type="body" idx="1"/>
          </p:nvPr>
        </p:nvSpPr>
        <p:spPr/>
        <p:txBody>
          <a:bodyPr/>
          <a:lstStyle/>
          <a:p>
            <a:endParaRPr lang="en-US"/>
          </a:p>
        </p:txBody>
      </p:sp>
      <p:pic>
        <p:nvPicPr>
          <p:cNvPr id="2" name="Picture 1">
            <a:extLst>
              <a:ext uri="{FF2B5EF4-FFF2-40B4-BE49-F238E27FC236}">
                <a16:creationId xmlns:a16="http://schemas.microsoft.com/office/drawing/2014/main" id="{FF22AA3D-2B25-06B9-5948-B34EE7B68CDD}"/>
              </a:ext>
            </a:extLst>
          </p:cNvPr>
          <p:cNvPicPr>
            <a:picLocks noChangeAspect="1"/>
          </p:cNvPicPr>
          <p:nvPr/>
        </p:nvPicPr>
        <p:blipFill>
          <a:blip r:embed="rId2"/>
          <a:stretch>
            <a:fillRect/>
          </a:stretch>
        </p:blipFill>
        <p:spPr>
          <a:xfrm>
            <a:off x="1734670" y="975752"/>
            <a:ext cx="8722660" cy="49064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TextBox 2">
            <a:extLst>
              <a:ext uri="{FF2B5EF4-FFF2-40B4-BE49-F238E27FC236}">
                <a16:creationId xmlns:a16="http://schemas.microsoft.com/office/drawing/2014/main" id="{1B55071B-DE43-E9E2-6BF6-3A0BE2B4DCC8}"/>
              </a:ext>
            </a:extLst>
          </p:cNvPr>
          <p:cNvSpPr txBox="1"/>
          <p:nvPr/>
        </p:nvSpPr>
        <p:spPr>
          <a:xfrm rot="10800000" flipV="1">
            <a:off x="3971364" y="324125"/>
            <a:ext cx="4249271" cy="369332"/>
          </a:xfrm>
          <a:prstGeom prst="rect">
            <a:avLst/>
          </a:prstGeom>
          <a:noFill/>
        </p:spPr>
        <p:txBody>
          <a:bodyPr wrap="square" rtlCol="0">
            <a:spAutoFit/>
          </a:bodyPr>
          <a:lstStyle/>
          <a:p>
            <a:pPr algn="l"/>
            <a:r>
              <a:rPr lang="en-US" dirty="0"/>
              <a:t>INCIDENT MANAGEMENT CONSOLE </a:t>
            </a:r>
          </a:p>
        </p:txBody>
      </p:sp>
    </p:spTree>
    <p:extLst>
      <p:ext uri="{BB962C8B-B14F-4D97-AF65-F5344CB8AC3E}">
        <p14:creationId xmlns:p14="http://schemas.microsoft.com/office/powerpoint/2010/main" val="280795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02E6-877F-C257-9314-AD56A2E7600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1EFB6F4-3AB8-FC35-7BF0-0241CC8E8A1F}"/>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B61CEAB2-B723-23F3-71C4-2C10F7158CC2}"/>
              </a:ext>
            </a:extLst>
          </p:cNvPr>
          <p:cNvPicPr>
            <a:picLocks noChangeAspect="1"/>
          </p:cNvPicPr>
          <p:nvPr/>
        </p:nvPicPr>
        <p:blipFill>
          <a:blip r:embed="rId2"/>
          <a:stretch>
            <a:fillRect/>
          </a:stretch>
        </p:blipFill>
        <p:spPr>
          <a:xfrm>
            <a:off x="1454922" y="1088837"/>
            <a:ext cx="9282156" cy="46803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EBE766AC-B9E7-46F2-4080-3BB613C66FAB}"/>
              </a:ext>
            </a:extLst>
          </p:cNvPr>
          <p:cNvSpPr txBox="1"/>
          <p:nvPr/>
        </p:nvSpPr>
        <p:spPr>
          <a:xfrm>
            <a:off x="4706470" y="411225"/>
            <a:ext cx="3415553" cy="369332"/>
          </a:xfrm>
          <a:prstGeom prst="rect">
            <a:avLst/>
          </a:prstGeom>
          <a:noFill/>
        </p:spPr>
        <p:txBody>
          <a:bodyPr wrap="square" rtlCol="0">
            <a:spAutoFit/>
          </a:bodyPr>
          <a:lstStyle/>
          <a:p>
            <a:pPr algn="l"/>
            <a:r>
              <a:rPr lang="en-US" dirty="0"/>
              <a:t>SERVICE CATALOG PORTAL </a:t>
            </a:r>
          </a:p>
        </p:txBody>
      </p:sp>
    </p:spTree>
    <p:extLst>
      <p:ext uri="{BB962C8B-B14F-4D97-AF65-F5344CB8AC3E}">
        <p14:creationId xmlns:p14="http://schemas.microsoft.com/office/powerpoint/2010/main" val="285155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E85B-3497-35A3-1CB4-79A89017BB4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5B2964D-F6BB-9D2A-FF98-24A7ECB506F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148D42FF-8751-B141-7B95-FE238A6E192E}"/>
              </a:ext>
            </a:extLst>
          </p:cNvPr>
          <p:cNvPicPr>
            <a:picLocks noChangeAspect="1"/>
          </p:cNvPicPr>
          <p:nvPr/>
        </p:nvPicPr>
        <p:blipFill>
          <a:blip r:embed="rId2"/>
          <a:stretch>
            <a:fillRect/>
          </a:stretch>
        </p:blipFill>
        <p:spPr>
          <a:xfrm>
            <a:off x="1694026" y="847164"/>
            <a:ext cx="8803948" cy="516367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a:extLst>
              <a:ext uri="{FF2B5EF4-FFF2-40B4-BE49-F238E27FC236}">
                <a16:creationId xmlns:a16="http://schemas.microsoft.com/office/drawing/2014/main" id="{FBF13F0C-8E4A-D188-36A3-891F1947E559}"/>
              </a:ext>
            </a:extLst>
          </p:cNvPr>
          <p:cNvSpPr txBox="1"/>
          <p:nvPr/>
        </p:nvSpPr>
        <p:spPr>
          <a:xfrm rot="10800000" flipV="1">
            <a:off x="4233372" y="258859"/>
            <a:ext cx="4292229" cy="369332"/>
          </a:xfrm>
          <a:prstGeom prst="rect">
            <a:avLst/>
          </a:prstGeom>
          <a:noFill/>
        </p:spPr>
        <p:txBody>
          <a:bodyPr wrap="square" rtlCol="0">
            <a:spAutoFit/>
          </a:bodyPr>
          <a:lstStyle/>
          <a:p>
            <a:pPr algn="l"/>
            <a:r>
              <a:rPr lang="en-US"/>
              <a:t>CHANGE MANAGEMENT PROCESS </a:t>
            </a:r>
            <a:endParaRPr lang="en-US" dirty="0"/>
          </a:p>
        </p:txBody>
      </p:sp>
    </p:spTree>
    <p:extLst>
      <p:ext uri="{BB962C8B-B14F-4D97-AF65-F5344CB8AC3E}">
        <p14:creationId xmlns:p14="http://schemas.microsoft.com/office/powerpoint/2010/main" val="240667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8EED-9496-6859-D648-26056F71545F}"/>
              </a:ext>
            </a:extLst>
          </p:cNvPr>
          <p:cNvSpPr>
            <a:spLocks noGrp="1"/>
          </p:cNvSpPr>
          <p:nvPr>
            <p:ph type="title"/>
          </p:nvPr>
        </p:nvSpPr>
        <p:spPr>
          <a:xfrm>
            <a:off x="3344215" y="2074731"/>
            <a:ext cx="5333619" cy="614682"/>
          </a:xfrm>
        </p:spPr>
        <p:txBody>
          <a:bodyPr>
            <a:normAutofit fontScale="90000"/>
          </a:bodyPr>
          <a:lstStyle/>
          <a:p>
            <a:r>
              <a:rPr lang="en-US" b="1" u="sng" dirty="0"/>
              <a:t>How it’s useful </a:t>
            </a:r>
          </a:p>
        </p:txBody>
      </p:sp>
      <p:sp>
        <p:nvSpPr>
          <p:cNvPr id="3" name="Text Placeholder 2">
            <a:extLst>
              <a:ext uri="{FF2B5EF4-FFF2-40B4-BE49-F238E27FC236}">
                <a16:creationId xmlns:a16="http://schemas.microsoft.com/office/drawing/2014/main" id="{ACAFAD42-DA9B-6976-497C-8E27EEAB6D89}"/>
              </a:ext>
            </a:extLst>
          </p:cNvPr>
          <p:cNvSpPr>
            <a:spLocks noGrp="1"/>
          </p:cNvSpPr>
          <p:nvPr>
            <p:ph type="body" idx="1"/>
          </p:nvPr>
        </p:nvSpPr>
        <p:spPr>
          <a:xfrm>
            <a:off x="3344216" y="3030070"/>
            <a:ext cx="5530844" cy="2277035"/>
          </a:xfrm>
        </p:spPr>
        <p:txBody>
          <a:bodyPr/>
          <a:lstStyle/>
          <a:p>
            <a:r>
              <a:rPr lang="en-US" b="1" i="1" dirty="0" err="1"/>
              <a:t>ServiceNow</a:t>
            </a:r>
            <a:r>
              <a:rPr lang="en-US" b="1" i="1" dirty="0"/>
              <a:t> provides a single platform for educational institutions to manage various processes, automate routine tasks, and enhance the student experience. By leveraging </a:t>
            </a:r>
            <a:r>
              <a:rPr lang="en-US" b="1" i="1" dirty="0" err="1"/>
              <a:t>ServiceNow</a:t>
            </a:r>
            <a:r>
              <a:rPr lang="en-US" b="1" i="1" dirty="0"/>
              <a:t>, institutions can improve efficiency, reduce costs, and make data-driven decisions.</a:t>
            </a:r>
          </a:p>
        </p:txBody>
      </p:sp>
    </p:spTree>
    <p:extLst>
      <p:ext uri="{BB962C8B-B14F-4D97-AF65-F5344CB8AC3E}">
        <p14:creationId xmlns:p14="http://schemas.microsoft.com/office/powerpoint/2010/main" val="347636181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Atlas</vt:lpstr>
      <vt:lpstr>Educational Organisation using ServiceNow </vt:lpstr>
      <vt:lpstr>Introduction to ServiceNow in Education </vt:lpstr>
      <vt:lpstr>PowerPoint Presentation</vt:lpstr>
      <vt:lpstr>ADVANTAGES OF SERVICENOW IN EDUCATION </vt:lpstr>
      <vt:lpstr>Benefits of implementing ServiceNow </vt:lpstr>
      <vt:lpstr>PowerPoint Presentation</vt:lpstr>
      <vt:lpstr>PowerPoint Presentation</vt:lpstr>
      <vt:lpstr>PowerPoint Presentation</vt:lpstr>
      <vt:lpstr>How it’s useful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Organisation using ServiceNow </dc:title>
  <dc:creator>karthikadevi462@gmail.com</dc:creator>
  <cp:lastModifiedBy>karthikadevi462@gmail.com</cp:lastModifiedBy>
  <cp:revision>6</cp:revision>
  <dcterms:created xsi:type="dcterms:W3CDTF">2025-09-02T14:32:11Z</dcterms:created>
  <dcterms:modified xsi:type="dcterms:W3CDTF">2025-09-05T12:16:38Z</dcterms:modified>
</cp:coreProperties>
</file>