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5"/>
  </p:notesMasterIdLst>
  <p:handoutMasterIdLst>
    <p:handoutMasterId r:id="rId16"/>
  </p:handoutMasterIdLst>
  <p:sldIdLst>
    <p:sldId id="338" r:id="rId5"/>
    <p:sldId id="315" r:id="rId6"/>
    <p:sldId id="302" r:id="rId7"/>
    <p:sldId id="327" r:id="rId8"/>
    <p:sldId id="328" r:id="rId9"/>
    <p:sldId id="329" r:id="rId10"/>
    <p:sldId id="330" r:id="rId11"/>
    <p:sldId id="331" r:id="rId12"/>
    <p:sldId id="332" r:id="rId13"/>
    <p:sldId id="33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p:scale>
          <a:sx n="72" d="100"/>
          <a:sy n="72" d="100"/>
        </p:scale>
        <p:origin x="1008" y="408"/>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11/17/2022</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11/17/2022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11/17/2022</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11/17/2022</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690" r:id="rId20"/>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7.jp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lstStyle/>
          <a:p>
            <a:pPr algn="r"/>
            <a:r>
              <a:rPr lang="en-IN" b="0" dirty="0" smtClean="0">
                <a:solidFill>
                  <a:schemeClr val="tx1"/>
                </a:solidFill>
              </a:rPr>
              <a:t>November 2022</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fontScale="90000"/>
          </a:bodyPr>
          <a:lstStyle/>
          <a:p>
            <a:pPr algn="ctr"/>
            <a:r>
              <a:rPr lang="en-IN" sz="3200" dirty="0" smtClean="0"/>
              <a:t>Karthika Bingi</a:t>
            </a:r>
            <a:br>
              <a:rPr lang="en-IN" sz="3200" dirty="0" smtClean="0"/>
            </a:br>
            <a:r>
              <a:rPr lang="en-IN" sz="1600" dirty="0" smtClean="0"/>
              <a:t>(</a:t>
            </a:r>
            <a:r>
              <a:rPr lang="en-IN" sz="1800" b="1" dirty="0" smtClean="0"/>
              <a:t>STU629998f7812341654233335)</a:t>
            </a:r>
            <a:br>
              <a:rPr lang="en-IN" sz="1800" b="1" dirty="0" smtClean="0"/>
            </a:br>
            <a:r>
              <a:rPr lang="en-IN" sz="1800" b="1" dirty="0" smtClean="0"/>
              <a:t/>
            </a:r>
            <a:br>
              <a:rPr lang="en-IN" sz="1800" b="1" dirty="0" smtClean="0"/>
            </a:br>
            <a:r>
              <a:rPr lang="en-IN" sz="2200" dirty="0" smtClean="0"/>
              <a:t>Department of Computer Engineering</a:t>
            </a:r>
            <a:br>
              <a:rPr lang="en-IN" sz="2200" dirty="0" smtClean="0"/>
            </a:br>
            <a:r>
              <a:rPr lang="en-IN" sz="2000" dirty="0" err="1" smtClean="0"/>
              <a:t>Gokaraju</a:t>
            </a:r>
            <a:r>
              <a:rPr lang="en-IN" sz="2000" dirty="0" smtClean="0"/>
              <a:t> </a:t>
            </a:r>
            <a:r>
              <a:rPr lang="en-IN" sz="2000" dirty="0" err="1" smtClean="0"/>
              <a:t>Rangaraju</a:t>
            </a:r>
            <a:r>
              <a:rPr lang="en-IN" sz="2000" dirty="0" smtClean="0"/>
              <a:t> Institute of Engineering and Technology</a:t>
            </a:r>
            <a:r>
              <a:rPr lang="en-IN" sz="2000" b="1" dirty="0" smtClean="0"/>
              <a:t/>
            </a:r>
            <a:br>
              <a:rPr lang="en-IN" sz="2000" b="1" dirty="0" smtClean="0"/>
            </a:br>
            <a:endParaRPr lang="en-IN" sz="20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5" name="Picture Placeholder 4">
            <a:extLst>
              <a:ext uri="{FF2B5EF4-FFF2-40B4-BE49-F238E27FC236}">
                <a16:creationId xmlns:a16="http://schemas.microsoft.com/office/drawing/2014/main" id="{A5A2D4FF-02C8-4A3C-B55A-0D28641901E5}"/>
              </a:ext>
            </a:extLst>
          </p:cNvPr>
          <p:cNvSpPr>
            <a:spLocks noGrp="1"/>
          </p:cNvSpPr>
          <p:nvPr>
            <p:ph type="pic" sz="quarter" idx="12"/>
          </p:nvPr>
        </p:nvSpPr>
        <p:spPr/>
      </p:sp>
      <p:sp>
        <p:nvSpPr>
          <p:cNvPr id="3" name="Rounded Rectangle 2"/>
          <p:cNvSpPr/>
          <p:nvPr/>
        </p:nvSpPr>
        <p:spPr>
          <a:xfrm>
            <a:off x="1571515" y="3216729"/>
            <a:ext cx="3524069" cy="925270"/>
          </a:xfrm>
          <a:prstGeom prst="roundRect">
            <a:avLst/>
          </a:prstGeom>
          <a:solidFill>
            <a:schemeClr val="accent1">
              <a:lumMod val="50000"/>
            </a:schemeClr>
          </a:solidFill>
          <a:ln>
            <a:solidFill>
              <a:schemeClr val="accent1">
                <a:lumMod val="20000"/>
                <a:lumOff val="8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t>GETEMPLOYED</a:t>
            </a:r>
          </a:p>
          <a:p>
            <a:pPr algn="ctr"/>
            <a:r>
              <a:rPr lang="en-IN" dirty="0" smtClean="0"/>
              <a:t>Find your job online</a:t>
            </a:r>
            <a:endParaRPr lang="en-IN" dirty="0"/>
          </a:p>
        </p:txBody>
      </p:sp>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5"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9114446" cy="830997"/>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0" u="sng" dirty="0" smtClean="0"/>
              <a:t>Website link : </a:t>
            </a:r>
          </a:p>
          <a:p>
            <a:r>
              <a:rPr lang="en-IN" sz="1800" b="0" u="sng" dirty="0">
                <a:solidFill>
                  <a:schemeClr val="accent2">
                    <a:lumMod val="75000"/>
                  </a:schemeClr>
                </a:solidFill>
              </a:rPr>
              <a:t>https://github.com/karthika-49/IBM-FS-Project-JOB-PORTAL-FOR-INFORMAL-JOB-SECTOR</a:t>
            </a:r>
            <a:endParaRPr lang="en-IN" sz="1800" b="0" u="sng" dirty="0">
              <a:solidFill>
                <a:schemeClr val="accent2">
                  <a:lumMod val="75000"/>
                </a:schemeClr>
              </a:solidFill>
            </a:endParaRPr>
          </a:p>
        </p:txBody>
      </p:sp>
      <p:sp>
        <p:nvSpPr>
          <p:cNvPr id="2" name="Rectangle 1"/>
          <p:cNvSpPr/>
          <p:nvPr/>
        </p:nvSpPr>
        <p:spPr>
          <a:xfrm>
            <a:off x="675957" y="1305342"/>
            <a:ext cx="8549686" cy="2862322"/>
          </a:xfrm>
          <a:prstGeom prst="rect">
            <a:avLst/>
          </a:prstGeom>
        </p:spPr>
        <p:txBody>
          <a:bodyPr wrap="square">
            <a:spAutoFit/>
          </a:bodyPr>
          <a:lstStyle/>
          <a:p>
            <a:pPr algn="just"/>
            <a:r>
              <a:rPr lang="en-US" dirty="0">
                <a:solidFill>
                  <a:srgbClr val="000000"/>
                </a:solidFill>
                <a:latin typeface="Times New Roman" panose="02020603050405020304" pitchFamily="18" charset="0"/>
                <a:cs typeface="Times New Roman" panose="02020603050405020304" pitchFamily="18" charset="0"/>
              </a:rPr>
              <a:t>This project’s purpose is to create a job portal for unskilled workers. It aims to automate the process of applying for any job, posting new job openings, and so on.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The merits are as follows: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1. Users can enter data into this project using simple and interactive forms. It is very helpful </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for the users to enter the required data in such a simple manner.</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2. The user is primarily concerned with the accuracy of the information they are entering.</a:t>
            </a:r>
            <a:endParaRPr lang="en-US" dirty="0">
              <a:latin typeface="Times New Roman" panose="02020603050405020304" pitchFamily="18" charset="0"/>
              <a:cs typeface="Times New Roman" panose="02020603050405020304" pitchFamily="18" charset="0"/>
            </a:endParaRPr>
          </a:p>
          <a:p>
            <a:pPr algn="just"/>
            <a:r>
              <a:rPr lang="en-US" dirty="0">
                <a:solidFill>
                  <a:srgbClr val="000000"/>
                </a:solidFill>
                <a:latin typeface="Times New Roman" panose="02020603050405020304" pitchFamily="18" charset="0"/>
                <a:cs typeface="Times New Roman" panose="02020603050405020304" pitchFamily="18" charset="0"/>
              </a:rPr>
              <a:t>Validations are present at every stage to ensure valid data is entered by the user.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itle 1"/>
          <p:cNvSpPr>
            <a:spLocks noGrp="1"/>
          </p:cNvSpPr>
          <p:nvPr>
            <p:ph type="title"/>
          </p:nvPr>
        </p:nvSpPr>
        <p:spPr/>
        <p:txBody>
          <a:bodyPr>
            <a:normAutofit fontScale="90000"/>
          </a:bodyPr>
          <a:lstStyle/>
          <a:p>
            <a:r>
              <a:rPr lang="en-IN" dirty="0" smtClean="0"/>
              <a:t>PROJECT TITLE</a:t>
            </a:r>
            <a:endParaRPr lang="en-IN" dirty="0"/>
          </a:p>
        </p:txBody>
      </p:sp>
      <p:sp>
        <p:nvSpPr>
          <p:cNvPr id="4" name="TextBox 3"/>
          <p:cNvSpPr txBox="1"/>
          <p:nvPr/>
        </p:nvSpPr>
        <p:spPr>
          <a:xfrm>
            <a:off x="3575958" y="2661557"/>
            <a:ext cx="5715000" cy="1446550"/>
          </a:xfrm>
          <a:prstGeom prst="rect">
            <a:avLst/>
          </a:prstGeom>
          <a:noFill/>
        </p:spPr>
        <p:txBody>
          <a:bodyPr wrap="square" rtlCol="0">
            <a:spAutoFit/>
          </a:bodyPr>
          <a:lstStyle/>
          <a:p>
            <a:pPr algn="ctr"/>
            <a:r>
              <a:rPr lang="en-IN" sz="4400" dirty="0" smtClean="0">
                <a:latin typeface="Times New Roman" panose="02020603050405020304" pitchFamily="18" charset="0"/>
                <a:cs typeface="Times New Roman" panose="02020603050405020304" pitchFamily="18" charset="0"/>
              </a:rPr>
              <a:t>Job Portal For Informal Job Sector</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pPr marL="457200" lvl="1" indent="0">
              <a:lnSpc>
                <a:spcPct val="150000"/>
              </a:lnSpc>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 PROBLEM STATEMENT</a:t>
            </a:r>
          </a:p>
          <a:p>
            <a:pPr marL="457200" lvl="1" indent="0">
              <a:lnSpc>
                <a:spcPct val="150000"/>
              </a:lnSpc>
              <a:buNone/>
            </a:pPr>
            <a:r>
              <a:rPr lang="en-IN" dirty="0" smtClean="0">
                <a:latin typeface="Times New Roman" panose="02020603050405020304" pitchFamily="18" charset="0"/>
                <a:cs typeface="Times New Roman" panose="02020603050405020304" pitchFamily="18" charset="0"/>
              </a:rPr>
              <a:t>		  - PROJECT OVERVIEW</a:t>
            </a:r>
          </a:p>
          <a:p>
            <a:pPr marL="457200" lvl="1" indent="0">
              <a:lnSpc>
                <a:spcPct val="150000"/>
              </a:lnSpc>
              <a:buNone/>
            </a:pP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 WHO ARE THE END USERS?</a:t>
            </a:r>
          </a:p>
          <a:p>
            <a:pPr marL="457200" lvl="1" indent="0">
              <a:lnSpc>
                <a:spcPct val="150000"/>
              </a:lnSpc>
              <a:buNone/>
            </a:pPr>
            <a:r>
              <a:rPr lang="en-IN" dirty="0" smtClean="0">
                <a:latin typeface="Times New Roman" panose="02020603050405020304" pitchFamily="18" charset="0"/>
                <a:cs typeface="Times New Roman" panose="02020603050405020304" pitchFamily="18" charset="0"/>
              </a:rPr>
              <a:t>		  - OUR SOLUTION AND ITS VALUE PROPOSITION </a:t>
            </a:r>
          </a:p>
          <a:p>
            <a:pPr marL="457200" lvl="1" indent="0">
              <a:lnSpc>
                <a:spcPct val="150000"/>
              </a:lnSpc>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 THE WOW IN OUR SOLUTION</a:t>
            </a:r>
          </a:p>
          <a:p>
            <a:pPr marL="457200" lvl="1" indent="0">
              <a:lnSpc>
                <a:spcPct val="150000"/>
              </a:lnSpc>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 MODELLING</a:t>
            </a:r>
          </a:p>
          <a:p>
            <a:pPr marL="457200" lvl="1" indent="0">
              <a:lnSpc>
                <a:spcPct val="150000"/>
              </a:lnSpc>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 SCREENSHOT OF WEBSITE</a:t>
            </a:r>
          </a:p>
          <a:p>
            <a:pPr marL="457200" lvl="1" indent="0">
              <a:lnSpc>
                <a:spcPct val="150000"/>
              </a:lnSpc>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 RESULTS</a:t>
            </a:r>
          </a:p>
          <a:p>
            <a:pPr marL="457200" lvl="1" indent="0">
              <a:lnSpc>
                <a:spcPct val="150000"/>
              </a:lnSpc>
              <a:buNone/>
            </a:pPr>
            <a:endParaRPr lang="en-IN" dirty="0">
              <a:latin typeface="Times New Roman" panose="02020603050405020304" pitchFamily="18" charset="0"/>
              <a:cs typeface="Times New Roman" panose="02020603050405020304" pitchFamily="18" charset="0"/>
            </a:endParaRP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400" y="430567"/>
            <a:ext cx="4275138" cy="847817"/>
          </a:xfrm>
        </p:spPr>
        <p:txBody>
          <a:bodyPr/>
          <a:lstStyle/>
          <a:p>
            <a:r>
              <a:rPr lang="en-US" dirty="0"/>
              <a:t>AGENDA</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fade">
                                      <p:cBhvr>
                                        <p:cTn id="39" dur="1000"/>
                                        <p:tgtEl>
                                          <p:spTgt spid="7">
                                            <p:txEl>
                                              <p:pRg st="5" end="5"/>
                                            </p:txEl>
                                          </p:spTgt>
                                        </p:tgtEl>
                                      </p:cBhvr>
                                    </p:animEffect>
                                    <p:anim calcmode="lin" valueType="num">
                                      <p:cBhvr>
                                        <p:cTn id="4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fade">
                                      <p:cBhvr>
                                        <p:cTn id="44" dur="1000"/>
                                        <p:tgtEl>
                                          <p:spTgt spid="7">
                                            <p:txEl>
                                              <p:pRg st="6" end="6"/>
                                            </p:txEl>
                                          </p:spTgt>
                                        </p:tgtEl>
                                      </p:cBhvr>
                                    </p:animEffect>
                                    <p:anim calcmode="lin" valueType="num">
                                      <p:cBhvr>
                                        <p:cTn id="4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fade">
                                      <p:cBhvr>
                                        <p:cTn id="49" dur="1000"/>
                                        <p:tgtEl>
                                          <p:spTgt spid="7">
                                            <p:txEl>
                                              <p:pRg st="7" end="7"/>
                                            </p:txEl>
                                          </p:spTgt>
                                        </p:tgtEl>
                                      </p:cBhvr>
                                    </p:animEffect>
                                    <p:anim calcmode="lin" valueType="num">
                                      <p:cBhvr>
                                        <p:cTn id="5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Finding a good domestic worker or a driver is a task. But it’s also a difficult task for that good domestic worker or a driver to find a job. It has always been a problem in the unorganized sector to match the skills of blue-collar workers with available jobs. To bridge this gap, we decided to build a job portal website for an informal sector job.</a:t>
            </a:r>
            <a:endParaRPr lang="en-IN" sz="28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1EA3D7-6665-4A1E-AD2A-C7390FB60D60}"/>
              </a:ext>
            </a:extLst>
          </p:cNvPr>
          <p:cNvSpPr>
            <a:spLocks noGrp="1"/>
          </p:cNvSpPr>
          <p:nvPr>
            <p:ph type="body" sz="quarter" idx="12"/>
          </p:nvPr>
        </p:nvSpPr>
        <p:spPr>
          <a:xfrm>
            <a:off x="660400" y="2044700"/>
            <a:ext cx="8611191" cy="3560763"/>
          </a:xfrm>
        </p:spPr>
        <p:txBody>
          <a:bodyPr>
            <a:normAutofit/>
          </a:bodyPr>
          <a:lstStyle/>
          <a:p>
            <a:pPr algn="just">
              <a:lnSpc>
                <a:spcPct val="150000"/>
              </a:lnSpc>
            </a:pPr>
            <a:r>
              <a:rPr lang="en-US" dirty="0"/>
              <a:t>Our website </a:t>
            </a:r>
            <a:r>
              <a:rPr lang="en-US" dirty="0" smtClean="0"/>
              <a:t>(GETEMPLOYED) </a:t>
            </a:r>
            <a:r>
              <a:rPr lang="en-US" dirty="0"/>
              <a:t>is dedicated to the informal job sector and shall enable the job seekers of this category to become independent, in terms of employment generation and income management. Our goal is to not only bridge the extensive gap between employers and blue or grey collar job workers but to </a:t>
            </a:r>
            <a:r>
              <a:rPr lang="en-US" dirty="0" smtClean="0"/>
              <a:t>organize </a:t>
            </a:r>
            <a:r>
              <a:rPr lang="en-US" dirty="0"/>
              <a:t>the </a:t>
            </a:r>
            <a:r>
              <a:rPr lang="en-US" dirty="0" smtClean="0"/>
              <a:t>unorganized </a:t>
            </a:r>
            <a:r>
              <a:rPr lang="en-US" dirty="0"/>
              <a:t>sector as well.</a:t>
            </a:r>
            <a:endParaRPr lang="en-IN" sz="2400" dirty="0"/>
          </a:p>
        </p:txBody>
      </p:sp>
      <p:sp>
        <p:nvSpPr>
          <p:cNvPr id="4" name="Title 3">
            <a:extLst>
              <a:ext uri="{FF2B5EF4-FFF2-40B4-BE49-F238E27FC236}">
                <a16:creationId xmlns:a16="http://schemas.microsoft.com/office/drawing/2014/main" id="{E396F2BA-F421-453B-A355-B10F122548C9}"/>
              </a:ext>
            </a:extLst>
          </p:cNvPr>
          <p:cNvSpPr>
            <a:spLocks noGrp="1"/>
          </p:cNvSpPr>
          <p:nvPr>
            <p:ph type="title"/>
          </p:nvPr>
        </p:nvSpPr>
        <p:spPr>
          <a:xfrm>
            <a:off x="660400" y="805213"/>
            <a:ext cx="6237550" cy="659603"/>
          </a:xfrm>
        </p:spPr>
        <p:txBody>
          <a:bodyPr>
            <a:normAutofit fontScale="90000"/>
          </a:bodyPr>
          <a:lstStyle/>
          <a:p>
            <a:r>
              <a:rPr lang="en-US" dirty="0"/>
              <a:t>PROJECT  OVERVIEW</a:t>
            </a:r>
            <a:endParaRPr lang="en-IN" dirty="0"/>
          </a:p>
        </p:txBody>
      </p:sp>
      <p:pic>
        <p:nvPicPr>
          <p:cNvPr id="5" name="Picture 4">
            <a:extLst>
              <a:ext uri="{FF2B5EF4-FFF2-40B4-BE49-F238E27FC236}">
                <a16:creationId xmlns:a16="http://schemas.microsoft.com/office/drawing/2014/main" id="{89DAE5EB-BCC3-4A2B-BDA0-76A75723FD8B}"/>
              </a:ext>
            </a:extLst>
          </p:cNvPr>
          <p:cNvPicPr>
            <a:picLocks noChangeAspect="1"/>
          </p:cNvPicPr>
          <p:nvPr/>
        </p:nvPicPr>
        <p:blipFill>
          <a:blip r:embed="rId2"/>
          <a:stretch>
            <a:fillRect/>
          </a:stretch>
        </p:blipFill>
        <p:spPr>
          <a:xfrm>
            <a:off x="8656675" y="2651052"/>
            <a:ext cx="3810000" cy="3810000"/>
          </a:xfrm>
          <a:prstGeom prst="rect">
            <a:avLst/>
          </a:prstGeom>
        </p:spPr>
      </p:pic>
      <p:pic>
        <p:nvPicPr>
          <p:cNvPr id="6" name="Picture 5">
            <a:extLst>
              <a:ext uri="{FF2B5EF4-FFF2-40B4-BE49-F238E27FC236}">
                <a16:creationId xmlns:a16="http://schemas.microsoft.com/office/drawing/2014/main" id="{091697D0-D7F2-4E1C-AFA9-B7F2356F47F5}"/>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410958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a:bodyPr>
          <a:lstStyle/>
          <a:p>
            <a:r>
              <a:rPr lang="en-US" dirty="0">
                <a:latin typeface="Times New Roman" panose="02020603050405020304" pitchFamily="18" charset="0"/>
                <a:cs typeface="Times New Roman" panose="02020603050405020304" pitchFamily="18" charset="0"/>
              </a:rPr>
              <a:t>The end user of the website can be classified in two categories:</a:t>
            </a:r>
            <a:endParaRPr lang="en-US" sz="3600"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Worker: People who will register on the website to get a job related to their expertise.</a:t>
            </a:r>
          </a:p>
          <a:p>
            <a:pPr fontAlgn="base"/>
            <a:r>
              <a:rPr lang="en-US" dirty="0">
                <a:latin typeface="Times New Roman" panose="02020603050405020304" pitchFamily="18" charset="0"/>
                <a:cs typeface="Times New Roman" panose="02020603050405020304" pitchFamily="18" charset="0"/>
              </a:rPr>
              <a:t>Admin: Person who post jobs and required detail about jobs and view applied user for posted jobs. All the rights and authority of website is with that person i.e., Admin of website.</a:t>
            </a:r>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35EF13-5896-46EB-BB79-8B43E62222B3}"/>
              </a:ext>
            </a:extLst>
          </p:cNvPr>
          <p:cNvPicPr>
            <a:picLocks noChangeAspect="1"/>
          </p:cNvPicPr>
          <p:nvPr/>
        </p:nvPicPr>
        <p:blipFill>
          <a:blip r:embed="rId2"/>
          <a:stretch>
            <a:fillRect/>
          </a:stretch>
        </p:blipFill>
        <p:spPr>
          <a:xfrm>
            <a:off x="0" y="1475820"/>
            <a:ext cx="2692912" cy="3243923"/>
          </a:xfrm>
          <a:prstGeom prst="rect">
            <a:avLst/>
          </a:prstGeom>
        </p:spPr>
      </p:pic>
      <p:sp>
        <p:nvSpPr>
          <p:cNvPr id="2" name="Text Placeholder 1">
            <a:extLst>
              <a:ext uri="{FF2B5EF4-FFF2-40B4-BE49-F238E27FC236}">
                <a16:creationId xmlns:a16="http://schemas.microsoft.com/office/drawing/2014/main" id="{9C5BC36C-1F46-488C-B66D-4CAF65832F5B}"/>
              </a:ext>
            </a:extLst>
          </p:cNvPr>
          <p:cNvSpPr>
            <a:spLocks noGrp="1"/>
          </p:cNvSpPr>
          <p:nvPr>
            <p:ph type="body" sz="quarter" idx="12"/>
          </p:nvPr>
        </p:nvSpPr>
        <p:spPr>
          <a:xfrm>
            <a:off x="2147777" y="2275031"/>
            <a:ext cx="8438116" cy="3630123"/>
          </a:xfrm>
        </p:spPr>
        <p:txBody>
          <a:bodyPr>
            <a:normAutofit fontScale="92500" lnSpcReduction="10000"/>
          </a:bodyPr>
          <a:lstStyle/>
          <a:p>
            <a:pPr marL="0" indent="0" algn="just">
              <a:lnSpc>
                <a:spcPct val="160000"/>
              </a:lnSpc>
              <a:buNone/>
            </a:pPr>
            <a:r>
              <a:rPr lang="en-US" dirty="0" smtClean="0"/>
              <a:t>GETEMPLOYED </a:t>
            </a:r>
            <a:r>
              <a:rPr lang="en-US" dirty="0"/>
              <a:t>is interactive and accessible to the enriched employers and digitally backward workers. Our current and prospective employers/job seekers will find valuable information about our features on the homepage itself. Having a web-based portal has no agenda to question the less competitive workers who barely understand Internet and its services, it is to make them comfortable with the digitalized hiring solutions. In order to lessen their difficulty, we have built a simple login and register page for potential job seekers and they shall see numerous job </a:t>
            </a:r>
            <a:r>
              <a:rPr lang="en-US" dirty="0" smtClean="0"/>
              <a:t>opportunities.</a:t>
            </a:r>
            <a:endParaRPr lang="en-IN" sz="2400" dirty="0"/>
          </a:p>
        </p:txBody>
      </p:sp>
      <p:sp>
        <p:nvSpPr>
          <p:cNvPr id="4" name="Title 3">
            <a:extLst>
              <a:ext uri="{FF2B5EF4-FFF2-40B4-BE49-F238E27FC236}">
                <a16:creationId xmlns:a16="http://schemas.microsoft.com/office/drawing/2014/main" id="{BCA740D3-9E07-4502-8069-21C41AD17028}"/>
              </a:ext>
            </a:extLst>
          </p:cNvPr>
          <p:cNvSpPr>
            <a:spLocks noGrp="1"/>
          </p:cNvSpPr>
          <p:nvPr>
            <p:ph type="title"/>
          </p:nvPr>
        </p:nvSpPr>
        <p:spPr>
          <a:xfrm>
            <a:off x="478900" y="290408"/>
            <a:ext cx="10454444" cy="1356646"/>
          </a:xfrm>
        </p:spPr>
        <p:txBody>
          <a:bodyPr/>
          <a:lstStyle/>
          <a:p>
            <a:r>
              <a:rPr lang="en-US" sz="3600" dirty="0"/>
              <a:t/>
            </a:r>
            <a:br>
              <a:rPr lang="en-US" sz="3600" dirty="0"/>
            </a:br>
            <a:r>
              <a:rPr lang="en-US" sz="3600" dirty="0"/>
              <a:t>YOUR SOLUTION AND ITS VALUE PROPOSITION</a:t>
            </a:r>
            <a:endParaRPr lang="en-IN" sz="3600" dirty="0"/>
          </a:p>
        </p:txBody>
      </p:sp>
      <p:pic>
        <p:nvPicPr>
          <p:cNvPr id="6" name="Picture 5">
            <a:extLst>
              <a:ext uri="{FF2B5EF4-FFF2-40B4-BE49-F238E27FC236}">
                <a16:creationId xmlns:a16="http://schemas.microsoft.com/office/drawing/2014/main" id="{B674C9E9-1283-4FA5-9E79-FC0B254FD093}"/>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28663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B72B4C-C36A-4877-97D9-A53F2FA00C28}"/>
              </a:ext>
            </a:extLst>
          </p:cNvPr>
          <p:cNvPicPr>
            <a:picLocks noChangeAspect="1"/>
          </p:cNvPicPr>
          <p:nvPr/>
        </p:nvPicPr>
        <p:blipFill rotWithShape="1">
          <a:blip r:embed="rId2"/>
          <a:srcRect b="7597"/>
          <a:stretch/>
        </p:blipFill>
        <p:spPr>
          <a:xfrm>
            <a:off x="64169" y="3383989"/>
            <a:ext cx="2465671" cy="3420077"/>
          </a:xfrm>
          <a:prstGeom prst="rect">
            <a:avLst/>
          </a:prstGeom>
        </p:spPr>
      </p:pic>
      <p:sp>
        <p:nvSpPr>
          <p:cNvPr id="2" name="Text Placeholder 1">
            <a:extLst>
              <a:ext uri="{FF2B5EF4-FFF2-40B4-BE49-F238E27FC236}">
                <a16:creationId xmlns:a16="http://schemas.microsoft.com/office/drawing/2014/main" id="{867B3BDA-BF44-483E-A095-A0B81C73B6B6}"/>
              </a:ext>
            </a:extLst>
          </p:cNvPr>
          <p:cNvSpPr>
            <a:spLocks noGrp="1"/>
          </p:cNvSpPr>
          <p:nvPr>
            <p:ph type="body" sz="quarter" idx="12"/>
          </p:nvPr>
        </p:nvSpPr>
        <p:spPr>
          <a:xfrm>
            <a:off x="1917032" y="1868237"/>
            <a:ext cx="8357936" cy="3557110"/>
          </a:xfrm>
        </p:spPr>
        <p:txBody>
          <a:bodyPr>
            <a:normAutofit/>
          </a:bodyPr>
          <a:lstStyle/>
          <a:p>
            <a:r>
              <a:rPr lang="en-IN" sz="2400"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For Job Seekers, there are several features:</a:t>
            </a:r>
            <a:endParaRPr lang="en-US" sz="2400"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Forever free. You’d never have to pay to find a great job.</a:t>
            </a:r>
          </a:p>
          <a:p>
            <a:pPr fontAlgn="base"/>
            <a:r>
              <a:rPr lang="en-US" dirty="0">
                <a:latin typeface="Times New Roman" panose="02020603050405020304" pitchFamily="18" charset="0"/>
                <a:cs typeface="Times New Roman" panose="02020603050405020304" pitchFamily="18" charset="0"/>
              </a:rPr>
              <a:t>No Sign Up Required to see jobs.</a:t>
            </a:r>
          </a:p>
          <a:p>
            <a:pPr fontAlgn="base"/>
            <a:r>
              <a:rPr lang="en-US" dirty="0">
                <a:latin typeface="Times New Roman" panose="02020603050405020304" pitchFamily="18" charset="0"/>
                <a:cs typeface="Times New Roman" panose="02020603050405020304" pitchFamily="18" charset="0"/>
              </a:rPr>
              <a:t>Leverage Exclusivity – specially design job portal for informal sector.</a:t>
            </a:r>
          </a:p>
          <a:p>
            <a:pPr fontAlgn="base"/>
            <a:r>
              <a:rPr lang="en-US" dirty="0">
                <a:latin typeface="Times New Roman" panose="02020603050405020304" pitchFamily="18" charset="0"/>
                <a:cs typeface="Times New Roman" panose="02020603050405020304" pitchFamily="18" charset="0"/>
              </a:rPr>
              <a:t>Simple yet useful. Our Dashboard service is to keep your applied jobs history safe.</a:t>
            </a:r>
          </a:p>
          <a:p>
            <a:pPr fontAlgn="base"/>
            <a:r>
              <a:rPr lang="en-US" dirty="0">
                <a:latin typeface="Times New Roman" panose="02020603050405020304" pitchFamily="18" charset="0"/>
                <a:cs typeface="Times New Roman" panose="02020603050405020304" pitchFamily="18" charset="0"/>
              </a:rPr>
              <a:t>Easy one click applies and many </a:t>
            </a:r>
            <a:r>
              <a:rPr lang="en-US" dirty="0" smtClean="0">
                <a:latin typeface="Times New Roman" panose="02020603050405020304" pitchFamily="18" charset="0"/>
                <a:cs typeface="Times New Roman" panose="02020603050405020304" pitchFamily="18" charset="0"/>
              </a:rPr>
              <a:t>more.</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400" dirty="0"/>
          </a:p>
        </p:txBody>
      </p:sp>
      <p:sp>
        <p:nvSpPr>
          <p:cNvPr id="4" name="Title 3">
            <a:extLst>
              <a:ext uri="{FF2B5EF4-FFF2-40B4-BE49-F238E27FC236}">
                <a16:creationId xmlns:a16="http://schemas.microsoft.com/office/drawing/2014/main" id="{BD5F5E87-B139-4D7C-98F2-C0BAF7E7978C}"/>
              </a:ext>
            </a:extLst>
          </p:cNvPr>
          <p:cNvSpPr>
            <a:spLocks noGrp="1"/>
          </p:cNvSpPr>
          <p:nvPr>
            <p:ph type="title"/>
          </p:nvPr>
        </p:nvSpPr>
        <p:spPr>
          <a:xfrm>
            <a:off x="660399" y="630432"/>
            <a:ext cx="8503921" cy="1414268"/>
          </a:xfrm>
        </p:spPr>
        <p:txBody>
          <a:bodyPr>
            <a:normAutofit fontScale="90000"/>
          </a:bodyPr>
          <a:lstStyle/>
          <a:p>
            <a:r>
              <a:rPr lang="en-US" dirty="0"/>
              <a:t>THE WOW IN YOUR SOLUTION</a:t>
            </a:r>
            <a:endParaRPr lang="en-IN" dirty="0"/>
          </a:p>
        </p:txBody>
      </p:sp>
    </p:spTree>
    <p:extLst>
      <p:ext uri="{BB962C8B-B14F-4D97-AF65-F5344CB8AC3E}">
        <p14:creationId xmlns:p14="http://schemas.microsoft.com/office/powerpoint/2010/main" val="351649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Effect transition="in" filter="fade">
                                      <p:cBhvr>
                                        <p:cTn id="33" dur="1000"/>
                                        <p:tgtEl>
                                          <p:spTgt spid="2">
                                            <p:txEl>
                                              <p:pRg st="3" end="3"/>
                                            </p:txEl>
                                          </p:spTgt>
                                        </p:tgtEl>
                                      </p:cBhvr>
                                    </p:animEffect>
                                    <p:anim calcmode="lin" valueType="num">
                                      <p:cBhvr>
                                        <p:cTn id="34"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Effect transition="in" filter="fade">
                                      <p:cBhvr>
                                        <p:cTn id="40" dur="1000"/>
                                        <p:tgtEl>
                                          <p:spTgt spid="2">
                                            <p:txEl>
                                              <p:pRg st="4" end="4"/>
                                            </p:txEl>
                                          </p:spTgt>
                                        </p:tgtEl>
                                      </p:cBhvr>
                                    </p:animEffect>
                                    <p:anim calcmode="lin" valueType="num">
                                      <p:cBhvr>
                                        <p:cTn id="41"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animEffect transition="in" filter="fade">
                                      <p:cBhvr>
                                        <p:cTn id="47" dur="1000"/>
                                        <p:tgtEl>
                                          <p:spTgt spid="2">
                                            <p:txEl>
                                              <p:pRg st="5" end="5"/>
                                            </p:txEl>
                                          </p:spTgt>
                                        </p:tgtEl>
                                      </p:cBhvr>
                                    </p:animEffect>
                                    <p:anim calcmode="lin" valueType="num">
                                      <p:cBhvr>
                                        <p:cTn id="4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A5D79D81-53FA-4FDD-A597-C60845F8ABAD}"/>
              </a:ext>
            </a:extLst>
          </p:cNvPr>
          <p:cNvSpPr>
            <a:spLocks noGrp="1"/>
          </p:cNvSpPr>
          <p:nvPr>
            <p:ph type="title"/>
          </p:nvPr>
        </p:nvSpPr>
        <p:spPr>
          <a:xfrm>
            <a:off x="381726" y="407521"/>
            <a:ext cx="6177280" cy="830997"/>
          </a:xfrm>
        </p:spPr>
        <p:txBody>
          <a:bodyPr>
            <a:normAutofit/>
          </a:bodyPr>
          <a:lstStyle/>
          <a:p>
            <a:r>
              <a:rPr lang="en-GB" dirty="0"/>
              <a:t>MODELLING</a:t>
            </a:r>
            <a:endParaRPr lang="en-IN" dirty="0"/>
          </a:p>
        </p:txBody>
      </p:sp>
      <p:cxnSp>
        <p:nvCxnSpPr>
          <p:cNvPr id="159" name="Straight Arrow Connector 158"/>
          <p:cNvCxnSpPr/>
          <p:nvPr/>
        </p:nvCxnSpPr>
        <p:spPr>
          <a:xfrm>
            <a:off x="4343400" y="8945880"/>
            <a:ext cx="15240" cy="2971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1" name="Rectangle 187"/>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smtClean="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2" name="Rectangle 188"/>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64" name="Rectangle 218"/>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66" name="Picture 1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1795" y="1112022"/>
            <a:ext cx="4206605" cy="5745978"/>
          </a:xfrm>
          <a:prstGeom prst="rect">
            <a:avLst/>
          </a:prstGeom>
        </p:spPr>
      </p:pic>
    </p:spTree>
    <p:extLst>
      <p:ext uri="{BB962C8B-B14F-4D97-AF65-F5344CB8AC3E}">
        <p14:creationId xmlns:p14="http://schemas.microsoft.com/office/powerpoint/2010/main" val="28004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http://schemas.microsoft.com/office/2006/documentManagement/types"/>
    <ds:schemaRef ds:uri="http://purl.org/dc/terms/"/>
    <ds:schemaRef ds:uri="http://www.w3.org/XML/1998/namespace"/>
    <ds:schemaRef ds:uri="16c05727-aa75-4e4a-9b5f-8a80a1165891"/>
    <ds:schemaRef ds:uri="http://purl.org/dc/elements/1.1/"/>
    <ds:schemaRef ds:uri="http://schemas.openxmlformats.org/package/2006/metadata/core-properties"/>
    <ds:schemaRef ds:uri="71af3243-3dd4-4a8d-8c0d-dd76da1f02a5"/>
    <ds:schemaRef ds:uri="http://purl.org/dc/dcmitype/"/>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638</TotalTime>
  <Words>371</Words>
  <Application>Microsoft Office PowerPoint</Application>
  <PresentationFormat>Widescreen</PresentationFormat>
  <Paragraphs>47</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Times New Roman</vt:lpstr>
      <vt:lpstr>Trebuchet MS</vt:lpstr>
      <vt:lpstr>Wingdings</vt:lpstr>
      <vt:lpstr>Wingdings 3</vt:lpstr>
      <vt:lpstr>Facet</vt:lpstr>
      <vt:lpstr>Karthika Bingi (STU629998f7812341654233335)  Department of Computer Engineering Gokaraju Rangaraju Institute of Engineering and Technology </vt:lpstr>
      <vt:lpstr>PROJECT TITLE</vt:lpstr>
      <vt:lpstr>AGENDA</vt:lpstr>
      <vt:lpstr>PROBLEM  STATEMENT</vt:lpstr>
      <vt:lpstr>PROJECT  OVERVIEW</vt:lpstr>
      <vt:lpstr>WHO ARE THE END USERS?</vt:lpstr>
      <vt:lpstr> YOUR SOLUTION AND ITS VALUE PROPOSITION</vt:lpstr>
      <vt:lpstr>THE WOW IN YOUR SOLUTION</vt:lpstr>
      <vt:lpstr>MODELLING</vt:lpstr>
      <vt:lpstr>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User</cp:lastModifiedBy>
  <cp:revision>76</cp:revision>
  <dcterms:created xsi:type="dcterms:W3CDTF">2021-07-11T13:13:15Z</dcterms:created>
  <dcterms:modified xsi:type="dcterms:W3CDTF">2022-11-16T20:27:14Z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