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B0B026-A835-4209-B950-B4556F9917C7}"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4330722-A6B4-4FC8-A031-0448E8E0B7B2}" type="slidenum">
              <a:rPr lang="en-IN" smtClean="0"/>
              <a:t>‹#›</a:t>
            </a:fld>
            <a:endParaRPr lang="en-IN"/>
          </a:p>
        </p:txBody>
      </p:sp>
    </p:spTree>
    <p:extLst>
      <p:ext uri="{BB962C8B-B14F-4D97-AF65-F5344CB8AC3E}">
        <p14:creationId xmlns:p14="http://schemas.microsoft.com/office/powerpoint/2010/main" val="224738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30722-A6B4-4FC8-A031-0448E8E0B7B2}" type="slidenum">
              <a:rPr lang="en-IN" smtClean="0"/>
              <a:t>5</a:t>
            </a:fld>
            <a:endParaRPr lang="en-IN"/>
          </a:p>
        </p:txBody>
      </p:sp>
    </p:spTree>
    <p:extLst>
      <p:ext uri="{BB962C8B-B14F-4D97-AF65-F5344CB8AC3E}">
        <p14:creationId xmlns:p14="http://schemas.microsoft.com/office/powerpoint/2010/main" val="247362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146" y="137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33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33400" y="190500"/>
            <a:ext cx="8915400" cy="1001556"/>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DEEP LEARNING BASED – REAL TIME VIRTUAL MOUSE USING COMPUTER VISION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EEF11E4C-1AE3-B84F-4F6F-4BF7E1185D21}"/>
              </a:ext>
            </a:extLst>
          </p:cNvPr>
          <p:cNvSpPr>
            <a:spLocks noGrp="1"/>
          </p:cNvSpPr>
          <p:nvPr>
            <p:ph type="subTitle" idx="4"/>
          </p:nvPr>
        </p:nvSpPr>
        <p:spPr>
          <a:xfrm>
            <a:off x="1828800" y="3840480"/>
            <a:ext cx="8534400" cy="923330"/>
          </a:xfrm>
        </p:spPr>
        <p:txBody>
          <a:bodyPr/>
          <a:lstStyle/>
          <a:p>
            <a:r>
              <a:rPr lang="en-US" sz="2000" dirty="0"/>
              <a:t>PRESENTED BY:KARTHIKA M</a:t>
            </a:r>
          </a:p>
          <a:p>
            <a:r>
              <a:rPr lang="en-US" sz="2000" dirty="0"/>
              <a:t>REGISTER NO:71772118121</a:t>
            </a:r>
          </a:p>
          <a:p>
            <a:r>
              <a:rPr lang="en-US" sz="2000" dirty="0"/>
              <a:t>DEPARTMENT:INFORMATION TECHNOLOGY</a:t>
            </a:r>
            <a:endParaRPr lang="en-IN"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3693319"/>
          </a:xfrm>
          <a:prstGeom prst="rect">
            <a:avLst/>
          </a:prstGeom>
          <a:noFill/>
        </p:spPr>
        <p:txBody>
          <a:bodyPr wrap="square">
            <a:spAutoFit/>
          </a:bodyPr>
          <a:lstStyle/>
          <a:p>
            <a:endParaRPr lang="en-US" dirty="0"/>
          </a:p>
          <a:p>
            <a:r>
              <a:rPr lang="en-US" dirty="0"/>
              <a:t>The successful implementation of the real-time virtual mouse system using deep learning and computer vision technologies marks a significant milestone in enhancing accessibility and efficiency in human-computer interaction. Through accurate gesture recognition and responsive cursor emulation, the system provides users with an intuitive and versatile means of navigating digital interfaces across diverse domains. Its seamless integration of OpenCV and </a:t>
            </a:r>
            <a:r>
              <a:rPr lang="en-US" dirty="0" err="1"/>
              <a:t>PyAutoGUI</a:t>
            </a:r>
            <a:r>
              <a:rPr lang="en-US" dirty="0"/>
              <a:t> underscores its potential to revolutionize the way individuals interact with computers, paving the way for future advancements in accessibility and user interface design.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7732" y="1440043"/>
            <a:ext cx="9764395" cy="2496516"/>
          </a:xfrm>
          <a:prstGeom prst="rect">
            <a:avLst/>
          </a:prstGeom>
        </p:spPr>
        <p:txBody>
          <a:bodyPr vert="horz" wrap="square" lIns="0" tIns="460692" rIns="0" bIns="0" rtlCol="0">
            <a:spAutoFit/>
          </a:bodyPr>
          <a:lstStyle/>
          <a:p>
            <a:pPr marL="12700">
              <a:lnSpc>
                <a:spcPct val="100000"/>
              </a:lnSpc>
              <a:spcBef>
                <a:spcPts val="130"/>
              </a:spcBef>
            </a:pPr>
            <a:r>
              <a:rPr lang="en-US" sz="4400" dirty="0">
                <a:latin typeface="Trebuchet MS"/>
                <a:cs typeface="Trebuchet MS"/>
              </a:rPr>
              <a:t>DEEP LEARNING BASED –REAL TIME VIRTUAL MOUSE USING COMPUTER VISION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4992392"/>
          </a:xfrm>
          <a:prstGeom prst="rect">
            <a:avLst/>
          </a:prstGeom>
          <a:noFill/>
        </p:spPr>
        <p:txBody>
          <a:bodyPr wrap="square" rtlCol="0">
            <a:spAutoFit/>
          </a:bodyPr>
          <a:lstStyle/>
          <a:p>
            <a:pPr>
              <a:lnSpc>
                <a:spcPct val="200000"/>
              </a:lnSpc>
            </a:pPr>
            <a:r>
              <a:rPr lang="en-US" dirty="0"/>
              <a:t>1. Problem statement</a:t>
            </a:r>
          </a:p>
          <a:p>
            <a:pPr>
              <a:lnSpc>
                <a:spcPct val="200000"/>
              </a:lnSpc>
            </a:pPr>
            <a:r>
              <a:rPr lang="en-US" dirty="0"/>
              <a:t>2. Project Overview</a:t>
            </a:r>
          </a:p>
          <a:p>
            <a:pPr>
              <a:lnSpc>
                <a:spcPct val="200000"/>
              </a:lnSpc>
            </a:pPr>
            <a:r>
              <a:rPr lang="en-US" dirty="0"/>
              <a:t>3. End Users</a:t>
            </a:r>
          </a:p>
          <a:p>
            <a:pPr>
              <a:lnSpc>
                <a:spcPct val="200000"/>
              </a:lnSpc>
            </a:pPr>
            <a:r>
              <a:rPr lang="en-US" dirty="0"/>
              <a:t>4. Our Solution and Proposition</a:t>
            </a:r>
          </a:p>
          <a:p>
            <a:pPr>
              <a:lnSpc>
                <a:spcPct val="200000"/>
              </a:lnSpc>
            </a:pPr>
            <a:r>
              <a:rPr lang="en-US" dirty="0"/>
              <a:t>5. Key Features</a:t>
            </a:r>
          </a:p>
          <a:p>
            <a:pPr>
              <a:lnSpc>
                <a:spcPct val="200000"/>
              </a:lnSpc>
            </a:pPr>
            <a:r>
              <a:rPr lang="en-US" dirty="0"/>
              <a:t>6. Modelling Approach</a:t>
            </a:r>
          </a:p>
          <a:p>
            <a:pPr>
              <a:lnSpc>
                <a:spcPct val="200000"/>
              </a:lnSpc>
            </a:pPr>
            <a:r>
              <a:rPr lang="en-US" dirty="0"/>
              <a:t>7. Result and Evaluation</a:t>
            </a:r>
          </a:p>
          <a:p>
            <a:pPr>
              <a:lnSpc>
                <a:spcPct val="200000"/>
              </a:lnSpc>
            </a:pPr>
            <a:r>
              <a:rPr lang="en-US" dirty="0"/>
              <a:t>8. Conclusion</a:t>
            </a:r>
          </a:p>
          <a:p>
            <a:pPr>
              <a:lnSpc>
                <a:spcPct val="20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019300"/>
            <a:ext cx="6400800" cy="3139321"/>
          </a:xfrm>
          <a:prstGeom prst="rect">
            <a:avLst/>
          </a:prstGeom>
          <a:noFill/>
        </p:spPr>
        <p:txBody>
          <a:bodyPr wrap="square" rtlCol="0">
            <a:spAutoFit/>
          </a:bodyPr>
          <a:lstStyle/>
          <a:p>
            <a:endParaRPr lang="en-US" dirty="0"/>
          </a:p>
          <a:p>
            <a:r>
              <a:rPr lang="en-US" dirty="0"/>
              <a:t>Creating a real-time virtual mouse using deep learning and computer vision enhances accessibility for individuals with limited mobility. By recognizing hand gestures through a camera, it enables precise cursor control without physical devices, catering to those with disabilities. Key objectives include accurate gesture recognition, responsive cursor movement, seamless interface integration, and robust performance. This innovation empowers individuals with disabilities by providing them with an intuitive means of navigating digital interfaces.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245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762000" y="920300"/>
            <a:ext cx="8229600" cy="5139869"/>
          </a:xfrm>
          <a:prstGeom prst="rect">
            <a:avLst/>
          </a:prstGeom>
          <a:noFill/>
        </p:spPr>
        <p:txBody>
          <a:bodyPr wrap="square">
            <a:spAutoFit/>
          </a:bodyPr>
          <a:lstStyle/>
          <a:p>
            <a:pPr algn="l"/>
            <a:r>
              <a:rPr lang="en-US" sz="2000" b="1" i="0" dirty="0">
                <a:solidFill>
                  <a:schemeClr val="tx1"/>
                </a:solidFill>
                <a:effectLst/>
                <a:latin typeface="Söhne"/>
              </a:rPr>
              <a:t>Libraries Used:</a:t>
            </a:r>
          </a:p>
          <a:p>
            <a:pPr algn="l">
              <a:buFont typeface="+mj-lt"/>
              <a:buAutoNum type="arabicPeriod"/>
            </a:pPr>
            <a:r>
              <a:rPr lang="en-US" b="0" i="0" dirty="0">
                <a:solidFill>
                  <a:schemeClr val="tx1"/>
                </a:solidFill>
                <a:effectLst/>
                <a:latin typeface="Söhne"/>
              </a:rPr>
              <a:t>OpenCV: For real-time image processing, hand gesture detection, and video capture.</a:t>
            </a:r>
          </a:p>
          <a:p>
            <a:pPr algn="l">
              <a:buFont typeface="+mj-lt"/>
              <a:buAutoNum type="arabicPeriod"/>
            </a:pPr>
            <a:r>
              <a:rPr lang="en-US" b="0" i="0" dirty="0" err="1">
                <a:solidFill>
                  <a:schemeClr val="tx1"/>
                </a:solidFill>
                <a:effectLst/>
                <a:latin typeface="Söhne"/>
              </a:rPr>
              <a:t>PyAutoGUI</a:t>
            </a:r>
            <a:r>
              <a:rPr lang="en-US" b="0" i="0" dirty="0">
                <a:solidFill>
                  <a:schemeClr val="tx1"/>
                </a:solidFill>
                <a:effectLst/>
                <a:latin typeface="Söhne"/>
              </a:rPr>
              <a:t>: For programmatically controlling the mouse cursor and simulating mouse actions.</a:t>
            </a:r>
          </a:p>
          <a:p>
            <a:pPr algn="l">
              <a:buFont typeface="+mj-lt"/>
              <a:buAutoNum type="arabicPeriod"/>
            </a:pPr>
            <a:r>
              <a:rPr lang="en-US" b="0" i="0" dirty="0">
                <a:solidFill>
                  <a:schemeClr val="tx1"/>
                </a:solidFill>
                <a:effectLst/>
                <a:latin typeface="Söhne"/>
              </a:rPr>
              <a:t>TensorFlow/</a:t>
            </a:r>
            <a:r>
              <a:rPr lang="en-US" b="0" i="0" dirty="0" err="1">
                <a:solidFill>
                  <a:schemeClr val="tx1"/>
                </a:solidFill>
                <a:effectLst/>
                <a:latin typeface="Söhne"/>
              </a:rPr>
              <a:t>Keras</a:t>
            </a:r>
            <a:r>
              <a:rPr lang="en-US" b="0" i="0" dirty="0">
                <a:solidFill>
                  <a:schemeClr val="tx1"/>
                </a:solidFill>
                <a:effectLst/>
                <a:latin typeface="Söhne"/>
              </a:rPr>
              <a:t>: For building, training, and evaluating deep learning models for gesture recognition.</a:t>
            </a:r>
          </a:p>
          <a:p>
            <a:pPr algn="l">
              <a:buFont typeface="+mj-lt"/>
              <a:buAutoNum type="arabicPeriod"/>
            </a:pPr>
            <a:r>
              <a:rPr lang="en-US" b="0" i="0" dirty="0">
                <a:solidFill>
                  <a:schemeClr val="tx1"/>
                </a:solidFill>
                <a:effectLst/>
                <a:latin typeface="Söhne"/>
              </a:rPr>
              <a:t>NumPy: For numerical operations and array manipulation, which may be useful for data preprocessing and performance evaluation tasks in the deep learning pipeline.</a:t>
            </a:r>
          </a:p>
          <a:p>
            <a:pPr algn="l">
              <a:buFont typeface="+mj-lt"/>
              <a:buAutoNum type="arabicPeriod"/>
            </a:pPr>
            <a:endParaRPr lang="en-US" b="0" i="0" dirty="0">
              <a:solidFill>
                <a:schemeClr val="tx1"/>
              </a:solidFill>
              <a:effectLst/>
              <a:latin typeface="Söhne"/>
            </a:endParaRPr>
          </a:p>
          <a:p>
            <a:pPr algn="l"/>
            <a:r>
              <a:rPr lang="en-US" sz="2000" b="1" i="0" dirty="0">
                <a:solidFill>
                  <a:schemeClr val="tx1"/>
                </a:solidFill>
                <a:effectLst/>
                <a:latin typeface="Söhne"/>
              </a:rPr>
              <a:t>Implementation Steps:</a:t>
            </a:r>
          </a:p>
          <a:p>
            <a:pPr algn="l">
              <a:buFont typeface="+mj-lt"/>
              <a:buAutoNum type="arabicPeriod"/>
            </a:pPr>
            <a:r>
              <a:rPr lang="en-US" b="0" i="0" dirty="0">
                <a:solidFill>
                  <a:schemeClr val="tx1"/>
                </a:solidFill>
                <a:effectLst/>
                <a:latin typeface="Söhne"/>
              </a:rPr>
              <a:t>Data Collection and Annotation: Gather hand gesture data and annotate it.</a:t>
            </a:r>
          </a:p>
          <a:p>
            <a:pPr algn="l">
              <a:buFont typeface="+mj-lt"/>
              <a:buAutoNum type="arabicPeriod"/>
            </a:pPr>
            <a:r>
              <a:rPr lang="en-US" b="0" i="0" dirty="0">
                <a:solidFill>
                  <a:schemeClr val="tx1"/>
                </a:solidFill>
                <a:effectLst/>
                <a:latin typeface="Söhne"/>
              </a:rPr>
              <a:t>Model Training: Train a deep learning model for gesture recognition.</a:t>
            </a:r>
          </a:p>
          <a:p>
            <a:pPr algn="l">
              <a:buFont typeface="+mj-lt"/>
              <a:buAutoNum type="arabicPeriod"/>
            </a:pPr>
            <a:r>
              <a:rPr lang="en-US" b="0" i="0" dirty="0">
                <a:solidFill>
                  <a:schemeClr val="tx1"/>
                </a:solidFill>
                <a:effectLst/>
                <a:latin typeface="Söhne"/>
              </a:rPr>
              <a:t>Real-time Detection: Implement real-time hand gesture detection using OpenCV.</a:t>
            </a:r>
          </a:p>
          <a:p>
            <a:pPr algn="l">
              <a:buFont typeface="+mj-lt"/>
              <a:buAutoNum type="arabicPeriod"/>
            </a:pPr>
            <a:r>
              <a:rPr lang="en-US" b="0" i="0" dirty="0">
                <a:solidFill>
                  <a:schemeClr val="tx1"/>
                </a:solidFill>
                <a:effectLst/>
                <a:latin typeface="Söhne"/>
              </a:rPr>
              <a:t>Cursor Emulation: Translate detected gestures into cursor actions using </a:t>
            </a:r>
            <a:r>
              <a:rPr lang="en-US" b="0" i="0" dirty="0" err="1">
                <a:solidFill>
                  <a:schemeClr val="tx1"/>
                </a:solidFill>
                <a:effectLst/>
                <a:latin typeface="Söhne"/>
              </a:rPr>
              <a:t>PyAutoGUI</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User Interface Integration: Integrate the virtual mouse with the computer interface.</a:t>
            </a:r>
          </a:p>
          <a:p>
            <a:pPr algn="l">
              <a:buFont typeface="+mj-lt"/>
              <a:buAutoNum type="arabicPeriod"/>
            </a:pPr>
            <a:r>
              <a:rPr lang="en-US" b="0" i="0" dirty="0">
                <a:solidFill>
                  <a:schemeClr val="tx1"/>
                </a:solidFill>
                <a:effectLst/>
                <a:latin typeface="Söhne"/>
              </a:rPr>
              <a:t>Testing and Optimization: Test the system under various conditions and optimize its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3139321"/>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Individuals with Disabilities: Enhanced accessibility for all.</a:t>
            </a:r>
          </a:p>
          <a:p>
            <a:pPr algn="l">
              <a:buFont typeface="+mj-lt"/>
              <a:buAutoNum type="arabicPeriod"/>
            </a:pPr>
            <a:r>
              <a:rPr lang="en-US" b="0" i="0" dirty="0">
                <a:solidFill>
                  <a:schemeClr val="tx1"/>
                </a:solidFill>
                <a:effectLst/>
                <a:latin typeface="Söhne"/>
              </a:rPr>
              <a:t>Gamers: Improved gaming experience, precision.</a:t>
            </a:r>
          </a:p>
          <a:p>
            <a:pPr algn="l">
              <a:buFont typeface="+mj-lt"/>
              <a:buAutoNum type="arabicPeriod"/>
            </a:pPr>
            <a:r>
              <a:rPr lang="en-US" b="0" i="0" dirty="0">
                <a:solidFill>
                  <a:schemeClr val="tx1"/>
                </a:solidFill>
                <a:effectLst/>
                <a:latin typeface="Söhne"/>
              </a:rPr>
              <a:t>Programmers/Developers: Efficient coding, reduced strain.</a:t>
            </a:r>
          </a:p>
          <a:p>
            <a:pPr algn="l">
              <a:buFont typeface="+mj-lt"/>
              <a:buAutoNum type="arabicPeriod"/>
            </a:pPr>
            <a:r>
              <a:rPr lang="en-US" b="0" i="0" dirty="0">
                <a:solidFill>
                  <a:schemeClr val="tx1"/>
                </a:solidFill>
                <a:effectLst/>
                <a:latin typeface="Söhne"/>
              </a:rPr>
              <a:t>Graphic Designers: Precise cursor control, creativity.</a:t>
            </a:r>
          </a:p>
          <a:p>
            <a:pPr algn="l">
              <a:buFont typeface="+mj-lt"/>
              <a:buAutoNum type="arabicPeriod"/>
            </a:pPr>
            <a:r>
              <a:rPr lang="en-US" b="0" i="0" dirty="0">
                <a:solidFill>
                  <a:schemeClr val="tx1"/>
                </a:solidFill>
                <a:effectLst/>
                <a:latin typeface="Söhne"/>
              </a:rPr>
              <a:t>Presenters/Speakers: Seamless slide navigation, professionalism.</a:t>
            </a:r>
          </a:p>
          <a:p>
            <a:pPr algn="l">
              <a:buFont typeface="+mj-lt"/>
              <a:buAutoNum type="arabicPeriod"/>
            </a:pPr>
            <a:r>
              <a:rPr lang="en-US" b="0" i="0" dirty="0">
                <a:solidFill>
                  <a:schemeClr val="tx1"/>
                </a:solidFill>
                <a:effectLst/>
                <a:latin typeface="Söhne"/>
              </a:rPr>
              <a:t>Medical Professionals: Hands-free operation, hygiene.</a:t>
            </a:r>
          </a:p>
          <a:p>
            <a:pPr algn="l">
              <a:buFont typeface="+mj-lt"/>
              <a:buAutoNum type="arabicPeriod"/>
            </a:pPr>
            <a:r>
              <a:rPr lang="en-US" b="0" i="0" dirty="0">
                <a:solidFill>
                  <a:schemeClr val="tx1"/>
                </a:solidFill>
                <a:effectLst/>
                <a:latin typeface="Söhne"/>
              </a:rPr>
              <a:t>Teachers/Educators: Interactive presentations, engagement.</a:t>
            </a:r>
          </a:p>
          <a:p>
            <a:pPr algn="l">
              <a:buFont typeface="+mj-lt"/>
              <a:buAutoNum type="arabicPeriod"/>
            </a:pPr>
            <a:r>
              <a:rPr lang="en-US" b="0" i="0" dirty="0">
                <a:solidFill>
                  <a:schemeClr val="tx1"/>
                </a:solidFill>
                <a:effectLst/>
                <a:latin typeface="Söhne"/>
              </a:rPr>
              <a:t>Business Professionals: Productivity boost, multitasking.</a:t>
            </a:r>
          </a:p>
          <a:p>
            <a:pPr algn="l">
              <a:buFont typeface="+mj-lt"/>
              <a:buAutoNum type="arabicPeriod"/>
            </a:pPr>
            <a:r>
              <a:rPr lang="en-US" b="0" i="0" dirty="0">
                <a:solidFill>
                  <a:schemeClr val="tx1"/>
                </a:solidFill>
                <a:effectLst/>
                <a:latin typeface="Söhne"/>
              </a:rPr>
              <a:t>Elderly Individuals: Simplified computer interaction, independence.</a:t>
            </a:r>
          </a:p>
          <a:p>
            <a:pPr algn="l">
              <a:buFont typeface="+mj-lt"/>
              <a:buAutoNum type="arabicPeriod"/>
            </a:pPr>
            <a:r>
              <a:rPr lang="en-US" b="0" i="0" dirty="0">
                <a:solidFill>
                  <a:schemeClr val="tx1"/>
                </a:solidFill>
                <a:effectLst/>
                <a:latin typeface="Söhne"/>
              </a:rPr>
              <a:t>Children/Students: Intuitive learning, accessibility.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294305"/>
          </a:xfrm>
          <a:prstGeom prst="rect">
            <a:avLst/>
          </a:prstGeom>
          <a:noFill/>
        </p:spPr>
        <p:txBody>
          <a:bodyPr wrap="square">
            <a:spAutoFit/>
          </a:bodyPr>
          <a:lstStyle/>
          <a:p>
            <a:r>
              <a:rPr lang="en-US" b="1" dirty="0"/>
              <a:t>Solution:</a:t>
            </a:r>
          </a:p>
          <a:p>
            <a:r>
              <a:rPr lang="en-US" dirty="0"/>
              <a:t>	Empowering blind individuals with a real-time virtual mouse: Deep learning and computer vision enable intuitive, hands-free interaction, revolutionizing accessibility in computing</a:t>
            </a:r>
          </a:p>
          <a:p>
            <a:r>
              <a:rPr lang="en-US" b="1" dirty="0"/>
              <a:t>Value Proposition:</a:t>
            </a:r>
          </a:p>
          <a:p>
            <a:r>
              <a:rPr lang="en-US" b="1" dirty="0"/>
              <a:t>      Accessibility Revolutionized: </a:t>
            </a:r>
            <a:r>
              <a:rPr lang="en-US" dirty="0"/>
              <a:t>Empowering all users with intuitive, hands-free computing interaction.</a:t>
            </a:r>
          </a:p>
          <a:p>
            <a:endParaRPr lang="en-US" dirty="0"/>
          </a:p>
          <a:p>
            <a:r>
              <a:rPr lang="en-US" b="1" dirty="0"/>
              <a:t>      Efficiency Enhanced: </a:t>
            </a:r>
            <a:r>
              <a:rPr lang="en-US" dirty="0"/>
              <a:t>Streamlining tasks with precise, real-time gesture recognition technology.</a:t>
            </a:r>
          </a:p>
          <a:p>
            <a:endParaRPr lang="en-US" dirty="0"/>
          </a:p>
          <a:p>
            <a:r>
              <a:rPr lang="en-US" b="1" dirty="0"/>
              <a:t>      Inclusive Innovation: </a:t>
            </a:r>
            <a:r>
              <a:rPr lang="en-US" dirty="0"/>
              <a:t>Bridging accessibility gaps, transforming computing experiences for everyone.</a:t>
            </a:r>
          </a:p>
          <a:p>
            <a:endParaRPr lang="en-US" dirty="0"/>
          </a:p>
          <a:p>
            <a:r>
              <a:rPr lang="en-US" b="1" dirty="0"/>
              <a:t>      Seamless Integration</a:t>
            </a:r>
            <a:r>
              <a:rPr lang="en-US" dirty="0"/>
              <a:t>: Deep learning and computer vision merge for effortless user interaction.</a:t>
            </a:r>
          </a:p>
          <a:p>
            <a:endParaRPr lang="en-US" dirty="0"/>
          </a:p>
          <a:p>
            <a:r>
              <a:rPr lang="en-US" b="1" dirty="0"/>
              <a:t>       Future-Focused: </a:t>
            </a:r>
            <a:r>
              <a:rPr lang="en-US" dirty="0"/>
              <a:t>Pioneering the next generation of accessible computing solutions.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1.Accessibility Empowerment: Redefines accessibility with hands-free interaction.</a:t>
            </a:r>
          </a:p>
          <a:p>
            <a:r>
              <a:rPr lang="en-US" dirty="0"/>
              <a:t>2.Seamless Tech Integration: Deep learning meets everyday computing tasks.</a:t>
            </a:r>
          </a:p>
          <a:p>
            <a:r>
              <a:rPr lang="en-US" dirty="0"/>
              <a:t>3.Precision and Efficiency Boost: Real-time accuracy enhances productivity.</a:t>
            </a:r>
          </a:p>
          <a:p>
            <a:r>
              <a:rPr lang="en-US" dirty="0"/>
              <a:t>4.Engaging User Experience: Dynamic, interactive interface.</a:t>
            </a:r>
          </a:p>
          <a:p>
            <a:r>
              <a:rPr lang="en-US" dirty="0"/>
              <a:t>5.Versatile Application Scope: Adaptable across diverse domains.</a:t>
            </a:r>
          </a:p>
          <a:p>
            <a:r>
              <a:rPr lang="en-US" dirty="0"/>
              <a:t>6.Educational Impact Amplified: Fosters interactive learning environments.</a:t>
            </a:r>
          </a:p>
          <a:p>
            <a:r>
              <a:rPr lang="en-US" dirty="0"/>
              <a:t>7.Future-Proof Innovation: Leading-edge tech redefines human-computer interaction.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3" name="Picture 12">
            <a:extLst>
              <a:ext uri="{FF2B5EF4-FFF2-40B4-BE49-F238E27FC236}">
                <a16:creationId xmlns:a16="http://schemas.microsoft.com/office/drawing/2014/main" id="{D347EC21-09CB-B294-ECB6-4A9077099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530" y="609599"/>
            <a:ext cx="2957332" cy="2225425"/>
          </a:xfrm>
          <a:prstGeom prst="rect">
            <a:avLst/>
          </a:prstGeom>
        </p:spPr>
      </p:pic>
      <p:pic>
        <p:nvPicPr>
          <p:cNvPr id="17" name="Picture 16">
            <a:extLst>
              <a:ext uri="{FF2B5EF4-FFF2-40B4-BE49-F238E27FC236}">
                <a16:creationId xmlns:a16="http://schemas.microsoft.com/office/drawing/2014/main" id="{20CF78CF-7965-695B-F2B2-97F2B95A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737" y="3181350"/>
            <a:ext cx="2905125" cy="3238500"/>
          </a:xfrm>
          <a:prstGeom prst="rect">
            <a:avLst/>
          </a:prstGeom>
        </p:spPr>
      </p:pic>
      <p:pic>
        <p:nvPicPr>
          <p:cNvPr id="19" name="Picture 18">
            <a:extLst>
              <a:ext uri="{FF2B5EF4-FFF2-40B4-BE49-F238E27FC236}">
                <a16:creationId xmlns:a16="http://schemas.microsoft.com/office/drawing/2014/main" id="{81335964-A2E3-492B-2895-A9A7B2013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774" y="2248409"/>
            <a:ext cx="4429079" cy="26283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710</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PowerPoint Presentation</vt:lpstr>
      <vt:lpstr>DEEP LEARNING BASED –REAL TIME VIRTUAL MOUSE USING COMPUTER VISION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karthika M</cp:lastModifiedBy>
  <cp:revision>3</cp:revision>
  <dcterms:created xsi:type="dcterms:W3CDTF">2024-04-03T04:02:09Z</dcterms:created>
  <dcterms:modified xsi:type="dcterms:W3CDTF">2024-04-23T18:52:01Z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