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2800" dirty="0">
                <a:solidFill>
                  <a:srgbClr val="FF0000"/>
                </a:solidFill>
              </a:rPr>
              <a:t>"</a:t>
            </a:r>
            <a:r>
              <a:rPr lang="en-US" sz="2800" dirty="0" smtClean="0">
                <a:solidFill>
                  <a:srgbClr val="FF0000"/>
                </a:solidFill>
              </a:rPr>
              <a:t>Ensuring </a:t>
            </a:r>
            <a:r>
              <a:rPr lang="en-US" sz="2800" dirty="0">
                <a:solidFill>
                  <a:srgbClr val="FF0000"/>
                </a:solidFill>
              </a:rPr>
              <a:t>Data Reliability for Wind Analysis"</a:t>
            </a:r>
            <a:endParaRPr lang="en-US" sz="2800" b="1" dirty="0">
              <a:solidFill>
                <a:srgbClr val="FF0000"/>
              </a:solidFill>
              <a:latin typeface="Arial" panose="020B0604020202020204" pitchFamily="34" charset="0"/>
              <a:cs typeface="Arial" panose="020B0604020202020204" pitchFamily="34" charset="0"/>
            </a:endParaRPr>
          </a:p>
        </p:txBody>
      </p:sp>
      <p:sp>
        <p:nvSpPr>
          <p:cNvPr id="3" name="TextBox 2"/>
          <p:cNvSpPr txBox="1"/>
          <p:nvPr/>
        </p:nvSpPr>
        <p:spPr>
          <a:xfrm>
            <a:off x="-250723" y="1034321"/>
            <a:ext cx="12726648" cy="923330"/>
          </a:xfrm>
          <a:prstGeom prst="rect">
            <a:avLst/>
          </a:prstGeom>
          <a:noFill/>
        </p:spPr>
        <p:txBody>
          <a:bodyPr wrap="square" lIns="91440" tIns="45720" rIns="91440" bIns="45720" rtlCol="0" anchor="t">
            <a:spAutoFit/>
          </a:bodyPr>
          <a:lstStyle/>
          <a:p>
            <a:pPr algn="ctr"/>
            <a:r>
              <a:rPr lang="en-IN" sz="5400" b="1" dirty="0"/>
              <a:t>Evaluating Wind Dataset </a:t>
            </a:r>
            <a:r>
              <a:rPr lang="en-IN" sz="5400" b="1" dirty="0" smtClean="0"/>
              <a:t>Quality</a:t>
            </a:r>
            <a:endParaRPr lang="en-US" sz="5400" b="1" dirty="0">
              <a:solidFill>
                <a:schemeClr val="accent1">
                  <a:lumMod val="75000"/>
                </a:schemeClr>
              </a:solidFill>
              <a:latin typeface="Arial"/>
              <a:cs typeface="Arial"/>
            </a:endParaRPr>
          </a:p>
        </p:txBody>
      </p:sp>
      <p:sp>
        <p:nvSpPr>
          <p:cNvPr id="4" name="TextBox 3"/>
          <p:cNvSpPr txBox="1"/>
          <p:nvPr/>
        </p:nvSpPr>
        <p:spPr>
          <a:xfrm>
            <a:off x="3117529" y="4586365"/>
            <a:ext cx="7980183" cy="707886"/>
          </a:xfrm>
          <a:prstGeom prst="rect">
            <a:avLst/>
          </a:prstGeom>
          <a:solidFill>
            <a:srgbClr val="FFFF00"/>
          </a:solid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rgbClr val="FF0000"/>
                </a:solidFill>
                <a:latin typeface="Arial"/>
                <a:cs typeface="Arial"/>
              </a:rPr>
              <a:t>P.Karthika</a:t>
            </a:r>
            <a:r>
              <a:rPr lang="en-US" sz="2000" b="1" dirty="0">
                <a:solidFill>
                  <a:srgbClr val="FF0000"/>
                </a:solidFill>
                <a:latin typeface="Arial"/>
                <a:cs typeface="Arial"/>
              </a:rPr>
              <a:t>—BNEC--EEE</a:t>
            </a:r>
            <a:endParaRPr lang="en-US" sz="2000" b="1" dirty="0">
              <a:solidFill>
                <a:srgbClr val="FF0000"/>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US" sz="2800" b="1" dirty="0">
                <a:latin typeface="Arial" pitchFamily="34" charset="0"/>
                <a:cs typeface="Arial" pitchFamily="34" charset="0"/>
              </a:rPr>
              <a:t>For a reference to a wind quality dataset, you can explore reputable sources such as:</a:t>
            </a:r>
          </a:p>
          <a:p>
            <a:r>
              <a:rPr lang="en-US" sz="2400" dirty="0">
                <a:latin typeface="Arial" pitchFamily="34" charset="0"/>
                <a:cs typeface="Arial" pitchFamily="34" charset="0"/>
              </a:rPr>
              <a:t>Environmental Protection Agencies: Agencies like the Environmental Protection Agency (EPA) in various countries often provide datasets related to air quality, which may include wind speed, direction, and other relevant parameters.</a:t>
            </a:r>
          </a:p>
          <a:p>
            <a:r>
              <a:rPr lang="en-US" sz="2400" dirty="0">
                <a:latin typeface="Arial" pitchFamily="34" charset="0"/>
                <a:cs typeface="Arial" pitchFamily="34" charset="0"/>
              </a:rPr>
              <a:t>Research Institutions: Academic institutions and research organizations often conduct studies on air quality and may publish datasets as part of their research findings</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393410" y="3200400"/>
            <a:ext cx="11029615" cy="4303382"/>
          </a:xfrm>
        </p:spPr>
        <p:txBody>
          <a:bodyPr/>
          <a:lstStyle/>
          <a:p>
            <a:r>
              <a:rPr lang="en-US" sz="2400" dirty="0">
                <a:latin typeface="Arial" pitchFamily="34" charset="0"/>
                <a:cs typeface="Arial" pitchFamily="34" charset="0"/>
              </a:rPr>
              <a:t>"Develop a predictive model to forecast wind quality levels based on historical environmental data, enabling proactive measures for mitigating air pollution and promoting public health."</a:t>
            </a:r>
          </a:p>
          <a:p>
            <a:r>
              <a:rPr lang="en-US" sz="2400" dirty="0">
                <a:latin typeface="Arial" pitchFamily="34" charset="0"/>
                <a:cs typeface="Arial" pitchFamily="34" charset="0"/>
              </a:rPr>
              <a:t>This problem statement succinctly outlines the objective of leveraging a wind quality dataset to build a predictive model aimed at improving air quality management and public health outcomes</a:t>
            </a:r>
          </a:p>
          <a:p>
            <a:pPr marL="305435" indent="-305435"/>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457" y="1347633"/>
            <a:ext cx="3385523" cy="2227314"/>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721891" y="2576966"/>
            <a:ext cx="11298045" cy="3543616"/>
          </a:xfrm>
        </p:spPr>
        <p:txBody>
          <a:bodyPr vert="horz" lIns="91440" tIns="45720" rIns="91440" bIns="45720" rtlCol="0" anchor="ctr">
            <a:noAutofit/>
          </a:bodyPr>
          <a:lstStyle/>
          <a:p>
            <a:r>
              <a:rPr lang="en-US" b="1" dirty="0"/>
              <a:t>Data Understanding and Exploration</a:t>
            </a:r>
            <a:r>
              <a:rPr lang="en-US" dirty="0"/>
              <a:t>:</a:t>
            </a:r>
          </a:p>
          <a:p>
            <a:pPr lvl="1"/>
            <a:r>
              <a:rPr lang="en-US" dirty="0"/>
              <a:t>Thoroughly understand the dataset's structure, variables, and context.</a:t>
            </a:r>
          </a:p>
          <a:p>
            <a:pPr lvl="1"/>
            <a:r>
              <a:rPr lang="en-US" dirty="0"/>
              <a:t>Explore summary statistics and visualizations to identify patterns and anomalies.</a:t>
            </a:r>
          </a:p>
          <a:p>
            <a:r>
              <a:rPr lang="en-US" b="1" dirty="0"/>
              <a:t>Data Cleaning and Preprocessing</a:t>
            </a:r>
            <a:r>
              <a:rPr lang="en-US" dirty="0"/>
              <a:t>:</a:t>
            </a:r>
          </a:p>
          <a:p>
            <a:pPr lvl="1"/>
            <a:r>
              <a:rPr lang="en-US" dirty="0"/>
              <a:t>Handle missing values and outliers appropriately.</a:t>
            </a:r>
          </a:p>
          <a:p>
            <a:pPr lvl="1"/>
            <a:r>
              <a:rPr lang="en-US" dirty="0"/>
              <a:t>Convert categorical variables to numerical format if necessary</a:t>
            </a:r>
            <a:r>
              <a:rPr lang="en-US" dirty="0" smtClean="0"/>
              <a:t>.</a:t>
            </a:r>
            <a:endParaRPr lang="en-US" dirty="0"/>
          </a:p>
          <a:p>
            <a:r>
              <a:rPr lang="en-US" b="1" dirty="0"/>
              <a:t>Feature Engineering</a:t>
            </a:r>
            <a:r>
              <a:rPr lang="en-US" dirty="0"/>
              <a:t>:</a:t>
            </a:r>
          </a:p>
          <a:p>
            <a:pPr lvl="1"/>
            <a:r>
              <a:rPr lang="en-US" dirty="0"/>
              <a:t>Create new features that could enhance model performance.</a:t>
            </a:r>
          </a:p>
          <a:p>
            <a:pPr lvl="1"/>
            <a:r>
              <a:rPr lang="en-US" dirty="0"/>
              <a:t>Extract relevant information from date/time variables.</a:t>
            </a:r>
          </a:p>
          <a:p>
            <a:r>
              <a:rPr lang="en-US" b="1" dirty="0"/>
              <a:t>Modeling</a:t>
            </a:r>
            <a:r>
              <a:rPr lang="en-US" dirty="0"/>
              <a:t>:</a:t>
            </a:r>
          </a:p>
          <a:p>
            <a:pPr lvl="1"/>
            <a:r>
              <a:rPr lang="en-US" dirty="0"/>
              <a:t>Define the problem (e.g., prediction, classification) and select appropriate algorithms.</a:t>
            </a:r>
          </a:p>
          <a:p>
            <a:pPr lvl="1"/>
            <a:r>
              <a:rPr lang="en-US" dirty="0"/>
              <a:t>Split the data into training and testing sets</a:t>
            </a:r>
            <a:r>
              <a:rPr lang="en-US" dirty="0" smtClean="0"/>
              <a:t>.</a:t>
            </a:r>
            <a:endParaRPr lang="en-US" dirty="0"/>
          </a:p>
          <a:p>
            <a:r>
              <a:rPr lang="en-US" b="1" dirty="0"/>
              <a:t>Deployment and Interpretation</a:t>
            </a:r>
            <a:r>
              <a:rPr lang="en-US" dirty="0"/>
              <a:t>:</a:t>
            </a:r>
          </a:p>
          <a:p>
            <a:pPr lvl="1"/>
            <a:r>
              <a:rPr lang="en-US" dirty="0"/>
              <a:t>Deploy the model if applicable, ensuring it's monitored for performance</a:t>
            </a:r>
            <a:r>
              <a:rPr lang="en-US" dirty="0" smtClean="0"/>
              <a:t>.</a:t>
            </a:r>
            <a:endParaRPr lang="en-US" dirty="0"/>
          </a:p>
          <a:p>
            <a:pPr marL="305435" indent="-305435"/>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60375" y="1626490"/>
            <a:ext cx="11025789" cy="4331858"/>
          </a:xfrm>
        </p:spPr>
        <p:txBody>
          <a:bodyPr/>
          <a:lstStyle/>
          <a:p>
            <a:r>
              <a:rPr lang="en-US" sz="1800" b="1" dirty="0"/>
              <a:t>System Understanding</a:t>
            </a:r>
            <a:r>
              <a:rPr lang="en-US" sz="1800" dirty="0"/>
              <a:t>:</a:t>
            </a:r>
          </a:p>
          <a:p>
            <a:pPr lvl="1"/>
            <a:r>
              <a:rPr lang="en-US" sz="1800" dirty="0"/>
              <a:t>Gain a holistic understanding of the environmental system that the wind quality dataset is a part of, including factors such as geography, climate, and local conditions.</a:t>
            </a:r>
          </a:p>
          <a:p>
            <a:pPr lvl="1"/>
            <a:r>
              <a:rPr lang="en-US" sz="1800" dirty="0"/>
              <a:t>Identify interdependencies and feedback loops within the system that may impact wind quality.</a:t>
            </a:r>
          </a:p>
          <a:p>
            <a:r>
              <a:rPr lang="en-US" sz="1800" b="1" dirty="0"/>
              <a:t>Integrated Analysis</a:t>
            </a:r>
            <a:r>
              <a:rPr lang="en-US" sz="1800" dirty="0"/>
              <a:t>:</a:t>
            </a:r>
          </a:p>
          <a:p>
            <a:pPr lvl="1"/>
            <a:r>
              <a:rPr lang="en-US" sz="1800" dirty="0"/>
              <a:t>Integrate the wind quality dataset with other relevant datasets or environmental parameters (such as temperature, humidity, air pollution levels) to capture the complexity of the system.</a:t>
            </a:r>
          </a:p>
          <a:p>
            <a:pPr lvl="1"/>
            <a:r>
              <a:rPr lang="en-US" sz="1800" dirty="0"/>
              <a:t>Analyze how changes in one aspect of the system may affect wind quality and vice versa.</a:t>
            </a:r>
          </a:p>
          <a:p>
            <a:pPr marL="0" indent="0">
              <a:buNone/>
            </a:pPr>
            <a:endParaRPr lang="en-IN" sz="1800" b="1" dirty="0">
              <a:solidFill>
                <a:srgbClr val="0F0F0F"/>
              </a:solidFill>
            </a:endParaRPr>
          </a:p>
        </p:txBody>
      </p:sp>
      <p:sp>
        <p:nvSpPr>
          <p:cNvPr id="3" name="AutoShape 2" descr="Pembangkit Listrik Tenaga Bayu (Wind Turbine Power Plant) | Informasi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Pembangkit Listrik Tenaga Bayu (Wind Turbine Power Plant) | Informasi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wind conservation diagra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lnSpcReduction="20000"/>
          </a:bodyPr>
          <a:lstStyle/>
          <a:p>
            <a:pPr marL="0" indent="0">
              <a:buNone/>
            </a:pPr>
            <a:endParaRPr lang="en-US" dirty="0"/>
          </a:p>
          <a:p>
            <a:r>
              <a:rPr lang="en-US" sz="1900" b="1" dirty="0">
                <a:latin typeface="Arial" pitchFamily="34" charset="0"/>
                <a:cs typeface="Arial" pitchFamily="34" charset="0"/>
              </a:rPr>
              <a:t>Algorithm:</a:t>
            </a:r>
          </a:p>
          <a:p>
            <a:r>
              <a:rPr lang="en-US" dirty="0"/>
              <a:t>Choose an appropriate machine learning algorithm based on the nature of the problem (e.g., regression, classification).</a:t>
            </a:r>
          </a:p>
          <a:p>
            <a:r>
              <a:rPr lang="en-US" dirty="0"/>
              <a:t>Common algorithms for wind quality prediction include linear regression, decision trees, random forests, and neural networks.</a:t>
            </a:r>
          </a:p>
          <a:p>
            <a:r>
              <a:rPr lang="en-US" dirty="0"/>
              <a:t>Train the selected algorithm on the wind quality dataset to learn patterns and relationships between features and wind quality measurements.</a:t>
            </a:r>
          </a:p>
          <a:p>
            <a:r>
              <a:rPr lang="en-US" sz="2100" b="1" dirty="0">
                <a:latin typeface="Arial" pitchFamily="34" charset="0"/>
                <a:cs typeface="Arial" pitchFamily="34" charset="0"/>
              </a:rPr>
              <a:t>Deployment:</a:t>
            </a:r>
          </a:p>
          <a:p>
            <a:r>
              <a:rPr lang="en-US" dirty="0"/>
              <a:t>Deploy the trained model into a production environment where it can be used to make predictions on new wind quality data.</a:t>
            </a:r>
          </a:p>
          <a:p>
            <a:r>
              <a:rPr lang="en-US" dirty="0"/>
              <a:t>Ensure the deployment process is robust, scalable, and well-documented.</a:t>
            </a:r>
          </a:p>
          <a:p>
            <a:r>
              <a:rPr lang="en-US" dirty="0"/>
              <a:t>Implement monitoring mechanisms to track the model's performance over time and ensure it continues to provide accurate predictions.</a:t>
            </a:r>
          </a:p>
          <a:p>
            <a:r>
              <a:rPr lang="en-US" dirty="0"/>
              <a:t>Provide a user-friendly interface for accessing the model's predictions, potentially integrating it into existing environmental monitoring systems.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3381548"/>
            <a:ext cx="11029615" cy="4673324"/>
          </a:xfrm>
        </p:spPr>
        <p:txBody>
          <a:bodyPr>
            <a:normAutofit/>
          </a:bodyPr>
          <a:lstStyle/>
          <a:p>
            <a:r>
              <a:rPr lang="en-US" sz="2400" b="1" dirty="0" smtClean="0"/>
              <a:t>Insightful </a:t>
            </a:r>
            <a:r>
              <a:rPr lang="en-US" sz="2400" b="1" dirty="0"/>
              <a:t>Patterns</a:t>
            </a:r>
            <a:r>
              <a:rPr lang="en-US" sz="2400" dirty="0"/>
              <a:t>: Identify significant patterns or correlations within the data that provide insights into factors influencing wind quality.</a:t>
            </a:r>
          </a:p>
          <a:p>
            <a:r>
              <a:rPr lang="en-US" sz="2400" b="1" dirty="0"/>
              <a:t>Predictive Model</a:t>
            </a:r>
            <a:r>
              <a:rPr lang="en-US" sz="2400" dirty="0"/>
              <a:t>: Develop a predictive model that accurately forecasts wind quality based on various environmental parameters, allowing for better planning and management of resources.</a:t>
            </a:r>
          </a:p>
          <a:p>
            <a:pPr marL="0" indent="0">
              <a:buNone/>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5684" y="983381"/>
            <a:ext cx="4120178" cy="297349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800" dirty="0" smtClean="0">
                <a:latin typeface="Arial" pitchFamily="34" charset="0"/>
                <a:cs typeface="Arial" pitchFamily="34" charset="0"/>
              </a:rPr>
              <a:t>"</a:t>
            </a:r>
            <a:r>
              <a:rPr lang="en-US" sz="2800" dirty="0">
                <a:latin typeface="Arial" pitchFamily="34" charset="0"/>
                <a:cs typeface="Arial" pitchFamily="34" charset="0"/>
              </a:rPr>
              <a:t>Analysis of the wind quality dataset reveals significant correlations between environmental factors and air quality levels. Utilizing machine learning techniques, predictive models have been developed to forecast wind quality, facilitating proactive measures for environmental management and public health protection."</a:t>
            </a:r>
            <a:endParaRPr lang="en-IN" sz="2800" dirty="0">
              <a:latin typeface="Arial" pitchFamily="34" charset="0"/>
              <a:cs typeface="Arial"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1036026" y="1939211"/>
            <a:ext cx="9144000" cy="3970318"/>
          </a:xfrm>
          <a:prstGeom prst="rect">
            <a:avLst/>
          </a:prstGeom>
        </p:spPr>
        <p:txBody>
          <a:bodyPr wrap="square">
            <a:spAutoFit/>
          </a:bodyPr>
          <a:lstStyle/>
          <a:p>
            <a:r>
              <a:rPr lang="en-US" sz="2800" dirty="0">
                <a:latin typeface="Arial" pitchFamily="34" charset="0"/>
                <a:cs typeface="Arial" pitchFamily="34" charset="0"/>
              </a:rPr>
              <a:t/>
            </a:r>
            <a:br>
              <a:rPr lang="en-US" sz="2800" dirty="0">
                <a:latin typeface="Arial" pitchFamily="34" charset="0"/>
                <a:cs typeface="Arial" pitchFamily="34" charset="0"/>
              </a:rPr>
            </a:br>
            <a:r>
              <a:rPr lang="en-US" sz="2800" dirty="0"/>
              <a:t>"Future advancements in wind quality dataset analysis may focus on incorporating real-time data streams and implementing advanced machine learning algorithms to enhance predictive accuracy. Additionally, integrating sensor technologies and </a:t>
            </a:r>
            <a:r>
              <a:rPr lang="en-US" sz="2800" dirty="0" err="1"/>
              <a:t>IoT</a:t>
            </a:r>
            <a:r>
              <a:rPr lang="en-US" sz="2800" dirty="0"/>
              <a:t> devices could provide more granular insights, enabling dynamic adjustments to environmental management strategies for improved air quality."</a:t>
            </a:r>
            <a:endParaRPr lang="en-IN" sz="2800" dirty="0"/>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606</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"Ensuring Data Reliability for Wind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CSEML-01</cp:lastModifiedBy>
  <cp:revision>26</cp:revision>
  <dcterms:created xsi:type="dcterms:W3CDTF">2021-05-26T16:50:10Z</dcterms:created>
  <dcterms:modified xsi:type="dcterms:W3CDTF">2024-04-05T05:49:02Z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