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omfortaa Regular"/>
      <p:regular r:id="rId21"/>
      <p:bold r:id="rId22"/>
    </p:embeddedFont>
    <p:embeddedFont>
      <p:font typeface="Old Standard TT"/>
      <p:regular r:id="rId23"/>
      <p:bold r:id="rId24"/>
      <p: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mfortaaRegular-bold.fntdata"/><Relationship Id="rId21" Type="http://schemas.openxmlformats.org/officeDocument/2006/relationships/font" Target="fonts/ComfortaaRegular-regular.fntdata"/><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OldStandardTT-italic.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59b5f8d1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9b5f8d1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7101acb5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7101acb5a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Another principle is redundancy</a:t>
            </a:r>
            <a:endParaRPr/>
          </a:p>
          <a:p>
            <a:pPr indent="-298450" lvl="0" marL="457200" rtl="0" algn="l">
              <a:spcBef>
                <a:spcPts val="0"/>
              </a:spcBef>
              <a:spcAft>
                <a:spcPts val="0"/>
              </a:spcAft>
              <a:buSzPts val="1100"/>
              <a:buChar char="●"/>
            </a:pPr>
            <a:r>
              <a:rPr lang="en"/>
              <a:t>Now, redundancy is different from repetition </a:t>
            </a:r>
            <a:endParaRPr/>
          </a:p>
          <a:p>
            <a:pPr indent="-298450" lvl="0" marL="457200" rtl="0" algn="l">
              <a:spcBef>
                <a:spcPts val="0"/>
              </a:spcBef>
              <a:spcAft>
                <a:spcPts val="0"/>
              </a:spcAft>
              <a:buSzPts val="1100"/>
              <a:buChar char="●"/>
            </a:pPr>
            <a:r>
              <a:rPr lang="en"/>
              <a:t>Repetition is seeing something over and over again to a point where it becomes unappealing to the senses</a:t>
            </a:r>
            <a:endParaRPr/>
          </a:p>
          <a:p>
            <a:pPr indent="-298450" lvl="0" marL="457200" rtl="0" algn="l">
              <a:spcBef>
                <a:spcPts val="0"/>
              </a:spcBef>
              <a:spcAft>
                <a:spcPts val="0"/>
              </a:spcAft>
              <a:buSzPts val="1100"/>
              <a:buChar char="●"/>
            </a:pPr>
            <a:r>
              <a:rPr lang="en"/>
              <a:t>Redundancy, in this case, is seeing something enough times that it becomes an established pattern and the user gains recognition</a:t>
            </a:r>
            <a:endParaRPr/>
          </a:p>
          <a:p>
            <a:pPr indent="-298450" lvl="0" marL="457200" rtl="0" algn="l">
              <a:spcBef>
                <a:spcPts val="0"/>
              </a:spcBef>
              <a:spcAft>
                <a:spcPts val="0"/>
              </a:spcAft>
              <a:buSzPts val="1100"/>
              <a:buChar char="●"/>
            </a:pPr>
            <a:r>
              <a:rPr lang="en"/>
              <a:t>All the images have a dark blue strip at the top of the bottom of the page. This will let the user know that these bars and everything in it are most likely the most important features of the application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7101acb5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101acb5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9b9862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b9862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9b98628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b98628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72cd7fb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72cd7fb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72cd7fb0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72cd7fb0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720bf45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20bf45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9b5f8d1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9b5f8d1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Hope you understood what the issue is about. Yes, it is children addiction towards digital devices. And, there are various researches going on in this subject to prove that excess screen time causes harm in children physical and mental well being. To resolve this issue to a certain extent by having automatic time management, our team has implemented a solution that provides certain parental controls. </a:t>
            </a:r>
            <a:endParaRPr/>
          </a:p>
          <a:p>
            <a:pPr indent="0" lvl="0" marL="0" rtl="0" algn="l">
              <a:spcBef>
                <a:spcPts val="0"/>
              </a:spcBef>
              <a:spcAft>
                <a:spcPts val="0"/>
              </a:spcAft>
              <a:buNone/>
            </a:pPr>
            <a:r>
              <a:rPr lang="en"/>
              <a:t>Before we proceed to the design principles that we had applied in the application, I would like to mention certain things on how we understood the issue and the user better. Understanding the user and his/her perception is very much essential for delivering any successful product. Mentioned are the concepts that helped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Matrices provided us an organized pattern of what will the expectations of various category of users be, or what will be the needs of various categories of users based on this issue. For eg : How will a stay at home lenient mom expect our solution to work? Similarly it made us research about what benefits can we provide to the user in order to allure them. It clearly showed us what are the facts and assumptions of the proposing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Persona, we were able to understand various user characteristics. For the video prototype shown, the user is a stay at home mom with two kids, and technically incompetent as well. So it made us analyse how our solution should be molded to satisfy such user.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Storyboard gave us a clear picture of what tasks will the above expect from the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Low fidelity prototype gave us an opportunity to design the paper prototype keeping in mind how user perception of all screens going to 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LF usability test clearly showed how we as designers make flaws in understanding user perception. And it gave us the opportunity to design our prototype better.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9b5f8d1d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9b5f8d1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720bf45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720bf45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Alex from Google, he recommended that human recognize face faster than text, so we took this as a consideration when parents have multiple kids, they should be able to recognize the face of their children from display pictures not only on text. The second is the Peripheral vision, if everyone recall the example that Alex gave us, tiger in the experiment room. He talked about human would be able to recognize something on the side or corner faster when things are moving, so we put the notification bell at the lower corner because we hope that user would be able to see it easily. The next points are the whole names and add button. We have seen many design examples in the class that user can’t distinguish between what are text and what are clickaw32ble buttons, so we carefully made these buttons to pop out so user knows that these button are able to do perform task and take them to another page. Another thing I would to talk about is I just saw he or she behind the screen, I would be curious to know what they are looking at, so we have made this bar to tell user what their kid were doing on the device and how long. In the way, we want to present it we want to present with both color and text, we don’t want to rely one only one of them. The same thing apply the name button we saw before, we want to assign kids, their own color.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72cd72a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72cd72a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72cd72a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72cd72a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7101acb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101acb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of the principles of perception involves making displays legible</a:t>
            </a:r>
            <a:endParaRPr/>
          </a:p>
          <a:p>
            <a:pPr indent="-298450" lvl="0" marL="457200" rtl="0" algn="l">
              <a:spcBef>
                <a:spcPts val="0"/>
              </a:spcBef>
              <a:spcAft>
                <a:spcPts val="0"/>
              </a:spcAft>
              <a:buSzPts val="1100"/>
              <a:buChar char="●"/>
            </a:pPr>
            <a:r>
              <a:rPr lang="en"/>
              <a:t>These images depict our work in ensuring that all the text whether it be a line of information or labels is easy for the users with any vision level to understand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7101acb5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7101acb5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Another perceptual principle is multi-modality, which means using other ways, rather than just text, to represent something</a:t>
            </a:r>
            <a:endParaRPr/>
          </a:p>
          <a:p>
            <a:pPr indent="-298450" lvl="0" marL="457200" rtl="0" algn="l">
              <a:spcBef>
                <a:spcPts val="0"/>
              </a:spcBef>
              <a:spcAft>
                <a:spcPts val="0"/>
              </a:spcAft>
              <a:buSzPts val="1100"/>
              <a:buChar char="●"/>
            </a:pPr>
            <a:r>
              <a:rPr lang="en"/>
              <a:t>In the first image (on the left) we use text, on and off, but we also use red and green to represent that as well</a:t>
            </a:r>
            <a:endParaRPr/>
          </a:p>
          <a:p>
            <a:pPr indent="-298450" lvl="0" marL="457200" rtl="0" algn="l">
              <a:spcBef>
                <a:spcPts val="0"/>
              </a:spcBef>
              <a:spcAft>
                <a:spcPts val="0"/>
              </a:spcAft>
              <a:buSzPts val="1100"/>
              <a:buChar char="●"/>
            </a:pPr>
            <a:r>
              <a:rPr lang="en"/>
              <a:t>In the other image we use text, on and off, as well as colors, and a red slash to symbolize the off button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_WDmiu49-ewCvmov1TTOmHOCvZFt3SRF/view" TargetMode="Externa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3925" y="397350"/>
            <a:ext cx="88203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200">
                <a:latin typeface="Comfortaa"/>
                <a:ea typeface="Comfortaa"/>
                <a:cs typeface="Comfortaa"/>
                <a:sym typeface="Comfortaa"/>
              </a:rPr>
              <a:t>TEAM SKYNET</a:t>
            </a:r>
            <a:endParaRPr b="1" sz="5200">
              <a:latin typeface="Comfortaa"/>
              <a:ea typeface="Comfortaa"/>
              <a:cs typeface="Comfortaa"/>
              <a:sym typeface="Comfortaa"/>
            </a:endParaRPr>
          </a:p>
        </p:txBody>
      </p:sp>
      <p:sp>
        <p:nvSpPr>
          <p:cNvPr id="60" name="Google Shape;60;p13"/>
          <p:cNvSpPr txBox="1"/>
          <p:nvPr>
            <p:ph idx="1" type="subTitle"/>
          </p:nvPr>
        </p:nvSpPr>
        <p:spPr>
          <a:xfrm>
            <a:off x="-208775" y="1090939"/>
            <a:ext cx="8118600" cy="787500"/>
          </a:xfrm>
          <a:prstGeom prst="rect">
            <a:avLst/>
          </a:prstGeom>
          <a:effectLst>
            <a:outerShdw blurRad="57150" rotWithShape="0" algn="bl" dir="5400000" dist="19050">
              <a:srgbClr val="000000">
                <a:alpha val="22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lt1"/>
                </a:solidFill>
              </a:rPr>
              <a:t>Presents </a:t>
            </a:r>
            <a:r>
              <a:rPr lang="en"/>
              <a:t>    </a:t>
            </a:r>
            <a:r>
              <a:rPr lang="en" sz="1800">
                <a:solidFill>
                  <a:schemeClr val="lt1"/>
                </a:solidFill>
                <a:latin typeface="Comfortaa Regular"/>
                <a:ea typeface="Comfortaa Regular"/>
                <a:cs typeface="Comfortaa Regular"/>
                <a:sym typeface="Comfortaa Regular"/>
              </a:rPr>
              <a:t>           </a:t>
            </a:r>
            <a:endParaRPr sz="1800">
              <a:solidFill>
                <a:schemeClr val="lt1"/>
              </a:solidFill>
              <a:latin typeface="Comfortaa Regular"/>
              <a:ea typeface="Comfortaa Regular"/>
              <a:cs typeface="Comfortaa Regular"/>
              <a:sym typeface="Comfortaa Regular"/>
            </a:endParaRPr>
          </a:p>
        </p:txBody>
      </p:sp>
      <p:pic>
        <p:nvPicPr>
          <p:cNvPr id="61" name="Google Shape;61;p13"/>
          <p:cNvPicPr preferRelativeResize="0"/>
          <p:nvPr/>
        </p:nvPicPr>
        <p:blipFill>
          <a:blip r:embed="rId3">
            <a:alphaModFix/>
          </a:blip>
          <a:stretch>
            <a:fillRect/>
          </a:stretch>
        </p:blipFill>
        <p:spPr>
          <a:xfrm>
            <a:off x="5584211" y="0"/>
            <a:ext cx="3559777"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05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Perceptual Principles</a:t>
            </a:r>
            <a:endParaRPr b="1"/>
          </a:p>
        </p:txBody>
      </p:sp>
      <p:sp>
        <p:nvSpPr>
          <p:cNvPr id="127" name="Google Shape;127;p22"/>
          <p:cNvSpPr txBox="1"/>
          <p:nvPr>
            <p:ph idx="1" type="body"/>
          </p:nvPr>
        </p:nvSpPr>
        <p:spPr>
          <a:xfrm>
            <a:off x="311700" y="1017800"/>
            <a:ext cx="8607300" cy="360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Redundancy gain</a:t>
            </a:r>
            <a:endParaRPr/>
          </a:p>
          <a:p>
            <a:pPr indent="0" lvl="0" marL="457200" rtl="0" algn="l">
              <a:spcBef>
                <a:spcPts val="1600"/>
              </a:spcBef>
              <a:spcAft>
                <a:spcPts val="1600"/>
              </a:spcAft>
              <a:buNone/>
            </a:pPr>
            <a:r>
              <a:t/>
            </a:r>
            <a:endParaRPr/>
          </a:p>
        </p:txBody>
      </p:sp>
      <p:pic>
        <p:nvPicPr>
          <p:cNvPr id="128" name="Google Shape;128;p22"/>
          <p:cNvPicPr preferRelativeResize="0"/>
          <p:nvPr/>
        </p:nvPicPr>
        <p:blipFill>
          <a:blip r:embed="rId3">
            <a:alphaModFix/>
          </a:blip>
          <a:stretch>
            <a:fillRect/>
          </a:stretch>
        </p:blipFill>
        <p:spPr>
          <a:xfrm>
            <a:off x="311700" y="1516850"/>
            <a:ext cx="2338434" cy="3339000"/>
          </a:xfrm>
          <a:prstGeom prst="rect">
            <a:avLst/>
          </a:prstGeom>
          <a:noFill/>
          <a:ln>
            <a:noFill/>
          </a:ln>
        </p:spPr>
      </p:pic>
      <p:pic>
        <p:nvPicPr>
          <p:cNvPr id="129" name="Google Shape;129;p22"/>
          <p:cNvPicPr preferRelativeResize="0"/>
          <p:nvPr/>
        </p:nvPicPr>
        <p:blipFill>
          <a:blip r:embed="rId4">
            <a:alphaModFix/>
          </a:blip>
          <a:stretch>
            <a:fillRect/>
          </a:stretch>
        </p:blipFill>
        <p:spPr>
          <a:xfrm>
            <a:off x="3402787" y="912938"/>
            <a:ext cx="2338425" cy="3404469"/>
          </a:xfrm>
          <a:prstGeom prst="rect">
            <a:avLst/>
          </a:prstGeom>
          <a:noFill/>
          <a:ln>
            <a:noFill/>
          </a:ln>
        </p:spPr>
      </p:pic>
      <p:pic>
        <p:nvPicPr>
          <p:cNvPr id="130" name="Google Shape;130;p22"/>
          <p:cNvPicPr preferRelativeResize="0"/>
          <p:nvPr/>
        </p:nvPicPr>
        <p:blipFill>
          <a:blip r:embed="rId5">
            <a:alphaModFix/>
          </a:blip>
          <a:stretch>
            <a:fillRect/>
          </a:stretch>
        </p:blipFill>
        <p:spPr>
          <a:xfrm>
            <a:off x="6383326" y="-1"/>
            <a:ext cx="2338425" cy="33814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WCAG Principles</a:t>
            </a:r>
            <a:endParaRPr b="1"/>
          </a:p>
        </p:txBody>
      </p:sp>
      <p:sp>
        <p:nvSpPr>
          <p:cNvPr id="136" name="Google Shape;136;p23"/>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Perceivable</a:t>
            </a:r>
            <a:endParaRPr/>
          </a:p>
          <a:p>
            <a:pPr indent="-317500" lvl="1" marL="914400" rtl="0" algn="l">
              <a:spcBef>
                <a:spcPts val="0"/>
              </a:spcBef>
              <a:spcAft>
                <a:spcPts val="0"/>
              </a:spcAft>
              <a:buSzPts val="1400"/>
              <a:buChar char="○"/>
            </a:pPr>
            <a:r>
              <a:rPr lang="en"/>
              <a:t>Large text</a:t>
            </a:r>
            <a:endParaRPr/>
          </a:p>
          <a:p>
            <a:pPr indent="-317500" lvl="1" marL="914400" rtl="0" algn="l">
              <a:spcBef>
                <a:spcPts val="0"/>
              </a:spcBef>
              <a:spcAft>
                <a:spcPts val="0"/>
              </a:spcAft>
              <a:buSzPts val="1400"/>
              <a:buChar char="○"/>
            </a:pPr>
            <a:r>
              <a:rPr lang="en"/>
              <a:t>Language settings</a:t>
            </a:r>
            <a:endParaRPr/>
          </a:p>
          <a:p>
            <a:pPr indent="-342900" lvl="0" marL="457200" rtl="0" algn="l">
              <a:spcBef>
                <a:spcPts val="0"/>
              </a:spcBef>
              <a:spcAft>
                <a:spcPts val="0"/>
              </a:spcAft>
              <a:buSzPts val="1800"/>
              <a:buChar char="●"/>
            </a:pPr>
            <a:r>
              <a:rPr lang="en"/>
              <a:t>Operable</a:t>
            </a:r>
            <a:endParaRPr/>
          </a:p>
          <a:p>
            <a:pPr indent="-317500" lvl="1" marL="914400" rtl="0" algn="l">
              <a:spcBef>
                <a:spcPts val="0"/>
              </a:spcBef>
              <a:spcAft>
                <a:spcPts val="0"/>
              </a:spcAft>
              <a:buSzPts val="1400"/>
              <a:buChar char="○"/>
            </a:pPr>
            <a:r>
              <a:rPr lang="en"/>
              <a:t>Headings and labels that takes users to different screens</a:t>
            </a:r>
            <a:endParaRPr/>
          </a:p>
          <a:p>
            <a:pPr indent="-342900" lvl="0" marL="457200" rtl="0" algn="l">
              <a:spcBef>
                <a:spcPts val="0"/>
              </a:spcBef>
              <a:spcAft>
                <a:spcPts val="0"/>
              </a:spcAft>
              <a:buSzPts val="1800"/>
              <a:buChar char="●"/>
            </a:pPr>
            <a:r>
              <a:rPr lang="en"/>
              <a:t>Understandable </a:t>
            </a:r>
            <a:endParaRPr/>
          </a:p>
          <a:p>
            <a:pPr indent="-317500" lvl="1" marL="914400" rtl="0" algn="l">
              <a:spcBef>
                <a:spcPts val="0"/>
              </a:spcBef>
              <a:spcAft>
                <a:spcPts val="0"/>
              </a:spcAft>
              <a:buSzPts val="1400"/>
              <a:buChar char="○"/>
            </a:pPr>
            <a:r>
              <a:rPr lang="en"/>
              <a:t>No ambiguous terms</a:t>
            </a:r>
            <a:endParaRPr/>
          </a:p>
          <a:p>
            <a:pPr indent="-317500" lvl="1" marL="914400" rtl="0" algn="l">
              <a:spcBef>
                <a:spcPts val="0"/>
              </a:spcBef>
              <a:spcAft>
                <a:spcPts val="0"/>
              </a:spcAft>
              <a:buSzPts val="1400"/>
              <a:buChar char="○"/>
            </a:pPr>
            <a:r>
              <a:rPr lang="en"/>
              <a:t>Navigation between screens is predictable and seamless</a:t>
            </a:r>
            <a:endParaRPr/>
          </a:p>
          <a:p>
            <a:pPr indent="-342900" lvl="0" marL="457200" rtl="0" algn="l">
              <a:spcBef>
                <a:spcPts val="0"/>
              </a:spcBef>
              <a:spcAft>
                <a:spcPts val="0"/>
              </a:spcAft>
              <a:buSzPts val="1800"/>
              <a:buChar char="●"/>
            </a:pPr>
            <a:r>
              <a:rPr lang="en"/>
              <a:t>Robust</a:t>
            </a:r>
            <a:endParaRPr/>
          </a:p>
          <a:p>
            <a:pPr indent="-317500" lvl="1" marL="914400" rtl="0" algn="l">
              <a:spcBef>
                <a:spcPts val="0"/>
              </a:spcBef>
              <a:spcAft>
                <a:spcPts val="0"/>
              </a:spcAft>
              <a:buSzPts val="1400"/>
              <a:buChar char="○"/>
            </a:pPr>
            <a:r>
              <a:rPr lang="en"/>
              <a:t>Compatible with different devices</a:t>
            </a:r>
            <a:endParaRPr/>
          </a:p>
        </p:txBody>
      </p:sp>
      <p:pic>
        <p:nvPicPr>
          <p:cNvPr id="137" name="Google Shape;137;p23"/>
          <p:cNvPicPr preferRelativeResize="0"/>
          <p:nvPr/>
        </p:nvPicPr>
        <p:blipFill>
          <a:blip r:embed="rId3">
            <a:alphaModFix/>
          </a:blip>
          <a:stretch>
            <a:fillRect/>
          </a:stretch>
        </p:blipFill>
        <p:spPr>
          <a:xfrm>
            <a:off x="6200763" y="-12"/>
            <a:ext cx="2943225" cy="414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46600" y="1303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Other Forms of Accessibility</a:t>
            </a:r>
            <a:endParaRPr b="1"/>
          </a:p>
        </p:txBody>
      </p:sp>
      <p:sp>
        <p:nvSpPr>
          <p:cNvPr id="143" name="Google Shape;143;p24"/>
          <p:cNvSpPr txBox="1"/>
          <p:nvPr>
            <p:ph idx="1" type="body"/>
          </p:nvPr>
        </p:nvSpPr>
        <p:spPr>
          <a:xfrm>
            <a:off x="311700" y="743550"/>
            <a:ext cx="8520600" cy="412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So we decided to amplify elements that we could physically work with</a:t>
            </a:r>
            <a:endParaRPr/>
          </a:p>
          <a:p>
            <a:pPr indent="-330200" lvl="1" marL="914400" rtl="0" algn="l">
              <a:spcBef>
                <a:spcPts val="0"/>
              </a:spcBef>
              <a:spcAft>
                <a:spcPts val="0"/>
              </a:spcAft>
              <a:buSzPts val="1600"/>
              <a:buChar char="○"/>
            </a:pPr>
            <a:r>
              <a:rPr lang="en" sz="1600"/>
              <a:t>Large text and buttons</a:t>
            </a:r>
            <a:endParaRPr sz="1600"/>
          </a:p>
          <a:p>
            <a:pPr indent="-330200" lvl="2" marL="1371600" rtl="0" algn="l">
              <a:spcBef>
                <a:spcPts val="0"/>
              </a:spcBef>
              <a:spcAft>
                <a:spcPts val="0"/>
              </a:spcAft>
              <a:buSzPts val="1600"/>
              <a:buChar char="■"/>
            </a:pPr>
            <a:r>
              <a:rPr lang="en" sz="1600"/>
              <a:t>So people with vision issues or Parkinson’s could read and navigate </a:t>
            </a:r>
            <a:endParaRPr sz="1600"/>
          </a:p>
          <a:p>
            <a:pPr indent="-330200" lvl="1" marL="914400" rtl="0" algn="l">
              <a:spcBef>
                <a:spcPts val="0"/>
              </a:spcBef>
              <a:spcAft>
                <a:spcPts val="0"/>
              </a:spcAft>
              <a:buSzPts val="1600"/>
              <a:buChar char="○"/>
            </a:pPr>
            <a:r>
              <a:rPr lang="en" sz="1600"/>
              <a:t>Contrast</a:t>
            </a:r>
            <a:endParaRPr sz="1600"/>
          </a:p>
          <a:p>
            <a:pPr indent="-330200" lvl="2" marL="1371600" rtl="0" algn="l">
              <a:spcBef>
                <a:spcPts val="0"/>
              </a:spcBef>
              <a:spcAft>
                <a:spcPts val="0"/>
              </a:spcAft>
              <a:buSzPts val="1600"/>
              <a:buChar char="■"/>
            </a:pPr>
            <a:r>
              <a:rPr lang="en" sz="1600"/>
              <a:t>We used bright colors with neutral colors to keep things balanced </a:t>
            </a:r>
            <a:endParaRPr sz="1600"/>
          </a:p>
          <a:p>
            <a:pPr indent="-330200" lvl="2" marL="1371600" rtl="0" algn="l">
              <a:spcBef>
                <a:spcPts val="0"/>
              </a:spcBef>
              <a:spcAft>
                <a:spcPts val="0"/>
              </a:spcAft>
              <a:buSzPts val="1600"/>
              <a:buChar char="■"/>
            </a:pPr>
            <a:r>
              <a:rPr lang="en" sz="1600"/>
              <a:t>We also included enough white space between boxed elements for users to distinguish the separation</a:t>
            </a:r>
            <a:endParaRPr sz="1600"/>
          </a:p>
          <a:p>
            <a:pPr indent="-330200" lvl="2" marL="1371600" rtl="0" algn="l">
              <a:spcBef>
                <a:spcPts val="0"/>
              </a:spcBef>
              <a:spcAft>
                <a:spcPts val="0"/>
              </a:spcAft>
              <a:buSzPts val="1600"/>
              <a:buChar char="■"/>
            </a:pPr>
            <a:r>
              <a:rPr lang="en" sz="1600"/>
              <a:t>Used WebAim’s color contrast checker tool</a:t>
            </a:r>
            <a:endParaRPr sz="1600"/>
          </a:p>
          <a:p>
            <a:pPr indent="-330200" lvl="1" marL="914400" rtl="0" algn="l">
              <a:spcBef>
                <a:spcPts val="0"/>
              </a:spcBef>
              <a:spcAft>
                <a:spcPts val="0"/>
              </a:spcAft>
              <a:buSzPts val="1600"/>
              <a:buChar char="○"/>
            </a:pPr>
            <a:r>
              <a:rPr lang="en" sz="1600"/>
              <a:t>No flashing screens</a:t>
            </a:r>
            <a:endParaRPr sz="1600"/>
          </a:p>
          <a:p>
            <a:pPr indent="-330200" lvl="2" marL="1371600" rtl="0" algn="l">
              <a:spcBef>
                <a:spcPts val="0"/>
              </a:spcBef>
              <a:spcAft>
                <a:spcPts val="0"/>
              </a:spcAft>
              <a:buSzPts val="1600"/>
              <a:buChar char="■"/>
            </a:pPr>
            <a:r>
              <a:rPr lang="en" sz="1600"/>
              <a:t>To cater to people who have are sensitive and prone to seizures</a:t>
            </a:r>
            <a:endParaRPr sz="1600"/>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extra help...</a:t>
            </a:r>
            <a:endParaRPr/>
          </a:p>
        </p:txBody>
      </p:sp>
      <p:sp>
        <p:nvSpPr>
          <p:cNvPr id="149" name="Google Shape;149;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guidelines page will help users learn </a:t>
            </a:r>
            <a:endParaRPr/>
          </a:p>
          <a:p>
            <a:pPr indent="0" lvl="0" marL="457200" rtl="0" algn="l">
              <a:lnSpc>
                <a:spcPct val="100000"/>
              </a:lnSpc>
              <a:spcBef>
                <a:spcPts val="500"/>
              </a:spcBef>
              <a:spcAft>
                <a:spcPts val="0"/>
              </a:spcAft>
              <a:buNone/>
            </a:pPr>
            <a:r>
              <a:rPr lang="en"/>
              <a:t>w</a:t>
            </a:r>
            <a:r>
              <a:rPr lang="en"/>
              <a:t>hat each icon represents, which should </a:t>
            </a:r>
            <a:endParaRPr/>
          </a:p>
          <a:p>
            <a:pPr indent="0" lvl="0" marL="457200" rtl="0" algn="l">
              <a:lnSpc>
                <a:spcPct val="100000"/>
              </a:lnSpc>
              <a:spcBef>
                <a:spcPts val="500"/>
              </a:spcBef>
              <a:spcAft>
                <a:spcPts val="0"/>
              </a:spcAft>
              <a:buNone/>
            </a:pPr>
            <a:r>
              <a:rPr lang="en"/>
              <a:t>make their experience with this app even</a:t>
            </a:r>
            <a:endParaRPr/>
          </a:p>
          <a:p>
            <a:pPr indent="0" lvl="0" marL="457200" rtl="0" algn="l">
              <a:lnSpc>
                <a:spcPct val="100000"/>
              </a:lnSpc>
              <a:spcBef>
                <a:spcPts val="500"/>
              </a:spcBef>
              <a:spcAft>
                <a:spcPts val="0"/>
              </a:spcAft>
              <a:buNone/>
            </a:pPr>
            <a:r>
              <a:rPr lang="en"/>
              <a:t>more simple</a:t>
            </a:r>
            <a:endParaRPr/>
          </a:p>
          <a:p>
            <a:pPr indent="0" lvl="0" marL="457200" rtl="0" algn="l">
              <a:spcBef>
                <a:spcPts val="500"/>
              </a:spcBef>
              <a:spcAft>
                <a:spcPts val="1600"/>
              </a:spcAft>
              <a:buNone/>
            </a:pPr>
            <a:r>
              <a:t/>
            </a:r>
            <a:endParaRPr/>
          </a:p>
        </p:txBody>
      </p:sp>
      <p:pic>
        <p:nvPicPr>
          <p:cNvPr id="150" name="Google Shape;150;p25"/>
          <p:cNvPicPr preferRelativeResize="0"/>
          <p:nvPr/>
        </p:nvPicPr>
        <p:blipFill>
          <a:blip r:embed="rId3">
            <a:alphaModFix/>
          </a:blip>
          <a:stretch>
            <a:fillRect/>
          </a:stretch>
        </p:blipFill>
        <p:spPr>
          <a:xfrm>
            <a:off x="5258250" y="0"/>
            <a:ext cx="388575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
        <p:nvSpPr>
          <p:cNvPr id="156" name="Google Shape;156;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3000"/>
          </a:p>
          <a:p>
            <a:pPr indent="0" lvl="0" marL="0" rtl="0" algn="l">
              <a:lnSpc>
                <a:spcPct val="100000"/>
              </a:lnSpc>
              <a:spcBef>
                <a:spcPts val="0"/>
              </a:spcBef>
              <a:spcAft>
                <a:spcPts val="0"/>
              </a:spcAft>
              <a:buClr>
                <a:schemeClr val="dk1"/>
              </a:buClr>
              <a:buSzPts val="1100"/>
              <a:buFont typeface="Arial"/>
              <a:buNone/>
            </a:pPr>
            <a:r>
              <a:rPr b="1" lang="en" sz="6000"/>
              <a:t>       </a:t>
            </a:r>
            <a:r>
              <a:rPr b="1" lang="en" sz="6000"/>
              <a:t>User Feedback</a:t>
            </a:r>
            <a:endParaRPr b="1"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6000"/>
          </a:p>
        </p:txBody>
      </p:sp>
      <p:pic>
        <p:nvPicPr>
          <p:cNvPr id="163" name="Google Shape;163;p27"/>
          <p:cNvPicPr preferRelativeResize="0"/>
          <p:nvPr/>
        </p:nvPicPr>
        <p:blipFill>
          <a:blip r:embed="rId3">
            <a:alphaModFix/>
          </a:blip>
          <a:stretch>
            <a:fillRect/>
          </a:stretch>
        </p:blipFill>
        <p:spPr>
          <a:xfrm>
            <a:off x="3182955" y="1171600"/>
            <a:ext cx="2949325" cy="293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Get to Know Screen Timer! </a:t>
            </a:r>
            <a:endParaRPr/>
          </a:p>
        </p:txBody>
      </p:sp>
      <p:pic>
        <p:nvPicPr>
          <p:cNvPr id="67" name="Google Shape;67;p14" title="050619present_0.mp4">
            <a:hlinkClick r:id="rId3"/>
          </p:cNvPr>
          <p:cNvPicPr preferRelativeResize="0"/>
          <p:nvPr/>
        </p:nvPicPr>
        <p:blipFill>
          <a:blip r:embed="rId4">
            <a:alphaModFix/>
          </a:blip>
          <a:stretch>
            <a:fillRect/>
          </a:stretch>
        </p:blipFill>
        <p:spPr>
          <a:xfrm>
            <a:off x="2141100" y="11749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Need Analysis</a:t>
            </a:r>
            <a:endParaRPr b="1"/>
          </a:p>
        </p:txBody>
      </p:sp>
      <p:sp>
        <p:nvSpPr>
          <p:cNvPr id="73" name="Google Shape;73;p15"/>
          <p:cNvSpPr txBox="1"/>
          <p:nvPr>
            <p:ph idx="1" type="body"/>
          </p:nvPr>
        </p:nvSpPr>
        <p:spPr>
          <a:xfrm>
            <a:off x="244925" y="970000"/>
            <a:ext cx="8587500" cy="375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Matrices                          -&gt;    Behavioral patterns vs attributes  </a:t>
            </a:r>
            <a:endParaRPr/>
          </a:p>
          <a:p>
            <a:pPr indent="-342900" lvl="0" marL="457200" rtl="0" algn="l">
              <a:spcBef>
                <a:spcPts val="0"/>
              </a:spcBef>
              <a:spcAft>
                <a:spcPts val="0"/>
              </a:spcAft>
              <a:buSzPts val="1800"/>
              <a:buChar char="●"/>
            </a:pPr>
            <a:r>
              <a:rPr lang="en"/>
              <a:t>Persona                           -&gt;    User characteristics/Setting</a:t>
            </a:r>
            <a:endParaRPr/>
          </a:p>
          <a:p>
            <a:pPr indent="-342900" lvl="0" marL="457200" rtl="0" algn="l">
              <a:spcBef>
                <a:spcPts val="0"/>
              </a:spcBef>
              <a:spcAft>
                <a:spcPts val="0"/>
              </a:spcAft>
              <a:buSzPts val="1800"/>
              <a:buChar char="●"/>
            </a:pPr>
            <a:r>
              <a:rPr lang="en"/>
              <a:t>Storyboard                      -&gt;    Tasks expected   </a:t>
            </a:r>
            <a:endParaRPr/>
          </a:p>
          <a:p>
            <a:pPr indent="-342900" lvl="0" marL="457200" rtl="0" algn="l">
              <a:spcBef>
                <a:spcPts val="0"/>
              </a:spcBef>
              <a:spcAft>
                <a:spcPts val="0"/>
              </a:spcAft>
              <a:buSzPts val="1800"/>
              <a:buChar char="●"/>
            </a:pPr>
            <a:r>
              <a:rPr lang="en"/>
              <a:t>Low Fidelity Prototype   -&gt;    Design implementation</a:t>
            </a:r>
            <a:endParaRPr/>
          </a:p>
          <a:p>
            <a:pPr indent="-342900" lvl="0" marL="457200" rtl="0" algn="l">
              <a:spcBef>
                <a:spcPts val="0"/>
              </a:spcBef>
              <a:spcAft>
                <a:spcPts val="0"/>
              </a:spcAft>
              <a:buSzPts val="1800"/>
              <a:buChar char="●"/>
            </a:pPr>
            <a:r>
              <a:rPr lang="en"/>
              <a:t>LF Usability Test            -&gt;    Understand user perception better</a:t>
            </a:r>
            <a:endParaRPr/>
          </a:p>
        </p:txBody>
      </p:sp>
      <p:pic>
        <p:nvPicPr>
          <p:cNvPr id="74" name="Google Shape;74;p15"/>
          <p:cNvPicPr preferRelativeResize="0"/>
          <p:nvPr/>
        </p:nvPicPr>
        <p:blipFill>
          <a:blip r:embed="rId3">
            <a:alphaModFix/>
          </a:blip>
          <a:stretch>
            <a:fillRect/>
          </a:stretch>
        </p:blipFill>
        <p:spPr>
          <a:xfrm>
            <a:off x="7296900" y="250500"/>
            <a:ext cx="1797001" cy="38993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alpha val="43080"/>
          </a:srgbClr>
        </a:solidFill>
      </p:bgPr>
    </p:bg>
    <p:spTree>
      <p:nvGrpSpPr>
        <p:cNvPr id="78" name="Shape 78"/>
        <p:cNvGrpSpPr/>
        <p:nvPr/>
      </p:nvGrpSpPr>
      <p:grpSpPr>
        <a:xfrm>
          <a:off x="0" y="0"/>
          <a:ext cx="0" cy="0"/>
          <a:chOff x="0" y="0"/>
          <a:chExt cx="0" cy="0"/>
        </a:xfrm>
      </p:grpSpPr>
      <p:sp>
        <p:nvSpPr>
          <p:cNvPr id="79" name="Google Shape;79;p16"/>
          <p:cNvSpPr txBox="1"/>
          <p:nvPr>
            <p:ph idx="4294967295" type="body"/>
          </p:nvPr>
        </p:nvSpPr>
        <p:spPr>
          <a:xfrm>
            <a:off x="66775" y="108850"/>
            <a:ext cx="5880900" cy="102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600">
                <a:latin typeface="Comfortaa"/>
                <a:ea typeface="Comfortaa"/>
                <a:cs typeface="Comfortaa"/>
                <a:sym typeface="Comfortaa"/>
              </a:rPr>
              <a:t> </a:t>
            </a:r>
            <a:r>
              <a:rPr b="1" lang="en" sz="3200">
                <a:solidFill>
                  <a:schemeClr val="dk1"/>
                </a:solidFill>
              </a:rPr>
              <a:t>Gestalt</a:t>
            </a:r>
            <a:r>
              <a:rPr b="1" lang="en" sz="3200"/>
              <a:t>’</a:t>
            </a:r>
            <a:r>
              <a:rPr b="1" lang="en" sz="3200">
                <a:solidFill>
                  <a:schemeClr val="dk1"/>
                </a:solidFill>
              </a:rPr>
              <a:t>s </a:t>
            </a:r>
            <a:r>
              <a:rPr b="1" lang="en" sz="3200"/>
              <a:t>Principle</a:t>
            </a:r>
            <a:endParaRPr b="1" sz="3200">
              <a:solidFill>
                <a:schemeClr val="dk1"/>
              </a:solidFill>
            </a:endParaRPr>
          </a:p>
        </p:txBody>
      </p:sp>
      <p:pic>
        <p:nvPicPr>
          <p:cNvPr id="80" name="Google Shape;80;p16"/>
          <p:cNvPicPr preferRelativeResize="0"/>
          <p:nvPr/>
        </p:nvPicPr>
        <p:blipFill>
          <a:blip r:embed="rId3">
            <a:alphaModFix/>
          </a:blip>
          <a:stretch>
            <a:fillRect/>
          </a:stretch>
        </p:blipFill>
        <p:spPr>
          <a:xfrm>
            <a:off x="3052412" y="997875"/>
            <a:ext cx="2735700" cy="3927926"/>
          </a:xfrm>
          <a:prstGeom prst="rect">
            <a:avLst/>
          </a:prstGeom>
          <a:noFill/>
          <a:ln>
            <a:noFill/>
          </a:ln>
        </p:spPr>
      </p:pic>
      <p:pic>
        <p:nvPicPr>
          <p:cNvPr id="81" name="Google Shape;81;p16"/>
          <p:cNvPicPr preferRelativeResize="0"/>
          <p:nvPr/>
        </p:nvPicPr>
        <p:blipFill>
          <a:blip r:embed="rId4">
            <a:alphaModFix/>
          </a:blip>
          <a:stretch>
            <a:fillRect/>
          </a:stretch>
        </p:blipFill>
        <p:spPr>
          <a:xfrm>
            <a:off x="0" y="1420497"/>
            <a:ext cx="2628624" cy="3723004"/>
          </a:xfrm>
          <a:prstGeom prst="rect">
            <a:avLst/>
          </a:prstGeom>
          <a:noFill/>
          <a:ln>
            <a:noFill/>
          </a:ln>
        </p:spPr>
      </p:pic>
      <p:pic>
        <p:nvPicPr>
          <p:cNvPr id="82" name="Google Shape;82;p16"/>
          <p:cNvPicPr preferRelativeResize="0"/>
          <p:nvPr/>
        </p:nvPicPr>
        <p:blipFill>
          <a:blip r:embed="rId5">
            <a:alphaModFix/>
          </a:blip>
          <a:stretch>
            <a:fillRect/>
          </a:stretch>
        </p:blipFill>
        <p:spPr>
          <a:xfrm>
            <a:off x="6520325" y="108856"/>
            <a:ext cx="2735725" cy="40074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0" y="99700"/>
            <a:ext cx="8520600" cy="10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Principles Used to Create </a:t>
            </a:r>
            <a:endParaRPr b="1"/>
          </a:p>
          <a:p>
            <a:pPr indent="0" lvl="0" marL="0" rtl="0" algn="ctr">
              <a:spcBef>
                <a:spcPts val="0"/>
              </a:spcBef>
              <a:spcAft>
                <a:spcPts val="0"/>
              </a:spcAft>
              <a:buNone/>
            </a:pPr>
            <a:r>
              <a:rPr b="1" lang="en"/>
              <a:t>User Oriented Application</a:t>
            </a:r>
            <a:endParaRPr b="1"/>
          </a:p>
        </p:txBody>
      </p:sp>
      <p:sp>
        <p:nvSpPr>
          <p:cNvPr id="88" name="Google Shape;88;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Human recognize face faster than text</a:t>
            </a:r>
            <a:endParaRPr/>
          </a:p>
          <a:p>
            <a:pPr indent="-342900" lvl="0" marL="457200" rtl="0" algn="l">
              <a:spcBef>
                <a:spcPts val="0"/>
              </a:spcBef>
              <a:spcAft>
                <a:spcPts val="0"/>
              </a:spcAft>
              <a:buSzPts val="1800"/>
              <a:buChar char="●"/>
            </a:pPr>
            <a:r>
              <a:rPr lang="en"/>
              <a:t>Peripheral Vision</a:t>
            </a:r>
            <a:endParaRPr/>
          </a:p>
          <a:p>
            <a:pPr indent="-342900" lvl="0" marL="457200" rtl="0" algn="l">
              <a:spcBef>
                <a:spcPts val="0"/>
              </a:spcBef>
              <a:spcAft>
                <a:spcPts val="0"/>
              </a:spcAft>
              <a:buSzPts val="1800"/>
              <a:buChar char="●"/>
            </a:pPr>
            <a:r>
              <a:rPr lang="en"/>
              <a:t>Distinguish clickable </a:t>
            </a:r>
            <a:r>
              <a:rPr lang="en"/>
              <a:t>buttons</a:t>
            </a:r>
            <a:endParaRPr/>
          </a:p>
          <a:p>
            <a:pPr indent="-342900" lvl="0" marL="457200" rtl="0" algn="l">
              <a:spcBef>
                <a:spcPts val="0"/>
              </a:spcBef>
              <a:spcAft>
                <a:spcPts val="0"/>
              </a:spcAft>
              <a:buSzPts val="1800"/>
              <a:buChar char="●"/>
            </a:pPr>
            <a:r>
              <a:rPr lang="en"/>
              <a:t>Don’t rely on only solely on text or color</a:t>
            </a:r>
            <a:endParaRPr/>
          </a:p>
          <a:p>
            <a:pPr indent="0" lvl="0" marL="457200" rtl="0" algn="l">
              <a:spcBef>
                <a:spcPts val="1600"/>
              </a:spcBef>
              <a:spcAft>
                <a:spcPts val="1600"/>
              </a:spcAft>
              <a:buNone/>
            </a:pPr>
            <a:r>
              <a:t/>
            </a:r>
            <a:endParaRPr/>
          </a:p>
        </p:txBody>
      </p:sp>
      <p:pic>
        <p:nvPicPr>
          <p:cNvPr id="89" name="Google Shape;89;p17"/>
          <p:cNvPicPr preferRelativeResize="0"/>
          <p:nvPr/>
        </p:nvPicPr>
        <p:blipFill>
          <a:blip r:embed="rId3">
            <a:alphaModFix/>
          </a:blip>
          <a:stretch>
            <a:fillRect/>
          </a:stretch>
        </p:blipFill>
        <p:spPr>
          <a:xfrm>
            <a:off x="6277836" y="1396850"/>
            <a:ext cx="2448015" cy="3473849"/>
          </a:xfrm>
          <a:prstGeom prst="rect">
            <a:avLst/>
          </a:prstGeom>
          <a:noFill/>
          <a:ln>
            <a:noFill/>
          </a:ln>
        </p:spPr>
      </p:pic>
      <p:pic>
        <p:nvPicPr>
          <p:cNvPr id="90" name="Google Shape;90;p17"/>
          <p:cNvPicPr preferRelativeResize="0"/>
          <p:nvPr/>
        </p:nvPicPr>
        <p:blipFill>
          <a:blip r:embed="rId4">
            <a:alphaModFix/>
          </a:blip>
          <a:stretch>
            <a:fillRect/>
          </a:stretch>
        </p:blipFill>
        <p:spPr>
          <a:xfrm>
            <a:off x="6119150" y="1106775"/>
            <a:ext cx="2765376" cy="38362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Principles</a:t>
            </a:r>
            <a:endParaRPr/>
          </a:p>
        </p:txBody>
      </p:sp>
      <p:pic>
        <p:nvPicPr>
          <p:cNvPr id="96" name="Google Shape;96;p18"/>
          <p:cNvPicPr preferRelativeResize="0"/>
          <p:nvPr/>
        </p:nvPicPr>
        <p:blipFill>
          <a:blip r:embed="rId3">
            <a:alphaModFix/>
          </a:blip>
          <a:stretch>
            <a:fillRect/>
          </a:stretch>
        </p:blipFill>
        <p:spPr>
          <a:xfrm>
            <a:off x="3033925" y="1171600"/>
            <a:ext cx="2814075" cy="375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 of Proximity and using Familiarity</a:t>
            </a:r>
            <a:endParaRPr/>
          </a:p>
        </p:txBody>
      </p:sp>
      <p:pic>
        <p:nvPicPr>
          <p:cNvPr id="102" name="Google Shape;102;p19"/>
          <p:cNvPicPr preferRelativeResize="0"/>
          <p:nvPr/>
        </p:nvPicPr>
        <p:blipFill>
          <a:blip r:embed="rId3">
            <a:alphaModFix/>
          </a:blip>
          <a:stretch>
            <a:fillRect/>
          </a:stretch>
        </p:blipFill>
        <p:spPr>
          <a:xfrm>
            <a:off x="311700" y="1171600"/>
            <a:ext cx="2696850" cy="3582950"/>
          </a:xfrm>
          <a:prstGeom prst="rect">
            <a:avLst/>
          </a:prstGeom>
          <a:noFill/>
          <a:ln>
            <a:noFill/>
          </a:ln>
        </p:spPr>
      </p:pic>
      <p:pic>
        <p:nvPicPr>
          <p:cNvPr id="103" name="Google Shape;103;p19"/>
          <p:cNvPicPr preferRelativeResize="0"/>
          <p:nvPr/>
        </p:nvPicPr>
        <p:blipFill>
          <a:blip r:embed="rId4">
            <a:alphaModFix/>
          </a:blip>
          <a:stretch>
            <a:fillRect/>
          </a:stretch>
        </p:blipFill>
        <p:spPr>
          <a:xfrm>
            <a:off x="3111750" y="1171600"/>
            <a:ext cx="2696850" cy="3585096"/>
          </a:xfrm>
          <a:prstGeom prst="rect">
            <a:avLst/>
          </a:prstGeom>
          <a:noFill/>
          <a:ln>
            <a:noFill/>
          </a:ln>
        </p:spPr>
      </p:pic>
      <p:pic>
        <p:nvPicPr>
          <p:cNvPr id="104" name="Google Shape;104;p19"/>
          <p:cNvPicPr preferRelativeResize="0"/>
          <p:nvPr/>
        </p:nvPicPr>
        <p:blipFill>
          <a:blip r:embed="rId5">
            <a:alphaModFix/>
          </a:blip>
          <a:stretch>
            <a:fillRect/>
          </a:stretch>
        </p:blipFill>
        <p:spPr>
          <a:xfrm>
            <a:off x="5995250" y="1058225"/>
            <a:ext cx="2775514" cy="3698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Perceptual Principles</a:t>
            </a:r>
            <a:endParaRPr b="1"/>
          </a:p>
        </p:txBody>
      </p:sp>
      <p:sp>
        <p:nvSpPr>
          <p:cNvPr id="110" name="Google Shape;110;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Make displays legible </a:t>
            </a:r>
            <a:endParaRPr/>
          </a:p>
          <a:p>
            <a:pPr indent="0" lvl="0" marL="457200" rtl="0" algn="l">
              <a:spcBef>
                <a:spcPts val="1600"/>
              </a:spcBef>
              <a:spcAft>
                <a:spcPts val="1600"/>
              </a:spcAft>
              <a:buNone/>
            </a:pPr>
            <a:r>
              <a:t/>
            </a:r>
            <a:endParaRPr/>
          </a:p>
        </p:txBody>
      </p:sp>
      <p:pic>
        <p:nvPicPr>
          <p:cNvPr id="111" name="Google Shape;111;p20"/>
          <p:cNvPicPr preferRelativeResize="0"/>
          <p:nvPr/>
        </p:nvPicPr>
        <p:blipFill>
          <a:blip r:embed="rId3">
            <a:alphaModFix/>
          </a:blip>
          <a:stretch>
            <a:fillRect/>
          </a:stretch>
        </p:blipFill>
        <p:spPr>
          <a:xfrm>
            <a:off x="158200" y="1997375"/>
            <a:ext cx="4156100" cy="1712675"/>
          </a:xfrm>
          <a:prstGeom prst="rect">
            <a:avLst/>
          </a:prstGeom>
          <a:noFill/>
          <a:ln cap="flat" cmpd="sng" w="19050">
            <a:solidFill>
              <a:schemeClr val="dk2"/>
            </a:solidFill>
            <a:prstDash val="solid"/>
            <a:round/>
            <a:headEnd len="sm" w="sm" type="none"/>
            <a:tailEnd len="sm" w="sm" type="none"/>
          </a:ln>
        </p:spPr>
      </p:pic>
      <p:pic>
        <p:nvPicPr>
          <p:cNvPr id="112" name="Google Shape;112;p20"/>
          <p:cNvPicPr preferRelativeResize="0"/>
          <p:nvPr/>
        </p:nvPicPr>
        <p:blipFill>
          <a:blip r:embed="rId4">
            <a:alphaModFix/>
          </a:blip>
          <a:stretch>
            <a:fillRect/>
          </a:stretch>
        </p:blipFill>
        <p:spPr>
          <a:xfrm>
            <a:off x="4572000" y="368825"/>
            <a:ext cx="4357975" cy="2267925"/>
          </a:xfrm>
          <a:prstGeom prst="rect">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13" name="Google Shape;113;p20"/>
          <p:cNvPicPr preferRelativeResize="0"/>
          <p:nvPr/>
        </p:nvPicPr>
        <p:blipFill>
          <a:blip r:embed="rId5">
            <a:alphaModFix/>
          </a:blip>
          <a:stretch>
            <a:fillRect/>
          </a:stretch>
        </p:blipFill>
        <p:spPr>
          <a:xfrm>
            <a:off x="5720038" y="2716763"/>
            <a:ext cx="3209925" cy="2200275"/>
          </a:xfrm>
          <a:prstGeom prst="rect">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Perceptual Principles</a:t>
            </a:r>
            <a:endParaRPr b="1"/>
          </a:p>
        </p:txBody>
      </p:sp>
      <p:sp>
        <p:nvSpPr>
          <p:cNvPr id="119" name="Google Shape;119;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Multi-Modality: using other forms </a:t>
            </a:r>
            <a:endParaRPr/>
          </a:p>
          <a:p>
            <a:pPr indent="0" lvl="0" marL="457200" rtl="0" algn="l">
              <a:lnSpc>
                <a:spcPct val="100000"/>
              </a:lnSpc>
              <a:spcBef>
                <a:spcPts val="500"/>
              </a:spcBef>
              <a:spcAft>
                <a:spcPts val="0"/>
              </a:spcAft>
              <a:buNone/>
            </a:pPr>
            <a:r>
              <a:rPr lang="en"/>
              <a:t>of representation</a:t>
            </a:r>
            <a:endParaRPr/>
          </a:p>
          <a:p>
            <a:pPr indent="0" lvl="0" marL="0" rtl="0" algn="l">
              <a:spcBef>
                <a:spcPts val="50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5587051" y="0"/>
            <a:ext cx="3556947" cy="5143500"/>
          </a:xfrm>
          <a:prstGeom prst="rect">
            <a:avLst/>
          </a:prstGeom>
          <a:noFill/>
          <a:ln>
            <a:noFill/>
          </a:ln>
        </p:spPr>
      </p:pic>
      <p:pic>
        <p:nvPicPr>
          <p:cNvPr id="121" name="Google Shape;121;p21"/>
          <p:cNvPicPr preferRelativeResize="0"/>
          <p:nvPr/>
        </p:nvPicPr>
        <p:blipFill>
          <a:blip r:embed="rId4">
            <a:alphaModFix/>
          </a:blip>
          <a:stretch>
            <a:fillRect/>
          </a:stretch>
        </p:blipFill>
        <p:spPr>
          <a:xfrm>
            <a:off x="197500" y="2264675"/>
            <a:ext cx="4543100" cy="152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