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5"/>
    <p:sldId id="257" r:id="rId26"/>
    <p:sldId id="258" r:id="rId27"/>
    <p:sldId id="259" r:id="rId28"/>
    <p:sldId id="260" r:id="rId29"/>
    <p:sldId id="261" r:id="rId30"/>
    <p:sldId id="262" r:id="rId31"/>
    <p:sldId id="263" r:id="rId32"/>
    <p:sldId id="264" r:id="rId33"/>
    <p:sldId id="265" r:id="rId34"/>
    <p:sldId id="266" r:id="rId35"/>
    <p:sldId id="267" r:id="rId36"/>
    <p:sldId id="268" r:id="rId37"/>
    <p:sldId id="269" r:id="rId3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onsolas" charset="1" panose="020B0609020204030204"/>
      <p:regular r:id="rId10"/>
    </p:embeddedFont>
    <p:embeddedFont>
      <p:font typeface="Consolas Bold" charset="1" panose="020B0709020204030204"/>
      <p:regular r:id="rId11"/>
    </p:embeddedFont>
    <p:embeddedFont>
      <p:font typeface="Consolas Italics" charset="1" panose="020B06090202040A0204"/>
      <p:regular r:id="rId12"/>
    </p:embeddedFont>
    <p:embeddedFont>
      <p:font typeface="Consolas Bold Italics" charset="1" panose="020B07090202040A0204"/>
      <p:regular r:id="rId13"/>
    </p:embeddedFont>
    <p:embeddedFont>
      <p:font typeface="Hind" charset="1" panose="02000000000000000000"/>
      <p:regular r:id="rId14"/>
    </p:embeddedFont>
    <p:embeddedFont>
      <p:font typeface="Hind Bold" charset="1" panose="02000000000000000000"/>
      <p:regular r:id="rId15"/>
    </p:embeddedFont>
    <p:embeddedFont>
      <p:font typeface="Hind Light" charset="1" panose="02000000000000000000"/>
      <p:regular r:id="rId16"/>
    </p:embeddedFont>
    <p:embeddedFont>
      <p:font typeface="Hind Medium" charset="1" panose="02000000000000000000"/>
      <p:regular r:id="rId17"/>
    </p:embeddedFont>
    <p:embeddedFont>
      <p:font typeface="Hind Semi-Bold" charset="1" panose="02000000000000000000"/>
      <p:regular r:id="rId18"/>
    </p:embeddedFont>
    <p:embeddedFont>
      <p:font typeface="Canva Sans" charset="1" panose="020B0503030501040103"/>
      <p:regular r:id="rId19"/>
    </p:embeddedFont>
    <p:embeddedFont>
      <p:font typeface="Canva Sans Bold" charset="1" panose="020B0803030501040103"/>
      <p:regular r:id="rId20"/>
    </p:embeddedFont>
    <p:embeddedFont>
      <p:font typeface="Canva Sans Italics" charset="1" panose="020B0503030501040103"/>
      <p:regular r:id="rId21"/>
    </p:embeddedFont>
    <p:embeddedFont>
      <p:font typeface="Canva Sans Bold Italics" charset="1" panose="020B0803030501040103"/>
      <p:regular r:id="rId22"/>
    </p:embeddedFont>
    <p:embeddedFont>
      <p:font typeface="Canva Sans Medium" charset="1" panose="020B0603030501040103"/>
      <p:regular r:id="rId23"/>
    </p:embeddedFont>
    <p:embeddedFont>
      <p:font typeface="Canva Sans Medium Italics" charset="1" panose="020B0603030501040103"/>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slides/slide1.xml" Type="http://schemas.openxmlformats.org/officeDocument/2006/relationships/slide"/><Relationship Id="rId26" Target="slides/slide2.xml" Type="http://schemas.openxmlformats.org/officeDocument/2006/relationships/slide"/><Relationship Id="rId27" Target="slides/slide3.xml" Type="http://schemas.openxmlformats.org/officeDocument/2006/relationships/slide"/><Relationship Id="rId28" Target="slides/slide4.xml" Type="http://schemas.openxmlformats.org/officeDocument/2006/relationships/slide"/><Relationship Id="rId29" Target="slides/slide5.xml" Type="http://schemas.openxmlformats.org/officeDocument/2006/relationships/slide"/><Relationship Id="rId3" Target="viewProps.xml" Type="http://schemas.openxmlformats.org/officeDocument/2006/relationships/viewProps"/><Relationship Id="rId30" Target="slides/slide6.xml" Type="http://schemas.openxmlformats.org/officeDocument/2006/relationships/slide"/><Relationship Id="rId31" Target="slides/slide7.xml" Type="http://schemas.openxmlformats.org/officeDocument/2006/relationships/slide"/><Relationship Id="rId32" Target="slides/slide8.xml" Type="http://schemas.openxmlformats.org/officeDocument/2006/relationships/slide"/><Relationship Id="rId33" Target="slides/slide9.xml" Type="http://schemas.openxmlformats.org/officeDocument/2006/relationships/slide"/><Relationship Id="rId34" Target="slides/slide10.xml" Type="http://schemas.openxmlformats.org/officeDocument/2006/relationships/slide"/><Relationship Id="rId35" Target="slides/slide11.xml" Type="http://schemas.openxmlformats.org/officeDocument/2006/relationships/slide"/><Relationship Id="rId36" Target="slides/slide12.xml" Type="http://schemas.openxmlformats.org/officeDocument/2006/relationships/slide"/><Relationship Id="rId37" Target="slides/slide13.xml" Type="http://schemas.openxmlformats.org/officeDocument/2006/relationships/slide"/><Relationship Id="rId38" Target="slides/slide14.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5.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2" Target="../media/image6.png" Type="http://schemas.openxmlformats.org/officeDocument/2006/relationships/image"/><Relationship Id="rId3" Target="../media/image7.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8.png" Type="http://schemas.openxmlformats.org/officeDocument/2006/relationships/image"/><Relationship Id="rId7" Target="../media/image9.png" Type="http://schemas.openxmlformats.org/officeDocument/2006/relationships/image"/><Relationship Id="rId8" Target="../media/image10.png" Type="http://schemas.openxmlformats.org/officeDocument/2006/relationships/image"/><Relationship Id="rId9" Target="../media/image11.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 Id="rId5" Target="../media/image1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3F2EE"/>
        </a:solidFill>
      </p:bgPr>
    </p:bg>
    <p:spTree>
      <p:nvGrpSpPr>
        <p:cNvPr id="1" name=""/>
        <p:cNvGrpSpPr/>
        <p:nvPr/>
      </p:nvGrpSpPr>
      <p:grpSpPr>
        <a:xfrm>
          <a:off x="0" y="0"/>
          <a:ext cx="0" cy="0"/>
          <a:chOff x="0" y="0"/>
          <a:chExt cx="0" cy="0"/>
        </a:xfrm>
      </p:grpSpPr>
      <p:sp>
        <p:nvSpPr>
          <p:cNvPr name="AutoShape 2" id="2"/>
          <p:cNvSpPr/>
          <p:nvPr/>
        </p:nvSpPr>
        <p:spPr>
          <a:xfrm rot="55946">
            <a:off x="257175" y="9802570"/>
            <a:ext cx="546083" cy="0"/>
          </a:xfrm>
          <a:prstGeom prst="line">
            <a:avLst/>
          </a:prstGeom>
          <a:ln cap="rnd" w="9525">
            <a:solidFill>
              <a:srgbClr val="000000"/>
            </a:solidFill>
            <a:prstDash val="solid"/>
            <a:headEnd type="none" len="sm" w="sm"/>
            <a:tailEnd type="none" len="sm" w="sm"/>
          </a:ln>
        </p:spPr>
      </p:sp>
      <p:sp>
        <p:nvSpPr>
          <p:cNvPr name="AutoShape 3" id="3"/>
          <p:cNvSpPr/>
          <p:nvPr/>
        </p:nvSpPr>
        <p:spPr>
          <a:xfrm rot="55946">
            <a:off x="257175" y="9802570"/>
            <a:ext cx="546083" cy="0"/>
          </a:xfrm>
          <a:prstGeom prst="line">
            <a:avLst/>
          </a:prstGeom>
          <a:ln cap="rnd" w="9525">
            <a:solidFill>
              <a:srgbClr val="000000"/>
            </a:solidFill>
            <a:prstDash val="solid"/>
            <a:headEnd type="none" len="sm" w="sm"/>
            <a:tailEnd type="none" len="sm" w="sm"/>
          </a:ln>
        </p:spPr>
      </p:sp>
      <p:grpSp>
        <p:nvGrpSpPr>
          <p:cNvPr name="Group 4" id="4"/>
          <p:cNvGrpSpPr/>
          <p:nvPr/>
        </p:nvGrpSpPr>
        <p:grpSpPr>
          <a:xfrm rot="0">
            <a:off x="449965" y="9722319"/>
            <a:ext cx="160502" cy="160502"/>
            <a:chOff x="0" y="0"/>
            <a:chExt cx="214003" cy="214003"/>
          </a:xfrm>
        </p:grpSpPr>
        <p:sp>
          <p:nvSpPr>
            <p:cNvPr name="Freeform 5" id="5"/>
            <p:cNvSpPr/>
            <p:nvPr/>
          </p:nvSpPr>
          <p:spPr>
            <a:xfrm flipH="false" flipV="false" rot="0">
              <a:off x="0" y="0"/>
              <a:ext cx="220726" cy="220853"/>
            </a:xfrm>
            <a:custGeom>
              <a:avLst/>
              <a:gdLst/>
              <a:ahLst/>
              <a:cxnLst/>
              <a:rect r="r" b="b" t="t" l="l"/>
              <a:pathLst>
                <a:path h="220853" w="220726">
                  <a:moveTo>
                    <a:pt x="0" y="110363"/>
                  </a:moveTo>
                  <a:cubicBezTo>
                    <a:pt x="0" y="49403"/>
                    <a:pt x="49403" y="0"/>
                    <a:pt x="110363" y="0"/>
                  </a:cubicBezTo>
                  <a:lnTo>
                    <a:pt x="110363" y="9525"/>
                  </a:lnTo>
                  <a:lnTo>
                    <a:pt x="110363" y="0"/>
                  </a:lnTo>
                  <a:cubicBezTo>
                    <a:pt x="171323" y="0"/>
                    <a:pt x="220726" y="49403"/>
                    <a:pt x="220726" y="110363"/>
                  </a:cubicBezTo>
                  <a:lnTo>
                    <a:pt x="211201" y="110363"/>
                  </a:lnTo>
                  <a:lnTo>
                    <a:pt x="220726" y="110363"/>
                  </a:lnTo>
                  <a:cubicBezTo>
                    <a:pt x="220726" y="171323"/>
                    <a:pt x="171323" y="220726"/>
                    <a:pt x="110363" y="220726"/>
                  </a:cubicBezTo>
                  <a:lnTo>
                    <a:pt x="110363" y="211201"/>
                  </a:lnTo>
                  <a:lnTo>
                    <a:pt x="110363" y="220726"/>
                  </a:lnTo>
                  <a:cubicBezTo>
                    <a:pt x="49403" y="220853"/>
                    <a:pt x="0" y="171450"/>
                    <a:pt x="0" y="110363"/>
                  </a:cubicBezTo>
                  <a:lnTo>
                    <a:pt x="9525" y="110363"/>
                  </a:lnTo>
                  <a:lnTo>
                    <a:pt x="17653" y="115189"/>
                  </a:lnTo>
                  <a:cubicBezTo>
                    <a:pt x="15494" y="118872"/>
                    <a:pt x="11049" y="120650"/>
                    <a:pt x="6985" y="119507"/>
                  </a:cubicBezTo>
                  <a:cubicBezTo>
                    <a:pt x="2921" y="118364"/>
                    <a:pt x="0" y="114681"/>
                    <a:pt x="0" y="110363"/>
                  </a:cubicBezTo>
                  <a:moveTo>
                    <a:pt x="19050" y="110363"/>
                  </a:moveTo>
                  <a:lnTo>
                    <a:pt x="9525" y="110363"/>
                  </a:lnTo>
                  <a:lnTo>
                    <a:pt x="1397" y="105537"/>
                  </a:lnTo>
                  <a:cubicBezTo>
                    <a:pt x="3556" y="101854"/>
                    <a:pt x="8001" y="100076"/>
                    <a:pt x="12065" y="101219"/>
                  </a:cubicBezTo>
                  <a:cubicBezTo>
                    <a:pt x="16129" y="102362"/>
                    <a:pt x="19050" y="106172"/>
                    <a:pt x="19050" y="110363"/>
                  </a:cubicBezTo>
                  <a:cubicBezTo>
                    <a:pt x="19050" y="160782"/>
                    <a:pt x="59944" y="201676"/>
                    <a:pt x="110363" y="201676"/>
                  </a:cubicBezTo>
                  <a:cubicBezTo>
                    <a:pt x="160782" y="201676"/>
                    <a:pt x="201676" y="160782"/>
                    <a:pt x="201676" y="110363"/>
                  </a:cubicBezTo>
                  <a:cubicBezTo>
                    <a:pt x="201676" y="59944"/>
                    <a:pt x="160909" y="19050"/>
                    <a:pt x="110363" y="19050"/>
                  </a:cubicBezTo>
                  <a:lnTo>
                    <a:pt x="110363" y="9525"/>
                  </a:lnTo>
                  <a:lnTo>
                    <a:pt x="110363" y="19050"/>
                  </a:lnTo>
                  <a:cubicBezTo>
                    <a:pt x="59944" y="19050"/>
                    <a:pt x="19050" y="59944"/>
                    <a:pt x="19050" y="110363"/>
                  </a:cubicBezTo>
                  <a:close/>
                </a:path>
              </a:pathLst>
            </a:custGeom>
            <a:solidFill>
              <a:srgbClr val="000000"/>
            </a:solidFill>
          </p:spPr>
        </p:sp>
      </p:grpSp>
      <p:sp>
        <p:nvSpPr>
          <p:cNvPr name="TextBox 6" id="6"/>
          <p:cNvSpPr txBox="true"/>
          <p:nvPr/>
        </p:nvSpPr>
        <p:spPr>
          <a:xfrm rot="0">
            <a:off x="4110567" y="3871501"/>
            <a:ext cx="12635049" cy="1410462"/>
          </a:xfrm>
          <a:prstGeom prst="rect">
            <a:avLst/>
          </a:prstGeom>
        </p:spPr>
        <p:txBody>
          <a:bodyPr anchor="t" rtlCol="false" tIns="0" lIns="0" bIns="0" rIns="0">
            <a:spAutoFit/>
          </a:bodyPr>
          <a:lstStyle/>
          <a:p>
            <a:pPr algn="l">
              <a:lnSpc>
                <a:spcPts val="11664"/>
              </a:lnSpc>
            </a:pPr>
            <a:r>
              <a:rPr lang="en-US" sz="8100" spc="177">
                <a:solidFill>
                  <a:srgbClr val="000000"/>
                </a:solidFill>
                <a:latin typeface="Hind Heavy Italics"/>
              </a:rPr>
              <a:t>Event Ready!</a:t>
            </a:r>
          </a:p>
        </p:txBody>
      </p:sp>
      <p:sp>
        <p:nvSpPr>
          <p:cNvPr name="AutoShape 7" id="7"/>
          <p:cNvSpPr/>
          <p:nvPr/>
        </p:nvSpPr>
        <p:spPr>
          <a:xfrm rot="57645">
            <a:off x="257172" y="9859112"/>
            <a:ext cx="546088" cy="0"/>
          </a:xfrm>
          <a:prstGeom prst="line">
            <a:avLst/>
          </a:prstGeom>
          <a:ln cap="rnd" w="9525">
            <a:solidFill>
              <a:srgbClr val="000000"/>
            </a:solidFill>
            <a:prstDash val="solid"/>
            <a:headEnd type="none" len="sm" w="sm"/>
            <a:tailEnd type="none" len="sm" w="sm"/>
          </a:ln>
        </p:spPr>
      </p:sp>
      <p:sp>
        <p:nvSpPr>
          <p:cNvPr name="AutoShape 8" id="8"/>
          <p:cNvSpPr/>
          <p:nvPr/>
        </p:nvSpPr>
        <p:spPr>
          <a:xfrm rot="54296">
            <a:off x="248880" y="9859112"/>
            <a:ext cx="562673" cy="0"/>
          </a:xfrm>
          <a:prstGeom prst="line">
            <a:avLst/>
          </a:prstGeom>
          <a:ln cap="rnd" w="9525">
            <a:solidFill>
              <a:srgbClr val="000000"/>
            </a:solidFill>
            <a:prstDash val="solid"/>
            <a:headEnd type="none" len="sm" w="sm"/>
            <a:tailEnd type="none" len="sm" w="sm"/>
          </a:ln>
        </p:spPr>
      </p:sp>
      <p:grpSp>
        <p:nvGrpSpPr>
          <p:cNvPr name="Group 9" id="9"/>
          <p:cNvGrpSpPr/>
          <p:nvPr/>
        </p:nvGrpSpPr>
        <p:grpSpPr>
          <a:xfrm rot="0">
            <a:off x="449965" y="9722319"/>
            <a:ext cx="160502" cy="160502"/>
            <a:chOff x="0" y="0"/>
            <a:chExt cx="214003" cy="214003"/>
          </a:xfrm>
        </p:grpSpPr>
        <p:sp>
          <p:nvSpPr>
            <p:cNvPr name="Freeform 10" id="10"/>
            <p:cNvSpPr/>
            <p:nvPr/>
          </p:nvSpPr>
          <p:spPr>
            <a:xfrm flipH="false" flipV="false" rot="0">
              <a:off x="0" y="0"/>
              <a:ext cx="220726" cy="220853"/>
            </a:xfrm>
            <a:custGeom>
              <a:avLst/>
              <a:gdLst/>
              <a:ahLst/>
              <a:cxnLst/>
              <a:rect r="r" b="b" t="t" l="l"/>
              <a:pathLst>
                <a:path h="220853" w="220726">
                  <a:moveTo>
                    <a:pt x="0" y="110363"/>
                  </a:moveTo>
                  <a:cubicBezTo>
                    <a:pt x="0" y="49403"/>
                    <a:pt x="49403" y="0"/>
                    <a:pt x="110363" y="0"/>
                  </a:cubicBezTo>
                  <a:lnTo>
                    <a:pt x="110363" y="9525"/>
                  </a:lnTo>
                  <a:lnTo>
                    <a:pt x="110363" y="0"/>
                  </a:lnTo>
                  <a:cubicBezTo>
                    <a:pt x="171323" y="0"/>
                    <a:pt x="220726" y="49403"/>
                    <a:pt x="220726" y="110363"/>
                  </a:cubicBezTo>
                  <a:lnTo>
                    <a:pt x="211201" y="110363"/>
                  </a:lnTo>
                  <a:lnTo>
                    <a:pt x="220726" y="110363"/>
                  </a:lnTo>
                  <a:cubicBezTo>
                    <a:pt x="220726" y="171323"/>
                    <a:pt x="171323" y="220726"/>
                    <a:pt x="110363" y="220726"/>
                  </a:cubicBezTo>
                  <a:lnTo>
                    <a:pt x="110363" y="211201"/>
                  </a:lnTo>
                  <a:lnTo>
                    <a:pt x="110363" y="220726"/>
                  </a:lnTo>
                  <a:cubicBezTo>
                    <a:pt x="49403" y="220853"/>
                    <a:pt x="0" y="171450"/>
                    <a:pt x="0" y="110363"/>
                  </a:cubicBezTo>
                  <a:lnTo>
                    <a:pt x="9525" y="110363"/>
                  </a:lnTo>
                  <a:lnTo>
                    <a:pt x="17653" y="115189"/>
                  </a:lnTo>
                  <a:cubicBezTo>
                    <a:pt x="15494" y="118872"/>
                    <a:pt x="11049" y="120650"/>
                    <a:pt x="6985" y="119507"/>
                  </a:cubicBezTo>
                  <a:cubicBezTo>
                    <a:pt x="2921" y="118364"/>
                    <a:pt x="0" y="114681"/>
                    <a:pt x="0" y="110363"/>
                  </a:cubicBezTo>
                  <a:moveTo>
                    <a:pt x="19050" y="110363"/>
                  </a:moveTo>
                  <a:lnTo>
                    <a:pt x="9525" y="110363"/>
                  </a:lnTo>
                  <a:lnTo>
                    <a:pt x="1397" y="105537"/>
                  </a:lnTo>
                  <a:cubicBezTo>
                    <a:pt x="3556" y="101854"/>
                    <a:pt x="8001" y="100076"/>
                    <a:pt x="12065" y="101219"/>
                  </a:cubicBezTo>
                  <a:cubicBezTo>
                    <a:pt x="16129" y="102362"/>
                    <a:pt x="19050" y="106172"/>
                    <a:pt x="19050" y="110363"/>
                  </a:cubicBezTo>
                  <a:cubicBezTo>
                    <a:pt x="19050" y="160782"/>
                    <a:pt x="59944" y="201676"/>
                    <a:pt x="110363" y="201676"/>
                  </a:cubicBezTo>
                  <a:cubicBezTo>
                    <a:pt x="160782" y="201676"/>
                    <a:pt x="201676" y="160782"/>
                    <a:pt x="201676" y="110363"/>
                  </a:cubicBezTo>
                  <a:cubicBezTo>
                    <a:pt x="201676" y="59944"/>
                    <a:pt x="160909" y="19050"/>
                    <a:pt x="110363" y="19050"/>
                  </a:cubicBezTo>
                  <a:lnTo>
                    <a:pt x="110363" y="9525"/>
                  </a:lnTo>
                  <a:lnTo>
                    <a:pt x="110363" y="19050"/>
                  </a:lnTo>
                  <a:cubicBezTo>
                    <a:pt x="59944" y="19050"/>
                    <a:pt x="19050" y="59944"/>
                    <a:pt x="19050" y="110363"/>
                  </a:cubicBezTo>
                  <a:close/>
                </a:path>
              </a:pathLst>
            </a:custGeom>
            <a:solidFill>
              <a:srgbClr val="000000"/>
            </a:solidFill>
          </p:spPr>
        </p:sp>
      </p:grpSp>
      <p:sp>
        <p:nvSpPr>
          <p:cNvPr name="TextBox 11" id="11"/>
          <p:cNvSpPr txBox="true"/>
          <p:nvPr/>
        </p:nvSpPr>
        <p:spPr>
          <a:xfrm rot="0">
            <a:off x="4004983" y="6057212"/>
            <a:ext cx="10278035" cy="469773"/>
          </a:xfrm>
          <a:prstGeom prst="rect">
            <a:avLst/>
          </a:prstGeom>
        </p:spPr>
        <p:txBody>
          <a:bodyPr anchor="t" rtlCol="false" tIns="0" lIns="0" bIns="0" rIns="0">
            <a:spAutoFit/>
          </a:bodyPr>
          <a:lstStyle/>
          <a:p>
            <a:pPr algn="l">
              <a:lnSpc>
                <a:spcPts val="3456"/>
              </a:lnSpc>
            </a:pPr>
            <a:r>
              <a:rPr lang="en-US" sz="2400">
                <a:solidFill>
                  <a:srgbClr val="000000"/>
                </a:solidFill>
                <a:latin typeface="Consolas"/>
              </a:rPr>
              <a:t>A web application tailored towards new event planners!</a:t>
            </a:r>
          </a:p>
        </p:txBody>
      </p:sp>
      <p:sp>
        <p:nvSpPr>
          <p:cNvPr name="Freeform 12" id="12"/>
          <p:cNvSpPr/>
          <p:nvPr/>
        </p:nvSpPr>
        <p:spPr>
          <a:xfrm flipH="false" flipV="false" rot="0">
            <a:off x="10963063" y="3818006"/>
            <a:ext cx="2583778" cy="1698428"/>
          </a:xfrm>
          <a:custGeom>
            <a:avLst/>
            <a:gdLst/>
            <a:ahLst/>
            <a:cxnLst/>
            <a:rect r="r" b="b" t="t" l="l"/>
            <a:pathLst>
              <a:path h="1698428" w="2583778">
                <a:moveTo>
                  <a:pt x="0" y="0"/>
                </a:moveTo>
                <a:lnTo>
                  <a:pt x="2583778" y="0"/>
                </a:lnTo>
                <a:lnTo>
                  <a:pt x="2583778" y="1698428"/>
                </a:lnTo>
                <a:lnTo>
                  <a:pt x="0" y="1698428"/>
                </a:lnTo>
                <a:lnTo>
                  <a:pt x="0" y="0"/>
                </a:lnTo>
                <a:close/>
              </a:path>
            </a:pathLst>
          </a:custGeom>
          <a:blipFill>
            <a:blip r:embed="rId2"/>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p:cSld>
    <p:bg>
      <p:bgPr>
        <a:solidFill>
          <a:srgbClr val="F3F2EE"/>
        </a:solidFill>
      </p:bgPr>
    </p:bg>
    <p:spTree>
      <p:nvGrpSpPr>
        <p:cNvPr id="1" name=""/>
        <p:cNvGrpSpPr/>
        <p:nvPr/>
      </p:nvGrpSpPr>
      <p:grpSpPr>
        <a:xfrm>
          <a:off x="0" y="0"/>
          <a:ext cx="0" cy="0"/>
          <a:chOff x="0" y="0"/>
          <a:chExt cx="0" cy="0"/>
        </a:xfrm>
      </p:grpSpPr>
      <p:sp>
        <p:nvSpPr>
          <p:cNvPr name="TextBox 2" id="2"/>
          <p:cNvSpPr txBox="true"/>
          <p:nvPr/>
        </p:nvSpPr>
        <p:spPr>
          <a:xfrm rot="0">
            <a:off x="568453" y="210763"/>
            <a:ext cx="14056994" cy="1055370"/>
          </a:xfrm>
          <a:prstGeom prst="rect">
            <a:avLst/>
          </a:prstGeom>
        </p:spPr>
        <p:txBody>
          <a:bodyPr anchor="t" rtlCol="false" tIns="0" lIns="0" bIns="0" rIns="0">
            <a:spAutoFit/>
          </a:bodyPr>
          <a:lstStyle/>
          <a:p>
            <a:pPr algn="l">
              <a:lnSpc>
                <a:spcPts val="8640"/>
              </a:lnSpc>
            </a:pPr>
            <a:r>
              <a:rPr lang="en-US" sz="6000" spc="131">
                <a:solidFill>
                  <a:srgbClr val="000000"/>
                </a:solidFill>
                <a:latin typeface="Hind Heavy Italics"/>
              </a:rPr>
              <a:t>System Architecture</a:t>
            </a:r>
          </a:p>
        </p:txBody>
      </p:sp>
      <p:sp>
        <p:nvSpPr>
          <p:cNvPr name="TextBox 3" id="3"/>
          <p:cNvSpPr txBox="true"/>
          <p:nvPr/>
        </p:nvSpPr>
        <p:spPr>
          <a:xfrm rot="0">
            <a:off x="568453" y="1340711"/>
            <a:ext cx="14626540" cy="8567113"/>
          </a:xfrm>
          <a:prstGeom prst="rect">
            <a:avLst/>
          </a:prstGeom>
        </p:spPr>
        <p:txBody>
          <a:bodyPr anchor="t" rtlCol="false" tIns="0" lIns="0" bIns="0" rIns="0">
            <a:spAutoFit/>
          </a:bodyPr>
          <a:lstStyle/>
          <a:p>
            <a:pPr>
              <a:lnSpc>
                <a:spcPts val="2954"/>
              </a:lnSpc>
            </a:pPr>
            <a:r>
              <a:rPr lang="en-US" sz="2051">
                <a:solidFill>
                  <a:srgbClr val="000000"/>
                </a:solidFill>
                <a:latin typeface="Consolas Bold"/>
              </a:rPr>
              <a:t>Frontend (React JS, Material UI):</a:t>
            </a:r>
          </a:p>
          <a:p>
            <a:pPr marL="442969" indent="-221484" lvl="1">
              <a:lnSpc>
                <a:spcPts val="2954"/>
              </a:lnSpc>
              <a:buFont typeface="Arial"/>
              <a:buChar char="•"/>
            </a:pPr>
            <a:r>
              <a:rPr lang="en-US" sz="2051">
                <a:solidFill>
                  <a:srgbClr val="000000"/>
                </a:solidFill>
                <a:latin typeface="Consolas"/>
              </a:rPr>
              <a:t>React JS is employed for building modular and reusable user interface components.</a:t>
            </a:r>
          </a:p>
          <a:p>
            <a:pPr marL="442969" indent="-221484" lvl="1">
              <a:lnSpc>
                <a:spcPts val="2954"/>
              </a:lnSpc>
              <a:buFont typeface="Arial"/>
              <a:buChar char="•"/>
            </a:pPr>
            <a:r>
              <a:rPr lang="en-US" sz="2051">
                <a:solidFill>
                  <a:srgbClr val="000000"/>
                </a:solidFill>
                <a:latin typeface="Consolas"/>
              </a:rPr>
              <a:t>Components include those for event listing, event details, and specific pages for goals, tasks, budget, marketing, and attendance.</a:t>
            </a:r>
          </a:p>
          <a:p>
            <a:pPr marL="442969" indent="-221484" lvl="1">
              <a:lnSpc>
                <a:spcPts val="2954"/>
              </a:lnSpc>
              <a:buFont typeface="Arial"/>
              <a:buChar char="•"/>
            </a:pPr>
            <a:r>
              <a:rPr lang="en-US" sz="2051">
                <a:solidFill>
                  <a:srgbClr val="000000"/>
                </a:solidFill>
                <a:latin typeface="Consolas"/>
              </a:rPr>
              <a:t>Material UI is utilized for a consistent and aesthetically pleasing design.</a:t>
            </a:r>
          </a:p>
          <a:p>
            <a:pPr>
              <a:lnSpc>
                <a:spcPts val="2954"/>
              </a:lnSpc>
            </a:pPr>
            <a:r>
              <a:rPr lang="en-US" sz="2051">
                <a:solidFill>
                  <a:srgbClr val="000000"/>
                </a:solidFill>
                <a:latin typeface="Consolas Bold"/>
              </a:rPr>
              <a:t>Backend (Python Django):</a:t>
            </a:r>
          </a:p>
          <a:p>
            <a:pPr marL="442969" indent="-221484" lvl="1">
              <a:lnSpc>
                <a:spcPts val="2954"/>
              </a:lnSpc>
              <a:buFont typeface="Arial"/>
              <a:buChar char="•"/>
            </a:pPr>
            <a:r>
              <a:rPr lang="en-US" sz="2051">
                <a:solidFill>
                  <a:srgbClr val="000000"/>
                </a:solidFill>
                <a:latin typeface="Consolas"/>
              </a:rPr>
              <a:t>Django handles the backend logic, routing, and interacts with the database.</a:t>
            </a:r>
          </a:p>
          <a:p>
            <a:pPr marL="442969" indent="-221484" lvl="1">
              <a:lnSpc>
                <a:spcPts val="2954"/>
              </a:lnSpc>
              <a:buFont typeface="Arial"/>
              <a:buChar char="•"/>
            </a:pPr>
            <a:r>
              <a:rPr lang="en-US" sz="2051">
                <a:solidFill>
                  <a:srgbClr val="000000"/>
                </a:solidFill>
                <a:latin typeface="Consolas"/>
              </a:rPr>
              <a:t>Views: Implementing logic for rendering templates and handling HTTP requests.</a:t>
            </a:r>
          </a:p>
          <a:p>
            <a:pPr marL="442969" indent="-221484" lvl="1">
              <a:lnSpc>
                <a:spcPts val="2954"/>
              </a:lnSpc>
              <a:buFont typeface="Arial"/>
              <a:buChar char="•"/>
            </a:pPr>
            <a:r>
              <a:rPr lang="en-US" sz="2051">
                <a:solidFill>
                  <a:srgbClr val="000000"/>
                </a:solidFill>
                <a:latin typeface="Consolas"/>
              </a:rPr>
              <a:t>Models: Defining data models (e.g., Event, Task) using Django ORM for seamless database interactions.</a:t>
            </a:r>
          </a:p>
          <a:p>
            <a:pPr marL="442969" indent="-221484" lvl="1">
              <a:lnSpc>
                <a:spcPts val="2954"/>
              </a:lnSpc>
              <a:buFont typeface="Arial"/>
              <a:buChar char="•"/>
            </a:pPr>
            <a:r>
              <a:rPr lang="en-US" sz="2051">
                <a:solidFill>
                  <a:srgbClr val="000000"/>
                </a:solidFill>
                <a:latin typeface="Consolas"/>
              </a:rPr>
              <a:t>URLs: Routing and mapping URL patterns to views.</a:t>
            </a:r>
          </a:p>
          <a:p>
            <a:pPr>
              <a:lnSpc>
                <a:spcPts val="2954"/>
              </a:lnSpc>
            </a:pPr>
            <a:r>
              <a:rPr lang="en-US" sz="2051">
                <a:solidFill>
                  <a:srgbClr val="000000"/>
                </a:solidFill>
                <a:latin typeface="Consolas Bold"/>
              </a:rPr>
              <a:t>Database (SQLite3):</a:t>
            </a:r>
          </a:p>
          <a:p>
            <a:pPr marL="442969" indent="-221484" lvl="1">
              <a:lnSpc>
                <a:spcPts val="2954"/>
              </a:lnSpc>
              <a:buFont typeface="Arial"/>
              <a:buChar char="•"/>
            </a:pPr>
            <a:r>
              <a:rPr lang="en-US" sz="2051">
                <a:solidFill>
                  <a:srgbClr val="000000"/>
                </a:solidFill>
                <a:latin typeface="Consolas"/>
              </a:rPr>
              <a:t>SQLite3 is chosen for simplicity during development.</a:t>
            </a:r>
          </a:p>
          <a:p>
            <a:pPr marL="442969" indent="-221484" lvl="1">
              <a:lnSpc>
                <a:spcPts val="2954"/>
              </a:lnSpc>
              <a:buFont typeface="Arial"/>
              <a:buChar char="•"/>
            </a:pPr>
            <a:r>
              <a:rPr lang="en-US" sz="2051">
                <a:solidFill>
                  <a:srgbClr val="000000"/>
                </a:solidFill>
                <a:latin typeface="Consolas"/>
              </a:rPr>
              <a:t>Tables: Event, Task, Budget, Marketing, Attendance.</a:t>
            </a:r>
          </a:p>
          <a:p>
            <a:pPr marL="442969" indent="-221484" lvl="1">
              <a:lnSpc>
                <a:spcPts val="2954"/>
              </a:lnSpc>
              <a:buFont typeface="Arial"/>
              <a:buChar char="•"/>
            </a:pPr>
            <a:r>
              <a:rPr lang="en-US" sz="2051">
                <a:solidFill>
                  <a:srgbClr val="000000"/>
                </a:solidFill>
                <a:latin typeface="Consolas"/>
              </a:rPr>
              <a:t>Foreign keys establish relationships between tables.</a:t>
            </a:r>
          </a:p>
          <a:p>
            <a:pPr marL="442969" indent="-221484" lvl="1">
              <a:lnSpc>
                <a:spcPts val="2954"/>
              </a:lnSpc>
              <a:buFont typeface="Arial"/>
              <a:buChar char="•"/>
            </a:pPr>
            <a:r>
              <a:rPr lang="en-US" sz="2051">
                <a:solidFill>
                  <a:srgbClr val="000000"/>
                </a:solidFill>
                <a:latin typeface="Consolas"/>
              </a:rPr>
              <a:t>Future considerations: Mention the potential transition to a more robust database system in production.</a:t>
            </a:r>
          </a:p>
          <a:p>
            <a:pPr>
              <a:lnSpc>
                <a:spcPts val="2954"/>
              </a:lnSpc>
            </a:pPr>
            <a:r>
              <a:rPr lang="en-US" sz="2051">
                <a:solidFill>
                  <a:srgbClr val="000000"/>
                </a:solidFill>
                <a:latin typeface="Consolas Bold"/>
              </a:rPr>
              <a:t>Communication (RESTful APIs):</a:t>
            </a:r>
          </a:p>
          <a:p>
            <a:pPr marL="442969" indent="-221484" lvl="1">
              <a:lnSpc>
                <a:spcPts val="2954"/>
              </a:lnSpc>
              <a:buFont typeface="Arial"/>
              <a:buChar char="•"/>
            </a:pPr>
            <a:r>
              <a:rPr lang="en-US" sz="2051">
                <a:solidFill>
                  <a:srgbClr val="000000"/>
                </a:solidFill>
                <a:latin typeface="Consolas"/>
              </a:rPr>
              <a:t>RESTful APIs enable communication between the frontend and backend.</a:t>
            </a:r>
          </a:p>
          <a:p>
            <a:pPr marL="442969" indent="-221484" lvl="1">
              <a:lnSpc>
                <a:spcPts val="2954"/>
              </a:lnSpc>
              <a:buFont typeface="Arial"/>
              <a:buChar char="•"/>
            </a:pPr>
            <a:r>
              <a:rPr lang="en-US" sz="2051">
                <a:solidFill>
                  <a:srgbClr val="000000"/>
                </a:solidFill>
                <a:latin typeface="Consolas"/>
              </a:rPr>
              <a:t>Endpoints: Define endpoints for CRUD operations on entities like events, tasks, etc.</a:t>
            </a:r>
          </a:p>
          <a:p>
            <a:pPr marL="442969" indent="-221484" lvl="1">
              <a:lnSpc>
                <a:spcPts val="2954"/>
              </a:lnSpc>
              <a:buFont typeface="Arial"/>
              <a:buChar char="•"/>
            </a:pPr>
            <a:r>
              <a:rPr lang="en-US" sz="2051">
                <a:solidFill>
                  <a:srgbClr val="000000"/>
                </a:solidFill>
                <a:latin typeface="Consolas"/>
              </a:rPr>
              <a:t>HTTP methods: Properly handle GET, POST, PUT, DELETE requests.</a:t>
            </a:r>
          </a:p>
          <a:p>
            <a:pPr marL="442969" indent="-221484" lvl="1">
              <a:lnSpc>
                <a:spcPts val="2954"/>
              </a:lnSpc>
              <a:buFont typeface="Arial"/>
              <a:buChar char="•"/>
            </a:pPr>
            <a:r>
              <a:rPr lang="en-US" sz="2051">
                <a:solidFill>
                  <a:srgbClr val="000000"/>
                </a:solidFill>
                <a:latin typeface="Consolas"/>
              </a:rPr>
              <a:t>Data format: Use JSON for data exchange.</a:t>
            </a:r>
          </a:p>
          <a:p>
            <a:pPr algn="l">
              <a:lnSpc>
                <a:spcPts val="2954"/>
              </a:lnSpc>
            </a:pP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3F2EE"/>
        </a:solidFill>
      </p:bgPr>
    </p:bg>
    <p:spTree>
      <p:nvGrpSpPr>
        <p:cNvPr id="1" name=""/>
        <p:cNvGrpSpPr/>
        <p:nvPr/>
      </p:nvGrpSpPr>
      <p:grpSpPr>
        <a:xfrm>
          <a:off x="0" y="0"/>
          <a:ext cx="0" cy="0"/>
          <a:chOff x="0" y="0"/>
          <a:chExt cx="0" cy="0"/>
        </a:xfrm>
      </p:grpSpPr>
      <p:sp>
        <p:nvSpPr>
          <p:cNvPr name="AutoShape 2" id="2"/>
          <p:cNvSpPr/>
          <p:nvPr/>
        </p:nvSpPr>
        <p:spPr>
          <a:xfrm rot="55946">
            <a:off x="257175" y="9802570"/>
            <a:ext cx="546083" cy="0"/>
          </a:xfrm>
          <a:prstGeom prst="line">
            <a:avLst/>
          </a:prstGeom>
          <a:ln cap="rnd" w="9525">
            <a:solidFill>
              <a:srgbClr val="000000"/>
            </a:solidFill>
            <a:prstDash val="solid"/>
            <a:headEnd type="none" len="sm" w="sm"/>
            <a:tailEnd type="none" len="sm" w="sm"/>
          </a:ln>
        </p:spPr>
      </p:sp>
      <p:sp>
        <p:nvSpPr>
          <p:cNvPr name="AutoShape 3" id="3"/>
          <p:cNvSpPr/>
          <p:nvPr/>
        </p:nvSpPr>
        <p:spPr>
          <a:xfrm rot="55946">
            <a:off x="257175" y="9802570"/>
            <a:ext cx="546083" cy="0"/>
          </a:xfrm>
          <a:prstGeom prst="line">
            <a:avLst/>
          </a:prstGeom>
          <a:ln cap="rnd" w="9525">
            <a:solidFill>
              <a:srgbClr val="000000"/>
            </a:solidFill>
            <a:prstDash val="solid"/>
            <a:headEnd type="none" len="sm" w="sm"/>
            <a:tailEnd type="none" len="sm" w="sm"/>
          </a:ln>
        </p:spPr>
      </p:sp>
      <p:grpSp>
        <p:nvGrpSpPr>
          <p:cNvPr name="Group 4" id="4"/>
          <p:cNvGrpSpPr/>
          <p:nvPr/>
        </p:nvGrpSpPr>
        <p:grpSpPr>
          <a:xfrm rot="0">
            <a:off x="449965" y="9722319"/>
            <a:ext cx="160502" cy="160502"/>
            <a:chOff x="0" y="0"/>
            <a:chExt cx="214003" cy="214003"/>
          </a:xfrm>
        </p:grpSpPr>
        <p:sp>
          <p:nvSpPr>
            <p:cNvPr name="Freeform 5" id="5"/>
            <p:cNvSpPr/>
            <p:nvPr/>
          </p:nvSpPr>
          <p:spPr>
            <a:xfrm flipH="false" flipV="false" rot="0">
              <a:off x="0" y="0"/>
              <a:ext cx="220726" cy="220853"/>
            </a:xfrm>
            <a:custGeom>
              <a:avLst/>
              <a:gdLst/>
              <a:ahLst/>
              <a:cxnLst/>
              <a:rect r="r" b="b" t="t" l="l"/>
              <a:pathLst>
                <a:path h="220853" w="220726">
                  <a:moveTo>
                    <a:pt x="0" y="110363"/>
                  </a:moveTo>
                  <a:cubicBezTo>
                    <a:pt x="0" y="49403"/>
                    <a:pt x="49403" y="0"/>
                    <a:pt x="110363" y="0"/>
                  </a:cubicBezTo>
                  <a:lnTo>
                    <a:pt x="110363" y="9525"/>
                  </a:lnTo>
                  <a:lnTo>
                    <a:pt x="110363" y="0"/>
                  </a:lnTo>
                  <a:cubicBezTo>
                    <a:pt x="171323" y="0"/>
                    <a:pt x="220726" y="49403"/>
                    <a:pt x="220726" y="110363"/>
                  </a:cubicBezTo>
                  <a:lnTo>
                    <a:pt x="211201" y="110363"/>
                  </a:lnTo>
                  <a:lnTo>
                    <a:pt x="220726" y="110363"/>
                  </a:lnTo>
                  <a:cubicBezTo>
                    <a:pt x="220726" y="171323"/>
                    <a:pt x="171323" y="220726"/>
                    <a:pt x="110363" y="220726"/>
                  </a:cubicBezTo>
                  <a:lnTo>
                    <a:pt x="110363" y="211201"/>
                  </a:lnTo>
                  <a:lnTo>
                    <a:pt x="110363" y="220726"/>
                  </a:lnTo>
                  <a:cubicBezTo>
                    <a:pt x="49403" y="220853"/>
                    <a:pt x="0" y="171450"/>
                    <a:pt x="0" y="110363"/>
                  </a:cubicBezTo>
                  <a:lnTo>
                    <a:pt x="9525" y="110363"/>
                  </a:lnTo>
                  <a:lnTo>
                    <a:pt x="17653" y="115189"/>
                  </a:lnTo>
                  <a:cubicBezTo>
                    <a:pt x="15494" y="118872"/>
                    <a:pt x="11049" y="120650"/>
                    <a:pt x="6985" y="119507"/>
                  </a:cubicBezTo>
                  <a:cubicBezTo>
                    <a:pt x="2921" y="118364"/>
                    <a:pt x="0" y="114681"/>
                    <a:pt x="0" y="110363"/>
                  </a:cubicBezTo>
                  <a:moveTo>
                    <a:pt x="19050" y="110363"/>
                  </a:moveTo>
                  <a:lnTo>
                    <a:pt x="9525" y="110363"/>
                  </a:lnTo>
                  <a:lnTo>
                    <a:pt x="1397" y="105537"/>
                  </a:lnTo>
                  <a:cubicBezTo>
                    <a:pt x="3556" y="101854"/>
                    <a:pt x="8001" y="100076"/>
                    <a:pt x="12065" y="101219"/>
                  </a:cubicBezTo>
                  <a:cubicBezTo>
                    <a:pt x="16129" y="102362"/>
                    <a:pt x="19050" y="106172"/>
                    <a:pt x="19050" y="110363"/>
                  </a:cubicBezTo>
                  <a:cubicBezTo>
                    <a:pt x="19050" y="160782"/>
                    <a:pt x="59944" y="201676"/>
                    <a:pt x="110363" y="201676"/>
                  </a:cubicBezTo>
                  <a:cubicBezTo>
                    <a:pt x="160782" y="201676"/>
                    <a:pt x="201676" y="160782"/>
                    <a:pt x="201676" y="110363"/>
                  </a:cubicBezTo>
                  <a:cubicBezTo>
                    <a:pt x="201676" y="59944"/>
                    <a:pt x="160909" y="19050"/>
                    <a:pt x="110363" y="19050"/>
                  </a:cubicBezTo>
                  <a:lnTo>
                    <a:pt x="110363" y="9525"/>
                  </a:lnTo>
                  <a:lnTo>
                    <a:pt x="110363" y="19050"/>
                  </a:lnTo>
                  <a:cubicBezTo>
                    <a:pt x="59944" y="19050"/>
                    <a:pt x="19050" y="59944"/>
                    <a:pt x="19050" y="110363"/>
                  </a:cubicBezTo>
                  <a:close/>
                </a:path>
              </a:pathLst>
            </a:custGeom>
            <a:solidFill>
              <a:srgbClr val="000000"/>
            </a:solidFill>
          </p:spPr>
        </p:sp>
      </p:grpSp>
      <p:sp>
        <p:nvSpPr>
          <p:cNvPr name="TextBox 6" id="6"/>
          <p:cNvSpPr txBox="true"/>
          <p:nvPr/>
        </p:nvSpPr>
        <p:spPr>
          <a:xfrm rot="0">
            <a:off x="13449112" y="144780"/>
            <a:ext cx="4042326" cy="1055370"/>
          </a:xfrm>
          <a:prstGeom prst="rect">
            <a:avLst/>
          </a:prstGeom>
        </p:spPr>
        <p:txBody>
          <a:bodyPr anchor="t" rtlCol="false" tIns="0" lIns="0" bIns="0" rIns="0">
            <a:spAutoFit/>
          </a:bodyPr>
          <a:lstStyle/>
          <a:p>
            <a:pPr algn="l">
              <a:lnSpc>
                <a:spcPts val="8640"/>
              </a:lnSpc>
            </a:pPr>
            <a:r>
              <a:rPr lang="en-US" sz="6000" spc="131">
                <a:solidFill>
                  <a:srgbClr val="000000"/>
                </a:solidFill>
                <a:latin typeface="Hind Heavy Italics"/>
              </a:rPr>
              <a:t>Milestones</a:t>
            </a:r>
          </a:p>
        </p:txBody>
      </p:sp>
      <p:sp>
        <p:nvSpPr>
          <p:cNvPr name="TextBox 7" id="7"/>
          <p:cNvSpPr txBox="true"/>
          <p:nvPr/>
        </p:nvSpPr>
        <p:spPr>
          <a:xfrm rot="0">
            <a:off x="1028700" y="201930"/>
            <a:ext cx="5133520" cy="9797415"/>
          </a:xfrm>
          <a:prstGeom prst="rect">
            <a:avLst/>
          </a:prstGeom>
        </p:spPr>
        <p:txBody>
          <a:bodyPr anchor="t" rtlCol="false" tIns="0" lIns="0" bIns="0" rIns="0">
            <a:spAutoFit/>
          </a:bodyPr>
          <a:lstStyle/>
          <a:p>
            <a:pPr>
              <a:lnSpc>
                <a:spcPts val="2880"/>
              </a:lnSpc>
            </a:pPr>
            <a:r>
              <a:rPr lang="en-US" sz="2000">
                <a:solidFill>
                  <a:srgbClr val="000000"/>
                </a:solidFill>
                <a:latin typeface="Consolas"/>
              </a:rPr>
              <a:t>Preliminaries</a:t>
            </a:r>
          </a:p>
          <a:p>
            <a:pPr algn="l" marL="361950" indent="-180975" lvl="1">
              <a:lnSpc>
                <a:spcPts val="2880"/>
              </a:lnSpc>
              <a:buFont typeface="Arial"/>
              <a:buChar char="•"/>
            </a:pPr>
            <a:r>
              <a:rPr lang="en-US" sz="2000" u="sng">
                <a:solidFill>
                  <a:srgbClr val="000000"/>
                </a:solidFill>
                <a:latin typeface="Consolas Bold"/>
              </a:rPr>
              <a:t>September 17th:</a:t>
            </a:r>
            <a:r>
              <a:rPr lang="en-US" sz="2000">
                <a:solidFill>
                  <a:srgbClr val="000000"/>
                </a:solidFill>
                <a:latin typeface="Consolas Bold"/>
              </a:rPr>
              <a:t> </a:t>
            </a:r>
            <a:r>
              <a:rPr lang="en-US" sz="2000">
                <a:solidFill>
                  <a:srgbClr val="000000"/>
                </a:solidFill>
                <a:latin typeface="Consolas"/>
              </a:rPr>
              <a:t>Surveys have been sent out to student organizations and research is being conducted</a:t>
            </a:r>
          </a:p>
          <a:p>
            <a:pPr algn="l">
              <a:lnSpc>
                <a:spcPts val="2880"/>
              </a:lnSpc>
            </a:pPr>
          </a:p>
          <a:p>
            <a:pPr algn="l" marL="361950" indent="-180975" lvl="1">
              <a:lnSpc>
                <a:spcPts val="2880"/>
              </a:lnSpc>
              <a:buFont typeface="Arial"/>
              <a:buChar char="•"/>
            </a:pPr>
            <a:r>
              <a:rPr lang="en-US" sz="2000">
                <a:solidFill>
                  <a:srgbClr val="000000"/>
                </a:solidFill>
                <a:latin typeface="Consolas Bold"/>
              </a:rPr>
              <a:t>S</a:t>
            </a:r>
            <a:r>
              <a:rPr lang="en-US" sz="2000" u="sng">
                <a:solidFill>
                  <a:srgbClr val="000000"/>
                </a:solidFill>
                <a:latin typeface="Consolas Bold"/>
              </a:rPr>
              <a:t>eptember 24th:</a:t>
            </a:r>
            <a:r>
              <a:rPr lang="en-US" sz="2000">
                <a:solidFill>
                  <a:srgbClr val="000000"/>
                </a:solidFill>
                <a:latin typeface="Consolas Bold"/>
              </a:rPr>
              <a:t> </a:t>
            </a:r>
            <a:r>
              <a:rPr lang="en-US" sz="2000">
                <a:solidFill>
                  <a:srgbClr val="000000"/>
                </a:solidFill>
                <a:latin typeface="Consolas"/>
              </a:rPr>
              <a:t>Project scope is being decided upon based upon the research</a:t>
            </a:r>
          </a:p>
          <a:p>
            <a:pPr algn="l">
              <a:lnSpc>
                <a:spcPts val="2880"/>
              </a:lnSpc>
            </a:pPr>
          </a:p>
          <a:p>
            <a:pPr algn="l" marL="361950" indent="-180975" lvl="1">
              <a:lnSpc>
                <a:spcPts val="2880"/>
              </a:lnSpc>
              <a:buFont typeface="Arial"/>
              <a:buChar char="•"/>
            </a:pPr>
            <a:r>
              <a:rPr lang="en-US" sz="2000" u="sng">
                <a:solidFill>
                  <a:srgbClr val="000000"/>
                </a:solidFill>
                <a:latin typeface="Consolas Bold"/>
              </a:rPr>
              <a:t>October 8th:</a:t>
            </a:r>
            <a:r>
              <a:rPr lang="en-US" sz="2000">
                <a:solidFill>
                  <a:srgbClr val="000000"/>
                </a:solidFill>
                <a:latin typeface="Consolas"/>
              </a:rPr>
              <a:t> </a:t>
            </a:r>
            <a:r>
              <a:rPr lang="en-US" sz="2000">
                <a:solidFill>
                  <a:srgbClr val="000000"/>
                </a:solidFill>
                <a:latin typeface="Consolas"/>
              </a:rPr>
              <a:t>Working on UI designs and delegated research tasks</a:t>
            </a:r>
          </a:p>
          <a:p>
            <a:pPr algn="l">
              <a:lnSpc>
                <a:spcPts val="2880"/>
              </a:lnSpc>
            </a:pPr>
          </a:p>
          <a:p>
            <a:pPr algn="l" marL="361950" indent="-180975" lvl="1">
              <a:lnSpc>
                <a:spcPts val="2880"/>
              </a:lnSpc>
              <a:buFont typeface="Arial"/>
              <a:buChar char="•"/>
            </a:pPr>
            <a:r>
              <a:rPr lang="en-US" sz="2000" u="sng">
                <a:solidFill>
                  <a:srgbClr val="000000"/>
                </a:solidFill>
                <a:latin typeface="Consolas Bold"/>
              </a:rPr>
              <a:t>October 29</a:t>
            </a:r>
            <a:r>
              <a:rPr lang="en-US" sz="2000" u="sng">
                <a:solidFill>
                  <a:srgbClr val="000000"/>
                </a:solidFill>
                <a:latin typeface="Consolas Bold"/>
              </a:rPr>
              <a:t>th:</a:t>
            </a:r>
            <a:r>
              <a:rPr lang="en-US" sz="2000">
                <a:solidFill>
                  <a:srgbClr val="000000"/>
                </a:solidFill>
                <a:latin typeface="Consolas"/>
              </a:rPr>
              <a:t> Discussed and settled on FE/BE framework and started UI/UX/Architecture Designs (React/Python-Django)</a:t>
            </a:r>
          </a:p>
          <a:p>
            <a:pPr algn="l">
              <a:lnSpc>
                <a:spcPts val="2880"/>
              </a:lnSpc>
            </a:pPr>
          </a:p>
          <a:p>
            <a:pPr algn="l" marL="361950" indent="-180975" lvl="1">
              <a:lnSpc>
                <a:spcPts val="2880"/>
              </a:lnSpc>
              <a:buFont typeface="Arial"/>
              <a:buChar char="•"/>
            </a:pPr>
            <a:r>
              <a:rPr lang="en-US" sz="2000" u="sng">
                <a:solidFill>
                  <a:srgbClr val="000000"/>
                </a:solidFill>
                <a:latin typeface="Consolas Bold"/>
              </a:rPr>
              <a:t>November 19th:</a:t>
            </a:r>
            <a:r>
              <a:rPr lang="en-US" sz="2000">
                <a:solidFill>
                  <a:srgbClr val="000000"/>
                </a:solidFill>
                <a:latin typeface="Consolas"/>
              </a:rPr>
              <a:t> </a:t>
            </a:r>
            <a:r>
              <a:rPr lang="en-US" sz="2000">
                <a:solidFill>
                  <a:srgbClr val="000000"/>
                </a:solidFill>
                <a:latin typeface="Consolas"/>
              </a:rPr>
              <a:t>Finalized UI/UX/Architecture designs with Advisor and set up Sprints</a:t>
            </a:r>
          </a:p>
          <a:p>
            <a:pPr algn="l">
              <a:lnSpc>
                <a:spcPts val="2880"/>
              </a:lnSpc>
            </a:pPr>
          </a:p>
          <a:p>
            <a:pPr algn="l" marL="361950" indent="-180975" lvl="1">
              <a:lnSpc>
                <a:spcPts val="2880"/>
              </a:lnSpc>
              <a:buFont typeface="Arial"/>
              <a:buChar char="•"/>
            </a:pPr>
            <a:r>
              <a:rPr lang="en-US" sz="2000" u="sng">
                <a:solidFill>
                  <a:srgbClr val="000000"/>
                </a:solidFill>
                <a:latin typeface="Consolas Bold"/>
              </a:rPr>
              <a:t>December 10th:</a:t>
            </a:r>
            <a:r>
              <a:rPr lang="en-US" sz="2000">
                <a:solidFill>
                  <a:srgbClr val="000000"/>
                </a:solidFill>
                <a:latin typeface="Consolas"/>
              </a:rPr>
              <a:t> Set up virtual environment</a:t>
            </a:r>
          </a:p>
          <a:p>
            <a:pPr algn="l">
              <a:lnSpc>
                <a:spcPts val="2880"/>
              </a:lnSpc>
            </a:pPr>
          </a:p>
          <a:p>
            <a:pPr algn="l" marL="361950" indent="-180975" lvl="1">
              <a:lnSpc>
                <a:spcPts val="2880"/>
              </a:lnSpc>
              <a:buFont typeface="Arial"/>
              <a:buChar char="•"/>
            </a:pPr>
            <a:r>
              <a:rPr lang="en-US" sz="2000" u="sng">
                <a:solidFill>
                  <a:srgbClr val="000000"/>
                </a:solidFill>
                <a:latin typeface="Consolas Bold"/>
              </a:rPr>
              <a:t>January 7th:</a:t>
            </a:r>
            <a:r>
              <a:rPr lang="en-US" sz="2000">
                <a:solidFill>
                  <a:srgbClr val="000000"/>
                </a:solidFill>
                <a:latin typeface="Consolas"/>
              </a:rPr>
              <a:t> Delegated coding development tasks between team members</a:t>
            </a:r>
          </a:p>
        </p:txBody>
      </p:sp>
      <p:sp>
        <p:nvSpPr>
          <p:cNvPr name="AutoShape 8" id="8"/>
          <p:cNvSpPr/>
          <p:nvPr/>
        </p:nvSpPr>
        <p:spPr>
          <a:xfrm rot="57645">
            <a:off x="257172" y="9859112"/>
            <a:ext cx="546088" cy="0"/>
          </a:xfrm>
          <a:prstGeom prst="line">
            <a:avLst/>
          </a:prstGeom>
          <a:ln cap="rnd" w="9525">
            <a:solidFill>
              <a:srgbClr val="000000"/>
            </a:solidFill>
            <a:prstDash val="solid"/>
            <a:headEnd type="none" len="sm" w="sm"/>
            <a:tailEnd type="none" len="sm" w="sm"/>
          </a:ln>
        </p:spPr>
      </p:sp>
      <p:sp>
        <p:nvSpPr>
          <p:cNvPr name="AutoShape 9" id="9"/>
          <p:cNvSpPr/>
          <p:nvPr/>
        </p:nvSpPr>
        <p:spPr>
          <a:xfrm rot="54296">
            <a:off x="248880" y="9859112"/>
            <a:ext cx="562673" cy="0"/>
          </a:xfrm>
          <a:prstGeom prst="line">
            <a:avLst/>
          </a:prstGeom>
          <a:ln cap="rnd" w="9525">
            <a:solidFill>
              <a:srgbClr val="000000"/>
            </a:solidFill>
            <a:prstDash val="solid"/>
            <a:headEnd type="none" len="sm" w="sm"/>
            <a:tailEnd type="none" len="sm" w="sm"/>
          </a:ln>
        </p:spPr>
      </p:sp>
      <p:grpSp>
        <p:nvGrpSpPr>
          <p:cNvPr name="Group 10" id="10"/>
          <p:cNvGrpSpPr/>
          <p:nvPr/>
        </p:nvGrpSpPr>
        <p:grpSpPr>
          <a:xfrm rot="0">
            <a:off x="449965" y="9722319"/>
            <a:ext cx="160502" cy="160502"/>
            <a:chOff x="0" y="0"/>
            <a:chExt cx="214003" cy="214003"/>
          </a:xfrm>
        </p:grpSpPr>
        <p:sp>
          <p:nvSpPr>
            <p:cNvPr name="Freeform 11" id="11"/>
            <p:cNvSpPr/>
            <p:nvPr/>
          </p:nvSpPr>
          <p:spPr>
            <a:xfrm flipH="false" flipV="false" rot="0">
              <a:off x="0" y="0"/>
              <a:ext cx="220726" cy="220853"/>
            </a:xfrm>
            <a:custGeom>
              <a:avLst/>
              <a:gdLst/>
              <a:ahLst/>
              <a:cxnLst/>
              <a:rect r="r" b="b" t="t" l="l"/>
              <a:pathLst>
                <a:path h="220853" w="220726">
                  <a:moveTo>
                    <a:pt x="0" y="110363"/>
                  </a:moveTo>
                  <a:cubicBezTo>
                    <a:pt x="0" y="49403"/>
                    <a:pt x="49403" y="0"/>
                    <a:pt x="110363" y="0"/>
                  </a:cubicBezTo>
                  <a:lnTo>
                    <a:pt x="110363" y="9525"/>
                  </a:lnTo>
                  <a:lnTo>
                    <a:pt x="110363" y="0"/>
                  </a:lnTo>
                  <a:cubicBezTo>
                    <a:pt x="171323" y="0"/>
                    <a:pt x="220726" y="49403"/>
                    <a:pt x="220726" y="110363"/>
                  </a:cubicBezTo>
                  <a:lnTo>
                    <a:pt x="211201" y="110363"/>
                  </a:lnTo>
                  <a:lnTo>
                    <a:pt x="220726" y="110363"/>
                  </a:lnTo>
                  <a:cubicBezTo>
                    <a:pt x="220726" y="171323"/>
                    <a:pt x="171323" y="220726"/>
                    <a:pt x="110363" y="220726"/>
                  </a:cubicBezTo>
                  <a:lnTo>
                    <a:pt x="110363" y="211201"/>
                  </a:lnTo>
                  <a:lnTo>
                    <a:pt x="110363" y="220726"/>
                  </a:lnTo>
                  <a:cubicBezTo>
                    <a:pt x="49403" y="220853"/>
                    <a:pt x="0" y="171450"/>
                    <a:pt x="0" y="110363"/>
                  </a:cubicBezTo>
                  <a:lnTo>
                    <a:pt x="9525" y="110363"/>
                  </a:lnTo>
                  <a:lnTo>
                    <a:pt x="17653" y="115189"/>
                  </a:lnTo>
                  <a:cubicBezTo>
                    <a:pt x="15494" y="118872"/>
                    <a:pt x="11049" y="120650"/>
                    <a:pt x="6985" y="119507"/>
                  </a:cubicBezTo>
                  <a:cubicBezTo>
                    <a:pt x="2921" y="118364"/>
                    <a:pt x="0" y="114681"/>
                    <a:pt x="0" y="110363"/>
                  </a:cubicBezTo>
                  <a:moveTo>
                    <a:pt x="19050" y="110363"/>
                  </a:moveTo>
                  <a:lnTo>
                    <a:pt x="9525" y="110363"/>
                  </a:lnTo>
                  <a:lnTo>
                    <a:pt x="1397" y="105537"/>
                  </a:lnTo>
                  <a:cubicBezTo>
                    <a:pt x="3556" y="101854"/>
                    <a:pt x="8001" y="100076"/>
                    <a:pt x="12065" y="101219"/>
                  </a:cubicBezTo>
                  <a:cubicBezTo>
                    <a:pt x="16129" y="102362"/>
                    <a:pt x="19050" y="106172"/>
                    <a:pt x="19050" y="110363"/>
                  </a:cubicBezTo>
                  <a:cubicBezTo>
                    <a:pt x="19050" y="160782"/>
                    <a:pt x="59944" y="201676"/>
                    <a:pt x="110363" y="201676"/>
                  </a:cubicBezTo>
                  <a:cubicBezTo>
                    <a:pt x="160782" y="201676"/>
                    <a:pt x="201676" y="160782"/>
                    <a:pt x="201676" y="110363"/>
                  </a:cubicBezTo>
                  <a:cubicBezTo>
                    <a:pt x="201676" y="59944"/>
                    <a:pt x="160909" y="19050"/>
                    <a:pt x="110363" y="19050"/>
                  </a:cubicBezTo>
                  <a:lnTo>
                    <a:pt x="110363" y="9525"/>
                  </a:lnTo>
                  <a:lnTo>
                    <a:pt x="110363" y="19050"/>
                  </a:lnTo>
                  <a:cubicBezTo>
                    <a:pt x="59944" y="19050"/>
                    <a:pt x="19050" y="59944"/>
                    <a:pt x="19050" y="110363"/>
                  </a:cubicBezTo>
                  <a:close/>
                </a:path>
              </a:pathLst>
            </a:custGeom>
            <a:solidFill>
              <a:srgbClr val="000000"/>
            </a:solidFill>
          </p:spPr>
        </p:sp>
      </p:grpSp>
      <p:sp>
        <p:nvSpPr>
          <p:cNvPr name="TextBox 12" id="12"/>
          <p:cNvSpPr txBox="true"/>
          <p:nvPr/>
        </p:nvSpPr>
        <p:spPr>
          <a:xfrm rot="0">
            <a:off x="7274023" y="1468755"/>
            <a:ext cx="4646042" cy="7263765"/>
          </a:xfrm>
          <a:prstGeom prst="rect">
            <a:avLst/>
          </a:prstGeom>
        </p:spPr>
        <p:txBody>
          <a:bodyPr anchor="t" rtlCol="false" tIns="0" lIns="0" bIns="0" rIns="0">
            <a:spAutoFit/>
          </a:bodyPr>
          <a:lstStyle/>
          <a:p>
            <a:pPr>
              <a:lnSpc>
                <a:spcPts val="2880"/>
              </a:lnSpc>
            </a:pPr>
            <a:r>
              <a:rPr lang="en-US" sz="2000" spc="42">
                <a:solidFill>
                  <a:srgbClr val="000000"/>
                </a:solidFill>
                <a:latin typeface="Consolas"/>
              </a:rPr>
              <a:t>Code Development</a:t>
            </a:r>
          </a:p>
          <a:p>
            <a:pPr marL="431801" indent="-215900" lvl="1">
              <a:lnSpc>
                <a:spcPts val="2880"/>
              </a:lnSpc>
              <a:spcBef>
                <a:spcPct val="0"/>
              </a:spcBef>
              <a:buFont typeface="Arial"/>
              <a:buChar char="•"/>
            </a:pPr>
            <a:r>
              <a:rPr lang="en-US" sz="2000" spc="42" u="sng">
                <a:solidFill>
                  <a:srgbClr val="000000"/>
                </a:solidFill>
                <a:latin typeface="Consolas Bold"/>
              </a:rPr>
              <a:t>[Completed] Sprint 1</a:t>
            </a:r>
            <a:r>
              <a:rPr lang="en-US" sz="2000" spc="42" u="sng">
                <a:solidFill>
                  <a:srgbClr val="000000"/>
                </a:solidFill>
                <a:latin typeface="Consolas"/>
              </a:rPr>
              <a:t>:</a:t>
            </a:r>
            <a:r>
              <a:rPr lang="en-US" sz="2000" spc="42">
                <a:solidFill>
                  <a:srgbClr val="000000"/>
                </a:solidFill>
                <a:latin typeface="Consolas"/>
              </a:rPr>
              <a:t> January 8th to January 21th </a:t>
            </a:r>
          </a:p>
          <a:p>
            <a:pPr marL="863601" indent="-287867" lvl="2">
              <a:lnSpc>
                <a:spcPts val="2880"/>
              </a:lnSpc>
              <a:spcBef>
                <a:spcPct val="0"/>
              </a:spcBef>
              <a:buFont typeface="Arial"/>
              <a:buChar char="⚬"/>
            </a:pPr>
            <a:r>
              <a:rPr lang="en-US" sz="2000" spc="42">
                <a:solidFill>
                  <a:srgbClr val="000000"/>
                </a:solidFill>
                <a:latin typeface="Consolas"/>
              </a:rPr>
              <a:t>Tutorials for code implementation FE/BE</a:t>
            </a:r>
          </a:p>
          <a:p>
            <a:pPr>
              <a:lnSpc>
                <a:spcPts val="2880"/>
              </a:lnSpc>
              <a:spcBef>
                <a:spcPct val="0"/>
              </a:spcBef>
            </a:pPr>
          </a:p>
          <a:p>
            <a:pPr marL="431801" indent="-215900" lvl="1">
              <a:lnSpc>
                <a:spcPts val="2880"/>
              </a:lnSpc>
              <a:spcBef>
                <a:spcPct val="0"/>
              </a:spcBef>
              <a:buFont typeface="Arial"/>
              <a:buChar char="•"/>
            </a:pPr>
            <a:r>
              <a:rPr lang="en-US" sz="2000" spc="42" u="sng">
                <a:solidFill>
                  <a:srgbClr val="000000"/>
                </a:solidFill>
                <a:latin typeface="Consolas Bold"/>
              </a:rPr>
              <a:t>[Completed] Sprint 2</a:t>
            </a:r>
            <a:r>
              <a:rPr lang="en-US" sz="2000" spc="42" u="sng">
                <a:solidFill>
                  <a:srgbClr val="000000"/>
                </a:solidFill>
                <a:latin typeface="Consolas"/>
              </a:rPr>
              <a:t>:</a:t>
            </a:r>
            <a:r>
              <a:rPr lang="en-US" sz="2000" spc="42">
                <a:solidFill>
                  <a:srgbClr val="000000"/>
                </a:solidFill>
                <a:latin typeface="Consolas"/>
              </a:rPr>
              <a:t> January 22nd to February 4th</a:t>
            </a:r>
          </a:p>
          <a:p>
            <a:pPr marL="863601" indent="-287867" lvl="2">
              <a:lnSpc>
                <a:spcPts val="2880"/>
              </a:lnSpc>
              <a:spcBef>
                <a:spcPct val="0"/>
              </a:spcBef>
              <a:buFont typeface="Arial"/>
              <a:buChar char="⚬"/>
            </a:pPr>
            <a:r>
              <a:rPr lang="en-US" sz="2000" spc="42">
                <a:solidFill>
                  <a:srgbClr val="000000"/>
                </a:solidFill>
                <a:latin typeface="Consolas"/>
              </a:rPr>
              <a:t>Pushed FE pages and started some BE linkage</a:t>
            </a:r>
          </a:p>
          <a:p>
            <a:pPr>
              <a:lnSpc>
                <a:spcPts val="2880"/>
              </a:lnSpc>
              <a:spcBef>
                <a:spcPct val="0"/>
              </a:spcBef>
            </a:pPr>
          </a:p>
          <a:p>
            <a:pPr marL="431801" indent="-215900" lvl="1">
              <a:lnSpc>
                <a:spcPts val="2880"/>
              </a:lnSpc>
              <a:spcBef>
                <a:spcPct val="0"/>
              </a:spcBef>
              <a:buFont typeface="Arial"/>
              <a:buChar char="•"/>
            </a:pPr>
            <a:r>
              <a:rPr lang="en-US" sz="2000" spc="42" u="sng">
                <a:solidFill>
                  <a:srgbClr val="000000"/>
                </a:solidFill>
                <a:latin typeface="Consolas Bold"/>
              </a:rPr>
              <a:t>[In Progress] Sprint 3</a:t>
            </a:r>
            <a:r>
              <a:rPr lang="en-US" sz="2000" spc="42" u="sng">
                <a:solidFill>
                  <a:srgbClr val="000000"/>
                </a:solidFill>
                <a:latin typeface="Consolas"/>
              </a:rPr>
              <a:t>:</a:t>
            </a:r>
            <a:r>
              <a:rPr lang="en-US" sz="2000" spc="42">
                <a:solidFill>
                  <a:srgbClr val="000000"/>
                </a:solidFill>
                <a:latin typeface="Consolas"/>
              </a:rPr>
              <a:t> February 5th to February 18th</a:t>
            </a:r>
          </a:p>
          <a:p>
            <a:pPr>
              <a:lnSpc>
                <a:spcPts val="2880"/>
              </a:lnSpc>
              <a:spcBef>
                <a:spcPct val="0"/>
              </a:spcBef>
            </a:pPr>
          </a:p>
          <a:p>
            <a:pPr marL="431801" indent="-215900" lvl="1">
              <a:lnSpc>
                <a:spcPts val="2880"/>
              </a:lnSpc>
              <a:spcBef>
                <a:spcPct val="0"/>
              </a:spcBef>
              <a:buFont typeface="Arial"/>
              <a:buChar char="•"/>
            </a:pPr>
            <a:r>
              <a:rPr lang="en-US" sz="2000" spc="42" u="sng">
                <a:solidFill>
                  <a:srgbClr val="000000"/>
                </a:solidFill>
                <a:latin typeface="Consolas Bold"/>
              </a:rPr>
              <a:t>Sprint 4</a:t>
            </a:r>
            <a:r>
              <a:rPr lang="en-US" sz="2000" spc="42" u="sng">
                <a:solidFill>
                  <a:srgbClr val="000000"/>
                </a:solidFill>
                <a:latin typeface="Consolas"/>
              </a:rPr>
              <a:t>:</a:t>
            </a:r>
            <a:r>
              <a:rPr lang="en-US" sz="2000" spc="42">
                <a:solidFill>
                  <a:srgbClr val="000000"/>
                </a:solidFill>
                <a:latin typeface="Consolas"/>
              </a:rPr>
              <a:t> February 19th to March 2nd</a:t>
            </a:r>
          </a:p>
          <a:p>
            <a:pPr marL="431801" indent="-215900" lvl="1">
              <a:lnSpc>
                <a:spcPts val="2880"/>
              </a:lnSpc>
              <a:spcBef>
                <a:spcPct val="0"/>
              </a:spcBef>
              <a:buFont typeface="Arial"/>
              <a:buChar char="•"/>
            </a:pPr>
            <a:r>
              <a:rPr lang="en-US" sz="2000" spc="42" u="sng">
                <a:solidFill>
                  <a:srgbClr val="000000"/>
                </a:solidFill>
                <a:latin typeface="Consolas Bold"/>
              </a:rPr>
              <a:t>Sprint 5</a:t>
            </a:r>
            <a:r>
              <a:rPr lang="en-US" sz="2000" spc="42" u="sng">
                <a:solidFill>
                  <a:srgbClr val="000000"/>
                </a:solidFill>
                <a:latin typeface="Consolas"/>
              </a:rPr>
              <a:t>:</a:t>
            </a:r>
            <a:r>
              <a:rPr lang="en-US" sz="2000" spc="42">
                <a:solidFill>
                  <a:srgbClr val="000000"/>
                </a:solidFill>
                <a:latin typeface="Consolas"/>
              </a:rPr>
              <a:t> March 3rd to March 16th</a:t>
            </a:r>
          </a:p>
          <a:p>
            <a:pPr marL="431801" indent="-215900" lvl="1">
              <a:lnSpc>
                <a:spcPts val="2880"/>
              </a:lnSpc>
              <a:spcBef>
                <a:spcPct val="0"/>
              </a:spcBef>
              <a:buFont typeface="Arial"/>
              <a:buChar char="•"/>
            </a:pPr>
            <a:r>
              <a:rPr lang="en-US" sz="2000" spc="43" u="sng">
                <a:solidFill>
                  <a:srgbClr val="000000"/>
                </a:solidFill>
                <a:latin typeface="Consolas Bold"/>
              </a:rPr>
              <a:t>Last Half-Sprint</a:t>
            </a:r>
            <a:r>
              <a:rPr lang="en-US" sz="2000" spc="43" u="sng">
                <a:solidFill>
                  <a:srgbClr val="000000"/>
                </a:solidFill>
                <a:latin typeface="Consolas"/>
              </a:rPr>
              <a:t>:</a:t>
            </a:r>
            <a:r>
              <a:rPr lang="en-US" sz="2000" spc="43">
                <a:solidFill>
                  <a:srgbClr val="000000"/>
                </a:solidFill>
                <a:latin typeface="Consolas"/>
              </a:rPr>
              <a:t> Development is completed on March 24th</a:t>
            </a:r>
          </a:p>
        </p:txBody>
      </p:sp>
      <p:sp>
        <p:nvSpPr>
          <p:cNvPr name="TextBox 13" id="13"/>
          <p:cNvSpPr txBox="true"/>
          <p:nvPr/>
        </p:nvSpPr>
        <p:spPr>
          <a:xfrm rot="0">
            <a:off x="13541462" y="3821430"/>
            <a:ext cx="3949976" cy="2558415"/>
          </a:xfrm>
          <a:prstGeom prst="rect">
            <a:avLst/>
          </a:prstGeom>
        </p:spPr>
        <p:txBody>
          <a:bodyPr anchor="t" rtlCol="false" tIns="0" lIns="0" bIns="0" rIns="0">
            <a:spAutoFit/>
          </a:bodyPr>
          <a:lstStyle/>
          <a:p>
            <a:pPr>
              <a:lnSpc>
                <a:spcPts val="2880"/>
              </a:lnSpc>
            </a:pPr>
            <a:r>
              <a:rPr lang="en-US" sz="2000" spc="42">
                <a:solidFill>
                  <a:srgbClr val="000000"/>
                </a:solidFill>
                <a:latin typeface="Consolas"/>
              </a:rPr>
              <a:t>Post Development</a:t>
            </a:r>
          </a:p>
          <a:p>
            <a:pPr marL="431801" indent="-215900" lvl="1">
              <a:lnSpc>
                <a:spcPts val="2880"/>
              </a:lnSpc>
              <a:buFont typeface="Arial"/>
              <a:buChar char="•"/>
            </a:pPr>
            <a:r>
              <a:rPr lang="en-US" sz="2000" spc="42" u="sng">
                <a:solidFill>
                  <a:srgbClr val="000000"/>
                </a:solidFill>
                <a:latin typeface="Consolas Bold"/>
              </a:rPr>
              <a:t>Debugging:</a:t>
            </a:r>
            <a:r>
              <a:rPr lang="en-US" sz="2000" spc="42">
                <a:solidFill>
                  <a:srgbClr val="000000"/>
                </a:solidFill>
                <a:latin typeface="Consolas"/>
              </a:rPr>
              <a:t> March 26th to April 9th</a:t>
            </a:r>
          </a:p>
          <a:p>
            <a:pPr>
              <a:lnSpc>
                <a:spcPts val="2880"/>
              </a:lnSpc>
              <a:spcBef>
                <a:spcPct val="0"/>
              </a:spcBef>
            </a:pPr>
          </a:p>
          <a:p>
            <a:pPr marL="431801" indent="-215900" lvl="1">
              <a:lnSpc>
                <a:spcPts val="2880"/>
              </a:lnSpc>
              <a:buFont typeface="Arial"/>
              <a:buChar char="•"/>
            </a:pPr>
            <a:r>
              <a:rPr lang="en-US" sz="2000" spc="43" u="sng">
                <a:solidFill>
                  <a:srgbClr val="000000"/>
                </a:solidFill>
                <a:latin typeface="Consolas Bold"/>
              </a:rPr>
              <a:t>CEAS Expo:</a:t>
            </a:r>
            <a:r>
              <a:rPr lang="en-US" sz="2000" spc="43">
                <a:solidFill>
                  <a:srgbClr val="000000"/>
                </a:solidFill>
                <a:latin typeface="Consolas"/>
              </a:rPr>
              <a:t> April 9th @ Duke Energy Duke Energy Convention Center</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3F2EE"/>
        </a:solidFill>
      </p:bgPr>
    </p:bg>
    <p:spTree>
      <p:nvGrpSpPr>
        <p:cNvPr id="1" name=""/>
        <p:cNvGrpSpPr/>
        <p:nvPr/>
      </p:nvGrpSpPr>
      <p:grpSpPr>
        <a:xfrm>
          <a:off x="0" y="0"/>
          <a:ext cx="0" cy="0"/>
          <a:chOff x="0" y="0"/>
          <a:chExt cx="0" cy="0"/>
        </a:xfrm>
      </p:grpSpPr>
      <p:sp>
        <p:nvSpPr>
          <p:cNvPr name="TextBox 2" id="2"/>
          <p:cNvSpPr txBox="true"/>
          <p:nvPr/>
        </p:nvSpPr>
        <p:spPr>
          <a:xfrm rot="0">
            <a:off x="0" y="159703"/>
            <a:ext cx="12258140"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rPr>
              <a:t>Completed Results</a:t>
            </a:r>
          </a:p>
        </p:txBody>
      </p:sp>
      <p:sp>
        <p:nvSpPr>
          <p:cNvPr name="TextBox 3" id="3"/>
          <p:cNvSpPr txBox="true"/>
          <p:nvPr/>
        </p:nvSpPr>
        <p:spPr>
          <a:xfrm rot="0">
            <a:off x="513042" y="1896026"/>
            <a:ext cx="15115067" cy="6603873"/>
          </a:xfrm>
          <a:prstGeom prst="rect">
            <a:avLst/>
          </a:prstGeom>
        </p:spPr>
        <p:txBody>
          <a:bodyPr anchor="t" rtlCol="false" tIns="0" lIns="0" bIns="0" rIns="0">
            <a:spAutoFit/>
          </a:bodyPr>
          <a:lstStyle/>
          <a:p>
            <a:pPr marL="434340" indent="-217170" lvl="1">
              <a:lnSpc>
                <a:spcPts val="3456"/>
              </a:lnSpc>
              <a:buFont typeface="Arial"/>
              <a:buChar char="•"/>
            </a:pPr>
            <a:r>
              <a:rPr lang="en-US" sz="2400">
                <a:solidFill>
                  <a:srgbClr val="000000"/>
                </a:solidFill>
                <a:latin typeface="Consolas"/>
              </a:rPr>
              <a:t>Gathered a lot of research from different colleges to settle on the scope of project</a:t>
            </a:r>
          </a:p>
          <a:p>
            <a:pPr marL="1036320" indent="-345440" lvl="2">
              <a:lnSpc>
                <a:spcPts val="3456"/>
              </a:lnSpc>
              <a:buFont typeface="Arial"/>
              <a:buChar char="⚬"/>
            </a:pPr>
            <a:r>
              <a:rPr lang="en-US" sz="2400">
                <a:solidFill>
                  <a:srgbClr val="000000"/>
                </a:solidFill>
                <a:latin typeface="Consolas"/>
              </a:rPr>
              <a:t>Narrowed down each feature needed to achieve our goal: </a:t>
            </a:r>
            <a:r>
              <a:rPr lang="en-US" sz="2400">
                <a:solidFill>
                  <a:srgbClr val="000000"/>
                </a:solidFill>
                <a:latin typeface="Consolas Italics"/>
              </a:rPr>
              <a:t>To centralize all aspects of any university event lifecycle (idea -&gt; planning -&gt; execution -&gt; follow-up) in a single web application</a:t>
            </a:r>
          </a:p>
          <a:p>
            <a:pPr marL="518160" indent="-259080" lvl="1">
              <a:lnSpc>
                <a:spcPts val="3456"/>
              </a:lnSpc>
              <a:buFont typeface="Arial"/>
              <a:buChar char="•"/>
            </a:pPr>
            <a:r>
              <a:rPr lang="en-US" sz="2400">
                <a:solidFill>
                  <a:srgbClr val="000000"/>
                </a:solidFill>
                <a:latin typeface="Consolas"/>
              </a:rPr>
              <a:t>Determined stack and environment</a:t>
            </a:r>
          </a:p>
          <a:p>
            <a:pPr marL="1036320" indent="-345440" lvl="2">
              <a:lnSpc>
                <a:spcPts val="3456"/>
              </a:lnSpc>
              <a:buFont typeface="Arial"/>
              <a:buChar char="⚬"/>
            </a:pPr>
            <a:r>
              <a:rPr lang="en-US" sz="2400">
                <a:solidFill>
                  <a:srgbClr val="000000"/>
                </a:solidFill>
                <a:latin typeface="Consolas"/>
              </a:rPr>
              <a:t>React Front End</a:t>
            </a:r>
          </a:p>
          <a:p>
            <a:pPr marL="1036320" indent="-345440" lvl="2">
              <a:lnSpc>
                <a:spcPts val="3456"/>
              </a:lnSpc>
              <a:buFont typeface="Arial"/>
              <a:buChar char="⚬"/>
            </a:pPr>
            <a:r>
              <a:rPr lang="en-US" sz="2400">
                <a:solidFill>
                  <a:srgbClr val="000000"/>
                </a:solidFill>
                <a:latin typeface="Consolas"/>
              </a:rPr>
              <a:t>Python-Django Back End</a:t>
            </a:r>
          </a:p>
          <a:p>
            <a:pPr marL="518160" indent="-259080" lvl="1">
              <a:lnSpc>
                <a:spcPts val="3456"/>
              </a:lnSpc>
              <a:buFont typeface="Arial"/>
              <a:buChar char="•"/>
            </a:pPr>
            <a:r>
              <a:rPr lang="en-US" sz="2400">
                <a:solidFill>
                  <a:srgbClr val="000000"/>
                </a:solidFill>
                <a:latin typeface="Consolas"/>
              </a:rPr>
              <a:t>Planned out tasks for each feature and delegated them accordingly to each team member</a:t>
            </a:r>
          </a:p>
          <a:p>
            <a:pPr marL="1036320" indent="-345440" lvl="2">
              <a:lnSpc>
                <a:spcPts val="3456"/>
              </a:lnSpc>
              <a:buFont typeface="Arial"/>
              <a:buChar char="⚬"/>
            </a:pPr>
            <a:r>
              <a:rPr lang="en-US" sz="2400">
                <a:solidFill>
                  <a:srgbClr val="000000"/>
                </a:solidFill>
                <a:latin typeface="Consolas"/>
              </a:rPr>
              <a:t>Two week sprints, Advisor meeting mid-sprint</a:t>
            </a:r>
          </a:p>
          <a:p>
            <a:pPr marL="518160" indent="-259080" lvl="1">
              <a:lnSpc>
                <a:spcPts val="3456"/>
              </a:lnSpc>
              <a:buFont typeface="Arial"/>
              <a:buChar char="•"/>
            </a:pPr>
            <a:r>
              <a:rPr lang="en-US" sz="2400">
                <a:solidFill>
                  <a:srgbClr val="000000"/>
                </a:solidFill>
                <a:latin typeface="Consolas"/>
              </a:rPr>
              <a:t>Finished programming trainings and started development</a:t>
            </a:r>
          </a:p>
          <a:p>
            <a:pPr marL="1036320" indent="-345440" lvl="2">
              <a:lnSpc>
                <a:spcPts val="3456"/>
              </a:lnSpc>
              <a:buFont typeface="Arial"/>
              <a:buChar char="⚬"/>
            </a:pPr>
            <a:r>
              <a:rPr lang="en-US" sz="2400">
                <a:solidFill>
                  <a:srgbClr val="000000"/>
                </a:solidFill>
                <a:latin typeface="Consolas"/>
              </a:rPr>
              <a:t>Landing Page FE</a:t>
            </a:r>
          </a:p>
          <a:p>
            <a:pPr marL="1036320" indent="-345440" lvl="2">
              <a:lnSpc>
                <a:spcPts val="3456"/>
              </a:lnSpc>
              <a:buFont typeface="Arial"/>
              <a:buChar char="⚬"/>
            </a:pPr>
            <a:r>
              <a:rPr lang="en-US" sz="2400">
                <a:solidFill>
                  <a:srgbClr val="000000"/>
                </a:solidFill>
                <a:latin typeface="Consolas"/>
              </a:rPr>
              <a:t>General Information Page FE / BE</a:t>
            </a:r>
          </a:p>
          <a:p>
            <a:pPr marL="1036320" indent="-345440" lvl="2">
              <a:lnSpc>
                <a:spcPts val="3456"/>
              </a:lnSpc>
              <a:buFont typeface="Arial"/>
              <a:buChar char="⚬"/>
            </a:pPr>
            <a:r>
              <a:rPr lang="en-US" sz="2400">
                <a:solidFill>
                  <a:srgbClr val="000000"/>
                </a:solidFill>
                <a:latin typeface="Consolas"/>
              </a:rPr>
              <a:t>Marketing Page FE / BE</a:t>
            </a:r>
          </a:p>
          <a:p>
            <a:pPr marL="1036320" indent="-345440" lvl="2">
              <a:lnSpc>
                <a:spcPts val="3456"/>
              </a:lnSpc>
              <a:buFont typeface="Arial"/>
              <a:buChar char="⚬"/>
            </a:pPr>
            <a:r>
              <a:rPr lang="en-US" sz="2400">
                <a:solidFill>
                  <a:srgbClr val="000000"/>
                </a:solidFill>
                <a:latin typeface="Consolas"/>
              </a:rPr>
              <a:t>Attendance Page FE</a:t>
            </a:r>
          </a:p>
          <a:p>
            <a:pPr algn="l">
              <a:lnSpc>
                <a:spcPts val="3456"/>
              </a:lnSpc>
            </a:pP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F3F2EE"/>
        </a:solidFill>
      </p:bgPr>
    </p:bg>
    <p:spTree>
      <p:nvGrpSpPr>
        <p:cNvPr id="1" name=""/>
        <p:cNvGrpSpPr/>
        <p:nvPr/>
      </p:nvGrpSpPr>
      <p:grpSpPr>
        <a:xfrm>
          <a:off x="0" y="0"/>
          <a:ext cx="0" cy="0"/>
          <a:chOff x="0" y="0"/>
          <a:chExt cx="0" cy="0"/>
        </a:xfrm>
      </p:grpSpPr>
      <p:sp>
        <p:nvSpPr>
          <p:cNvPr name="TextBox 2" id="2"/>
          <p:cNvSpPr txBox="true"/>
          <p:nvPr/>
        </p:nvSpPr>
        <p:spPr>
          <a:xfrm rot="0">
            <a:off x="255435" y="-46383"/>
            <a:ext cx="7243376"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rPr>
              <a:t>Next Steps</a:t>
            </a:r>
          </a:p>
        </p:txBody>
      </p:sp>
      <p:sp>
        <p:nvSpPr>
          <p:cNvPr name="TextBox 3" id="3"/>
          <p:cNvSpPr txBox="true"/>
          <p:nvPr/>
        </p:nvSpPr>
        <p:spPr>
          <a:xfrm rot="0">
            <a:off x="513042" y="1621472"/>
            <a:ext cx="15115067" cy="7918323"/>
          </a:xfrm>
          <a:prstGeom prst="rect">
            <a:avLst/>
          </a:prstGeom>
        </p:spPr>
        <p:txBody>
          <a:bodyPr anchor="t" rtlCol="false" tIns="0" lIns="0" bIns="0" rIns="0">
            <a:spAutoFit/>
          </a:bodyPr>
          <a:lstStyle/>
          <a:p>
            <a:pPr marL="518160" indent="-259080" lvl="1">
              <a:lnSpc>
                <a:spcPts val="3456"/>
              </a:lnSpc>
              <a:buFont typeface="Arial"/>
              <a:buChar char="•"/>
            </a:pPr>
            <a:r>
              <a:rPr lang="en-US" sz="2400">
                <a:solidFill>
                  <a:srgbClr val="000000"/>
                </a:solidFill>
                <a:latin typeface="Consolas"/>
              </a:rPr>
              <a:t>Finish the rest of the code skeleton for an event</a:t>
            </a:r>
          </a:p>
          <a:p>
            <a:pPr marL="1036320" indent="-345440" lvl="2">
              <a:lnSpc>
                <a:spcPts val="3456"/>
              </a:lnSpc>
              <a:buFont typeface="Arial"/>
              <a:buChar char="⚬"/>
            </a:pPr>
            <a:r>
              <a:rPr lang="en-US" sz="2400">
                <a:solidFill>
                  <a:srgbClr val="000000"/>
                </a:solidFill>
                <a:latin typeface="Consolas"/>
              </a:rPr>
              <a:t>The rest of the FE pages</a:t>
            </a:r>
          </a:p>
          <a:p>
            <a:pPr marL="1554480" indent="-388620" lvl="3">
              <a:lnSpc>
                <a:spcPts val="3456"/>
              </a:lnSpc>
              <a:buFont typeface="Arial"/>
              <a:buChar char="￭"/>
            </a:pPr>
            <a:r>
              <a:rPr lang="en-US" sz="2400">
                <a:solidFill>
                  <a:srgbClr val="000000"/>
                </a:solidFill>
                <a:latin typeface="Consolas"/>
              </a:rPr>
              <a:t>Goals</a:t>
            </a:r>
          </a:p>
          <a:p>
            <a:pPr marL="1554480" indent="-388620" lvl="3">
              <a:lnSpc>
                <a:spcPts val="3456"/>
              </a:lnSpc>
              <a:buFont typeface="Arial"/>
              <a:buChar char="￭"/>
            </a:pPr>
            <a:r>
              <a:rPr lang="en-US" sz="2400">
                <a:solidFill>
                  <a:srgbClr val="000000"/>
                </a:solidFill>
                <a:latin typeface="Consolas"/>
              </a:rPr>
              <a:t>Budget</a:t>
            </a:r>
          </a:p>
          <a:p>
            <a:pPr marL="1554480" indent="-388620" lvl="3">
              <a:lnSpc>
                <a:spcPts val="3456"/>
              </a:lnSpc>
              <a:buFont typeface="Arial"/>
              <a:buChar char="￭"/>
            </a:pPr>
            <a:r>
              <a:rPr lang="en-US" sz="2400">
                <a:solidFill>
                  <a:srgbClr val="000000"/>
                </a:solidFill>
                <a:latin typeface="Consolas"/>
              </a:rPr>
              <a:t>Tasks</a:t>
            </a:r>
          </a:p>
          <a:p>
            <a:pPr marL="1036320" indent="-345440" lvl="2">
              <a:lnSpc>
                <a:spcPts val="3456"/>
              </a:lnSpc>
              <a:buFont typeface="Arial"/>
              <a:buChar char="⚬"/>
            </a:pPr>
            <a:r>
              <a:rPr lang="en-US" sz="2400">
                <a:solidFill>
                  <a:srgbClr val="000000"/>
                </a:solidFill>
                <a:latin typeface="Consolas"/>
              </a:rPr>
              <a:t>Backend models for finished FE pages</a:t>
            </a:r>
          </a:p>
          <a:p>
            <a:pPr marL="518160" indent="-259080" lvl="1">
              <a:lnSpc>
                <a:spcPts val="3456"/>
              </a:lnSpc>
              <a:buFont typeface="Arial"/>
              <a:buChar char="•"/>
            </a:pPr>
            <a:r>
              <a:rPr lang="en-US" sz="2400">
                <a:solidFill>
                  <a:srgbClr val="000000"/>
                </a:solidFill>
                <a:latin typeface="Consolas"/>
              </a:rPr>
              <a:t>Feature correlation &amp; expansion</a:t>
            </a:r>
          </a:p>
          <a:p>
            <a:pPr marL="1036320" indent="-345440" lvl="2">
              <a:lnSpc>
                <a:spcPts val="3456"/>
              </a:lnSpc>
              <a:buFont typeface="Arial"/>
              <a:buChar char="⚬"/>
            </a:pPr>
            <a:r>
              <a:rPr lang="en-US" sz="2400">
                <a:solidFill>
                  <a:srgbClr val="000000"/>
                </a:solidFill>
                <a:latin typeface="Consolas"/>
              </a:rPr>
              <a:t>Tasks to Goals</a:t>
            </a:r>
          </a:p>
          <a:p>
            <a:pPr marL="1036320" indent="-345440" lvl="2">
              <a:lnSpc>
                <a:spcPts val="3456"/>
              </a:lnSpc>
              <a:buFont typeface="Arial"/>
              <a:buChar char="⚬"/>
            </a:pPr>
            <a:r>
              <a:rPr lang="en-US" sz="2400">
                <a:solidFill>
                  <a:srgbClr val="000000"/>
                </a:solidFill>
                <a:latin typeface="Consolas"/>
              </a:rPr>
              <a:t>General Information Page card summary</a:t>
            </a:r>
          </a:p>
          <a:p>
            <a:pPr marL="1036320" indent="-345440" lvl="2">
              <a:lnSpc>
                <a:spcPts val="3456"/>
              </a:lnSpc>
              <a:buFont typeface="Arial"/>
              <a:buChar char="⚬"/>
            </a:pPr>
            <a:r>
              <a:rPr lang="en-US" sz="2400">
                <a:solidFill>
                  <a:srgbClr val="000000"/>
                </a:solidFill>
                <a:latin typeface="Consolas"/>
              </a:rPr>
              <a:t>Routing</a:t>
            </a:r>
          </a:p>
          <a:p>
            <a:pPr marL="518160" indent="-259080" lvl="1">
              <a:lnSpc>
                <a:spcPts val="3456"/>
              </a:lnSpc>
              <a:buFont typeface="Arial"/>
              <a:buChar char="•"/>
            </a:pPr>
            <a:r>
              <a:rPr lang="en-US" sz="2400">
                <a:solidFill>
                  <a:srgbClr val="000000"/>
                </a:solidFill>
                <a:latin typeface="Consolas"/>
              </a:rPr>
              <a:t>User authentication</a:t>
            </a:r>
          </a:p>
          <a:p>
            <a:pPr marL="1036320" indent="-345440" lvl="2">
              <a:lnSpc>
                <a:spcPts val="3456"/>
              </a:lnSpc>
              <a:buFont typeface="Arial"/>
              <a:buChar char="⚬"/>
            </a:pPr>
            <a:r>
              <a:rPr lang="en-US" sz="2400">
                <a:solidFill>
                  <a:srgbClr val="000000"/>
                </a:solidFill>
                <a:latin typeface="Consolas"/>
              </a:rPr>
              <a:t>Login page</a:t>
            </a:r>
          </a:p>
          <a:p>
            <a:pPr marL="1036320" indent="-345440" lvl="2">
              <a:lnSpc>
                <a:spcPts val="3456"/>
              </a:lnSpc>
              <a:buFont typeface="Arial"/>
              <a:buChar char="⚬"/>
            </a:pPr>
            <a:r>
              <a:rPr lang="en-US" sz="2400">
                <a:solidFill>
                  <a:srgbClr val="000000"/>
                </a:solidFill>
                <a:latin typeface="Consolas"/>
              </a:rPr>
              <a:t>Superuser and users with different permissions</a:t>
            </a:r>
          </a:p>
          <a:p>
            <a:pPr marL="518160" indent="-259080" lvl="1">
              <a:lnSpc>
                <a:spcPts val="3456"/>
              </a:lnSpc>
              <a:buFont typeface="Arial"/>
              <a:buChar char="•"/>
            </a:pPr>
            <a:r>
              <a:rPr lang="en-US" sz="2400">
                <a:solidFill>
                  <a:srgbClr val="000000"/>
                </a:solidFill>
                <a:latin typeface="Consolas"/>
              </a:rPr>
              <a:t>Add multiple event functionality and traversability </a:t>
            </a:r>
          </a:p>
          <a:p>
            <a:pPr marL="1036320" indent="-345440" lvl="2">
              <a:lnSpc>
                <a:spcPts val="3456"/>
              </a:lnSpc>
              <a:buFont typeface="Arial"/>
              <a:buChar char="⚬"/>
            </a:pPr>
            <a:r>
              <a:rPr lang="en-US" sz="2400">
                <a:solidFill>
                  <a:srgbClr val="000000"/>
                </a:solidFill>
                <a:latin typeface="Consolas"/>
              </a:rPr>
              <a:t>User should be able to create multiple events and each event should have its own state and respective information</a:t>
            </a:r>
          </a:p>
          <a:p>
            <a:pPr marL="518160" indent="-259080" lvl="1">
              <a:lnSpc>
                <a:spcPts val="3456"/>
              </a:lnSpc>
              <a:buFont typeface="Arial"/>
              <a:buChar char="•"/>
            </a:pPr>
            <a:r>
              <a:rPr lang="en-US" sz="2400">
                <a:solidFill>
                  <a:srgbClr val="000000"/>
                </a:solidFill>
                <a:latin typeface="Consolas"/>
              </a:rPr>
              <a:t>Testing, debugging, final UI completion</a:t>
            </a:r>
          </a:p>
          <a:p>
            <a:pPr algn="l" marL="518160" indent="-259080" lvl="1">
              <a:lnSpc>
                <a:spcPts val="3456"/>
              </a:lnSpc>
              <a:buFont typeface="Arial"/>
              <a:buChar char="•"/>
            </a:pPr>
            <a:r>
              <a:rPr lang="en-US" sz="2400">
                <a:solidFill>
                  <a:srgbClr val="000000"/>
                </a:solidFill>
                <a:latin typeface="Consolas"/>
              </a:rPr>
              <a:t>The rest of the CEAS Senior Design class deliverables</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3F2EE"/>
        </a:solidFill>
      </p:bgPr>
    </p:bg>
    <p:spTree>
      <p:nvGrpSpPr>
        <p:cNvPr id="1" name=""/>
        <p:cNvGrpSpPr/>
        <p:nvPr/>
      </p:nvGrpSpPr>
      <p:grpSpPr>
        <a:xfrm>
          <a:off x="0" y="0"/>
          <a:ext cx="0" cy="0"/>
          <a:chOff x="0" y="0"/>
          <a:chExt cx="0" cy="0"/>
        </a:xfrm>
      </p:grpSpPr>
      <p:sp>
        <p:nvSpPr>
          <p:cNvPr name="TextBox 2" id="2"/>
          <p:cNvSpPr txBox="true"/>
          <p:nvPr/>
        </p:nvSpPr>
        <p:spPr>
          <a:xfrm rot="0">
            <a:off x="629779" y="187962"/>
            <a:ext cx="6272510" cy="1510027"/>
          </a:xfrm>
          <a:prstGeom prst="rect">
            <a:avLst/>
          </a:prstGeom>
        </p:spPr>
        <p:txBody>
          <a:bodyPr anchor="t" rtlCol="false" tIns="0" lIns="0" bIns="0" rIns="0">
            <a:spAutoFit/>
          </a:bodyPr>
          <a:lstStyle/>
          <a:p>
            <a:pPr algn="ctr">
              <a:lnSpc>
                <a:spcPts val="12320"/>
              </a:lnSpc>
            </a:pPr>
            <a:r>
              <a:rPr lang="en-US" sz="8800">
                <a:solidFill>
                  <a:srgbClr val="000000"/>
                </a:solidFill>
                <a:latin typeface="Canva Sans Bold"/>
              </a:rPr>
              <a:t>Challenges </a:t>
            </a:r>
          </a:p>
        </p:txBody>
      </p:sp>
      <p:sp>
        <p:nvSpPr>
          <p:cNvPr name="TextBox 3" id="3"/>
          <p:cNvSpPr txBox="true"/>
          <p:nvPr/>
        </p:nvSpPr>
        <p:spPr>
          <a:xfrm rot="0">
            <a:off x="804077" y="923925"/>
            <a:ext cx="14896330" cy="8286536"/>
          </a:xfrm>
          <a:prstGeom prst="rect">
            <a:avLst/>
          </a:prstGeom>
        </p:spPr>
        <p:txBody>
          <a:bodyPr anchor="t" rtlCol="false" tIns="0" lIns="0" bIns="0" rIns="0">
            <a:spAutoFit/>
          </a:bodyPr>
          <a:lstStyle/>
          <a:p>
            <a:pPr algn="ctr" marL="568553" indent="-284276" lvl="1">
              <a:lnSpc>
                <a:spcPts val="3686"/>
              </a:lnSpc>
              <a:buFont typeface="Arial"/>
              <a:buChar char="•"/>
            </a:pPr>
          </a:p>
          <a:p>
            <a:pPr algn="ctr">
              <a:lnSpc>
                <a:spcPts val="4106"/>
              </a:lnSpc>
            </a:pPr>
          </a:p>
          <a:p>
            <a:pPr>
              <a:lnSpc>
                <a:spcPts val="2588"/>
              </a:lnSpc>
            </a:pPr>
            <a:r>
              <a:rPr lang="en-US" sz="1849">
                <a:solidFill>
                  <a:srgbClr val="000000"/>
                </a:solidFill>
                <a:latin typeface="Consolas"/>
              </a:rPr>
              <a:t>Our team of 5 students embarked on developing an app, facing initial hurdles in task allocation and learning new technologies.</a:t>
            </a:r>
          </a:p>
          <a:p>
            <a:pPr algn="ctr">
              <a:lnSpc>
                <a:spcPts val="2588"/>
              </a:lnSpc>
            </a:pPr>
          </a:p>
          <a:p>
            <a:pPr>
              <a:lnSpc>
                <a:spcPts val="2588"/>
              </a:lnSpc>
            </a:pPr>
            <a:r>
              <a:rPr lang="en-US" sz="1849">
                <a:solidFill>
                  <a:srgbClr val="000000"/>
                </a:solidFill>
                <a:latin typeface="Consolas"/>
              </a:rPr>
              <a:t>Initial Challenges:</a:t>
            </a:r>
          </a:p>
          <a:p>
            <a:pPr marL="399216" indent="-199608" lvl="1">
              <a:lnSpc>
                <a:spcPts val="2588"/>
              </a:lnSpc>
              <a:buFont typeface="Arial"/>
              <a:buChar char="•"/>
            </a:pPr>
            <a:r>
              <a:rPr lang="en-US" sz="1849">
                <a:solidFill>
                  <a:srgbClr val="000000"/>
                </a:solidFill>
                <a:latin typeface="Consolas"/>
              </a:rPr>
              <a:t>Dividing tasks evenly among team members proved challenging.</a:t>
            </a:r>
          </a:p>
          <a:p>
            <a:pPr marL="399216" indent="-199608" lvl="1">
              <a:lnSpc>
                <a:spcPts val="2588"/>
              </a:lnSpc>
              <a:buFont typeface="Arial"/>
              <a:buChar char="•"/>
            </a:pPr>
            <a:r>
              <a:rPr lang="en-US" sz="1849">
                <a:solidFill>
                  <a:srgbClr val="000000"/>
                </a:solidFill>
                <a:latin typeface="Consolas"/>
              </a:rPr>
              <a:t>Learning React and Django, unfamiliar technologies for most, added complexity.</a:t>
            </a:r>
          </a:p>
          <a:p>
            <a:pPr>
              <a:lnSpc>
                <a:spcPts val="2588"/>
              </a:lnSpc>
            </a:pPr>
          </a:p>
          <a:p>
            <a:pPr>
              <a:lnSpc>
                <a:spcPts val="2588"/>
              </a:lnSpc>
            </a:pPr>
            <a:r>
              <a:rPr lang="en-US" sz="1849">
                <a:solidFill>
                  <a:srgbClr val="000000"/>
                </a:solidFill>
                <a:latin typeface="Consolas"/>
              </a:rPr>
              <a:t>Learning Curve:</a:t>
            </a:r>
          </a:p>
          <a:p>
            <a:pPr marL="399216" indent="-199608" lvl="1">
              <a:lnSpc>
                <a:spcPts val="2588"/>
              </a:lnSpc>
              <a:buFont typeface="Arial"/>
              <a:buChar char="•"/>
            </a:pPr>
            <a:r>
              <a:rPr lang="en-US" sz="1849">
                <a:solidFill>
                  <a:srgbClr val="000000"/>
                </a:solidFill>
                <a:latin typeface="Consolas"/>
              </a:rPr>
              <a:t>Leveraged online resources like YouTube videos and educational documents to grasp React and Django fundamentals.</a:t>
            </a:r>
          </a:p>
          <a:p>
            <a:pPr marL="399216" indent="-199608" lvl="1">
              <a:lnSpc>
                <a:spcPts val="2588"/>
              </a:lnSpc>
              <a:buFont typeface="Arial"/>
              <a:buChar char="•"/>
            </a:pPr>
            <a:r>
              <a:rPr lang="en-US" sz="1849">
                <a:solidFill>
                  <a:srgbClr val="000000"/>
                </a:solidFill>
                <a:latin typeface="Consolas"/>
              </a:rPr>
              <a:t>Initial learning phase took about 2 weeks to settle in and understand project objectives.</a:t>
            </a:r>
          </a:p>
          <a:p>
            <a:pPr>
              <a:lnSpc>
                <a:spcPts val="2588"/>
              </a:lnSpc>
            </a:pPr>
          </a:p>
          <a:p>
            <a:pPr>
              <a:lnSpc>
                <a:spcPts val="2588"/>
              </a:lnSpc>
            </a:pPr>
            <a:r>
              <a:rPr lang="en-US" sz="1849">
                <a:solidFill>
                  <a:srgbClr val="000000"/>
                </a:solidFill>
                <a:latin typeface="Consolas"/>
              </a:rPr>
              <a:t>Progress:</a:t>
            </a:r>
          </a:p>
          <a:p>
            <a:pPr marL="399216" indent="-199608" lvl="1">
              <a:lnSpc>
                <a:spcPts val="2588"/>
              </a:lnSpc>
              <a:buFont typeface="Arial"/>
              <a:buChar char="•"/>
            </a:pPr>
            <a:r>
              <a:rPr lang="en-US" sz="1849">
                <a:solidFill>
                  <a:srgbClr val="000000"/>
                </a:solidFill>
                <a:latin typeface="Consolas"/>
              </a:rPr>
              <a:t>Over time, gained confidence and proficiency in React and Django.</a:t>
            </a:r>
          </a:p>
          <a:p>
            <a:pPr marL="399216" indent="-199608" lvl="1">
              <a:lnSpc>
                <a:spcPts val="2588"/>
              </a:lnSpc>
              <a:buFont typeface="Arial"/>
              <a:buChar char="•"/>
            </a:pPr>
            <a:r>
              <a:rPr lang="en-US" sz="1849">
                <a:solidFill>
                  <a:srgbClr val="000000"/>
                </a:solidFill>
                <a:latin typeface="Consolas"/>
              </a:rPr>
              <a:t>Developed a clear vision of project objectives and technology requirements.</a:t>
            </a:r>
          </a:p>
          <a:p>
            <a:pPr>
              <a:lnSpc>
                <a:spcPts val="2588"/>
              </a:lnSpc>
            </a:pPr>
          </a:p>
          <a:p>
            <a:pPr>
              <a:lnSpc>
                <a:spcPts val="2588"/>
              </a:lnSpc>
            </a:pPr>
            <a:r>
              <a:rPr lang="en-US" sz="1849">
                <a:solidFill>
                  <a:srgbClr val="000000"/>
                </a:solidFill>
                <a:latin typeface="Consolas"/>
              </a:rPr>
              <a:t>Achievements:</a:t>
            </a:r>
          </a:p>
          <a:p>
            <a:pPr marL="399216" indent="-199608" lvl="1">
              <a:lnSpc>
                <a:spcPts val="2588"/>
              </a:lnSpc>
              <a:buFont typeface="Arial"/>
              <a:buChar char="•"/>
            </a:pPr>
            <a:r>
              <a:rPr lang="en-US" sz="1849">
                <a:solidFill>
                  <a:srgbClr val="000000"/>
                </a:solidFill>
                <a:latin typeface="Consolas"/>
              </a:rPr>
              <a:t>Overcame initial challenges through perseverance and teamwork.</a:t>
            </a:r>
          </a:p>
          <a:p>
            <a:pPr marL="399216" indent="-199608" lvl="1">
              <a:lnSpc>
                <a:spcPts val="2588"/>
              </a:lnSpc>
              <a:buFont typeface="Arial"/>
              <a:buChar char="•"/>
            </a:pPr>
            <a:r>
              <a:rPr lang="en-US" sz="1849">
                <a:solidFill>
                  <a:srgbClr val="000000"/>
                </a:solidFill>
                <a:latin typeface="Consolas"/>
              </a:rPr>
              <a:t>Successfully applied acquired knowledge to project development, achieving significant progress.</a:t>
            </a:r>
          </a:p>
          <a:p>
            <a:pPr>
              <a:lnSpc>
                <a:spcPts val="2588"/>
              </a:lnSpc>
            </a:pPr>
          </a:p>
          <a:p>
            <a:pPr>
              <a:lnSpc>
                <a:spcPts val="2588"/>
              </a:lnSpc>
            </a:pPr>
            <a:r>
              <a:rPr lang="en-US" sz="1849">
                <a:solidFill>
                  <a:srgbClr val="000000"/>
                </a:solidFill>
                <a:latin typeface="Consolas"/>
              </a:rPr>
              <a:t>Despite challenges, our collaborative efforts and continuous learning led to project advancement.Emphasizing adaptability and persistence as crucial factors in app development success.</a:t>
            </a:r>
          </a:p>
          <a:p>
            <a:pPr algn="ctr">
              <a:lnSpc>
                <a:spcPts val="3686"/>
              </a:lnSpc>
            </a:pP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3F2EE"/>
        </a:solidFill>
      </p:bgPr>
    </p:bg>
    <p:spTree>
      <p:nvGrpSpPr>
        <p:cNvPr id="1" name=""/>
        <p:cNvGrpSpPr/>
        <p:nvPr/>
      </p:nvGrpSpPr>
      <p:grpSpPr>
        <a:xfrm>
          <a:off x="0" y="0"/>
          <a:ext cx="0" cy="0"/>
          <a:chOff x="0" y="0"/>
          <a:chExt cx="0" cy="0"/>
        </a:xfrm>
      </p:grpSpPr>
      <p:sp>
        <p:nvSpPr>
          <p:cNvPr name="AutoShape 2" id="2"/>
          <p:cNvSpPr/>
          <p:nvPr/>
        </p:nvSpPr>
        <p:spPr>
          <a:xfrm rot="55946">
            <a:off x="257175" y="9802570"/>
            <a:ext cx="546083" cy="0"/>
          </a:xfrm>
          <a:prstGeom prst="line">
            <a:avLst/>
          </a:prstGeom>
          <a:ln cap="rnd" w="9525">
            <a:solidFill>
              <a:srgbClr val="000000"/>
            </a:solidFill>
            <a:prstDash val="solid"/>
            <a:headEnd type="none" len="sm" w="sm"/>
            <a:tailEnd type="none" len="sm" w="sm"/>
          </a:ln>
        </p:spPr>
      </p:sp>
      <p:sp>
        <p:nvSpPr>
          <p:cNvPr name="AutoShape 3" id="3"/>
          <p:cNvSpPr/>
          <p:nvPr/>
        </p:nvSpPr>
        <p:spPr>
          <a:xfrm rot="55946">
            <a:off x="257175" y="9802570"/>
            <a:ext cx="546083" cy="0"/>
          </a:xfrm>
          <a:prstGeom prst="line">
            <a:avLst/>
          </a:prstGeom>
          <a:ln cap="rnd" w="9525">
            <a:solidFill>
              <a:srgbClr val="000000"/>
            </a:solidFill>
            <a:prstDash val="solid"/>
            <a:headEnd type="none" len="sm" w="sm"/>
            <a:tailEnd type="none" len="sm" w="sm"/>
          </a:ln>
        </p:spPr>
      </p:sp>
      <p:grpSp>
        <p:nvGrpSpPr>
          <p:cNvPr name="Group 4" id="4"/>
          <p:cNvGrpSpPr/>
          <p:nvPr/>
        </p:nvGrpSpPr>
        <p:grpSpPr>
          <a:xfrm rot="0">
            <a:off x="449965" y="9722319"/>
            <a:ext cx="160502" cy="160502"/>
            <a:chOff x="0" y="0"/>
            <a:chExt cx="214003" cy="214003"/>
          </a:xfrm>
        </p:grpSpPr>
        <p:sp>
          <p:nvSpPr>
            <p:cNvPr name="Freeform 5" id="5"/>
            <p:cNvSpPr/>
            <p:nvPr/>
          </p:nvSpPr>
          <p:spPr>
            <a:xfrm flipH="false" flipV="false" rot="0">
              <a:off x="0" y="0"/>
              <a:ext cx="220726" cy="220853"/>
            </a:xfrm>
            <a:custGeom>
              <a:avLst/>
              <a:gdLst/>
              <a:ahLst/>
              <a:cxnLst/>
              <a:rect r="r" b="b" t="t" l="l"/>
              <a:pathLst>
                <a:path h="220853" w="220726">
                  <a:moveTo>
                    <a:pt x="0" y="110363"/>
                  </a:moveTo>
                  <a:cubicBezTo>
                    <a:pt x="0" y="49403"/>
                    <a:pt x="49403" y="0"/>
                    <a:pt x="110363" y="0"/>
                  </a:cubicBezTo>
                  <a:lnTo>
                    <a:pt x="110363" y="9525"/>
                  </a:lnTo>
                  <a:lnTo>
                    <a:pt x="110363" y="0"/>
                  </a:lnTo>
                  <a:cubicBezTo>
                    <a:pt x="171323" y="0"/>
                    <a:pt x="220726" y="49403"/>
                    <a:pt x="220726" y="110363"/>
                  </a:cubicBezTo>
                  <a:lnTo>
                    <a:pt x="211201" y="110363"/>
                  </a:lnTo>
                  <a:lnTo>
                    <a:pt x="220726" y="110363"/>
                  </a:lnTo>
                  <a:cubicBezTo>
                    <a:pt x="220726" y="171323"/>
                    <a:pt x="171323" y="220726"/>
                    <a:pt x="110363" y="220726"/>
                  </a:cubicBezTo>
                  <a:lnTo>
                    <a:pt x="110363" y="211201"/>
                  </a:lnTo>
                  <a:lnTo>
                    <a:pt x="110363" y="220726"/>
                  </a:lnTo>
                  <a:cubicBezTo>
                    <a:pt x="49403" y="220853"/>
                    <a:pt x="0" y="171450"/>
                    <a:pt x="0" y="110363"/>
                  </a:cubicBezTo>
                  <a:lnTo>
                    <a:pt x="9525" y="110363"/>
                  </a:lnTo>
                  <a:lnTo>
                    <a:pt x="17653" y="115189"/>
                  </a:lnTo>
                  <a:cubicBezTo>
                    <a:pt x="15494" y="118872"/>
                    <a:pt x="11049" y="120650"/>
                    <a:pt x="6985" y="119507"/>
                  </a:cubicBezTo>
                  <a:cubicBezTo>
                    <a:pt x="2921" y="118364"/>
                    <a:pt x="0" y="114681"/>
                    <a:pt x="0" y="110363"/>
                  </a:cubicBezTo>
                  <a:moveTo>
                    <a:pt x="19050" y="110363"/>
                  </a:moveTo>
                  <a:lnTo>
                    <a:pt x="9525" y="110363"/>
                  </a:lnTo>
                  <a:lnTo>
                    <a:pt x="1397" y="105537"/>
                  </a:lnTo>
                  <a:cubicBezTo>
                    <a:pt x="3556" y="101854"/>
                    <a:pt x="8001" y="100076"/>
                    <a:pt x="12065" y="101219"/>
                  </a:cubicBezTo>
                  <a:cubicBezTo>
                    <a:pt x="16129" y="102362"/>
                    <a:pt x="19050" y="106172"/>
                    <a:pt x="19050" y="110363"/>
                  </a:cubicBezTo>
                  <a:cubicBezTo>
                    <a:pt x="19050" y="160782"/>
                    <a:pt x="59944" y="201676"/>
                    <a:pt x="110363" y="201676"/>
                  </a:cubicBezTo>
                  <a:cubicBezTo>
                    <a:pt x="160782" y="201676"/>
                    <a:pt x="201676" y="160782"/>
                    <a:pt x="201676" y="110363"/>
                  </a:cubicBezTo>
                  <a:cubicBezTo>
                    <a:pt x="201676" y="59944"/>
                    <a:pt x="160909" y="19050"/>
                    <a:pt x="110363" y="19050"/>
                  </a:cubicBezTo>
                  <a:lnTo>
                    <a:pt x="110363" y="9525"/>
                  </a:lnTo>
                  <a:lnTo>
                    <a:pt x="110363" y="19050"/>
                  </a:lnTo>
                  <a:cubicBezTo>
                    <a:pt x="59944" y="19050"/>
                    <a:pt x="19050" y="59944"/>
                    <a:pt x="19050" y="110363"/>
                  </a:cubicBezTo>
                  <a:close/>
                </a:path>
              </a:pathLst>
            </a:custGeom>
            <a:solidFill>
              <a:srgbClr val="000000"/>
            </a:solidFill>
          </p:spPr>
        </p:sp>
      </p:grpSp>
      <p:sp>
        <p:nvSpPr>
          <p:cNvPr name="TextBox 6" id="6"/>
          <p:cNvSpPr txBox="true"/>
          <p:nvPr/>
        </p:nvSpPr>
        <p:spPr>
          <a:xfrm rot="0">
            <a:off x="1920240" y="450532"/>
            <a:ext cx="14056994" cy="1539894"/>
          </a:xfrm>
          <a:prstGeom prst="rect">
            <a:avLst/>
          </a:prstGeom>
        </p:spPr>
        <p:txBody>
          <a:bodyPr anchor="t" rtlCol="false" tIns="0" lIns="0" bIns="0" rIns="0">
            <a:spAutoFit/>
          </a:bodyPr>
          <a:lstStyle/>
          <a:p>
            <a:pPr algn="l">
              <a:lnSpc>
                <a:spcPts val="8640"/>
              </a:lnSpc>
            </a:pPr>
            <a:r>
              <a:rPr lang="en-US" sz="6000" spc="131">
                <a:solidFill>
                  <a:srgbClr val="000000"/>
                </a:solidFill>
                <a:latin typeface="Hind Heavy Italics"/>
              </a:rPr>
              <a:t>Our Team</a:t>
            </a:r>
          </a:p>
        </p:txBody>
      </p:sp>
      <p:sp>
        <p:nvSpPr>
          <p:cNvPr name="TextBox 7" id="7"/>
          <p:cNvSpPr txBox="true"/>
          <p:nvPr/>
        </p:nvSpPr>
        <p:spPr>
          <a:xfrm rot="0">
            <a:off x="1791517" y="2489982"/>
            <a:ext cx="14056995" cy="2185101"/>
          </a:xfrm>
          <a:prstGeom prst="rect">
            <a:avLst/>
          </a:prstGeom>
        </p:spPr>
        <p:txBody>
          <a:bodyPr anchor="t" rtlCol="false" tIns="0" lIns="0" bIns="0" rIns="0">
            <a:spAutoFit/>
          </a:bodyPr>
          <a:lstStyle/>
          <a:p>
            <a:pPr algn="l" marL="434340" indent="-217170" lvl="1">
              <a:lnSpc>
                <a:spcPts val="3456"/>
              </a:lnSpc>
              <a:buFont typeface="Arial"/>
              <a:buChar char="•"/>
            </a:pPr>
            <a:r>
              <a:rPr lang="en-US" sz="2400">
                <a:solidFill>
                  <a:srgbClr val="000000"/>
                </a:solidFill>
                <a:latin typeface="Consolas"/>
              </a:rPr>
              <a:t>Kevin Nguyen – nguye5tp@mail.uc.edu</a:t>
            </a:r>
          </a:p>
          <a:p>
            <a:pPr algn="l" marL="434340" indent="-217170" lvl="1">
              <a:lnSpc>
                <a:spcPts val="3456"/>
              </a:lnSpc>
              <a:buFont typeface="Arial"/>
              <a:buChar char="•"/>
            </a:pPr>
            <a:r>
              <a:rPr lang="en-US" sz="2400">
                <a:solidFill>
                  <a:srgbClr val="000000"/>
                </a:solidFill>
                <a:latin typeface="Consolas"/>
              </a:rPr>
              <a:t>Haneesha Dushara - dusharha@mail.uc.edu</a:t>
            </a:r>
          </a:p>
          <a:p>
            <a:pPr algn="l" marL="434340" indent="-217170" lvl="1">
              <a:lnSpc>
                <a:spcPts val="3456"/>
              </a:lnSpc>
              <a:buFont typeface="Arial"/>
              <a:buChar char="•"/>
            </a:pPr>
            <a:r>
              <a:rPr lang="en-US" sz="2400">
                <a:solidFill>
                  <a:srgbClr val="000000"/>
                </a:solidFill>
                <a:latin typeface="Consolas"/>
              </a:rPr>
              <a:t>Emilio Sese – seseev@mail.uc.edu</a:t>
            </a:r>
          </a:p>
          <a:p>
            <a:pPr algn="l" marL="434340" indent="-217170" lvl="1">
              <a:lnSpc>
                <a:spcPts val="3456"/>
              </a:lnSpc>
              <a:buFont typeface="Arial"/>
              <a:buChar char="•"/>
            </a:pPr>
            <a:r>
              <a:rPr lang="en-US" sz="2400">
                <a:solidFill>
                  <a:srgbClr val="000000"/>
                </a:solidFill>
                <a:latin typeface="Consolas"/>
              </a:rPr>
              <a:t>Karthika Ankem – ankemka@mail.uc.edu</a:t>
            </a:r>
          </a:p>
          <a:p>
            <a:pPr algn="l" marL="434340" indent="-217170" lvl="1">
              <a:lnSpc>
                <a:spcPts val="3456"/>
              </a:lnSpc>
              <a:buFont typeface="Arial"/>
              <a:buChar char="•"/>
            </a:pPr>
            <a:r>
              <a:rPr lang="en-US" sz="2400">
                <a:solidFill>
                  <a:srgbClr val="000000"/>
                </a:solidFill>
                <a:latin typeface="Consolas"/>
              </a:rPr>
              <a:t>Ritika Joshi - joshirk@mail.uc.edu </a:t>
            </a:r>
          </a:p>
        </p:txBody>
      </p:sp>
      <p:sp>
        <p:nvSpPr>
          <p:cNvPr name="TextBox 8" id="8"/>
          <p:cNvSpPr txBox="true"/>
          <p:nvPr/>
        </p:nvSpPr>
        <p:spPr>
          <a:xfrm rot="0">
            <a:off x="1922130" y="5147223"/>
            <a:ext cx="14056994" cy="1539894"/>
          </a:xfrm>
          <a:prstGeom prst="rect">
            <a:avLst/>
          </a:prstGeom>
        </p:spPr>
        <p:txBody>
          <a:bodyPr anchor="t" rtlCol="false" tIns="0" lIns="0" bIns="0" rIns="0">
            <a:spAutoFit/>
          </a:bodyPr>
          <a:lstStyle/>
          <a:p>
            <a:pPr algn="l">
              <a:lnSpc>
                <a:spcPts val="8640"/>
              </a:lnSpc>
            </a:pPr>
            <a:r>
              <a:rPr lang="en-US" sz="6000" spc="131">
                <a:solidFill>
                  <a:srgbClr val="000000"/>
                </a:solidFill>
                <a:latin typeface="Hind Heavy Italics"/>
              </a:rPr>
              <a:t>Our Faculty Advisor</a:t>
            </a:r>
          </a:p>
        </p:txBody>
      </p:sp>
      <p:sp>
        <p:nvSpPr>
          <p:cNvPr name="TextBox 9" id="9"/>
          <p:cNvSpPr txBox="true"/>
          <p:nvPr/>
        </p:nvSpPr>
        <p:spPr>
          <a:xfrm rot="0">
            <a:off x="1922130" y="6858328"/>
            <a:ext cx="14056995" cy="1931059"/>
          </a:xfrm>
          <a:prstGeom prst="rect">
            <a:avLst/>
          </a:prstGeom>
        </p:spPr>
        <p:txBody>
          <a:bodyPr anchor="t" rtlCol="false" tIns="0" lIns="0" bIns="0" rIns="0">
            <a:spAutoFit/>
          </a:bodyPr>
          <a:lstStyle/>
          <a:p>
            <a:pPr algn="l" marL="434340" indent="-217170" lvl="1">
              <a:lnSpc>
                <a:spcPts val="3456"/>
              </a:lnSpc>
              <a:buFont typeface="Arial"/>
              <a:buChar char="•"/>
            </a:pPr>
            <a:r>
              <a:rPr lang="en-US" sz="2400">
                <a:solidFill>
                  <a:srgbClr val="000000"/>
                </a:solidFill>
                <a:latin typeface="Consolas"/>
              </a:rPr>
              <a:t>Dr. Richard Robles – roblesra@ucmail.uc.edu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3F2EE"/>
        </a:solidFill>
      </p:bgPr>
    </p:bg>
    <p:spTree>
      <p:nvGrpSpPr>
        <p:cNvPr id="1" name=""/>
        <p:cNvGrpSpPr/>
        <p:nvPr/>
      </p:nvGrpSpPr>
      <p:grpSpPr>
        <a:xfrm>
          <a:off x="0" y="0"/>
          <a:ext cx="0" cy="0"/>
          <a:chOff x="0" y="0"/>
          <a:chExt cx="0" cy="0"/>
        </a:xfrm>
      </p:grpSpPr>
      <p:sp>
        <p:nvSpPr>
          <p:cNvPr name="AutoShape 2" id="2"/>
          <p:cNvSpPr/>
          <p:nvPr/>
        </p:nvSpPr>
        <p:spPr>
          <a:xfrm rot="55946">
            <a:off x="257175" y="9802570"/>
            <a:ext cx="546083" cy="0"/>
          </a:xfrm>
          <a:prstGeom prst="line">
            <a:avLst/>
          </a:prstGeom>
          <a:ln cap="rnd" w="9525">
            <a:solidFill>
              <a:srgbClr val="000000"/>
            </a:solidFill>
            <a:prstDash val="solid"/>
            <a:headEnd type="none" len="sm" w="sm"/>
            <a:tailEnd type="none" len="sm" w="sm"/>
          </a:ln>
        </p:spPr>
      </p:sp>
      <p:sp>
        <p:nvSpPr>
          <p:cNvPr name="AutoShape 3" id="3"/>
          <p:cNvSpPr/>
          <p:nvPr/>
        </p:nvSpPr>
        <p:spPr>
          <a:xfrm rot="55946">
            <a:off x="257175" y="9802570"/>
            <a:ext cx="546083" cy="0"/>
          </a:xfrm>
          <a:prstGeom prst="line">
            <a:avLst/>
          </a:prstGeom>
          <a:ln cap="rnd" w="9525">
            <a:solidFill>
              <a:srgbClr val="000000"/>
            </a:solidFill>
            <a:prstDash val="solid"/>
            <a:headEnd type="none" len="sm" w="sm"/>
            <a:tailEnd type="none" len="sm" w="sm"/>
          </a:ln>
        </p:spPr>
      </p:sp>
      <p:grpSp>
        <p:nvGrpSpPr>
          <p:cNvPr name="Group 4" id="4"/>
          <p:cNvGrpSpPr/>
          <p:nvPr/>
        </p:nvGrpSpPr>
        <p:grpSpPr>
          <a:xfrm rot="0">
            <a:off x="449965" y="9722319"/>
            <a:ext cx="160502" cy="160502"/>
            <a:chOff x="0" y="0"/>
            <a:chExt cx="214003" cy="214003"/>
          </a:xfrm>
        </p:grpSpPr>
        <p:sp>
          <p:nvSpPr>
            <p:cNvPr name="Freeform 5" id="5"/>
            <p:cNvSpPr/>
            <p:nvPr/>
          </p:nvSpPr>
          <p:spPr>
            <a:xfrm flipH="false" flipV="false" rot="0">
              <a:off x="0" y="0"/>
              <a:ext cx="220726" cy="220853"/>
            </a:xfrm>
            <a:custGeom>
              <a:avLst/>
              <a:gdLst/>
              <a:ahLst/>
              <a:cxnLst/>
              <a:rect r="r" b="b" t="t" l="l"/>
              <a:pathLst>
                <a:path h="220853" w="220726">
                  <a:moveTo>
                    <a:pt x="0" y="110363"/>
                  </a:moveTo>
                  <a:cubicBezTo>
                    <a:pt x="0" y="49403"/>
                    <a:pt x="49403" y="0"/>
                    <a:pt x="110363" y="0"/>
                  </a:cubicBezTo>
                  <a:lnTo>
                    <a:pt x="110363" y="9525"/>
                  </a:lnTo>
                  <a:lnTo>
                    <a:pt x="110363" y="0"/>
                  </a:lnTo>
                  <a:cubicBezTo>
                    <a:pt x="171323" y="0"/>
                    <a:pt x="220726" y="49403"/>
                    <a:pt x="220726" y="110363"/>
                  </a:cubicBezTo>
                  <a:lnTo>
                    <a:pt x="211201" y="110363"/>
                  </a:lnTo>
                  <a:lnTo>
                    <a:pt x="220726" y="110363"/>
                  </a:lnTo>
                  <a:cubicBezTo>
                    <a:pt x="220726" y="171323"/>
                    <a:pt x="171323" y="220726"/>
                    <a:pt x="110363" y="220726"/>
                  </a:cubicBezTo>
                  <a:lnTo>
                    <a:pt x="110363" y="211201"/>
                  </a:lnTo>
                  <a:lnTo>
                    <a:pt x="110363" y="220726"/>
                  </a:lnTo>
                  <a:cubicBezTo>
                    <a:pt x="49403" y="220853"/>
                    <a:pt x="0" y="171450"/>
                    <a:pt x="0" y="110363"/>
                  </a:cubicBezTo>
                  <a:lnTo>
                    <a:pt x="9525" y="110363"/>
                  </a:lnTo>
                  <a:lnTo>
                    <a:pt x="17653" y="115189"/>
                  </a:lnTo>
                  <a:cubicBezTo>
                    <a:pt x="15494" y="118872"/>
                    <a:pt x="11049" y="120650"/>
                    <a:pt x="6985" y="119507"/>
                  </a:cubicBezTo>
                  <a:cubicBezTo>
                    <a:pt x="2921" y="118364"/>
                    <a:pt x="0" y="114681"/>
                    <a:pt x="0" y="110363"/>
                  </a:cubicBezTo>
                  <a:moveTo>
                    <a:pt x="19050" y="110363"/>
                  </a:moveTo>
                  <a:lnTo>
                    <a:pt x="9525" y="110363"/>
                  </a:lnTo>
                  <a:lnTo>
                    <a:pt x="1397" y="105537"/>
                  </a:lnTo>
                  <a:cubicBezTo>
                    <a:pt x="3556" y="101854"/>
                    <a:pt x="8001" y="100076"/>
                    <a:pt x="12065" y="101219"/>
                  </a:cubicBezTo>
                  <a:cubicBezTo>
                    <a:pt x="16129" y="102362"/>
                    <a:pt x="19050" y="106172"/>
                    <a:pt x="19050" y="110363"/>
                  </a:cubicBezTo>
                  <a:cubicBezTo>
                    <a:pt x="19050" y="160782"/>
                    <a:pt x="59944" y="201676"/>
                    <a:pt x="110363" y="201676"/>
                  </a:cubicBezTo>
                  <a:cubicBezTo>
                    <a:pt x="160782" y="201676"/>
                    <a:pt x="201676" y="160782"/>
                    <a:pt x="201676" y="110363"/>
                  </a:cubicBezTo>
                  <a:cubicBezTo>
                    <a:pt x="201676" y="59944"/>
                    <a:pt x="160909" y="19050"/>
                    <a:pt x="110363" y="19050"/>
                  </a:cubicBezTo>
                  <a:lnTo>
                    <a:pt x="110363" y="9525"/>
                  </a:lnTo>
                  <a:lnTo>
                    <a:pt x="110363" y="19050"/>
                  </a:lnTo>
                  <a:cubicBezTo>
                    <a:pt x="59944" y="19050"/>
                    <a:pt x="19050" y="59944"/>
                    <a:pt x="19050" y="110363"/>
                  </a:cubicBezTo>
                  <a:close/>
                </a:path>
              </a:pathLst>
            </a:custGeom>
            <a:solidFill>
              <a:srgbClr val="000000"/>
            </a:solidFill>
          </p:spPr>
        </p:sp>
      </p:grpSp>
      <p:sp>
        <p:nvSpPr>
          <p:cNvPr name="AutoShape 6" id="6"/>
          <p:cNvSpPr/>
          <p:nvPr/>
        </p:nvSpPr>
        <p:spPr>
          <a:xfrm rot="57645">
            <a:off x="257172" y="9859112"/>
            <a:ext cx="546088" cy="0"/>
          </a:xfrm>
          <a:prstGeom prst="line">
            <a:avLst/>
          </a:prstGeom>
          <a:ln cap="rnd" w="9525">
            <a:solidFill>
              <a:srgbClr val="000000"/>
            </a:solidFill>
            <a:prstDash val="solid"/>
            <a:headEnd type="none" len="sm" w="sm"/>
            <a:tailEnd type="none" len="sm" w="sm"/>
          </a:ln>
        </p:spPr>
      </p:sp>
      <p:sp>
        <p:nvSpPr>
          <p:cNvPr name="AutoShape 7" id="7"/>
          <p:cNvSpPr/>
          <p:nvPr/>
        </p:nvSpPr>
        <p:spPr>
          <a:xfrm rot="54296">
            <a:off x="248880" y="9859112"/>
            <a:ext cx="562673" cy="0"/>
          </a:xfrm>
          <a:prstGeom prst="line">
            <a:avLst/>
          </a:prstGeom>
          <a:ln cap="rnd" w="9525">
            <a:solidFill>
              <a:srgbClr val="000000"/>
            </a:solidFill>
            <a:prstDash val="solid"/>
            <a:headEnd type="none" len="sm" w="sm"/>
            <a:tailEnd type="none" len="sm" w="sm"/>
          </a:ln>
        </p:spPr>
      </p:sp>
      <p:grpSp>
        <p:nvGrpSpPr>
          <p:cNvPr name="Group 8" id="8"/>
          <p:cNvGrpSpPr/>
          <p:nvPr/>
        </p:nvGrpSpPr>
        <p:grpSpPr>
          <a:xfrm rot="0">
            <a:off x="449965" y="9722319"/>
            <a:ext cx="160502" cy="160502"/>
            <a:chOff x="0" y="0"/>
            <a:chExt cx="214003" cy="214003"/>
          </a:xfrm>
        </p:grpSpPr>
        <p:sp>
          <p:nvSpPr>
            <p:cNvPr name="Freeform 9" id="9"/>
            <p:cNvSpPr/>
            <p:nvPr/>
          </p:nvSpPr>
          <p:spPr>
            <a:xfrm flipH="false" flipV="false" rot="0">
              <a:off x="0" y="0"/>
              <a:ext cx="220726" cy="220853"/>
            </a:xfrm>
            <a:custGeom>
              <a:avLst/>
              <a:gdLst/>
              <a:ahLst/>
              <a:cxnLst/>
              <a:rect r="r" b="b" t="t" l="l"/>
              <a:pathLst>
                <a:path h="220853" w="220726">
                  <a:moveTo>
                    <a:pt x="0" y="110363"/>
                  </a:moveTo>
                  <a:cubicBezTo>
                    <a:pt x="0" y="49403"/>
                    <a:pt x="49403" y="0"/>
                    <a:pt x="110363" y="0"/>
                  </a:cubicBezTo>
                  <a:lnTo>
                    <a:pt x="110363" y="9525"/>
                  </a:lnTo>
                  <a:lnTo>
                    <a:pt x="110363" y="0"/>
                  </a:lnTo>
                  <a:cubicBezTo>
                    <a:pt x="171323" y="0"/>
                    <a:pt x="220726" y="49403"/>
                    <a:pt x="220726" y="110363"/>
                  </a:cubicBezTo>
                  <a:lnTo>
                    <a:pt x="211201" y="110363"/>
                  </a:lnTo>
                  <a:lnTo>
                    <a:pt x="220726" y="110363"/>
                  </a:lnTo>
                  <a:cubicBezTo>
                    <a:pt x="220726" y="171323"/>
                    <a:pt x="171323" y="220726"/>
                    <a:pt x="110363" y="220726"/>
                  </a:cubicBezTo>
                  <a:lnTo>
                    <a:pt x="110363" y="211201"/>
                  </a:lnTo>
                  <a:lnTo>
                    <a:pt x="110363" y="220726"/>
                  </a:lnTo>
                  <a:cubicBezTo>
                    <a:pt x="49403" y="220853"/>
                    <a:pt x="0" y="171450"/>
                    <a:pt x="0" y="110363"/>
                  </a:cubicBezTo>
                  <a:lnTo>
                    <a:pt x="9525" y="110363"/>
                  </a:lnTo>
                  <a:lnTo>
                    <a:pt x="17653" y="115189"/>
                  </a:lnTo>
                  <a:cubicBezTo>
                    <a:pt x="15494" y="118872"/>
                    <a:pt x="11049" y="120650"/>
                    <a:pt x="6985" y="119507"/>
                  </a:cubicBezTo>
                  <a:cubicBezTo>
                    <a:pt x="2921" y="118364"/>
                    <a:pt x="0" y="114681"/>
                    <a:pt x="0" y="110363"/>
                  </a:cubicBezTo>
                  <a:moveTo>
                    <a:pt x="19050" y="110363"/>
                  </a:moveTo>
                  <a:lnTo>
                    <a:pt x="9525" y="110363"/>
                  </a:lnTo>
                  <a:lnTo>
                    <a:pt x="1397" y="105537"/>
                  </a:lnTo>
                  <a:cubicBezTo>
                    <a:pt x="3556" y="101854"/>
                    <a:pt x="8001" y="100076"/>
                    <a:pt x="12065" y="101219"/>
                  </a:cubicBezTo>
                  <a:cubicBezTo>
                    <a:pt x="16129" y="102362"/>
                    <a:pt x="19050" y="106172"/>
                    <a:pt x="19050" y="110363"/>
                  </a:cubicBezTo>
                  <a:cubicBezTo>
                    <a:pt x="19050" y="160782"/>
                    <a:pt x="59944" y="201676"/>
                    <a:pt x="110363" y="201676"/>
                  </a:cubicBezTo>
                  <a:cubicBezTo>
                    <a:pt x="160782" y="201676"/>
                    <a:pt x="201676" y="160782"/>
                    <a:pt x="201676" y="110363"/>
                  </a:cubicBezTo>
                  <a:cubicBezTo>
                    <a:pt x="201676" y="59944"/>
                    <a:pt x="160909" y="19050"/>
                    <a:pt x="110363" y="19050"/>
                  </a:cubicBezTo>
                  <a:lnTo>
                    <a:pt x="110363" y="9525"/>
                  </a:lnTo>
                  <a:lnTo>
                    <a:pt x="110363" y="19050"/>
                  </a:lnTo>
                  <a:cubicBezTo>
                    <a:pt x="59944" y="19050"/>
                    <a:pt x="19050" y="59944"/>
                    <a:pt x="19050" y="110363"/>
                  </a:cubicBezTo>
                  <a:close/>
                </a:path>
              </a:pathLst>
            </a:custGeom>
            <a:solidFill>
              <a:srgbClr val="000000"/>
            </a:solidFill>
          </p:spPr>
        </p:sp>
      </p:grpSp>
      <p:grpSp>
        <p:nvGrpSpPr>
          <p:cNvPr name="Group 10" id="10"/>
          <p:cNvGrpSpPr/>
          <p:nvPr/>
        </p:nvGrpSpPr>
        <p:grpSpPr>
          <a:xfrm rot="0">
            <a:off x="868476" y="765543"/>
            <a:ext cx="16762299" cy="8140330"/>
            <a:chOff x="0" y="0"/>
            <a:chExt cx="22349732" cy="10853774"/>
          </a:xfrm>
        </p:grpSpPr>
        <p:sp>
          <p:nvSpPr>
            <p:cNvPr name="Freeform 11" id="11"/>
            <p:cNvSpPr/>
            <p:nvPr/>
          </p:nvSpPr>
          <p:spPr>
            <a:xfrm flipH="false" flipV="false" rot="0">
              <a:off x="0" y="0"/>
              <a:ext cx="22349713" cy="10853801"/>
            </a:xfrm>
            <a:custGeom>
              <a:avLst/>
              <a:gdLst/>
              <a:ahLst/>
              <a:cxnLst/>
              <a:rect r="r" b="b" t="t" l="l"/>
              <a:pathLst>
                <a:path h="10853801" w="22349713">
                  <a:moveTo>
                    <a:pt x="0" y="0"/>
                  </a:moveTo>
                  <a:lnTo>
                    <a:pt x="22349713" y="0"/>
                  </a:lnTo>
                  <a:lnTo>
                    <a:pt x="22349713" y="10853801"/>
                  </a:lnTo>
                  <a:lnTo>
                    <a:pt x="0" y="10853801"/>
                  </a:lnTo>
                  <a:close/>
                </a:path>
              </a:pathLst>
            </a:custGeom>
            <a:solidFill>
              <a:srgbClr val="000000"/>
            </a:solidFill>
          </p:spPr>
        </p:sp>
      </p:grpSp>
      <p:sp>
        <p:nvSpPr>
          <p:cNvPr name="Freeform 12" id="12"/>
          <p:cNvSpPr/>
          <p:nvPr/>
        </p:nvSpPr>
        <p:spPr>
          <a:xfrm flipH="false" flipV="false" rot="0">
            <a:off x="1073368" y="917101"/>
            <a:ext cx="16374730" cy="7800552"/>
          </a:xfrm>
          <a:custGeom>
            <a:avLst/>
            <a:gdLst/>
            <a:ahLst/>
            <a:cxnLst/>
            <a:rect r="r" b="b" t="t" l="l"/>
            <a:pathLst>
              <a:path h="7800552" w="16374730">
                <a:moveTo>
                  <a:pt x="0" y="0"/>
                </a:moveTo>
                <a:lnTo>
                  <a:pt x="16374730" y="0"/>
                </a:lnTo>
                <a:lnTo>
                  <a:pt x="16374730" y="7800552"/>
                </a:lnTo>
                <a:lnTo>
                  <a:pt x="0" y="78005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13" id="13"/>
          <p:cNvSpPr/>
          <p:nvPr/>
        </p:nvSpPr>
        <p:spPr>
          <a:xfrm rot="57645">
            <a:off x="257172" y="9859112"/>
            <a:ext cx="546088" cy="0"/>
          </a:xfrm>
          <a:prstGeom prst="line">
            <a:avLst/>
          </a:prstGeom>
          <a:ln cap="rnd" w="9525">
            <a:solidFill>
              <a:srgbClr val="000000"/>
            </a:solidFill>
            <a:prstDash val="solid"/>
            <a:headEnd type="none" len="sm" w="sm"/>
            <a:tailEnd type="none" len="sm" w="sm"/>
          </a:ln>
        </p:spPr>
      </p:sp>
      <p:sp>
        <p:nvSpPr>
          <p:cNvPr name="AutoShape 14" id="14"/>
          <p:cNvSpPr/>
          <p:nvPr/>
        </p:nvSpPr>
        <p:spPr>
          <a:xfrm rot="54296">
            <a:off x="248880" y="9859112"/>
            <a:ext cx="562673" cy="0"/>
          </a:xfrm>
          <a:prstGeom prst="line">
            <a:avLst/>
          </a:prstGeom>
          <a:ln cap="rnd" w="9525">
            <a:solidFill>
              <a:srgbClr val="000000"/>
            </a:solidFill>
            <a:prstDash val="solid"/>
            <a:headEnd type="none" len="sm" w="sm"/>
            <a:tailEnd type="none" len="sm" w="sm"/>
          </a:ln>
        </p:spPr>
      </p:sp>
      <p:grpSp>
        <p:nvGrpSpPr>
          <p:cNvPr name="Group 15" id="15"/>
          <p:cNvGrpSpPr/>
          <p:nvPr/>
        </p:nvGrpSpPr>
        <p:grpSpPr>
          <a:xfrm rot="0">
            <a:off x="449965" y="9722319"/>
            <a:ext cx="160502" cy="160502"/>
            <a:chOff x="0" y="0"/>
            <a:chExt cx="214003" cy="214003"/>
          </a:xfrm>
        </p:grpSpPr>
        <p:sp>
          <p:nvSpPr>
            <p:cNvPr name="Freeform 16" id="16"/>
            <p:cNvSpPr/>
            <p:nvPr/>
          </p:nvSpPr>
          <p:spPr>
            <a:xfrm flipH="false" flipV="false" rot="0">
              <a:off x="0" y="0"/>
              <a:ext cx="220726" cy="220853"/>
            </a:xfrm>
            <a:custGeom>
              <a:avLst/>
              <a:gdLst/>
              <a:ahLst/>
              <a:cxnLst/>
              <a:rect r="r" b="b" t="t" l="l"/>
              <a:pathLst>
                <a:path h="220853" w="220726">
                  <a:moveTo>
                    <a:pt x="0" y="110363"/>
                  </a:moveTo>
                  <a:cubicBezTo>
                    <a:pt x="0" y="49403"/>
                    <a:pt x="49403" y="0"/>
                    <a:pt x="110363" y="0"/>
                  </a:cubicBezTo>
                  <a:lnTo>
                    <a:pt x="110363" y="9525"/>
                  </a:lnTo>
                  <a:lnTo>
                    <a:pt x="110363" y="0"/>
                  </a:lnTo>
                  <a:cubicBezTo>
                    <a:pt x="171323" y="0"/>
                    <a:pt x="220726" y="49403"/>
                    <a:pt x="220726" y="110363"/>
                  </a:cubicBezTo>
                  <a:lnTo>
                    <a:pt x="211201" y="110363"/>
                  </a:lnTo>
                  <a:lnTo>
                    <a:pt x="220726" y="110363"/>
                  </a:lnTo>
                  <a:cubicBezTo>
                    <a:pt x="220726" y="171323"/>
                    <a:pt x="171323" y="220726"/>
                    <a:pt x="110363" y="220726"/>
                  </a:cubicBezTo>
                  <a:lnTo>
                    <a:pt x="110363" y="211201"/>
                  </a:lnTo>
                  <a:lnTo>
                    <a:pt x="110363" y="220726"/>
                  </a:lnTo>
                  <a:cubicBezTo>
                    <a:pt x="49403" y="220853"/>
                    <a:pt x="0" y="171450"/>
                    <a:pt x="0" y="110363"/>
                  </a:cubicBezTo>
                  <a:lnTo>
                    <a:pt x="9525" y="110363"/>
                  </a:lnTo>
                  <a:lnTo>
                    <a:pt x="17653" y="115189"/>
                  </a:lnTo>
                  <a:cubicBezTo>
                    <a:pt x="15494" y="118872"/>
                    <a:pt x="11049" y="120650"/>
                    <a:pt x="6985" y="119507"/>
                  </a:cubicBezTo>
                  <a:cubicBezTo>
                    <a:pt x="2921" y="118364"/>
                    <a:pt x="0" y="114681"/>
                    <a:pt x="0" y="110363"/>
                  </a:cubicBezTo>
                  <a:moveTo>
                    <a:pt x="19050" y="110363"/>
                  </a:moveTo>
                  <a:lnTo>
                    <a:pt x="9525" y="110363"/>
                  </a:lnTo>
                  <a:lnTo>
                    <a:pt x="1397" y="105537"/>
                  </a:lnTo>
                  <a:cubicBezTo>
                    <a:pt x="3556" y="101854"/>
                    <a:pt x="8001" y="100076"/>
                    <a:pt x="12065" y="101219"/>
                  </a:cubicBezTo>
                  <a:cubicBezTo>
                    <a:pt x="16129" y="102362"/>
                    <a:pt x="19050" y="106172"/>
                    <a:pt x="19050" y="110363"/>
                  </a:cubicBezTo>
                  <a:cubicBezTo>
                    <a:pt x="19050" y="160782"/>
                    <a:pt x="59944" y="201676"/>
                    <a:pt x="110363" y="201676"/>
                  </a:cubicBezTo>
                  <a:cubicBezTo>
                    <a:pt x="160782" y="201676"/>
                    <a:pt x="201676" y="160782"/>
                    <a:pt x="201676" y="110363"/>
                  </a:cubicBezTo>
                  <a:cubicBezTo>
                    <a:pt x="201676" y="59944"/>
                    <a:pt x="160909" y="19050"/>
                    <a:pt x="110363" y="19050"/>
                  </a:cubicBezTo>
                  <a:lnTo>
                    <a:pt x="110363" y="9525"/>
                  </a:lnTo>
                  <a:lnTo>
                    <a:pt x="110363" y="19050"/>
                  </a:lnTo>
                  <a:cubicBezTo>
                    <a:pt x="59944" y="19050"/>
                    <a:pt x="19050" y="59944"/>
                    <a:pt x="19050" y="110363"/>
                  </a:cubicBezTo>
                  <a:close/>
                </a:path>
              </a:pathLst>
            </a:custGeom>
            <a:solidFill>
              <a:srgbClr val="000000"/>
            </a:solidFill>
          </p:spPr>
        </p:sp>
      </p:grpSp>
      <p:sp>
        <p:nvSpPr>
          <p:cNvPr name="Freeform 17" id="17"/>
          <p:cNvSpPr/>
          <p:nvPr/>
        </p:nvSpPr>
        <p:spPr>
          <a:xfrm flipH="false" flipV="false" rot="0">
            <a:off x="4043054" y="1928346"/>
            <a:ext cx="10201891" cy="5778062"/>
          </a:xfrm>
          <a:custGeom>
            <a:avLst/>
            <a:gdLst/>
            <a:ahLst/>
            <a:cxnLst/>
            <a:rect r="r" b="b" t="t" l="l"/>
            <a:pathLst>
              <a:path h="5778062" w="10201891">
                <a:moveTo>
                  <a:pt x="0" y="0"/>
                </a:moveTo>
                <a:lnTo>
                  <a:pt x="10201892" y="0"/>
                </a:lnTo>
                <a:lnTo>
                  <a:pt x="10201892" y="5778062"/>
                </a:lnTo>
                <a:lnTo>
                  <a:pt x="0" y="5778062"/>
                </a:lnTo>
                <a:lnTo>
                  <a:pt x="0" y="0"/>
                </a:lnTo>
                <a:close/>
              </a:path>
            </a:pathLst>
          </a:custGeom>
          <a:blipFill>
            <a:blip r:embed="rId4"/>
            <a:stretch>
              <a:fillRect l="0" t="0" r="0" b="0"/>
            </a:stretch>
          </a:blipFill>
        </p:spPr>
      </p:sp>
      <p:sp>
        <p:nvSpPr>
          <p:cNvPr name="TextBox 18" id="18"/>
          <p:cNvSpPr txBox="true"/>
          <p:nvPr/>
        </p:nvSpPr>
        <p:spPr>
          <a:xfrm rot="0">
            <a:off x="2881086" y="8753474"/>
            <a:ext cx="10539589" cy="1212716"/>
          </a:xfrm>
          <a:prstGeom prst="rect">
            <a:avLst/>
          </a:prstGeom>
        </p:spPr>
        <p:txBody>
          <a:bodyPr anchor="t" rtlCol="false" tIns="0" lIns="0" bIns="0" rIns="0">
            <a:spAutoFit/>
          </a:bodyPr>
          <a:lstStyle/>
          <a:p>
            <a:pPr algn="r">
              <a:lnSpc>
                <a:spcPts val="10059"/>
              </a:lnSpc>
            </a:pPr>
            <a:r>
              <a:rPr lang="en-US" sz="6985" spc="152">
                <a:solidFill>
                  <a:srgbClr val="000000"/>
                </a:solidFill>
                <a:latin typeface="Hind Heavy Italics"/>
              </a:rPr>
              <a:t>Logo &amp; Color Scheme</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3F2EE"/>
        </a:solidFill>
      </p:bgPr>
    </p:bg>
    <p:spTree>
      <p:nvGrpSpPr>
        <p:cNvPr id="1" name=""/>
        <p:cNvGrpSpPr/>
        <p:nvPr/>
      </p:nvGrpSpPr>
      <p:grpSpPr>
        <a:xfrm>
          <a:off x="0" y="0"/>
          <a:ext cx="0" cy="0"/>
          <a:chOff x="0" y="0"/>
          <a:chExt cx="0" cy="0"/>
        </a:xfrm>
      </p:grpSpPr>
      <p:sp>
        <p:nvSpPr>
          <p:cNvPr name="TextBox 2" id="2"/>
          <p:cNvSpPr txBox="true"/>
          <p:nvPr/>
        </p:nvSpPr>
        <p:spPr>
          <a:xfrm rot="0">
            <a:off x="228286" y="429577"/>
            <a:ext cx="14056994" cy="1055370"/>
          </a:xfrm>
          <a:prstGeom prst="rect">
            <a:avLst/>
          </a:prstGeom>
        </p:spPr>
        <p:txBody>
          <a:bodyPr anchor="t" rtlCol="false" tIns="0" lIns="0" bIns="0" rIns="0">
            <a:spAutoFit/>
          </a:bodyPr>
          <a:lstStyle/>
          <a:p>
            <a:pPr algn="l">
              <a:lnSpc>
                <a:spcPts val="8640"/>
              </a:lnSpc>
            </a:pPr>
            <a:r>
              <a:rPr lang="en-US" sz="6000" spc="131">
                <a:solidFill>
                  <a:srgbClr val="000000"/>
                </a:solidFill>
                <a:latin typeface="Hind Heavy Italics"/>
              </a:rPr>
              <a:t>Goals &amp; Background </a:t>
            </a:r>
          </a:p>
        </p:txBody>
      </p:sp>
      <p:sp>
        <p:nvSpPr>
          <p:cNvPr name="TextBox 3" id="3"/>
          <p:cNvSpPr txBox="true"/>
          <p:nvPr/>
        </p:nvSpPr>
        <p:spPr>
          <a:xfrm rot="0">
            <a:off x="610467" y="1699167"/>
            <a:ext cx="16931616" cy="7559133"/>
          </a:xfrm>
          <a:prstGeom prst="rect">
            <a:avLst/>
          </a:prstGeom>
        </p:spPr>
        <p:txBody>
          <a:bodyPr anchor="t" rtlCol="false" tIns="0" lIns="0" bIns="0" rIns="0">
            <a:spAutoFit/>
          </a:bodyPr>
          <a:lstStyle/>
          <a:p>
            <a:pPr algn="l">
              <a:lnSpc>
                <a:spcPts val="3352"/>
              </a:lnSpc>
            </a:pPr>
            <a:r>
              <a:rPr lang="en-US" sz="2328">
                <a:solidFill>
                  <a:srgbClr val="000000"/>
                </a:solidFill>
                <a:latin typeface="Consolas Bold"/>
              </a:rPr>
              <a:t>Project Background </a:t>
            </a:r>
          </a:p>
          <a:p>
            <a:pPr algn="l" marL="502633" indent="-251317" lvl="1">
              <a:lnSpc>
                <a:spcPts val="3352"/>
              </a:lnSpc>
              <a:buFont typeface="Arial"/>
              <a:buChar char="•"/>
            </a:pPr>
            <a:r>
              <a:rPr lang="en-US" sz="2328">
                <a:solidFill>
                  <a:srgbClr val="000000"/>
                </a:solidFill>
                <a:latin typeface="Consolas"/>
              </a:rPr>
              <a:t>The primary purpose of this project is to provide valuable assistance to individuals who are new to event planning. We intend to empower these aspiring event planners with a user-friendly web application that streamlines the process of managing and creating events. By doing so, we aim to significantly enhance their ability to efficiently organize and budget for a wide range of events, making their entry into the world of event planning a more seamless and successful experience</a:t>
            </a:r>
          </a:p>
          <a:p>
            <a:pPr algn="l">
              <a:lnSpc>
                <a:spcPts val="3352"/>
              </a:lnSpc>
            </a:pPr>
          </a:p>
          <a:p>
            <a:pPr algn="l">
              <a:lnSpc>
                <a:spcPts val="3352"/>
              </a:lnSpc>
            </a:pPr>
            <a:r>
              <a:rPr lang="en-US" sz="2328">
                <a:solidFill>
                  <a:srgbClr val="000000"/>
                </a:solidFill>
                <a:latin typeface="Consolas Bold"/>
              </a:rPr>
              <a:t>Goals</a:t>
            </a:r>
          </a:p>
          <a:p>
            <a:pPr algn="l" marL="421325" indent="-210663" lvl="1">
              <a:lnSpc>
                <a:spcPts val="3352"/>
              </a:lnSpc>
              <a:buFont typeface="Arial"/>
              <a:buChar char="•"/>
            </a:pPr>
            <a:r>
              <a:rPr lang="en-US" sz="2328">
                <a:solidFill>
                  <a:srgbClr val="000000"/>
                </a:solidFill>
                <a:latin typeface="Consolas"/>
              </a:rPr>
              <a:t>To create a fully functional web application that effectively assists stakeholders and users in event management and planning, enabling them to efficiently organize and budget their events</a:t>
            </a:r>
          </a:p>
          <a:p>
            <a:pPr algn="l" marL="421325" indent="-210663" lvl="1">
              <a:lnSpc>
                <a:spcPts val="3352"/>
              </a:lnSpc>
              <a:buFont typeface="Arial"/>
              <a:buChar char="•"/>
            </a:pPr>
            <a:r>
              <a:rPr lang="en-US" sz="2328">
                <a:solidFill>
                  <a:srgbClr val="000000"/>
                </a:solidFill>
                <a:latin typeface="Consolas"/>
              </a:rPr>
              <a:t>To streamline the process of event management </a:t>
            </a:r>
          </a:p>
          <a:p>
            <a:pPr algn="l" marL="421325" indent="-210663" lvl="1">
              <a:lnSpc>
                <a:spcPts val="3352"/>
              </a:lnSpc>
              <a:buFont typeface="Arial"/>
              <a:buChar char="•"/>
            </a:pPr>
            <a:r>
              <a:rPr lang="en-US" sz="2328">
                <a:solidFill>
                  <a:srgbClr val="000000"/>
                </a:solidFill>
                <a:latin typeface="Consolas"/>
              </a:rPr>
              <a:t>Offering scheduling, budgeting, guest management, vendor coordination, and task delegation features.</a:t>
            </a:r>
          </a:p>
          <a:p>
            <a:pPr algn="l" marL="421325" indent="-210663" lvl="1">
              <a:lnSpc>
                <a:spcPts val="3352"/>
              </a:lnSpc>
              <a:buFont typeface="Arial"/>
              <a:buChar char="•"/>
            </a:pPr>
            <a:r>
              <a:rPr lang="en-US" sz="2328">
                <a:solidFill>
                  <a:srgbClr val="000000"/>
                </a:solidFill>
                <a:latin typeface="Consolas"/>
              </a:rPr>
              <a:t>Ensuring intuitive interfaces for seamless navigation and streamlined planning.</a:t>
            </a:r>
          </a:p>
          <a:p>
            <a:pPr algn="l" marL="421325" indent="-210663" lvl="1">
              <a:lnSpc>
                <a:spcPts val="3352"/>
              </a:lnSpc>
              <a:buFont typeface="Arial"/>
              <a:buChar char="•"/>
            </a:pPr>
            <a:r>
              <a:rPr lang="en-US" sz="2328">
                <a:solidFill>
                  <a:srgbClr val="000000"/>
                </a:solidFill>
                <a:latin typeface="Consolas"/>
              </a:rPr>
              <a:t>Providing customizable budgeting tools</a:t>
            </a:r>
          </a:p>
          <a:p>
            <a:pPr algn="l" marL="421325" indent="-210663" lvl="1">
              <a:lnSpc>
                <a:spcPts val="3352"/>
              </a:lnSpc>
              <a:buFont typeface="Arial"/>
              <a:buChar char="•"/>
            </a:pPr>
            <a:r>
              <a:rPr lang="en-US" sz="2328">
                <a:solidFill>
                  <a:srgbClr val="000000"/>
                </a:solidFill>
                <a:latin typeface="Consolas"/>
              </a:rPr>
              <a:t>Facilitating guest list management, RSVP tracking, and communication for efficient coordination.</a:t>
            </a:r>
          </a:p>
          <a:p>
            <a:pPr algn="l" marL="421325" indent="-210663" lvl="1">
              <a:lnSpc>
                <a:spcPts val="3352"/>
              </a:lnSpc>
              <a:buFont typeface="Arial"/>
              <a:buChar char="•"/>
            </a:pPr>
            <a:r>
              <a:rPr lang="en-US" sz="2328">
                <a:solidFill>
                  <a:srgbClr val="000000"/>
                </a:solidFill>
                <a:latin typeface="Consolas"/>
              </a:rPr>
              <a:t>Prioritizing performance and scalability for events of all sizes.</a:t>
            </a:r>
          </a:p>
          <a:p>
            <a:pPr algn="l" marL="421325" indent="-210663" lvl="1">
              <a:lnSpc>
                <a:spcPts val="3352"/>
              </a:lnSpc>
              <a:buFont typeface="Arial"/>
              <a:buChar char="•"/>
            </a:pPr>
            <a:r>
              <a:rPr lang="en-US" sz="2328">
                <a:solidFill>
                  <a:srgbClr val="000000"/>
                </a:solidFill>
                <a:latin typeface="Consolas"/>
              </a:rPr>
              <a:t>Responsive design for accessibility across devices, enhancing on-the-go planning.</a:t>
            </a:r>
          </a:p>
          <a:p>
            <a:pPr algn="l">
              <a:lnSpc>
                <a:spcPts val="3352"/>
              </a:lnSpc>
            </a:pP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3F2EE"/>
        </a:solidFill>
      </p:bgPr>
    </p:bg>
    <p:spTree>
      <p:nvGrpSpPr>
        <p:cNvPr id="1" name=""/>
        <p:cNvGrpSpPr/>
        <p:nvPr/>
      </p:nvGrpSpPr>
      <p:grpSpPr>
        <a:xfrm>
          <a:off x="0" y="0"/>
          <a:ext cx="0" cy="0"/>
          <a:chOff x="0" y="0"/>
          <a:chExt cx="0" cy="0"/>
        </a:xfrm>
      </p:grpSpPr>
      <p:sp>
        <p:nvSpPr>
          <p:cNvPr name="AutoShape 2" id="2"/>
          <p:cNvSpPr/>
          <p:nvPr/>
        </p:nvSpPr>
        <p:spPr>
          <a:xfrm rot="55946">
            <a:off x="257175" y="9802570"/>
            <a:ext cx="546083" cy="0"/>
          </a:xfrm>
          <a:prstGeom prst="line">
            <a:avLst/>
          </a:prstGeom>
          <a:ln cap="rnd" w="9525">
            <a:solidFill>
              <a:srgbClr val="000000"/>
            </a:solidFill>
            <a:prstDash val="solid"/>
            <a:headEnd type="none" len="sm" w="sm"/>
            <a:tailEnd type="none" len="sm" w="sm"/>
          </a:ln>
        </p:spPr>
      </p:sp>
      <p:sp>
        <p:nvSpPr>
          <p:cNvPr name="AutoShape 3" id="3"/>
          <p:cNvSpPr/>
          <p:nvPr/>
        </p:nvSpPr>
        <p:spPr>
          <a:xfrm rot="55946">
            <a:off x="257175" y="9802570"/>
            <a:ext cx="546083" cy="0"/>
          </a:xfrm>
          <a:prstGeom prst="line">
            <a:avLst/>
          </a:prstGeom>
          <a:ln cap="rnd" w="9525">
            <a:solidFill>
              <a:srgbClr val="000000"/>
            </a:solidFill>
            <a:prstDash val="solid"/>
            <a:headEnd type="none" len="sm" w="sm"/>
            <a:tailEnd type="none" len="sm" w="sm"/>
          </a:ln>
        </p:spPr>
      </p:sp>
      <p:grpSp>
        <p:nvGrpSpPr>
          <p:cNvPr name="Group 4" id="4"/>
          <p:cNvGrpSpPr/>
          <p:nvPr/>
        </p:nvGrpSpPr>
        <p:grpSpPr>
          <a:xfrm rot="0">
            <a:off x="449965" y="9722319"/>
            <a:ext cx="160502" cy="160502"/>
            <a:chOff x="0" y="0"/>
            <a:chExt cx="214003" cy="214003"/>
          </a:xfrm>
        </p:grpSpPr>
        <p:sp>
          <p:nvSpPr>
            <p:cNvPr name="Freeform 5" id="5"/>
            <p:cNvSpPr/>
            <p:nvPr/>
          </p:nvSpPr>
          <p:spPr>
            <a:xfrm flipH="false" flipV="false" rot="0">
              <a:off x="0" y="0"/>
              <a:ext cx="220726" cy="220853"/>
            </a:xfrm>
            <a:custGeom>
              <a:avLst/>
              <a:gdLst/>
              <a:ahLst/>
              <a:cxnLst/>
              <a:rect r="r" b="b" t="t" l="l"/>
              <a:pathLst>
                <a:path h="220853" w="220726">
                  <a:moveTo>
                    <a:pt x="0" y="110363"/>
                  </a:moveTo>
                  <a:cubicBezTo>
                    <a:pt x="0" y="49403"/>
                    <a:pt x="49403" y="0"/>
                    <a:pt x="110363" y="0"/>
                  </a:cubicBezTo>
                  <a:lnTo>
                    <a:pt x="110363" y="9525"/>
                  </a:lnTo>
                  <a:lnTo>
                    <a:pt x="110363" y="0"/>
                  </a:lnTo>
                  <a:cubicBezTo>
                    <a:pt x="171323" y="0"/>
                    <a:pt x="220726" y="49403"/>
                    <a:pt x="220726" y="110363"/>
                  </a:cubicBezTo>
                  <a:lnTo>
                    <a:pt x="211201" y="110363"/>
                  </a:lnTo>
                  <a:lnTo>
                    <a:pt x="220726" y="110363"/>
                  </a:lnTo>
                  <a:cubicBezTo>
                    <a:pt x="220726" y="171323"/>
                    <a:pt x="171323" y="220726"/>
                    <a:pt x="110363" y="220726"/>
                  </a:cubicBezTo>
                  <a:lnTo>
                    <a:pt x="110363" y="211201"/>
                  </a:lnTo>
                  <a:lnTo>
                    <a:pt x="110363" y="220726"/>
                  </a:lnTo>
                  <a:cubicBezTo>
                    <a:pt x="49403" y="220853"/>
                    <a:pt x="0" y="171450"/>
                    <a:pt x="0" y="110363"/>
                  </a:cubicBezTo>
                  <a:lnTo>
                    <a:pt x="9525" y="110363"/>
                  </a:lnTo>
                  <a:lnTo>
                    <a:pt x="17653" y="115189"/>
                  </a:lnTo>
                  <a:cubicBezTo>
                    <a:pt x="15494" y="118872"/>
                    <a:pt x="11049" y="120650"/>
                    <a:pt x="6985" y="119507"/>
                  </a:cubicBezTo>
                  <a:cubicBezTo>
                    <a:pt x="2921" y="118364"/>
                    <a:pt x="0" y="114681"/>
                    <a:pt x="0" y="110363"/>
                  </a:cubicBezTo>
                  <a:moveTo>
                    <a:pt x="19050" y="110363"/>
                  </a:moveTo>
                  <a:lnTo>
                    <a:pt x="9525" y="110363"/>
                  </a:lnTo>
                  <a:lnTo>
                    <a:pt x="1397" y="105537"/>
                  </a:lnTo>
                  <a:cubicBezTo>
                    <a:pt x="3556" y="101854"/>
                    <a:pt x="8001" y="100076"/>
                    <a:pt x="12065" y="101219"/>
                  </a:cubicBezTo>
                  <a:cubicBezTo>
                    <a:pt x="16129" y="102362"/>
                    <a:pt x="19050" y="106172"/>
                    <a:pt x="19050" y="110363"/>
                  </a:cubicBezTo>
                  <a:cubicBezTo>
                    <a:pt x="19050" y="160782"/>
                    <a:pt x="59944" y="201676"/>
                    <a:pt x="110363" y="201676"/>
                  </a:cubicBezTo>
                  <a:cubicBezTo>
                    <a:pt x="160782" y="201676"/>
                    <a:pt x="201676" y="160782"/>
                    <a:pt x="201676" y="110363"/>
                  </a:cubicBezTo>
                  <a:cubicBezTo>
                    <a:pt x="201676" y="59944"/>
                    <a:pt x="160909" y="19050"/>
                    <a:pt x="110363" y="19050"/>
                  </a:cubicBezTo>
                  <a:lnTo>
                    <a:pt x="110363" y="9525"/>
                  </a:lnTo>
                  <a:lnTo>
                    <a:pt x="110363" y="19050"/>
                  </a:lnTo>
                  <a:cubicBezTo>
                    <a:pt x="59944" y="19050"/>
                    <a:pt x="19050" y="59944"/>
                    <a:pt x="19050" y="110363"/>
                  </a:cubicBezTo>
                  <a:close/>
                </a:path>
              </a:pathLst>
            </a:custGeom>
            <a:solidFill>
              <a:srgbClr val="000000"/>
            </a:solidFill>
          </p:spPr>
        </p:sp>
      </p:grpSp>
      <p:sp>
        <p:nvSpPr>
          <p:cNvPr name="TextBox 6" id="6"/>
          <p:cNvSpPr txBox="true"/>
          <p:nvPr/>
        </p:nvSpPr>
        <p:spPr>
          <a:xfrm rot="0">
            <a:off x="1920240" y="430613"/>
            <a:ext cx="14056994" cy="1053299"/>
          </a:xfrm>
          <a:prstGeom prst="rect">
            <a:avLst/>
          </a:prstGeom>
        </p:spPr>
        <p:txBody>
          <a:bodyPr anchor="t" rtlCol="false" tIns="0" lIns="0" bIns="0" rIns="0">
            <a:spAutoFit/>
          </a:bodyPr>
          <a:lstStyle/>
          <a:p>
            <a:pPr algn="l">
              <a:lnSpc>
                <a:spcPts val="8640"/>
              </a:lnSpc>
            </a:pPr>
            <a:r>
              <a:rPr lang="en-US" sz="6000" spc="131">
                <a:solidFill>
                  <a:srgbClr val="000000"/>
                </a:solidFill>
                <a:latin typeface="Hind Heavy Italics"/>
              </a:rPr>
              <a:t>Intellectual Merits</a:t>
            </a:r>
          </a:p>
        </p:txBody>
      </p:sp>
      <p:sp>
        <p:nvSpPr>
          <p:cNvPr name="TextBox 7" id="7"/>
          <p:cNvSpPr txBox="true"/>
          <p:nvPr/>
        </p:nvSpPr>
        <p:spPr>
          <a:xfrm rot="0">
            <a:off x="1920240" y="3417993"/>
            <a:ext cx="14056995" cy="4769275"/>
          </a:xfrm>
          <a:prstGeom prst="rect">
            <a:avLst/>
          </a:prstGeom>
        </p:spPr>
        <p:txBody>
          <a:bodyPr anchor="t" rtlCol="false" tIns="0" lIns="0" bIns="0" rIns="0">
            <a:spAutoFit/>
          </a:bodyPr>
          <a:lstStyle/>
          <a:p>
            <a:pPr marL="434340" indent="-217170" lvl="1">
              <a:lnSpc>
                <a:spcPts val="3456"/>
              </a:lnSpc>
              <a:buFont typeface="Arial"/>
              <a:buChar char="•"/>
            </a:pPr>
            <a:r>
              <a:rPr lang="en-US" sz="2400">
                <a:solidFill>
                  <a:srgbClr val="1F2328"/>
                </a:solidFill>
                <a:latin typeface="Consolas Bold"/>
              </a:rPr>
              <a:t>Efficient Event Creation:</a:t>
            </a:r>
            <a:r>
              <a:rPr lang="en-US" sz="2400">
                <a:solidFill>
                  <a:srgbClr val="1F2328"/>
                </a:solidFill>
                <a:latin typeface="Consolas"/>
              </a:rPr>
              <a:t> Utilizing Django Python and React MUI, EventReady! offers a streamlined event creation process for organizers.</a:t>
            </a:r>
          </a:p>
          <a:p>
            <a:pPr marL="434340" indent="-217170" lvl="1">
              <a:lnSpc>
                <a:spcPts val="3456"/>
              </a:lnSpc>
              <a:buFont typeface="Arial"/>
              <a:buChar char="•"/>
            </a:pPr>
            <a:r>
              <a:rPr lang="en-US" sz="2400">
                <a:solidFill>
                  <a:srgbClr val="1F2328"/>
                </a:solidFill>
                <a:latin typeface="Consolas Bold"/>
              </a:rPr>
              <a:t>Dynamic Marketing Tools: </a:t>
            </a:r>
            <a:r>
              <a:rPr lang="en-US" sz="2400">
                <a:solidFill>
                  <a:srgbClr val="1F2328"/>
                </a:solidFill>
                <a:latin typeface="Consolas"/>
              </a:rPr>
              <a:t>Powered by Django Python and React MUI, EventReady! provides targeted marketing solutions for enhanced audience engagement.</a:t>
            </a:r>
          </a:p>
          <a:p>
            <a:pPr marL="434340" indent="-217170" lvl="1">
              <a:lnSpc>
                <a:spcPts val="3456"/>
              </a:lnSpc>
              <a:buFont typeface="Arial"/>
              <a:buChar char="•"/>
            </a:pPr>
            <a:r>
              <a:rPr lang="en-US" sz="2400">
                <a:solidFill>
                  <a:srgbClr val="1F2328"/>
                </a:solidFill>
                <a:latin typeface="Consolas Bold"/>
              </a:rPr>
              <a:t>Real-time Budget Monitoring:</a:t>
            </a:r>
            <a:r>
              <a:rPr lang="en-US" sz="2400">
                <a:solidFill>
                  <a:srgbClr val="1F2328"/>
                </a:solidFill>
                <a:latin typeface="Consolas"/>
              </a:rPr>
              <a:t> Leveraging Django Python and React MUI, EventReady! enables organizers to monitor expenses in real-time. </a:t>
            </a:r>
          </a:p>
          <a:p>
            <a:pPr marL="434340" indent="-217170" lvl="1">
              <a:lnSpc>
                <a:spcPts val="3456"/>
              </a:lnSpc>
              <a:buFont typeface="Arial"/>
              <a:buChar char="•"/>
            </a:pPr>
            <a:r>
              <a:rPr lang="en-US" sz="2400">
                <a:solidFill>
                  <a:srgbClr val="1F2328"/>
                </a:solidFill>
                <a:latin typeface="Consolas Bold"/>
              </a:rPr>
              <a:t>Streamlined Task Management:</a:t>
            </a:r>
            <a:r>
              <a:rPr lang="en-US" sz="2400">
                <a:solidFill>
                  <a:srgbClr val="1F2328"/>
                </a:solidFill>
                <a:latin typeface="Consolas"/>
              </a:rPr>
              <a:t> With Django Python and React MUI, EventReady! facilitates efficient task assignment and tracking for team collaboration. </a:t>
            </a:r>
          </a:p>
          <a:p>
            <a:pPr marL="434340" indent="-217170" lvl="1">
              <a:lnSpc>
                <a:spcPts val="3456"/>
              </a:lnSpc>
              <a:buFont typeface="Arial"/>
              <a:buChar char="•"/>
            </a:pPr>
            <a:r>
              <a:rPr lang="en-US" sz="2400">
                <a:solidFill>
                  <a:srgbClr val="1F2328"/>
                </a:solidFill>
                <a:latin typeface="Consolas Bold"/>
              </a:rPr>
              <a:t>Intuitive Design Philosophy:</a:t>
            </a:r>
            <a:r>
              <a:rPr lang="en-US" sz="2400">
                <a:solidFill>
                  <a:srgbClr val="1F2328"/>
                </a:solidFill>
                <a:latin typeface="Consolas"/>
              </a:rPr>
              <a:t> EventReady! combines Django Python's backend capabilities with React MUI's interface for an intuitive user experience.</a:t>
            </a:r>
          </a:p>
          <a:p>
            <a:pPr algn="l">
              <a:lnSpc>
                <a:spcPts val="3456"/>
              </a:lnSpc>
            </a:pP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3F2EE"/>
        </a:solidFill>
      </p:bgPr>
    </p:bg>
    <p:spTree>
      <p:nvGrpSpPr>
        <p:cNvPr id="1" name=""/>
        <p:cNvGrpSpPr/>
        <p:nvPr/>
      </p:nvGrpSpPr>
      <p:grpSpPr>
        <a:xfrm>
          <a:off x="0" y="0"/>
          <a:ext cx="0" cy="0"/>
          <a:chOff x="0" y="0"/>
          <a:chExt cx="0" cy="0"/>
        </a:xfrm>
      </p:grpSpPr>
      <p:sp>
        <p:nvSpPr>
          <p:cNvPr name="AutoShape 2" id="2"/>
          <p:cNvSpPr/>
          <p:nvPr/>
        </p:nvSpPr>
        <p:spPr>
          <a:xfrm rot="55946">
            <a:off x="257175" y="9802570"/>
            <a:ext cx="546083" cy="0"/>
          </a:xfrm>
          <a:prstGeom prst="line">
            <a:avLst/>
          </a:prstGeom>
          <a:ln cap="rnd" w="9525">
            <a:solidFill>
              <a:srgbClr val="000000"/>
            </a:solidFill>
            <a:prstDash val="solid"/>
            <a:headEnd type="none" len="sm" w="sm"/>
            <a:tailEnd type="none" len="sm" w="sm"/>
          </a:ln>
        </p:spPr>
      </p:sp>
      <p:sp>
        <p:nvSpPr>
          <p:cNvPr name="AutoShape 3" id="3"/>
          <p:cNvSpPr/>
          <p:nvPr/>
        </p:nvSpPr>
        <p:spPr>
          <a:xfrm rot="55946">
            <a:off x="257175" y="9802570"/>
            <a:ext cx="546083" cy="0"/>
          </a:xfrm>
          <a:prstGeom prst="line">
            <a:avLst/>
          </a:prstGeom>
          <a:ln cap="rnd" w="9525">
            <a:solidFill>
              <a:srgbClr val="000000"/>
            </a:solidFill>
            <a:prstDash val="solid"/>
            <a:headEnd type="none" len="sm" w="sm"/>
            <a:tailEnd type="none" len="sm" w="sm"/>
          </a:ln>
        </p:spPr>
      </p:sp>
      <p:grpSp>
        <p:nvGrpSpPr>
          <p:cNvPr name="Group 4" id="4"/>
          <p:cNvGrpSpPr/>
          <p:nvPr/>
        </p:nvGrpSpPr>
        <p:grpSpPr>
          <a:xfrm rot="0">
            <a:off x="449965" y="9722319"/>
            <a:ext cx="160502" cy="160502"/>
            <a:chOff x="0" y="0"/>
            <a:chExt cx="214003" cy="214003"/>
          </a:xfrm>
        </p:grpSpPr>
        <p:sp>
          <p:nvSpPr>
            <p:cNvPr name="Freeform 5" id="5"/>
            <p:cNvSpPr/>
            <p:nvPr/>
          </p:nvSpPr>
          <p:spPr>
            <a:xfrm flipH="false" flipV="false" rot="0">
              <a:off x="0" y="0"/>
              <a:ext cx="220726" cy="220853"/>
            </a:xfrm>
            <a:custGeom>
              <a:avLst/>
              <a:gdLst/>
              <a:ahLst/>
              <a:cxnLst/>
              <a:rect r="r" b="b" t="t" l="l"/>
              <a:pathLst>
                <a:path h="220853" w="220726">
                  <a:moveTo>
                    <a:pt x="0" y="110363"/>
                  </a:moveTo>
                  <a:cubicBezTo>
                    <a:pt x="0" y="49403"/>
                    <a:pt x="49403" y="0"/>
                    <a:pt x="110363" y="0"/>
                  </a:cubicBezTo>
                  <a:lnTo>
                    <a:pt x="110363" y="9525"/>
                  </a:lnTo>
                  <a:lnTo>
                    <a:pt x="110363" y="0"/>
                  </a:lnTo>
                  <a:cubicBezTo>
                    <a:pt x="171323" y="0"/>
                    <a:pt x="220726" y="49403"/>
                    <a:pt x="220726" y="110363"/>
                  </a:cubicBezTo>
                  <a:lnTo>
                    <a:pt x="211201" y="110363"/>
                  </a:lnTo>
                  <a:lnTo>
                    <a:pt x="220726" y="110363"/>
                  </a:lnTo>
                  <a:cubicBezTo>
                    <a:pt x="220726" y="171323"/>
                    <a:pt x="171323" y="220726"/>
                    <a:pt x="110363" y="220726"/>
                  </a:cubicBezTo>
                  <a:lnTo>
                    <a:pt x="110363" y="211201"/>
                  </a:lnTo>
                  <a:lnTo>
                    <a:pt x="110363" y="220726"/>
                  </a:lnTo>
                  <a:cubicBezTo>
                    <a:pt x="49403" y="220853"/>
                    <a:pt x="0" y="171450"/>
                    <a:pt x="0" y="110363"/>
                  </a:cubicBezTo>
                  <a:lnTo>
                    <a:pt x="9525" y="110363"/>
                  </a:lnTo>
                  <a:lnTo>
                    <a:pt x="17653" y="115189"/>
                  </a:lnTo>
                  <a:cubicBezTo>
                    <a:pt x="15494" y="118872"/>
                    <a:pt x="11049" y="120650"/>
                    <a:pt x="6985" y="119507"/>
                  </a:cubicBezTo>
                  <a:cubicBezTo>
                    <a:pt x="2921" y="118364"/>
                    <a:pt x="0" y="114681"/>
                    <a:pt x="0" y="110363"/>
                  </a:cubicBezTo>
                  <a:moveTo>
                    <a:pt x="19050" y="110363"/>
                  </a:moveTo>
                  <a:lnTo>
                    <a:pt x="9525" y="110363"/>
                  </a:lnTo>
                  <a:lnTo>
                    <a:pt x="1397" y="105537"/>
                  </a:lnTo>
                  <a:cubicBezTo>
                    <a:pt x="3556" y="101854"/>
                    <a:pt x="8001" y="100076"/>
                    <a:pt x="12065" y="101219"/>
                  </a:cubicBezTo>
                  <a:cubicBezTo>
                    <a:pt x="16129" y="102362"/>
                    <a:pt x="19050" y="106172"/>
                    <a:pt x="19050" y="110363"/>
                  </a:cubicBezTo>
                  <a:cubicBezTo>
                    <a:pt x="19050" y="160782"/>
                    <a:pt x="59944" y="201676"/>
                    <a:pt x="110363" y="201676"/>
                  </a:cubicBezTo>
                  <a:cubicBezTo>
                    <a:pt x="160782" y="201676"/>
                    <a:pt x="201676" y="160782"/>
                    <a:pt x="201676" y="110363"/>
                  </a:cubicBezTo>
                  <a:cubicBezTo>
                    <a:pt x="201676" y="59944"/>
                    <a:pt x="160909" y="19050"/>
                    <a:pt x="110363" y="19050"/>
                  </a:cubicBezTo>
                  <a:lnTo>
                    <a:pt x="110363" y="9525"/>
                  </a:lnTo>
                  <a:lnTo>
                    <a:pt x="110363" y="19050"/>
                  </a:lnTo>
                  <a:cubicBezTo>
                    <a:pt x="59944" y="19050"/>
                    <a:pt x="19050" y="59944"/>
                    <a:pt x="19050" y="110363"/>
                  </a:cubicBezTo>
                  <a:close/>
                </a:path>
              </a:pathLst>
            </a:custGeom>
            <a:solidFill>
              <a:srgbClr val="000000"/>
            </a:solidFill>
          </p:spPr>
        </p:sp>
      </p:grpSp>
      <p:sp>
        <p:nvSpPr>
          <p:cNvPr name="TextBox 6" id="6"/>
          <p:cNvSpPr txBox="true"/>
          <p:nvPr/>
        </p:nvSpPr>
        <p:spPr>
          <a:xfrm rot="0">
            <a:off x="1920240" y="430613"/>
            <a:ext cx="14056994" cy="1053299"/>
          </a:xfrm>
          <a:prstGeom prst="rect">
            <a:avLst/>
          </a:prstGeom>
        </p:spPr>
        <p:txBody>
          <a:bodyPr anchor="t" rtlCol="false" tIns="0" lIns="0" bIns="0" rIns="0">
            <a:spAutoFit/>
          </a:bodyPr>
          <a:lstStyle/>
          <a:p>
            <a:pPr algn="l">
              <a:lnSpc>
                <a:spcPts val="8640"/>
              </a:lnSpc>
            </a:pPr>
            <a:r>
              <a:rPr lang="en-US" sz="6000" spc="131">
                <a:solidFill>
                  <a:srgbClr val="000000"/>
                </a:solidFill>
                <a:latin typeface="Hind Heavy Italics"/>
              </a:rPr>
              <a:t>Broader Impacts</a:t>
            </a:r>
          </a:p>
        </p:txBody>
      </p:sp>
      <p:sp>
        <p:nvSpPr>
          <p:cNvPr name="TextBox 7" id="7"/>
          <p:cNvSpPr txBox="true"/>
          <p:nvPr/>
        </p:nvSpPr>
        <p:spPr>
          <a:xfrm rot="0">
            <a:off x="1853565" y="3417993"/>
            <a:ext cx="14056995" cy="4769275"/>
          </a:xfrm>
          <a:prstGeom prst="rect">
            <a:avLst/>
          </a:prstGeom>
        </p:spPr>
        <p:txBody>
          <a:bodyPr anchor="t" rtlCol="false" tIns="0" lIns="0" bIns="0" rIns="0">
            <a:spAutoFit/>
          </a:bodyPr>
          <a:lstStyle/>
          <a:p>
            <a:pPr marL="518160" indent="-259080" lvl="1">
              <a:lnSpc>
                <a:spcPts val="3456"/>
              </a:lnSpc>
              <a:buFont typeface="Arial"/>
              <a:buChar char="•"/>
            </a:pPr>
            <a:r>
              <a:rPr lang="en-US" sz="2400">
                <a:solidFill>
                  <a:srgbClr val="1F2328"/>
                </a:solidFill>
                <a:latin typeface="Consolas Bold"/>
              </a:rPr>
              <a:t>Student Leadership:</a:t>
            </a:r>
            <a:r>
              <a:rPr lang="en-US" sz="2400">
                <a:solidFill>
                  <a:srgbClr val="1F2328"/>
                </a:solidFill>
                <a:latin typeface="Consolas"/>
              </a:rPr>
              <a:t> EventReady! empowers students to organize university events, fostering leadership skills and community engagement.</a:t>
            </a:r>
          </a:p>
          <a:p>
            <a:pPr marL="518160" indent="-259080" lvl="1">
              <a:lnSpc>
                <a:spcPts val="3456"/>
              </a:lnSpc>
              <a:buFont typeface="Arial"/>
              <a:buChar char="•"/>
            </a:pPr>
            <a:r>
              <a:rPr lang="en-US" sz="2400">
                <a:solidFill>
                  <a:srgbClr val="1F2328"/>
                </a:solidFill>
                <a:latin typeface="Consolas Bold"/>
              </a:rPr>
              <a:t>Vibrant Campus Life:</a:t>
            </a:r>
            <a:r>
              <a:rPr lang="en-US" sz="2400">
                <a:solidFill>
                  <a:srgbClr val="1F2328"/>
                </a:solidFill>
                <a:latin typeface="Consolas"/>
              </a:rPr>
              <a:t> By simplifying event management, EventReady! enhances campus life with diverse and engaging activities.</a:t>
            </a:r>
          </a:p>
          <a:p>
            <a:pPr marL="518160" indent="-259080" lvl="1">
              <a:lnSpc>
                <a:spcPts val="3456"/>
              </a:lnSpc>
              <a:buFont typeface="Arial"/>
              <a:buChar char="•"/>
            </a:pPr>
            <a:r>
              <a:rPr lang="en-US" sz="2400">
                <a:solidFill>
                  <a:srgbClr val="1F2328"/>
                </a:solidFill>
                <a:latin typeface="Consolas Bold"/>
              </a:rPr>
              <a:t>Networking Opportunities:</a:t>
            </a:r>
            <a:r>
              <a:rPr lang="en-US" sz="2400">
                <a:solidFill>
                  <a:srgbClr val="1F2328"/>
                </a:solidFill>
                <a:latin typeface="Consolas"/>
              </a:rPr>
              <a:t> EventReady! facilitates networking among students, faculty, and external stakeholders, fostering collaborations and connections.</a:t>
            </a:r>
          </a:p>
          <a:p>
            <a:pPr marL="518160" indent="-259080" lvl="1">
              <a:lnSpc>
                <a:spcPts val="3456"/>
              </a:lnSpc>
              <a:buFont typeface="Arial"/>
              <a:buChar char="•"/>
            </a:pPr>
            <a:r>
              <a:rPr lang="en-US" sz="2400">
                <a:solidFill>
                  <a:srgbClr val="1F2328"/>
                </a:solidFill>
                <a:latin typeface="Consolas Bold"/>
              </a:rPr>
              <a:t>Professional Skills:</a:t>
            </a:r>
            <a:r>
              <a:rPr lang="en-US" sz="2400">
                <a:solidFill>
                  <a:srgbClr val="1F2328"/>
                </a:solidFill>
                <a:latin typeface="Consolas"/>
              </a:rPr>
              <a:t> EventReady! provides hands-on experience in event planning and budget management, preparing students for future careers.</a:t>
            </a:r>
          </a:p>
          <a:p>
            <a:pPr marL="518160" indent="-259080" lvl="1">
              <a:lnSpc>
                <a:spcPts val="3456"/>
              </a:lnSpc>
              <a:buFont typeface="Arial"/>
              <a:buChar char="•"/>
            </a:pPr>
            <a:r>
              <a:rPr lang="en-US" sz="2400">
                <a:solidFill>
                  <a:srgbClr val="1F2328"/>
                </a:solidFill>
                <a:latin typeface="Consolas Bold"/>
              </a:rPr>
              <a:t>Diversity and Inclusion:</a:t>
            </a:r>
            <a:r>
              <a:rPr lang="en-US" sz="2400">
                <a:solidFill>
                  <a:srgbClr val="1F2328"/>
                </a:solidFill>
                <a:latin typeface="Consolas"/>
              </a:rPr>
              <a:t> EventReady! supports inclusive events that celebrate diversity, promoting cultural exchange and a sense of belonging.</a:t>
            </a:r>
          </a:p>
          <a:p>
            <a:pPr algn="l">
              <a:lnSpc>
                <a:spcPts val="3456"/>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3F2EE"/>
        </a:solidFill>
      </p:bgPr>
    </p:bg>
    <p:spTree>
      <p:nvGrpSpPr>
        <p:cNvPr id="1" name=""/>
        <p:cNvGrpSpPr/>
        <p:nvPr/>
      </p:nvGrpSpPr>
      <p:grpSpPr>
        <a:xfrm>
          <a:off x="0" y="0"/>
          <a:ext cx="0" cy="0"/>
          <a:chOff x="0" y="0"/>
          <a:chExt cx="0" cy="0"/>
        </a:xfrm>
      </p:grpSpPr>
      <p:sp>
        <p:nvSpPr>
          <p:cNvPr name="AutoShape 2" id="2"/>
          <p:cNvSpPr/>
          <p:nvPr/>
        </p:nvSpPr>
        <p:spPr>
          <a:xfrm rot="55946">
            <a:off x="257175" y="9802570"/>
            <a:ext cx="546083" cy="0"/>
          </a:xfrm>
          <a:prstGeom prst="line">
            <a:avLst/>
          </a:prstGeom>
          <a:ln cap="rnd" w="9525">
            <a:solidFill>
              <a:srgbClr val="000000"/>
            </a:solidFill>
            <a:prstDash val="solid"/>
            <a:headEnd type="none" len="sm" w="sm"/>
            <a:tailEnd type="none" len="sm" w="sm"/>
          </a:ln>
        </p:spPr>
      </p:sp>
      <p:sp>
        <p:nvSpPr>
          <p:cNvPr name="AutoShape 3" id="3"/>
          <p:cNvSpPr/>
          <p:nvPr/>
        </p:nvSpPr>
        <p:spPr>
          <a:xfrm rot="55946">
            <a:off x="257175" y="9802570"/>
            <a:ext cx="546083" cy="0"/>
          </a:xfrm>
          <a:prstGeom prst="line">
            <a:avLst/>
          </a:prstGeom>
          <a:ln cap="rnd" w="9525">
            <a:solidFill>
              <a:srgbClr val="000000"/>
            </a:solidFill>
            <a:prstDash val="solid"/>
            <a:headEnd type="none" len="sm" w="sm"/>
            <a:tailEnd type="none" len="sm" w="sm"/>
          </a:ln>
        </p:spPr>
      </p:sp>
      <p:grpSp>
        <p:nvGrpSpPr>
          <p:cNvPr name="Group 4" id="4"/>
          <p:cNvGrpSpPr/>
          <p:nvPr/>
        </p:nvGrpSpPr>
        <p:grpSpPr>
          <a:xfrm rot="0">
            <a:off x="449965" y="9722319"/>
            <a:ext cx="160502" cy="160502"/>
            <a:chOff x="0" y="0"/>
            <a:chExt cx="214003" cy="214003"/>
          </a:xfrm>
        </p:grpSpPr>
        <p:sp>
          <p:nvSpPr>
            <p:cNvPr name="Freeform 5" id="5"/>
            <p:cNvSpPr/>
            <p:nvPr/>
          </p:nvSpPr>
          <p:spPr>
            <a:xfrm flipH="false" flipV="false" rot="0">
              <a:off x="0" y="0"/>
              <a:ext cx="220726" cy="220853"/>
            </a:xfrm>
            <a:custGeom>
              <a:avLst/>
              <a:gdLst/>
              <a:ahLst/>
              <a:cxnLst/>
              <a:rect r="r" b="b" t="t" l="l"/>
              <a:pathLst>
                <a:path h="220853" w="220726">
                  <a:moveTo>
                    <a:pt x="0" y="110363"/>
                  </a:moveTo>
                  <a:cubicBezTo>
                    <a:pt x="0" y="49403"/>
                    <a:pt x="49403" y="0"/>
                    <a:pt x="110363" y="0"/>
                  </a:cubicBezTo>
                  <a:lnTo>
                    <a:pt x="110363" y="9525"/>
                  </a:lnTo>
                  <a:lnTo>
                    <a:pt x="110363" y="0"/>
                  </a:lnTo>
                  <a:cubicBezTo>
                    <a:pt x="171323" y="0"/>
                    <a:pt x="220726" y="49403"/>
                    <a:pt x="220726" y="110363"/>
                  </a:cubicBezTo>
                  <a:lnTo>
                    <a:pt x="211201" y="110363"/>
                  </a:lnTo>
                  <a:lnTo>
                    <a:pt x="220726" y="110363"/>
                  </a:lnTo>
                  <a:cubicBezTo>
                    <a:pt x="220726" y="171323"/>
                    <a:pt x="171323" y="220726"/>
                    <a:pt x="110363" y="220726"/>
                  </a:cubicBezTo>
                  <a:lnTo>
                    <a:pt x="110363" y="211201"/>
                  </a:lnTo>
                  <a:lnTo>
                    <a:pt x="110363" y="220726"/>
                  </a:lnTo>
                  <a:cubicBezTo>
                    <a:pt x="49403" y="220853"/>
                    <a:pt x="0" y="171450"/>
                    <a:pt x="0" y="110363"/>
                  </a:cubicBezTo>
                  <a:lnTo>
                    <a:pt x="9525" y="110363"/>
                  </a:lnTo>
                  <a:lnTo>
                    <a:pt x="17653" y="115189"/>
                  </a:lnTo>
                  <a:cubicBezTo>
                    <a:pt x="15494" y="118872"/>
                    <a:pt x="11049" y="120650"/>
                    <a:pt x="6985" y="119507"/>
                  </a:cubicBezTo>
                  <a:cubicBezTo>
                    <a:pt x="2921" y="118364"/>
                    <a:pt x="0" y="114681"/>
                    <a:pt x="0" y="110363"/>
                  </a:cubicBezTo>
                  <a:moveTo>
                    <a:pt x="19050" y="110363"/>
                  </a:moveTo>
                  <a:lnTo>
                    <a:pt x="9525" y="110363"/>
                  </a:lnTo>
                  <a:lnTo>
                    <a:pt x="1397" y="105537"/>
                  </a:lnTo>
                  <a:cubicBezTo>
                    <a:pt x="3556" y="101854"/>
                    <a:pt x="8001" y="100076"/>
                    <a:pt x="12065" y="101219"/>
                  </a:cubicBezTo>
                  <a:cubicBezTo>
                    <a:pt x="16129" y="102362"/>
                    <a:pt x="19050" y="106172"/>
                    <a:pt x="19050" y="110363"/>
                  </a:cubicBezTo>
                  <a:cubicBezTo>
                    <a:pt x="19050" y="160782"/>
                    <a:pt x="59944" y="201676"/>
                    <a:pt x="110363" y="201676"/>
                  </a:cubicBezTo>
                  <a:cubicBezTo>
                    <a:pt x="160782" y="201676"/>
                    <a:pt x="201676" y="160782"/>
                    <a:pt x="201676" y="110363"/>
                  </a:cubicBezTo>
                  <a:cubicBezTo>
                    <a:pt x="201676" y="59944"/>
                    <a:pt x="160909" y="19050"/>
                    <a:pt x="110363" y="19050"/>
                  </a:cubicBezTo>
                  <a:lnTo>
                    <a:pt x="110363" y="9525"/>
                  </a:lnTo>
                  <a:lnTo>
                    <a:pt x="110363" y="19050"/>
                  </a:lnTo>
                  <a:cubicBezTo>
                    <a:pt x="59944" y="19050"/>
                    <a:pt x="19050" y="59944"/>
                    <a:pt x="19050" y="110363"/>
                  </a:cubicBezTo>
                  <a:close/>
                </a:path>
              </a:pathLst>
            </a:custGeom>
            <a:solidFill>
              <a:srgbClr val="000000"/>
            </a:solidFill>
          </p:spPr>
        </p:sp>
      </p:grpSp>
      <p:sp>
        <p:nvSpPr>
          <p:cNvPr name="AutoShape 6" id="6"/>
          <p:cNvSpPr/>
          <p:nvPr/>
        </p:nvSpPr>
        <p:spPr>
          <a:xfrm rot="57645">
            <a:off x="257172" y="9859112"/>
            <a:ext cx="546088" cy="0"/>
          </a:xfrm>
          <a:prstGeom prst="line">
            <a:avLst/>
          </a:prstGeom>
          <a:ln cap="rnd" w="9525">
            <a:solidFill>
              <a:srgbClr val="000000"/>
            </a:solidFill>
            <a:prstDash val="solid"/>
            <a:headEnd type="none" len="sm" w="sm"/>
            <a:tailEnd type="none" len="sm" w="sm"/>
          </a:ln>
        </p:spPr>
      </p:sp>
      <p:sp>
        <p:nvSpPr>
          <p:cNvPr name="AutoShape 7" id="7"/>
          <p:cNvSpPr/>
          <p:nvPr/>
        </p:nvSpPr>
        <p:spPr>
          <a:xfrm rot="54296">
            <a:off x="248880" y="9859112"/>
            <a:ext cx="562673" cy="0"/>
          </a:xfrm>
          <a:prstGeom prst="line">
            <a:avLst/>
          </a:prstGeom>
          <a:ln cap="rnd" w="9525">
            <a:solidFill>
              <a:srgbClr val="000000"/>
            </a:solidFill>
            <a:prstDash val="solid"/>
            <a:headEnd type="none" len="sm" w="sm"/>
            <a:tailEnd type="none" len="sm" w="sm"/>
          </a:ln>
        </p:spPr>
      </p:sp>
      <p:grpSp>
        <p:nvGrpSpPr>
          <p:cNvPr name="Group 8" id="8"/>
          <p:cNvGrpSpPr/>
          <p:nvPr/>
        </p:nvGrpSpPr>
        <p:grpSpPr>
          <a:xfrm rot="0">
            <a:off x="449965" y="9722319"/>
            <a:ext cx="160502" cy="160502"/>
            <a:chOff x="0" y="0"/>
            <a:chExt cx="214003" cy="214003"/>
          </a:xfrm>
        </p:grpSpPr>
        <p:sp>
          <p:nvSpPr>
            <p:cNvPr name="Freeform 9" id="9"/>
            <p:cNvSpPr/>
            <p:nvPr/>
          </p:nvSpPr>
          <p:spPr>
            <a:xfrm flipH="false" flipV="false" rot="0">
              <a:off x="0" y="0"/>
              <a:ext cx="220726" cy="220853"/>
            </a:xfrm>
            <a:custGeom>
              <a:avLst/>
              <a:gdLst/>
              <a:ahLst/>
              <a:cxnLst/>
              <a:rect r="r" b="b" t="t" l="l"/>
              <a:pathLst>
                <a:path h="220853" w="220726">
                  <a:moveTo>
                    <a:pt x="0" y="110363"/>
                  </a:moveTo>
                  <a:cubicBezTo>
                    <a:pt x="0" y="49403"/>
                    <a:pt x="49403" y="0"/>
                    <a:pt x="110363" y="0"/>
                  </a:cubicBezTo>
                  <a:lnTo>
                    <a:pt x="110363" y="9525"/>
                  </a:lnTo>
                  <a:lnTo>
                    <a:pt x="110363" y="0"/>
                  </a:lnTo>
                  <a:cubicBezTo>
                    <a:pt x="171323" y="0"/>
                    <a:pt x="220726" y="49403"/>
                    <a:pt x="220726" y="110363"/>
                  </a:cubicBezTo>
                  <a:lnTo>
                    <a:pt x="211201" y="110363"/>
                  </a:lnTo>
                  <a:lnTo>
                    <a:pt x="220726" y="110363"/>
                  </a:lnTo>
                  <a:cubicBezTo>
                    <a:pt x="220726" y="171323"/>
                    <a:pt x="171323" y="220726"/>
                    <a:pt x="110363" y="220726"/>
                  </a:cubicBezTo>
                  <a:lnTo>
                    <a:pt x="110363" y="211201"/>
                  </a:lnTo>
                  <a:lnTo>
                    <a:pt x="110363" y="220726"/>
                  </a:lnTo>
                  <a:cubicBezTo>
                    <a:pt x="49403" y="220853"/>
                    <a:pt x="0" y="171450"/>
                    <a:pt x="0" y="110363"/>
                  </a:cubicBezTo>
                  <a:lnTo>
                    <a:pt x="9525" y="110363"/>
                  </a:lnTo>
                  <a:lnTo>
                    <a:pt x="17653" y="115189"/>
                  </a:lnTo>
                  <a:cubicBezTo>
                    <a:pt x="15494" y="118872"/>
                    <a:pt x="11049" y="120650"/>
                    <a:pt x="6985" y="119507"/>
                  </a:cubicBezTo>
                  <a:cubicBezTo>
                    <a:pt x="2921" y="118364"/>
                    <a:pt x="0" y="114681"/>
                    <a:pt x="0" y="110363"/>
                  </a:cubicBezTo>
                  <a:moveTo>
                    <a:pt x="19050" y="110363"/>
                  </a:moveTo>
                  <a:lnTo>
                    <a:pt x="9525" y="110363"/>
                  </a:lnTo>
                  <a:lnTo>
                    <a:pt x="1397" y="105537"/>
                  </a:lnTo>
                  <a:cubicBezTo>
                    <a:pt x="3556" y="101854"/>
                    <a:pt x="8001" y="100076"/>
                    <a:pt x="12065" y="101219"/>
                  </a:cubicBezTo>
                  <a:cubicBezTo>
                    <a:pt x="16129" y="102362"/>
                    <a:pt x="19050" y="106172"/>
                    <a:pt x="19050" y="110363"/>
                  </a:cubicBezTo>
                  <a:cubicBezTo>
                    <a:pt x="19050" y="160782"/>
                    <a:pt x="59944" y="201676"/>
                    <a:pt x="110363" y="201676"/>
                  </a:cubicBezTo>
                  <a:cubicBezTo>
                    <a:pt x="160782" y="201676"/>
                    <a:pt x="201676" y="160782"/>
                    <a:pt x="201676" y="110363"/>
                  </a:cubicBezTo>
                  <a:cubicBezTo>
                    <a:pt x="201676" y="59944"/>
                    <a:pt x="160909" y="19050"/>
                    <a:pt x="110363" y="19050"/>
                  </a:cubicBezTo>
                  <a:lnTo>
                    <a:pt x="110363" y="9525"/>
                  </a:lnTo>
                  <a:lnTo>
                    <a:pt x="110363" y="19050"/>
                  </a:lnTo>
                  <a:cubicBezTo>
                    <a:pt x="59944" y="19050"/>
                    <a:pt x="19050" y="59944"/>
                    <a:pt x="19050" y="110363"/>
                  </a:cubicBezTo>
                  <a:close/>
                </a:path>
              </a:pathLst>
            </a:custGeom>
            <a:solidFill>
              <a:srgbClr val="000000"/>
            </a:solidFill>
          </p:spPr>
        </p:sp>
      </p:grpSp>
      <p:grpSp>
        <p:nvGrpSpPr>
          <p:cNvPr name="Group 10" id="10"/>
          <p:cNvGrpSpPr/>
          <p:nvPr/>
        </p:nvGrpSpPr>
        <p:grpSpPr>
          <a:xfrm rot="0">
            <a:off x="868476" y="765543"/>
            <a:ext cx="16762299" cy="8140330"/>
            <a:chOff x="0" y="0"/>
            <a:chExt cx="22349732" cy="10853774"/>
          </a:xfrm>
        </p:grpSpPr>
        <p:sp>
          <p:nvSpPr>
            <p:cNvPr name="Freeform 11" id="11"/>
            <p:cNvSpPr/>
            <p:nvPr/>
          </p:nvSpPr>
          <p:spPr>
            <a:xfrm flipH="false" flipV="false" rot="0">
              <a:off x="0" y="0"/>
              <a:ext cx="22349713" cy="10853801"/>
            </a:xfrm>
            <a:custGeom>
              <a:avLst/>
              <a:gdLst/>
              <a:ahLst/>
              <a:cxnLst/>
              <a:rect r="r" b="b" t="t" l="l"/>
              <a:pathLst>
                <a:path h="10853801" w="22349713">
                  <a:moveTo>
                    <a:pt x="0" y="0"/>
                  </a:moveTo>
                  <a:lnTo>
                    <a:pt x="22349713" y="0"/>
                  </a:lnTo>
                  <a:lnTo>
                    <a:pt x="22349713" y="10853801"/>
                  </a:lnTo>
                  <a:lnTo>
                    <a:pt x="0" y="10853801"/>
                  </a:lnTo>
                  <a:close/>
                </a:path>
              </a:pathLst>
            </a:custGeom>
            <a:solidFill>
              <a:srgbClr val="000000"/>
            </a:solidFill>
          </p:spPr>
        </p:sp>
      </p:grpSp>
      <p:sp>
        <p:nvSpPr>
          <p:cNvPr name="Freeform 12" id="12"/>
          <p:cNvSpPr/>
          <p:nvPr/>
        </p:nvSpPr>
        <p:spPr>
          <a:xfrm flipH="false" flipV="false" rot="0">
            <a:off x="1073368" y="917101"/>
            <a:ext cx="16374730" cy="7800552"/>
          </a:xfrm>
          <a:custGeom>
            <a:avLst/>
            <a:gdLst/>
            <a:ahLst/>
            <a:cxnLst/>
            <a:rect r="r" b="b" t="t" l="l"/>
            <a:pathLst>
              <a:path h="7800552" w="16374730">
                <a:moveTo>
                  <a:pt x="0" y="0"/>
                </a:moveTo>
                <a:lnTo>
                  <a:pt x="16374730" y="0"/>
                </a:lnTo>
                <a:lnTo>
                  <a:pt x="16374730" y="7800552"/>
                </a:lnTo>
                <a:lnTo>
                  <a:pt x="0" y="78005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2320607" y="8877298"/>
            <a:ext cx="10539589" cy="1212716"/>
          </a:xfrm>
          <a:prstGeom prst="rect">
            <a:avLst/>
          </a:prstGeom>
        </p:spPr>
        <p:txBody>
          <a:bodyPr anchor="t" rtlCol="false" tIns="0" lIns="0" bIns="0" rIns="0">
            <a:spAutoFit/>
          </a:bodyPr>
          <a:lstStyle/>
          <a:p>
            <a:pPr algn="r">
              <a:lnSpc>
                <a:spcPts val="10059"/>
              </a:lnSpc>
            </a:pPr>
            <a:r>
              <a:rPr lang="en-US" sz="6985" spc="152">
                <a:solidFill>
                  <a:srgbClr val="000000"/>
                </a:solidFill>
                <a:latin typeface="Hind Heavy Italics"/>
              </a:rPr>
              <a:t>Design Diagram</a:t>
            </a:r>
          </a:p>
        </p:txBody>
      </p:sp>
      <p:sp>
        <p:nvSpPr>
          <p:cNvPr name="AutoShape 14" id="14"/>
          <p:cNvSpPr/>
          <p:nvPr/>
        </p:nvSpPr>
        <p:spPr>
          <a:xfrm rot="57645">
            <a:off x="257172" y="9859112"/>
            <a:ext cx="546088" cy="0"/>
          </a:xfrm>
          <a:prstGeom prst="line">
            <a:avLst/>
          </a:prstGeom>
          <a:ln cap="rnd" w="9525">
            <a:solidFill>
              <a:srgbClr val="000000"/>
            </a:solidFill>
            <a:prstDash val="solid"/>
            <a:headEnd type="none" len="sm" w="sm"/>
            <a:tailEnd type="none" len="sm" w="sm"/>
          </a:ln>
        </p:spPr>
      </p:sp>
      <p:sp>
        <p:nvSpPr>
          <p:cNvPr name="AutoShape 15" id="15"/>
          <p:cNvSpPr/>
          <p:nvPr/>
        </p:nvSpPr>
        <p:spPr>
          <a:xfrm rot="54296">
            <a:off x="248880" y="9859112"/>
            <a:ext cx="562673" cy="0"/>
          </a:xfrm>
          <a:prstGeom prst="line">
            <a:avLst/>
          </a:prstGeom>
          <a:ln cap="rnd" w="9525">
            <a:solidFill>
              <a:srgbClr val="000000"/>
            </a:solidFill>
            <a:prstDash val="solid"/>
            <a:headEnd type="none" len="sm" w="sm"/>
            <a:tailEnd type="none" len="sm" w="sm"/>
          </a:ln>
        </p:spPr>
      </p:sp>
      <p:grpSp>
        <p:nvGrpSpPr>
          <p:cNvPr name="Group 16" id="16"/>
          <p:cNvGrpSpPr/>
          <p:nvPr/>
        </p:nvGrpSpPr>
        <p:grpSpPr>
          <a:xfrm rot="0">
            <a:off x="449965" y="9722319"/>
            <a:ext cx="160502" cy="160502"/>
            <a:chOff x="0" y="0"/>
            <a:chExt cx="214003" cy="214003"/>
          </a:xfrm>
        </p:grpSpPr>
        <p:sp>
          <p:nvSpPr>
            <p:cNvPr name="Freeform 17" id="17"/>
            <p:cNvSpPr/>
            <p:nvPr/>
          </p:nvSpPr>
          <p:spPr>
            <a:xfrm flipH="false" flipV="false" rot="0">
              <a:off x="0" y="0"/>
              <a:ext cx="220726" cy="220853"/>
            </a:xfrm>
            <a:custGeom>
              <a:avLst/>
              <a:gdLst/>
              <a:ahLst/>
              <a:cxnLst/>
              <a:rect r="r" b="b" t="t" l="l"/>
              <a:pathLst>
                <a:path h="220853" w="220726">
                  <a:moveTo>
                    <a:pt x="0" y="110363"/>
                  </a:moveTo>
                  <a:cubicBezTo>
                    <a:pt x="0" y="49403"/>
                    <a:pt x="49403" y="0"/>
                    <a:pt x="110363" y="0"/>
                  </a:cubicBezTo>
                  <a:lnTo>
                    <a:pt x="110363" y="9525"/>
                  </a:lnTo>
                  <a:lnTo>
                    <a:pt x="110363" y="0"/>
                  </a:lnTo>
                  <a:cubicBezTo>
                    <a:pt x="171323" y="0"/>
                    <a:pt x="220726" y="49403"/>
                    <a:pt x="220726" y="110363"/>
                  </a:cubicBezTo>
                  <a:lnTo>
                    <a:pt x="211201" y="110363"/>
                  </a:lnTo>
                  <a:lnTo>
                    <a:pt x="220726" y="110363"/>
                  </a:lnTo>
                  <a:cubicBezTo>
                    <a:pt x="220726" y="171323"/>
                    <a:pt x="171323" y="220726"/>
                    <a:pt x="110363" y="220726"/>
                  </a:cubicBezTo>
                  <a:lnTo>
                    <a:pt x="110363" y="211201"/>
                  </a:lnTo>
                  <a:lnTo>
                    <a:pt x="110363" y="220726"/>
                  </a:lnTo>
                  <a:cubicBezTo>
                    <a:pt x="49403" y="220853"/>
                    <a:pt x="0" y="171450"/>
                    <a:pt x="0" y="110363"/>
                  </a:cubicBezTo>
                  <a:lnTo>
                    <a:pt x="9525" y="110363"/>
                  </a:lnTo>
                  <a:lnTo>
                    <a:pt x="17653" y="115189"/>
                  </a:lnTo>
                  <a:cubicBezTo>
                    <a:pt x="15494" y="118872"/>
                    <a:pt x="11049" y="120650"/>
                    <a:pt x="6985" y="119507"/>
                  </a:cubicBezTo>
                  <a:cubicBezTo>
                    <a:pt x="2921" y="118364"/>
                    <a:pt x="0" y="114681"/>
                    <a:pt x="0" y="110363"/>
                  </a:cubicBezTo>
                  <a:moveTo>
                    <a:pt x="19050" y="110363"/>
                  </a:moveTo>
                  <a:lnTo>
                    <a:pt x="9525" y="110363"/>
                  </a:lnTo>
                  <a:lnTo>
                    <a:pt x="1397" y="105537"/>
                  </a:lnTo>
                  <a:cubicBezTo>
                    <a:pt x="3556" y="101854"/>
                    <a:pt x="8001" y="100076"/>
                    <a:pt x="12065" y="101219"/>
                  </a:cubicBezTo>
                  <a:cubicBezTo>
                    <a:pt x="16129" y="102362"/>
                    <a:pt x="19050" y="106172"/>
                    <a:pt x="19050" y="110363"/>
                  </a:cubicBezTo>
                  <a:cubicBezTo>
                    <a:pt x="19050" y="160782"/>
                    <a:pt x="59944" y="201676"/>
                    <a:pt x="110363" y="201676"/>
                  </a:cubicBezTo>
                  <a:cubicBezTo>
                    <a:pt x="160782" y="201676"/>
                    <a:pt x="201676" y="160782"/>
                    <a:pt x="201676" y="110363"/>
                  </a:cubicBezTo>
                  <a:cubicBezTo>
                    <a:pt x="201676" y="59944"/>
                    <a:pt x="160909" y="19050"/>
                    <a:pt x="110363" y="19050"/>
                  </a:cubicBezTo>
                  <a:lnTo>
                    <a:pt x="110363" y="9525"/>
                  </a:lnTo>
                  <a:lnTo>
                    <a:pt x="110363" y="19050"/>
                  </a:lnTo>
                  <a:cubicBezTo>
                    <a:pt x="59944" y="19050"/>
                    <a:pt x="19050" y="59944"/>
                    <a:pt x="19050" y="110363"/>
                  </a:cubicBezTo>
                  <a:close/>
                </a:path>
              </a:pathLst>
            </a:custGeom>
            <a:solidFill>
              <a:srgbClr val="000000"/>
            </a:solidFill>
          </p:spPr>
        </p:sp>
      </p:grpSp>
      <p:sp>
        <p:nvSpPr>
          <p:cNvPr name="Freeform 18" id="18" descr="A diagram of a diagram  Description automatically generated"/>
          <p:cNvSpPr/>
          <p:nvPr/>
        </p:nvSpPr>
        <p:spPr>
          <a:xfrm flipH="false" flipV="false" rot="0">
            <a:off x="2446863" y="1661966"/>
            <a:ext cx="12485272" cy="5781675"/>
          </a:xfrm>
          <a:custGeom>
            <a:avLst/>
            <a:gdLst/>
            <a:ahLst/>
            <a:cxnLst/>
            <a:rect r="r" b="b" t="t" l="l"/>
            <a:pathLst>
              <a:path h="5781675" w="12485272">
                <a:moveTo>
                  <a:pt x="0" y="0"/>
                </a:moveTo>
                <a:lnTo>
                  <a:pt x="12485272" y="0"/>
                </a:lnTo>
                <a:lnTo>
                  <a:pt x="12485272" y="5781674"/>
                </a:lnTo>
                <a:lnTo>
                  <a:pt x="0" y="5781674"/>
                </a:lnTo>
                <a:lnTo>
                  <a:pt x="0" y="0"/>
                </a:lnTo>
                <a:close/>
              </a:path>
            </a:pathLst>
          </a:custGeom>
          <a:blipFill>
            <a:blip r:embed="rId4"/>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3F2EE"/>
        </a:solidFill>
      </p:bgPr>
    </p:bg>
    <p:spTree>
      <p:nvGrpSpPr>
        <p:cNvPr id="1" name=""/>
        <p:cNvGrpSpPr/>
        <p:nvPr/>
      </p:nvGrpSpPr>
      <p:grpSpPr>
        <a:xfrm>
          <a:off x="0" y="0"/>
          <a:ext cx="0" cy="0"/>
          <a:chOff x="0" y="0"/>
          <a:chExt cx="0" cy="0"/>
        </a:xfrm>
      </p:grpSpPr>
      <p:sp>
        <p:nvSpPr>
          <p:cNvPr name="AutoShape 2" id="2"/>
          <p:cNvSpPr/>
          <p:nvPr/>
        </p:nvSpPr>
        <p:spPr>
          <a:xfrm rot="55946">
            <a:off x="257175" y="9802570"/>
            <a:ext cx="546083" cy="0"/>
          </a:xfrm>
          <a:prstGeom prst="line">
            <a:avLst/>
          </a:prstGeom>
          <a:ln cap="rnd" w="9525">
            <a:solidFill>
              <a:srgbClr val="000000"/>
            </a:solidFill>
            <a:prstDash val="solid"/>
            <a:headEnd type="none" len="sm" w="sm"/>
            <a:tailEnd type="none" len="sm" w="sm"/>
          </a:ln>
        </p:spPr>
      </p:sp>
      <p:sp>
        <p:nvSpPr>
          <p:cNvPr name="AutoShape 3" id="3"/>
          <p:cNvSpPr/>
          <p:nvPr/>
        </p:nvSpPr>
        <p:spPr>
          <a:xfrm rot="55946">
            <a:off x="257175" y="9802570"/>
            <a:ext cx="546083" cy="0"/>
          </a:xfrm>
          <a:prstGeom prst="line">
            <a:avLst/>
          </a:prstGeom>
          <a:ln cap="rnd" w="9525">
            <a:solidFill>
              <a:srgbClr val="000000"/>
            </a:solidFill>
            <a:prstDash val="solid"/>
            <a:headEnd type="none" len="sm" w="sm"/>
            <a:tailEnd type="none" len="sm" w="sm"/>
          </a:ln>
        </p:spPr>
      </p:sp>
      <p:grpSp>
        <p:nvGrpSpPr>
          <p:cNvPr name="Group 4" id="4"/>
          <p:cNvGrpSpPr/>
          <p:nvPr/>
        </p:nvGrpSpPr>
        <p:grpSpPr>
          <a:xfrm rot="0">
            <a:off x="449965" y="9722319"/>
            <a:ext cx="160502" cy="160502"/>
            <a:chOff x="0" y="0"/>
            <a:chExt cx="214003" cy="214003"/>
          </a:xfrm>
        </p:grpSpPr>
        <p:sp>
          <p:nvSpPr>
            <p:cNvPr name="Freeform 5" id="5"/>
            <p:cNvSpPr/>
            <p:nvPr/>
          </p:nvSpPr>
          <p:spPr>
            <a:xfrm flipH="false" flipV="false" rot="0">
              <a:off x="0" y="0"/>
              <a:ext cx="220726" cy="220853"/>
            </a:xfrm>
            <a:custGeom>
              <a:avLst/>
              <a:gdLst/>
              <a:ahLst/>
              <a:cxnLst/>
              <a:rect r="r" b="b" t="t" l="l"/>
              <a:pathLst>
                <a:path h="220853" w="220726">
                  <a:moveTo>
                    <a:pt x="0" y="110363"/>
                  </a:moveTo>
                  <a:cubicBezTo>
                    <a:pt x="0" y="49403"/>
                    <a:pt x="49403" y="0"/>
                    <a:pt x="110363" y="0"/>
                  </a:cubicBezTo>
                  <a:lnTo>
                    <a:pt x="110363" y="9525"/>
                  </a:lnTo>
                  <a:lnTo>
                    <a:pt x="110363" y="0"/>
                  </a:lnTo>
                  <a:cubicBezTo>
                    <a:pt x="171323" y="0"/>
                    <a:pt x="220726" y="49403"/>
                    <a:pt x="220726" y="110363"/>
                  </a:cubicBezTo>
                  <a:lnTo>
                    <a:pt x="211201" y="110363"/>
                  </a:lnTo>
                  <a:lnTo>
                    <a:pt x="220726" y="110363"/>
                  </a:lnTo>
                  <a:cubicBezTo>
                    <a:pt x="220726" y="171323"/>
                    <a:pt x="171323" y="220726"/>
                    <a:pt x="110363" y="220726"/>
                  </a:cubicBezTo>
                  <a:lnTo>
                    <a:pt x="110363" y="211201"/>
                  </a:lnTo>
                  <a:lnTo>
                    <a:pt x="110363" y="220726"/>
                  </a:lnTo>
                  <a:cubicBezTo>
                    <a:pt x="49403" y="220853"/>
                    <a:pt x="0" y="171450"/>
                    <a:pt x="0" y="110363"/>
                  </a:cubicBezTo>
                  <a:lnTo>
                    <a:pt x="9525" y="110363"/>
                  </a:lnTo>
                  <a:lnTo>
                    <a:pt x="17653" y="115189"/>
                  </a:lnTo>
                  <a:cubicBezTo>
                    <a:pt x="15494" y="118872"/>
                    <a:pt x="11049" y="120650"/>
                    <a:pt x="6985" y="119507"/>
                  </a:cubicBezTo>
                  <a:cubicBezTo>
                    <a:pt x="2921" y="118364"/>
                    <a:pt x="0" y="114681"/>
                    <a:pt x="0" y="110363"/>
                  </a:cubicBezTo>
                  <a:moveTo>
                    <a:pt x="19050" y="110363"/>
                  </a:moveTo>
                  <a:lnTo>
                    <a:pt x="9525" y="110363"/>
                  </a:lnTo>
                  <a:lnTo>
                    <a:pt x="1397" y="105537"/>
                  </a:lnTo>
                  <a:cubicBezTo>
                    <a:pt x="3556" y="101854"/>
                    <a:pt x="8001" y="100076"/>
                    <a:pt x="12065" y="101219"/>
                  </a:cubicBezTo>
                  <a:cubicBezTo>
                    <a:pt x="16129" y="102362"/>
                    <a:pt x="19050" y="106172"/>
                    <a:pt x="19050" y="110363"/>
                  </a:cubicBezTo>
                  <a:cubicBezTo>
                    <a:pt x="19050" y="160782"/>
                    <a:pt x="59944" y="201676"/>
                    <a:pt x="110363" y="201676"/>
                  </a:cubicBezTo>
                  <a:cubicBezTo>
                    <a:pt x="160782" y="201676"/>
                    <a:pt x="201676" y="160782"/>
                    <a:pt x="201676" y="110363"/>
                  </a:cubicBezTo>
                  <a:cubicBezTo>
                    <a:pt x="201676" y="59944"/>
                    <a:pt x="160909" y="19050"/>
                    <a:pt x="110363" y="19050"/>
                  </a:cubicBezTo>
                  <a:lnTo>
                    <a:pt x="110363" y="9525"/>
                  </a:lnTo>
                  <a:lnTo>
                    <a:pt x="110363" y="19050"/>
                  </a:lnTo>
                  <a:cubicBezTo>
                    <a:pt x="59944" y="19050"/>
                    <a:pt x="19050" y="59944"/>
                    <a:pt x="19050" y="110363"/>
                  </a:cubicBezTo>
                  <a:close/>
                </a:path>
              </a:pathLst>
            </a:custGeom>
            <a:solidFill>
              <a:srgbClr val="000000"/>
            </a:solidFill>
          </p:spPr>
        </p:sp>
      </p:grpSp>
      <p:sp>
        <p:nvSpPr>
          <p:cNvPr name="AutoShape 6" id="6"/>
          <p:cNvSpPr/>
          <p:nvPr/>
        </p:nvSpPr>
        <p:spPr>
          <a:xfrm rot="57645">
            <a:off x="257172" y="9859112"/>
            <a:ext cx="546088" cy="0"/>
          </a:xfrm>
          <a:prstGeom prst="line">
            <a:avLst/>
          </a:prstGeom>
          <a:ln cap="rnd" w="9525">
            <a:solidFill>
              <a:srgbClr val="000000"/>
            </a:solidFill>
            <a:prstDash val="solid"/>
            <a:headEnd type="none" len="sm" w="sm"/>
            <a:tailEnd type="none" len="sm" w="sm"/>
          </a:ln>
        </p:spPr>
      </p:sp>
      <p:sp>
        <p:nvSpPr>
          <p:cNvPr name="AutoShape 7" id="7"/>
          <p:cNvSpPr/>
          <p:nvPr/>
        </p:nvSpPr>
        <p:spPr>
          <a:xfrm rot="54296">
            <a:off x="248880" y="9859112"/>
            <a:ext cx="562673" cy="0"/>
          </a:xfrm>
          <a:prstGeom prst="line">
            <a:avLst/>
          </a:prstGeom>
          <a:ln cap="rnd" w="9525">
            <a:solidFill>
              <a:srgbClr val="000000"/>
            </a:solidFill>
            <a:prstDash val="solid"/>
            <a:headEnd type="none" len="sm" w="sm"/>
            <a:tailEnd type="none" len="sm" w="sm"/>
          </a:ln>
        </p:spPr>
      </p:sp>
      <p:grpSp>
        <p:nvGrpSpPr>
          <p:cNvPr name="Group 8" id="8"/>
          <p:cNvGrpSpPr/>
          <p:nvPr/>
        </p:nvGrpSpPr>
        <p:grpSpPr>
          <a:xfrm rot="0">
            <a:off x="449965" y="9722319"/>
            <a:ext cx="160502" cy="160502"/>
            <a:chOff x="0" y="0"/>
            <a:chExt cx="214003" cy="214003"/>
          </a:xfrm>
        </p:grpSpPr>
        <p:sp>
          <p:nvSpPr>
            <p:cNvPr name="Freeform 9" id="9"/>
            <p:cNvSpPr/>
            <p:nvPr/>
          </p:nvSpPr>
          <p:spPr>
            <a:xfrm flipH="false" flipV="false" rot="0">
              <a:off x="0" y="0"/>
              <a:ext cx="220726" cy="220853"/>
            </a:xfrm>
            <a:custGeom>
              <a:avLst/>
              <a:gdLst/>
              <a:ahLst/>
              <a:cxnLst/>
              <a:rect r="r" b="b" t="t" l="l"/>
              <a:pathLst>
                <a:path h="220853" w="220726">
                  <a:moveTo>
                    <a:pt x="0" y="110363"/>
                  </a:moveTo>
                  <a:cubicBezTo>
                    <a:pt x="0" y="49403"/>
                    <a:pt x="49403" y="0"/>
                    <a:pt x="110363" y="0"/>
                  </a:cubicBezTo>
                  <a:lnTo>
                    <a:pt x="110363" y="9525"/>
                  </a:lnTo>
                  <a:lnTo>
                    <a:pt x="110363" y="0"/>
                  </a:lnTo>
                  <a:cubicBezTo>
                    <a:pt x="171323" y="0"/>
                    <a:pt x="220726" y="49403"/>
                    <a:pt x="220726" y="110363"/>
                  </a:cubicBezTo>
                  <a:lnTo>
                    <a:pt x="211201" y="110363"/>
                  </a:lnTo>
                  <a:lnTo>
                    <a:pt x="220726" y="110363"/>
                  </a:lnTo>
                  <a:cubicBezTo>
                    <a:pt x="220726" y="171323"/>
                    <a:pt x="171323" y="220726"/>
                    <a:pt x="110363" y="220726"/>
                  </a:cubicBezTo>
                  <a:lnTo>
                    <a:pt x="110363" y="211201"/>
                  </a:lnTo>
                  <a:lnTo>
                    <a:pt x="110363" y="220726"/>
                  </a:lnTo>
                  <a:cubicBezTo>
                    <a:pt x="49403" y="220853"/>
                    <a:pt x="0" y="171450"/>
                    <a:pt x="0" y="110363"/>
                  </a:cubicBezTo>
                  <a:lnTo>
                    <a:pt x="9525" y="110363"/>
                  </a:lnTo>
                  <a:lnTo>
                    <a:pt x="17653" y="115189"/>
                  </a:lnTo>
                  <a:cubicBezTo>
                    <a:pt x="15494" y="118872"/>
                    <a:pt x="11049" y="120650"/>
                    <a:pt x="6985" y="119507"/>
                  </a:cubicBezTo>
                  <a:cubicBezTo>
                    <a:pt x="2921" y="118364"/>
                    <a:pt x="0" y="114681"/>
                    <a:pt x="0" y="110363"/>
                  </a:cubicBezTo>
                  <a:moveTo>
                    <a:pt x="19050" y="110363"/>
                  </a:moveTo>
                  <a:lnTo>
                    <a:pt x="9525" y="110363"/>
                  </a:lnTo>
                  <a:lnTo>
                    <a:pt x="1397" y="105537"/>
                  </a:lnTo>
                  <a:cubicBezTo>
                    <a:pt x="3556" y="101854"/>
                    <a:pt x="8001" y="100076"/>
                    <a:pt x="12065" y="101219"/>
                  </a:cubicBezTo>
                  <a:cubicBezTo>
                    <a:pt x="16129" y="102362"/>
                    <a:pt x="19050" y="106172"/>
                    <a:pt x="19050" y="110363"/>
                  </a:cubicBezTo>
                  <a:cubicBezTo>
                    <a:pt x="19050" y="160782"/>
                    <a:pt x="59944" y="201676"/>
                    <a:pt x="110363" y="201676"/>
                  </a:cubicBezTo>
                  <a:cubicBezTo>
                    <a:pt x="160782" y="201676"/>
                    <a:pt x="201676" y="160782"/>
                    <a:pt x="201676" y="110363"/>
                  </a:cubicBezTo>
                  <a:cubicBezTo>
                    <a:pt x="201676" y="59944"/>
                    <a:pt x="160909" y="19050"/>
                    <a:pt x="110363" y="19050"/>
                  </a:cubicBezTo>
                  <a:lnTo>
                    <a:pt x="110363" y="9525"/>
                  </a:lnTo>
                  <a:lnTo>
                    <a:pt x="110363" y="19050"/>
                  </a:lnTo>
                  <a:cubicBezTo>
                    <a:pt x="59944" y="19050"/>
                    <a:pt x="19050" y="59944"/>
                    <a:pt x="19050" y="110363"/>
                  </a:cubicBezTo>
                  <a:close/>
                </a:path>
              </a:pathLst>
            </a:custGeom>
            <a:solidFill>
              <a:srgbClr val="000000"/>
            </a:solidFill>
          </p:spPr>
        </p:sp>
      </p:grpSp>
      <p:sp>
        <p:nvSpPr>
          <p:cNvPr name="Freeform 10" id="10"/>
          <p:cNvSpPr/>
          <p:nvPr/>
        </p:nvSpPr>
        <p:spPr>
          <a:xfrm flipH="false" flipV="false" rot="0">
            <a:off x="-311656" y="457906"/>
            <a:ext cx="18627577" cy="8873757"/>
          </a:xfrm>
          <a:custGeom>
            <a:avLst/>
            <a:gdLst/>
            <a:ahLst/>
            <a:cxnLst/>
            <a:rect r="r" b="b" t="t" l="l"/>
            <a:pathLst>
              <a:path h="8873757" w="18627577">
                <a:moveTo>
                  <a:pt x="0" y="0"/>
                </a:moveTo>
                <a:lnTo>
                  <a:pt x="18627577" y="0"/>
                </a:lnTo>
                <a:lnTo>
                  <a:pt x="18627577" y="8873757"/>
                </a:lnTo>
                <a:lnTo>
                  <a:pt x="0" y="88737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05461" y="572549"/>
            <a:ext cx="18058060" cy="8602452"/>
          </a:xfrm>
          <a:custGeom>
            <a:avLst/>
            <a:gdLst/>
            <a:ahLst/>
            <a:cxnLst/>
            <a:rect r="r" b="b" t="t" l="l"/>
            <a:pathLst>
              <a:path h="8602452" w="18058060">
                <a:moveTo>
                  <a:pt x="0" y="0"/>
                </a:moveTo>
                <a:lnTo>
                  <a:pt x="18058060" y="0"/>
                </a:lnTo>
                <a:lnTo>
                  <a:pt x="18058060" y="8602452"/>
                </a:lnTo>
                <a:lnTo>
                  <a:pt x="0" y="86024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2" id="12"/>
          <p:cNvSpPr/>
          <p:nvPr/>
        </p:nvSpPr>
        <p:spPr>
          <a:xfrm rot="57645">
            <a:off x="257172" y="9859112"/>
            <a:ext cx="546088" cy="0"/>
          </a:xfrm>
          <a:prstGeom prst="line">
            <a:avLst/>
          </a:prstGeom>
          <a:ln cap="rnd" w="9525">
            <a:solidFill>
              <a:srgbClr val="000000"/>
            </a:solidFill>
            <a:prstDash val="solid"/>
            <a:headEnd type="none" len="sm" w="sm"/>
            <a:tailEnd type="none" len="sm" w="sm"/>
          </a:ln>
        </p:spPr>
      </p:sp>
      <p:sp>
        <p:nvSpPr>
          <p:cNvPr name="AutoShape 13" id="13"/>
          <p:cNvSpPr/>
          <p:nvPr/>
        </p:nvSpPr>
        <p:spPr>
          <a:xfrm rot="54296">
            <a:off x="248880" y="9859112"/>
            <a:ext cx="562673" cy="0"/>
          </a:xfrm>
          <a:prstGeom prst="line">
            <a:avLst/>
          </a:prstGeom>
          <a:ln cap="rnd" w="9525">
            <a:solidFill>
              <a:srgbClr val="000000"/>
            </a:solidFill>
            <a:prstDash val="solid"/>
            <a:headEnd type="none" len="sm" w="sm"/>
            <a:tailEnd type="none" len="sm" w="sm"/>
          </a:ln>
        </p:spPr>
      </p:sp>
      <p:grpSp>
        <p:nvGrpSpPr>
          <p:cNvPr name="Group 14" id="14"/>
          <p:cNvGrpSpPr/>
          <p:nvPr/>
        </p:nvGrpSpPr>
        <p:grpSpPr>
          <a:xfrm rot="0">
            <a:off x="449965" y="9722319"/>
            <a:ext cx="160502" cy="160502"/>
            <a:chOff x="0" y="0"/>
            <a:chExt cx="214003" cy="214003"/>
          </a:xfrm>
        </p:grpSpPr>
        <p:sp>
          <p:nvSpPr>
            <p:cNvPr name="Freeform 15" id="15"/>
            <p:cNvSpPr/>
            <p:nvPr/>
          </p:nvSpPr>
          <p:spPr>
            <a:xfrm flipH="false" flipV="false" rot="0">
              <a:off x="0" y="0"/>
              <a:ext cx="220726" cy="220853"/>
            </a:xfrm>
            <a:custGeom>
              <a:avLst/>
              <a:gdLst/>
              <a:ahLst/>
              <a:cxnLst/>
              <a:rect r="r" b="b" t="t" l="l"/>
              <a:pathLst>
                <a:path h="220853" w="220726">
                  <a:moveTo>
                    <a:pt x="0" y="110363"/>
                  </a:moveTo>
                  <a:cubicBezTo>
                    <a:pt x="0" y="49403"/>
                    <a:pt x="49403" y="0"/>
                    <a:pt x="110363" y="0"/>
                  </a:cubicBezTo>
                  <a:lnTo>
                    <a:pt x="110363" y="9525"/>
                  </a:lnTo>
                  <a:lnTo>
                    <a:pt x="110363" y="0"/>
                  </a:lnTo>
                  <a:cubicBezTo>
                    <a:pt x="171323" y="0"/>
                    <a:pt x="220726" y="49403"/>
                    <a:pt x="220726" y="110363"/>
                  </a:cubicBezTo>
                  <a:lnTo>
                    <a:pt x="211201" y="110363"/>
                  </a:lnTo>
                  <a:lnTo>
                    <a:pt x="220726" y="110363"/>
                  </a:lnTo>
                  <a:cubicBezTo>
                    <a:pt x="220726" y="171323"/>
                    <a:pt x="171323" y="220726"/>
                    <a:pt x="110363" y="220726"/>
                  </a:cubicBezTo>
                  <a:lnTo>
                    <a:pt x="110363" y="211201"/>
                  </a:lnTo>
                  <a:lnTo>
                    <a:pt x="110363" y="220726"/>
                  </a:lnTo>
                  <a:cubicBezTo>
                    <a:pt x="49403" y="220853"/>
                    <a:pt x="0" y="171450"/>
                    <a:pt x="0" y="110363"/>
                  </a:cubicBezTo>
                  <a:lnTo>
                    <a:pt x="9525" y="110363"/>
                  </a:lnTo>
                  <a:lnTo>
                    <a:pt x="17653" y="115189"/>
                  </a:lnTo>
                  <a:cubicBezTo>
                    <a:pt x="15494" y="118872"/>
                    <a:pt x="11049" y="120650"/>
                    <a:pt x="6985" y="119507"/>
                  </a:cubicBezTo>
                  <a:cubicBezTo>
                    <a:pt x="2921" y="118364"/>
                    <a:pt x="0" y="114681"/>
                    <a:pt x="0" y="110363"/>
                  </a:cubicBezTo>
                  <a:moveTo>
                    <a:pt x="19050" y="110363"/>
                  </a:moveTo>
                  <a:lnTo>
                    <a:pt x="9525" y="110363"/>
                  </a:lnTo>
                  <a:lnTo>
                    <a:pt x="1397" y="105537"/>
                  </a:lnTo>
                  <a:cubicBezTo>
                    <a:pt x="3556" y="101854"/>
                    <a:pt x="8001" y="100076"/>
                    <a:pt x="12065" y="101219"/>
                  </a:cubicBezTo>
                  <a:cubicBezTo>
                    <a:pt x="16129" y="102362"/>
                    <a:pt x="19050" y="106172"/>
                    <a:pt x="19050" y="110363"/>
                  </a:cubicBezTo>
                  <a:cubicBezTo>
                    <a:pt x="19050" y="160782"/>
                    <a:pt x="59944" y="201676"/>
                    <a:pt x="110363" y="201676"/>
                  </a:cubicBezTo>
                  <a:cubicBezTo>
                    <a:pt x="160782" y="201676"/>
                    <a:pt x="201676" y="160782"/>
                    <a:pt x="201676" y="110363"/>
                  </a:cubicBezTo>
                  <a:cubicBezTo>
                    <a:pt x="201676" y="59944"/>
                    <a:pt x="160909" y="19050"/>
                    <a:pt x="110363" y="19050"/>
                  </a:cubicBezTo>
                  <a:lnTo>
                    <a:pt x="110363" y="9525"/>
                  </a:lnTo>
                  <a:lnTo>
                    <a:pt x="110363" y="19050"/>
                  </a:lnTo>
                  <a:cubicBezTo>
                    <a:pt x="59944" y="19050"/>
                    <a:pt x="19050" y="59944"/>
                    <a:pt x="19050" y="110363"/>
                  </a:cubicBezTo>
                  <a:close/>
                </a:path>
              </a:pathLst>
            </a:custGeom>
            <a:solidFill>
              <a:srgbClr val="000000"/>
            </a:solidFill>
          </p:spPr>
        </p:sp>
      </p:grpSp>
      <p:sp>
        <p:nvSpPr>
          <p:cNvPr name="Freeform 16" id="16"/>
          <p:cNvSpPr/>
          <p:nvPr/>
        </p:nvSpPr>
        <p:spPr>
          <a:xfrm flipH="false" flipV="false" rot="0">
            <a:off x="811518" y="1384373"/>
            <a:ext cx="5648144" cy="2888814"/>
          </a:xfrm>
          <a:custGeom>
            <a:avLst/>
            <a:gdLst/>
            <a:ahLst/>
            <a:cxnLst/>
            <a:rect r="r" b="b" t="t" l="l"/>
            <a:pathLst>
              <a:path h="2888814" w="5648144">
                <a:moveTo>
                  <a:pt x="0" y="0"/>
                </a:moveTo>
                <a:lnTo>
                  <a:pt x="5648144" y="0"/>
                </a:lnTo>
                <a:lnTo>
                  <a:pt x="5648144" y="2888814"/>
                </a:lnTo>
                <a:lnTo>
                  <a:pt x="0" y="2888814"/>
                </a:lnTo>
                <a:lnTo>
                  <a:pt x="0" y="0"/>
                </a:lnTo>
                <a:close/>
              </a:path>
            </a:pathLst>
          </a:custGeom>
          <a:blipFill>
            <a:blip r:embed="rId6"/>
            <a:stretch>
              <a:fillRect l="0" t="0" r="0" b="0"/>
            </a:stretch>
          </a:blipFill>
        </p:spPr>
      </p:sp>
      <p:sp>
        <p:nvSpPr>
          <p:cNvPr name="Freeform 17" id="17"/>
          <p:cNvSpPr/>
          <p:nvPr/>
        </p:nvSpPr>
        <p:spPr>
          <a:xfrm flipH="false" flipV="false" rot="0">
            <a:off x="7253014" y="1398492"/>
            <a:ext cx="5288781" cy="2874695"/>
          </a:xfrm>
          <a:custGeom>
            <a:avLst/>
            <a:gdLst/>
            <a:ahLst/>
            <a:cxnLst/>
            <a:rect r="r" b="b" t="t" l="l"/>
            <a:pathLst>
              <a:path h="2874695" w="5288781">
                <a:moveTo>
                  <a:pt x="0" y="0"/>
                </a:moveTo>
                <a:lnTo>
                  <a:pt x="5288781" y="0"/>
                </a:lnTo>
                <a:lnTo>
                  <a:pt x="5288781" y="2874695"/>
                </a:lnTo>
                <a:lnTo>
                  <a:pt x="0" y="2874695"/>
                </a:lnTo>
                <a:lnTo>
                  <a:pt x="0" y="0"/>
                </a:lnTo>
                <a:close/>
              </a:path>
            </a:pathLst>
          </a:custGeom>
          <a:blipFill>
            <a:blip r:embed="rId7"/>
            <a:stretch>
              <a:fillRect l="0" t="0" r="0" b="0"/>
            </a:stretch>
          </a:blipFill>
        </p:spPr>
      </p:sp>
      <p:sp>
        <p:nvSpPr>
          <p:cNvPr name="Freeform 18" id="18"/>
          <p:cNvSpPr/>
          <p:nvPr/>
        </p:nvSpPr>
        <p:spPr>
          <a:xfrm flipH="false" flipV="false" rot="0">
            <a:off x="12870740" y="1035759"/>
            <a:ext cx="4767981" cy="3600160"/>
          </a:xfrm>
          <a:custGeom>
            <a:avLst/>
            <a:gdLst/>
            <a:ahLst/>
            <a:cxnLst/>
            <a:rect r="r" b="b" t="t" l="l"/>
            <a:pathLst>
              <a:path h="3600160" w="4767981">
                <a:moveTo>
                  <a:pt x="0" y="0"/>
                </a:moveTo>
                <a:lnTo>
                  <a:pt x="4767980" y="0"/>
                </a:lnTo>
                <a:lnTo>
                  <a:pt x="4767980" y="3600161"/>
                </a:lnTo>
                <a:lnTo>
                  <a:pt x="0" y="3600161"/>
                </a:lnTo>
                <a:lnTo>
                  <a:pt x="0" y="0"/>
                </a:lnTo>
                <a:close/>
              </a:path>
            </a:pathLst>
          </a:custGeom>
          <a:blipFill>
            <a:blip r:embed="rId8"/>
            <a:stretch>
              <a:fillRect l="0" t="0" r="0" b="0"/>
            </a:stretch>
          </a:blipFill>
        </p:spPr>
      </p:sp>
      <p:sp>
        <p:nvSpPr>
          <p:cNvPr name="Freeform 19" id="19"/>
          <p:cNvSpPr/>
          <p:nvPr/>
        </p:nvSpPr>
        <p:spPr>
          <a:xfrm flipH="false" flipV="false" rot="0">
            <a:off x="811518" y="5143500"/>
            <a:ext cx="9641533" cy="2265800"/>
          </a:xfrm>
          <a:custGeom>
            <a:avLst/>
            <a:gdLst/>
            <a:ahLst/>
            <a:cxnLst/>
            <a:rect r="r" b="b" t="t" l="l"/>
            <a:pathLst>
              <a:path h="2265800" w="9641533">
                <a:moveTo>
                  <a:pt x="0" y="0"/>
                </a:moveTo>
                <a:lnTo>
                  <a:pt x="9641532" y="0"/>
                </a:lnTo>
                <a:lnTo>
                  <a:pt x="9641532" y="2265800"/>
                </a:lnTo>
                <a:lnTo>
                  <a:pt x="0" y="2265800"/>
                </a:lnTo>
                <a:lnTo>
                  <a:pt x="0" y="0"/>
                </a:lnTo>
                <a:close/>
              </a:path>
            </a:pathLst>
          </a:custGeom>
          <a:blipFill>
            <a:blip r:embed="rId9"/>
            <a:stretch>
              <a:fillRect l="0" t="0" r="0" b="0"/>
            </a:stretch>
          </a:blipFill>
        </p:spPr>
      </p:sp>
      <p:sp>
        <p:nvSpPr>
          <p:cNvPr name="Freeform 20" id="20"/>
          <p:cNvSpPr/>
          <p:nvPr/>
        </p:nvSpPr>
        <p:spPr>
          <a:xfrm flipH="false" flipV="false" rot="0">
            <a:off x="10520103" y="5356602"/>
            <a:ext cx="7118617" cy="2264741"/>
          </a:xfrm>
          <a:custGeom>
            <a:avLst/>
            <a:gdLst/>
            <a:ahLst/>
            <a:cxnLst/>
            <a:rect r="r" b="b" t="t" l="l"/>
            <a:pathLst>
              <a:path h="2264741" w="7118617">
                <a:moveTo>
                  <a:pt x="0" y="0"/>
                </a:moveTo>
                <a:lnTo>
                  <a:pt x="7118617" y="0"/>
                </a:lnTo>
                <a:lnTo>
                  <a:pt x="7118617" y="2264741"/>
                </a:lnTo>
                <a:lnTo>
                  <a:pt x="0" y="2264741"/>
                </a:lnTo>
                <a:lnTo>
                  <a:pt x="0" y="0"/>
                </a:lnTo>
                <a:close/>
              </a:path>
            </a:pathLst>
          </a:custGeom>
          <a:blipFill>
            <a:blip r:embed="rId10"/>
            <a:stretch>
              <a:fillRect l="0" t="0" r="0" b="0"/>
            </a:stretch>
          </a:blipFill>
        </p:spPr>
      </p:sp>
      <p:sp>
        <p:nvSpPr>
          <p:cNvPr name="TextBox 21" id="21"/>
          <p:cNvSpPr txBox="true"/>
          <p:nvPr/>
        </p:nvSpPr>
        <p:spPr>
          <a:xfrm rot="0">
            <a:off x="6335880" y="7884693"/>
            <a:ext cx="5268352" cy="1030046"/>
          </a:xfrm>
          <a:prstGeom prst="rect">
            <a:avLst/>
          </a:prstGeom>
        </p:spPr>
        <p:txBody>
          <a:bodyPr anchor="t" rtlCol="false" tIns="0" lIns="0" bIns="0" rIns="0">
            <a:spAutoFit/>
          </a:bodyPr>
          <a:lstStyle/>
          <a:p>
            <a:pPr>
              <a:lnSpc>
                <a:spcPts val="8506"/>
              </a:lnSpc>
            </a:pPr>
            <a:r>
              <a:rPr lang="en-US" sz="5907" spc="129">
                <a:solidFill>
                  <a:srgbClr val="000000"/>
                </a:solidFill>
                <a:latin typeface="Hind Heavy Italics"/>
              </a:rPr>
              <a:t>Wireframes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3F2EE"/>
        </a:solidFill>
      </p:bgPr>
    </p:bg>
    <p:spTree>
      <p:nvGrpSpPr>
        <p:cNvPr id="1" name=""/>
        <p:cNvGrpSpPr/>
        <p:nvPr/>
      </p:nvGrpSpPr>
      <p:grpSpPr>
        <a:xfrm>
          <a:off x="0" y="0"/>
          <a:ext cx="0" cy="0"/>
          <a:chOff x="0" y="0"/>
          <a:chExt cx="0" cy="0"/>
        </a:xfrm>
      </p:grpSpPr>
      <p:sp>
        <p:nvSpPr>
          <p:cNvPr name="Freeform 2" id="2"/>
          <p:cNvSpPr/>
          <p:nvPr/>
        </p:nvSpPr>
        <p:spPr>
          <a:xfrm flipH="false" flipV="false" rot="0">
            <a:off x="15070215" y="8371292"/>
            <a:ext cx="2607571" cy="1235524"/>
          </a:xfrm>
          <a:custGeom>
            <a:avLst/>
            <a:gdLst/>
            <a:ahLst/>
            <a:cxnLst/>
            <a:rect r="r" b="b" t="t" l="l"/>
            <a:pathLst>
              <a:path h="1235524" w="2607571">
                <a:moveTo>
                  <a:pt x="0" y="0"/>
                </a:moveTo>
                <a:lnTo>
                  <a:pt x="2607571" y="0"/>
                </a:lnTo>
                <a:lnTo>
                  <a:pt x="2607571" y="1235525"/>
                </a:lnTo>
                <a:lnTo>
                  <a:pt x="0" y="1235525"/>
                </a:lnTo>
                <a:lnTo>
                  <a:pt x="0" y="0"/>
                </a:lnTo>
                <a:close/>
              </a:path>
            </a:pathLst>
          </a:custGeom>
          <a:blipFill>
            <a:blip r:embed="rId2"/>
            <a:stretch>
              <a:fillRect l="0" t="0" r="0" b="0"/>
            </a:stretch>
          </a:blipFill>
        </p:spPr>
      </p:sp>
      <p:sp>
        <p:nvSpPr>
          <p:cNvPr name="Freeform 3" id="3"/>
          <p:cNvSpPr/>
          <p:nvPr/>
        </p:nvSpPr>
        <p:spPr>
          <a:xfrm flipH="false" flipV="false" rot="0">
            <a:off x="9937369" y="8428135"/>
            <a:ext cx="977958" cy="977958"/>
          </a:xfrm>
          <a:custGeom>
            <a:avLst/>
            <a:gdLst/>
            <a:ahLst/>
            <a:cxnLst/>
            <a:rect r="r" b="b" t="t" l="l"/>
            <a:pathLst>
              <a:path h="977958" w="977958">
                <a:moveTo>
                  <a:pt x="0" y="0"/>
                </a:moveTo>
                <a:lnTo>
                  <a:pt x="977958" y="0"/>
                </a:lnTo>
                <a:lnTo>
                  <a:pt x="977958" y="977959"/>
                </a:lnTo>
                <a:lnTo>
                  <a:pt x="0" y="977959"/>
                </a:lnTo>
                <a:lnTo>
                  <a:pt x="0" y="0"/>
                </a:lnTo>
                <a:close/>
              </a:path>
            </a:pathLst>
          </a:custGeom>
          <a:blipFill>
            <a:blip r:embed="rId3"/>
            <a:stretch>
              <a:fillRect l="0" t="0" r="0" b="0"/>
            </a:stretch>
          </a:blipFill>
        </p:spPr>
      </p:sp>
      <p:sp>
        <p:nvSpPr>
          <p:cNvPr name="Freeform 4" id="4"/>
          <p:cNvSpPr/>
          <p:nvPr/>
        </p:nvSpPr>
        <p:spPr>
          <a:xfrm flipH="false" flipV="false" rot="0">
            <a:off x="12890139" y="8575929"/>
            <a:ext cx="1970153" cy="682371"/>
          </a:xfrm>
          <a:custGeom>
            <a:avLst/>
            <a:gdLst/>
            <a:ahLst/>
            <a:cxnLst/>
            <a:rect r="r" b="b" t="t" l="l"/>
            <a:pathLst>
              <a:path h="682371" w="1970153">
                <a:moveTo>
                  <a:pt x="0" y="0"/>
                </a:moveTo>
                <a:lnTo>
                  <a:pt x="1970153" y="0"/>
                </a:lnTo>
                <a:lnTo>
                  <a:pt x="1970153" y="682371"/>
                </a:lnTo>
                <a:lnTo>
                  <a:pt x="0" y="682371"/>
                </a:lnTo>
                <a:lnTo>
                  <a:pt x="0" y="0"/>
                </a:lnTo>
                <a:close/>
              </a:path>
            </a:pathLst>
          </a:custGeom>
          <a:blipFill>
            <a:blip r:embed="rId4"/>
            <a:stretch>
              <a:fillRect l="0" t="0" r="0" b="0"/>
            </a:stretch>
          </a:blipFill>
        </p:spPr>
      </p:sp>
      <p:sp>
        <p:nvSpPr>
          <p:cNvPr name="Freeform 5" id="5"/>
          <p:cNvSpPr/>
          <p:nvPr/>
        </p:nvSpPr>
        <p:spPr>
          <a:xfrm flipH="false" flipV="false" rot="0">
            <a:off x="11425721" y="8316636"/>
            <a:ext cx="1200957" cy="1200957"/>
          </a:xfrm>
          <a:custGeom>
            <a:avLst/>
            <a:gdLst/>
            <a:ahLst/>
            <a:cxnLst/>
            <a:rect r="r" b="b" t="t" l="l"/>
            <a:pathLst>
              <a:path h="1200957" w="1200957">
                <a:moveTo>
                  <a:pt x="0" y="0"/>
                </a:moveTo>
                <a:lnTo>
                  <a:pt x="1200957" y="0"/>
                </a:lnTo>
                <a:lnTo>
                  <a:pt x="1200957" y="1200957"/>
                </a:lnTo>
                <a:lnTo>
                  <a:pt x="0" y="1200957"/>
                </a:lnTo>
                <a:lnTo>
                  <a:pt x="0" y="0"/>
                </a:lnTo>
                <a:close/>
              </a:path>
            </a:pathLst>
          </a:custGeom>
          <a:blipFill>
            <a:blip r:embed="rId5"/>
            <a:stretch>
              <a:fillRect l="0" t="0" r="0" b="0"/>
            </a:stretch>
          </a:blipFill>
        </p:spPr>
      </p:sp>
      <p:sp>
        <p:nvSpPr>
          <p:cNvPr name="TextBox 6" id="6"/>
          <p:cNvSpPr txBox="true"/>
          <p:nvPr/>
        </p:nvSpPr>
        <p:spPr>
          <a:xfrm rot="0">
            <a:off x="803298" y="790575"/>
            <a:ext cx="14056994" cy="1055370"/>
          </a:xfrm>
          <a:prstGeom prst="rect">
            <a:avLst/>
          </a:prstGeom>
        </p:spPr>
        <p:txBody>
          <a:bodyPr anchor="t" rtlCol="false" tIns="0" lIns="0" bIns="0" rIns="0">
            <a:spAutoFit/>
          </a:bodyPr>
          <a:lstStyle/>
          <a:p>
            <a:pPr algn="l">
              <a:lnSpc>
                <a:spcPts val="8640"/>
              </a:lnSpc>
            </a:pPr>
            <a:r>
              <a:rPr lang="en-US" sz="6000" spc="131">
                <a:solidFill>
                  <a:srgbClr val="000000"/>
                </a:solidFill>
                <a:latin typeface="Hind Heavy Italics"/>
              </a:rPr>
              <a:t>Technologies</a:t>
            </a:r>
          </a:p>
        </p:txBody>
      </p:sp>
      <p:sp>
        <p:nvSpPr>
          <p:cNvPr name="TextBox 7" id="7"/>
          <p:cNvSpPr txBox="true"/>
          <p:nvPr/>
        </p:nvSpPr>
        <p:spPr>
          <a:xfrm rot="0">
            <a:off x="625603" y="7852220"/>
            <a:ext cx="14056994" cy="1055370"/>
          </a:xfrm>
          <a:prstGeom prst="rect">
            <a:avLst/>
          </a:prstGeom>
        </p:spPr>
        <p:txBody>
          <a:bodyPr anchor="t" rtlCol="false" tIns="0" lIns="0" bIns="0" rIns="0">
            <a:spAutoFit/>
          </a:bodyPr>
          <a:lstStyle/>
          <a:p>
            <a:pPr algn="l">
              <a:lnSpc>
                <a:spcPts val="8640"/>
              </a:lnSpc>
            </a:pPr>
            <a:r>
              <a:rPr lang="en-US" sz="6000" spc="131">
                <a:solidFill>
                  <a:srgbClr val="000000"/>
                </a:solidFill>
                <a:latin typeface="Hind Heavy Italics"/>
              </a:rPr>
              <a:t>Tech Stack:</a:t>
            </a:r>
          </a:p>
        </p:txBody>
      </p:sp>
      <p:sp>
        <p:nvSpPr>
          <p:cNvPr name="TextBox 8" id="8"/>
          <p:cNvSpPr txBox="true"/>
          <p:nvPr/>
        </p:nvSpPr>
        <p:spPr>
          <a:xfrm rot="0">
            <a:off x="675490" y="8922379"/>
            <a:ext cx="7327940"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React Js, Python’s Django , SQLite3</a:t>
            </a:r>
          </a:p>
        </p:txBody>
      </p:sp>
      <p:sp>
        <p:nvSpPr>
          <p:cNvPr name="TextBox 9" id="9"/>
          <p:cNvSpPr txBox="true"/>
          <p:nvPr/>
        </p:nvSpPr>
        <p:spPr>
          <a:xfrm rot="0">
            <a:off x="568453" y="2191379"/>
            <a:ext cx="17109334" cy="4851273"/>
          </a:xfrm>
          <a:prstGeom prst="rect">
            <a:avLst/>
          </a:prstGeom>
        </p:spPr>
        <p:txBody>
          <a:bodyPr anchor="t" rtlCol="false" tIns="0" lIns="0" bIns="0" rIns="0">
            <a:spAutoFit/>
          </a:bodyPr>
          <a:lstStyle/>
          <a:p>
            <a:pPr marL="518160" indent="-259080" lvl="1">
              <a:lnSpc>
                <a:spcPts val="3456"/>
              </a:lnSpc>
              <a:buFont typeface="Arial"/>
              <a:buChar char="•"/>
            </a:pPr>
            <a:r>
              <a:rPr lang="en-US" sz="2400">
                <a:solidFill>
                  <a:srgbClr val="000000"/>
                </a:solidFill>
                <a:latin typeface="Consolas"/>
              </a:rPr>
              <a:t>Python Django and React JS complement each other well, providing a consistent development experience from the backend to the frontend. This full-stack consistency can lead to better code organization and maintainability.</a:t>
            </a:r>
          </a:p>
          <a:p>
            <a:pPr marL="518160" indent="-259080" lvl="1">
              <a:lnSpc>
                <a:spcPts val="3456"/>
              </a:lnSpc>
              <a:buFont typeface="Arial"/>
              <a:buChar char="•"/>
            </a:pPr>
            <a:r>
              <a:rPr lang="en-US" sz="2400">
                <a:solidFill>
                  <a:srgbClr val="000000"/>
                </a:solidFill>
                <a:latin typeface="Consolas"/>
              </a:rPr>
              <a:t>While EventReady is a simple app, Django is scalable and can handle the growth of the application. As the project evolves, additional features can be added without significant architectural changes.</a:t>
            </a:r>
          </a:p>
          <a:p>
            <a:pPr marL="518160" indent="-259080" lvl="1">
              <a:lnSpc>
                <a:spcPts val="3456"/>
              </a:lnSpc>
              <a:buFont typeface="Arial"/>
              <a:buChar char="•"/>
            </a:pPr>
            <a:r>
              <a:rPr lang="en-US" sz="2400">
                <a:solidFill>
                  <a:srgbClr val="000000"/>
                </a:solidFill>
                <a:latin typeface="Consolas"/>
              </a:rPr>
              <a:t>React's component-based architecture encourages modularity and reusability of code. This is particularly advantageous for our project EventReady where various UI components have be designed and reused across different parts of the application. Material UI provides a set of pre-designed React components that adhere to Google's Material Design principles.</a:t>
            </a:r>
          </a:p>
          <a:p>
            <a:pPr algn="l" marL="518160" indent="-259080" lvl="1">
              <a:lnSpc>
                <a:spcPts val="3456"/>
              </a:lnSpc>
              <a:buFont typeface="Arial"/>
              <a:buChar char="•"/>
            </a:pPr>
            <a:r>
              <a:rPr lang="en-US" sz="2400">
                <a:solidFill>
                  <a:srgbClr val="000000"/>
                </a:solidFill>
                <a:latin typeface="Consolas"/>
              </a:rPr>
              <a:t>SQLite is a lightweight, serverless database that is easy to set up and suitable for development purposes.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DAF8hNYd3k8</dc:identifier>
  <dcterms:modified xsi:type="dcterms:W3CDTF">2011-08-01T06:04:30Z</dcterms:modified>
  <cp:revision>1</cp:revision>
  <dc:title>EventReady Presentation Slides</dc:title>
</cp:coreProperties>
</file>