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70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ink/ink1.xml><?xml version="1.0" encoding="utf-8"?>
<inkml:ink xmlns:inkml="http://www.w3.org/2003/InkML">
  <inkml:definitions/>
</inkml:ink>
</file>

<file path=ppt/ink/ink2.xml><?xml version="1.0" encoding="utf-8"?>
<inkml:ink xmlns:inkml="http://www.w3.org/2003/InkML">
  <inkml:definitions/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104869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5" Type="http://schemas.openxmlformats.org/officeDocument/2006/relationships/customXml" Target="../ink/ink2.xml" /><Relationship Id="rId4" Type="http://schemas.openxmlformats.org/officeDocument/2006/relationships/customXml" Target="../ink/ink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15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13.jpeg" /><Relationship Id="rId4" Type="http://schemas.openxmlformats.org/officeDocument/2006/relationships/image" Target="../media/image12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/>
              <a:t>STUDENT NAME: </a:t>
            </a:r>
            <a:r>
              <a:rPr lang="en-GB" sz="2400"/>
              <a:t>Kartika . G </a:t>
            </a:r>
            <a:endParaRPr lang="en-US" sz="2400"/>
          </a:p>
          <a:p>
            <a:r>
              <a:rPr lang="en-US" sz="2400"/>
              <a:t>REGISTER NO AND NMID: </a:t>
            </a:r>
            <a:endParaRPr lang="en-US" sz="2400">
              <a:cs typeface="Calibri"/>
            </a:endParaRPr>
          </a:p>
          <a:p>
            <a:r>
              <a:rPr lang="en-US" sz="2400"/>
              <a:t>DEPARTMENT: </a:t>
            </a:r>
            <a:r>
              <a:rPr lang="en-GB" sz="2400"/>
              <a:t>computer science </a:t>
            </a:r>
            <a:endParaRPr lang="en-US" sz="2400"/>
          </a:p>
          <a:p>
            <a:r>
              <a:rPr lang="en-US" sz="2400"/>
              <a:t>COLLEGE: COLLEGE/ UNIVERSITY</a:t>
            </a:r>
            <a:r>
              <a:rPr lang="en-GB" sz="2400"/>
              <a:t>:LRG woman's </a:t>
            </a:r>
            <a:r>
              <a:rPr lang="en-GB" sz="2400" err="1"/>
              <a:t>atrs</a:t>
            </a:r>
            <a:r>
              <a:rPr lang="en-GB" sz="2400"/>
              <a:t> and </a:t>
            </a:r>
          </a:p>
          <a:p>
            <a:r>
              <a:rPr lang="en-GB" sz="2400"/>
              <a:t>                                                            science College </a:t>
            </a:r>
            <a:endParaRPr lang="en-US" sz="2400"/>
          </a:p>
          <a:p>
            <a:r>
              <a:rPr lang="en-US" sz="2400"/>
              <a:t>           </a:t>
            </a:r>
            <a:endParaRPr lang="en-IN" sz="24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48700" name="Ink 1048699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pic>
            <p:nvPicPr>
              <p:cNvPr id="1048700" name="Ink 1048699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48701" name="Ink 1048700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pic>
            <p:nvPicPr>
              <p:cNvPr id="1048701" name="Ink 1048700"/>
              <p:cNvPicPr/>
              <p:nvPr/>
            </p:nvPicPr>
            <p:blipFill/>
            <p:spPr/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4FB906-AF28-21CC-1199-F85FD3E79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939" y="569666"/>
            <a:ext cx="2420248" cy="54186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0DD222-4C02-9C8E-E50C-A3D4582B9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74" y="869666"/>
            <a:ext cx="2141951" cy="5418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4A3787-A732-2EBD-371C-9446249ADE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547" y="1019666"/>
            <a:ext cx="2678906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28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05EA88-6354-207A-96FB-28EF3AE24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939" y="719666"/>
            <a:ext cx="2420248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82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CONCLUSION</a:t>
            </a:r>
            <a:endParaRPr/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BEC44-A77A-312B-6B33-4C02BE8748AE}"/>
              </a:ext>
            </a:extLst>
          </p:cNvPr>
          <p:cNvSpPr txBox="1"/>
          <p:nvPr/>
        </p:nvSpPr>
        <p:spPr>
          <a:xfrm>
            <a:off x="3042047" y="2967335"/>
            <a:ext cx="61079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>
                <a:effectLst/>
                <a:latin typeface="Google Sans"/>
              </a:rPr>
              <a:t>Fundamental front-end web development focuses on building the user-facing portion of websites and web applications. It is crucial for creating engaging and functional online experiences.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0" y="190500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9FC92-6E02-5A33-2911-FA296340DF94}"/>
              </a:ext>
            </a:extLst>
          </p:cNvPr>
          <p:cNvSpPr txBox="1"/>
          <p:nvPr/>
        </p:nvSpPr>
        <p:spPr>
          <a:xfrm rot="10800000" flipV="1">
            <a:off x="676275" y="1821002"/>
            <a:ext cx="86772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>
                <a:effectLst/>
                <a:latin typeface="Google Sans"/>
              </a:rPr>
              <a:t>The fundamental problem statement in front-end web development centers on creating and maintaining a seamless, intuitive, and performant user interface (UI) that effectively bridges the gap between the user and the underlying application logic.</a:t>
            </a:r>
          </a:p>
          <a:p>
            <a:r>
              <a:rPr lang="en-GB" b="1">
                <a:effectLst/>
                <a:latin typeface="Google Sans"/>
              </a:rPr>
              <a:t>This encompasses several key challenges:</a:t>
            </a:r>
          </a:p>
          <a:p>
            <a:r>
              <a:rPr lang="en-GB" b="1">
                <a:effectLst/>
                <a:latin typeface="Google Sans"/>
              </a:rPr>
              <a:t>Ensuring Cross-Browser and Cross-Device Compatibility:</a:t>
            </a:r>
          </a:p>
          <a:p>
            <a:r>
              <a:rPr lang="en-GB" b="1">
                <a:effectLst/>
                <a:latin typeface="Google Sans"/>
              </a:rPr>
              <a:t>Delivering a consistent and functional experience across a vast array of browsers, operating systems, screen sizes, and device capabilities (e.g., desktops, tablets, smartphones) is a constant challenge.</a:t>
            </a:r>
          </a:p>
          <a:p>
            <a:r>
              <a:rPr lang="en-GB" b="1">
                <a:effectLst/>
                <a:latin typeface="Google Sans"/>
              </a:rPr>
              <a:t>Optimizing Performance and Responsiveness:</a:t>
            </a:r>
          </a:p>
          <a:p>
            <a:r>
              <a:rPr lang="en-GB" b="1">
                <a:effectLst/>
                <a:latin typeface="Google Sans"/>
              </a:rPr>
              <a:t>Building UIs that load quickly, respond instantly to user interactions, and provide a smooth, fluid experience, even on less powerful devices or with limited network connectivity.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3B79BF-4254-CC56-5807-4FF14B853190}"/>
              </a:ext>
            </a:extLst>
          </p:cNvPr>
          <p:cNvSpPr txBox="1"/>
          <p:nvPr/>
        </p:nvSpPr>
        <p:spPr>
          <a:xfrm>
            <a:off x="1678782" y="2357438"/>
            <a:ext cx="6792516" cy="3945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i="0">
                <a:effectLst/>
                <a:latin typeface="Google Sans"/>
              </a:rPr>
              <a:t>HTML (</a:t>
            </a:r>
            <a:r>
              <a:rPr lang="en-GB" b="1" i="0" err="1">
                <a:effectLst/>
                <a:latin typeface="Google Sans"/>
              </a:rPr>
              <a:t>HyperText</a:t>
            </a:r>
            <a:r>
              <a:rPr lang="en-GB" b="1" i="0">
                <a:effectLst/>
                <a:latin typeface="Google Sans"/>
              </a:rPr>
              <a:t> </a:t>
            </a:r>
            <a:r>
              <a:rPr lang="en-GB" b="1" i="0" err="1">
                <a:effectLst/>
                <a:latin typeface="Google Sans"/>
              </a:rPr>
              <a:t>Markup</a:t>
            </a:r>
            <a:r>
              <a:rPr lang="en-GB" b="1" i="0">
                <a:effectLst/>
                <a:latin typeface="Google Sans"/>
              </a:rPr>
              <a:t> Language):</a:t>
            </a:r>
            <a:endParaRPr lang="en-GB" b="0" i="0">
              <a:effectLst/>
              <a:latin typeface="Google Sans"/>
            </a:endParaRPr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0" i="0">
                <a:effectLst/>
                <a:latin typeface="Google Sans"/>
              </a:rPr>
              <a:t>Provides the structural foundation of the web page. This includes defining headings, paragraphs, images, links, forms, and other content elements.</a:t>
            </a:r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i="0">
                <a:effectLst/>
                <a:latin typeface="Google Sans"/>
              </a:rPr>
              <a:t>CSS (Cascading Style Sheets):</a:t>
            </a:r>
            <a:endParaRPr lang="en-GB" b="0" i="0">
              <a:effectLst/>
              <a:latin typeface="Google Sans"/>
            </a:endParaRPr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0" i="0">
                <a:effectLst/>
                <a:latin typeface="Google Sans"/>
              </a:rPr>
              <a:t>Controls the visual presentation and layout of the HTML elements. This involves styling aspects like </a:t>
            </a:r>
            <a:r>
              <a:rPr lang="en-GB" b="0" i="0" err="1">
                <a:effectLst/>
                <a:latin typeface="Google Sans"/>
              </a:rPr>
              <a:t>colors</a:t>
            </a:r>
            <a:r>
              <a:rPr lang="en-GB" b="0" i="0">
                <a:effectLst/>
                <a:latin typeface="Google Sans"/>
              </a:rPr>
              <a:t>, fonts, spacing, positioning, and responsive design for different screen sizes.</a:t>
            </a:r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GB" b="1" i="0">
                <a:effectLst/>
                <a:latin typeface="Google Sans"/>
              </a:rPr>
              <a:t>JavaScript:</a:t>
            </a:r>
            <a:endParaRPr lang="en-GB" b="0" i="0">
              <a:effectLst/>
              <a:latin typeface="Google Sans"/>
            </a:endParaRPr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GB" b="0" i="0">
                <a:effectLst/>
                <a:latin typeface="Google Sans"/>
              </a:rPr>
              <a:t>Adds interactivity and dynamic </a:t>
            </a:r>
            <a:r>
              <a:rPr lang="en-GB" b="0" i="0" err="1">
                <a:effectLst/>
                <a:latin typeface="Google Sans"/>
              </a:rPr>
              <a:t>behavior</a:t>
            </a:r>
            <a:r>
              <a:rPr lang="en-GB" b="0" i="0">
                <a:effectLst/>
                <a:latin typeface="Google Sans"/>
              </a:rPr>
              <a:t> to the web page. This can include features like form validation, animations, interactive elements, data manipulation, and communication with back-end services through APIs.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80F372-FA12-28DC-02EF-8B844D5C94E0}"/>
              </a:ext>
            </a:extLst>
          </p:cNvPr>
          <p:cNvSpPr txBox="1"/>
          <p:nvPr/>
        </p:nvSpPr>
        <p:spPr>
          <a:xfrm>
            <a:off x="1393031" y="1695450"/>
            <a:ext cx="7643813" cy="5053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750"/>
              </a:spcAft>
              <a:buNone/>
            </a:pPr>
            <a:r>
              <a:rPr lang="en-GB" b="0" i="0">
                <a:effectLst/>
                <a:latin typeface="Google Sans"/>
              </a:rPr>
              <a:t>In fundamental front-end web development, the user ends refer to the end-users or client-side users who directly interact with the website or web application. These are the individuals who access the website through their web browsers, such as Chrome, Firefox, Safari, or Edge.</a:t>
            </a:r>
          </a:p>
          <a:p>
            <a:pPr algn="l">
              <a:lnSpc>
                <a:spcPts val="18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GB" b="0" i="0">
                <a:effectLst/>
                <a:latin typeface="Google Sans"/>
              </a:rPr>
              <a:t>The front end encompasses everything the user sees and interacts with, including:</a:t>
            </a:r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i="0">
                <a:effectLst/>
                <a:latin typeface="Google Sans"/>
              </a:rPr>
              <a:t>User Interface (UI):</a:t>
            </a:r>
            <a:endParaRPr lang="en-GB" b="0" i="0">
              <a:effectLst/>
              <a:latin typeface="Google Sans"/>
            </a:endParaRPr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0" i="0">
                <a:effectLst/>
                <a:latin typeface="Google Sans"/>
              </a:rPr>
              <a:t>The visual layout, design elements, </a:t>
            </a:r>
            <a:r>
              <a:rPr lang="en-GB" b="0" i="0" err="1">
                <a:effectLst/>
                <a:latin typeface="Google Sans"/>
              </a:rPr>
              <a:t>colors</a:t>
            </a:r>
            <a:r>
              <a:rPr lang="en-GB" b="0" i="0">
                <a:effectLst/>
                <a:latin typeface="Google Sans"/>
              </a:rPr>
              <a:t>, fonts, images, and overall aesthetic of the website.</a:t>
            </a:r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i="0">
                <a:effectLst/>
                <a:latin typeface="Google Sans"/>
              </a:rPr>
              <a:t>User Experience (UX):</a:t>
            </a:r>
            <a:endParaRPr lang="en-GB" b="0" i="0">
              <a:effectLst/>
              <a:latin typeface="Google Sans"/>
            </a:endParaRPr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0" i="0">
                <a:effectLst/>
                <a:latin typeface="Google Sans"/>
              </a:rPr>
              <a:t>The ease of navigation, responsiveness, interactivity, and overall satisfaction a user derives from interacting with the website.</a:t>
            </a:r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GB" b="1" i="0">
                <a:effectLst/>
                <a:latin typeface="Google Sans"/>
              </a:rPr>
              <a:t>Interactive Elements:</a:t>
            </a:r>
            <a:endParaRPr lang="en-GB" b="0" i="0">
              <a:effectLst/>
              <a:latin typeface="Google Sans"/>
            </a:endParaRPr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GB" b="0" i="0">
                <a:effectLst/>
                <a:latin typeface="Google Sans"/>
              </a:rPr>
              <a:t>Buttons, forms, menus, sliders, animations, and any other features that allow users to input information or control the website's </a:t>
            </a:r>
            <a:r>
              <a:rPr lang="en-GB" b="0" i="0" err="1">
                <a:effectLst/>
                <a:latin typeface="Google Sans"/>
              </a:rPr>
              <a:t>behavior</a:t>
            </a:r>
            <a:r>
              <a:rPr lang="en-GB" b="0" i="0">
                <a:effectLst/>
                <a:latin typeface="Google Sans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/>
              <a:t>TOOLS AND TECHNIQUES</a:t>
            </a:r>
            <a:endParaRPr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0E0C5-DAF5-EFE3-A79B-102A6540C489}"/>
              </a:ext>
            </a:extLst>
          </p:cNvPr>
          <p:cNvSpPr txBox="1"/>
          <p:nvPr/>
        </p:nvSpPr>
        <p:spPr>
          <a:xfrm>
            <a:off x="3042047" y="2328057"/>
            <a:ext cx="6107906" cy="2201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i="0">
                <a:effectLst/>
                <a:latin typeface="Google Sans"/>
              </a:rPr>
              <a:t>HTML (</a:t>
            </a:r>
            <a:r>
              <a:rPr lang="en-GB" b="1" i="0" err="1">
                <a:effectLst/>
                <a:latin typeface="Google Sans"/>
              </a:rPr>
              <a:t>HyperText</a:t>
            </a:r>
            <a:r>
              <a:rPr lang="en-GB" b="1" i="0">
                <a:effectLst/>
                <a:latin typeface="Google Sans"/>
              </a:rPr>
              <a:t> </a:t>
            </a:r>
            <a:r>
              <a:rPr lang="en-GB" b="1" i="0" err="1">
                <a:effectLst/>
                <a:latin typeface="Google Sans"/>
              </a:rPr>
              <a:t>Markup</a:t>
            </a:r>
            <a:r>
              <a:rPr lang="en-GB" b="1" i="0">
                <a:effectLst/>
                <a:latin typeface="Google Sans"/>
              </a:rPr>
              <a:t> Language): Provides the structure and content of web pages.
CSS (Cascading Style Sheets): Controls the visual presentation and styling of HTML elements, including layout, </a:t>
            </a:r>
            <a:r>
              <a:rPr lang="en-GB" b="1" i="0" err="1">
                <a:effectLst/>
                <a:latin typeface="Google Sans"/>
              </a:rPr>
              <a:t>colors</a:t>
            </a:r>
            <a:r>
              <a:rPr lang="en-GB" b="1" i="0">
                <a:effectLst/>
                <a:latin typeface="Google Sans"/>
              </a:rPr>
              <a:t>, and fonts.
JavaScript: Adds interactivity, dynamic </a:t>
            </a:r>
            <a:r>
              <a:rPr lang="en-GB" b="1" i="0" err="1">
                <a:effectLst/>
                <a:latin typeface="Google Sans"/>
              </a:rPr>
              <a:t>behavior</a:t>
            </a:r>
            <a:r>
              <a:rPr lang="en-GB" b="1" i="0">
                <a:effectLst/>
                <a:latin typeface="Google Sans"/>
              </a:rPr>
              <a:t>, and complex logic to web pages, enabling user interactions and data manipulation.</a:t>
            </a:r>
            <a:endParaRPr lang="en-GB" b="0" i="0">
              <a:solidFill>
                <a:srgbClr val="EEF0FF"/>
              </a:solidFill>
              <a:effectLst/>
              <a:latin typeface="Google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7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>
                <a:latin typeface="Trebuchet MS"/>
                <a:cs typeface="Trebuchet MS"/>
              </a:rPr>
              <a:t>POTFOLIO DESIGN AND LAYOUT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06C5E0-14E1-5489-C382-02CF5F576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06353" y="3405662"/>
            <a:ext cx="53042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About</a:t>
            </a:r>
            <a:r>
              <a:rPr lang="en-GB"/>
              <a:t> </a:t>
            </a:r>
          </a:p>
          <a:p>
            <a:r>
              <a:rPr lang="en-US" err="1"/>
              <a:t>meProfile</a:t>
            </a:r>
            <a:endParaRPr lang="en-GB"/>
          </a:p>
          <a:p>
            <a:r>
              <a:rPr lang="en-US"/>
              <a:t> </a:t>
            </a:r>
            <a:r>
              <a:rPr lang="en-US" err="1"/>
              <a:t>SkillQualification</a:t>
            </a:r>
            <a:r>
              <a:rPr lang="en-US"/>
              <a:t> </a:t>
            </a:r>
            <a:endParaRPr lang="en-GB"/>
          </a:p>
          <a:p>
            <a:r>
              <a:rPr lang="en-US"/>
              <a:t>Email</a:t>
            </a:r>
            <a:endParaRPr lang="en-GB"/>
          </a:p>
          <a:p>
            <a:r>
              <a:rPr lang="en-US" err="1"/>
              <a:t>idContact</a:t>
            </a:r>
            <a:r>
              <a:rPr lang="en-US"/>
              <a:t> 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BD615D-9F0D-62F9-A082-97D7DBBE8224}"/>
              </a:ext>
            </a:extLst>
          </p:cNvPr>
          <p:cNvSpPr txBox="1"/>
          <p:nvPr/>
        </p:nvSpPr>
        <p:spPr>
          <a:xfrm>
            <a:off x="3042047" y="1731740"/>
            <a:ext cx="6107906" cy="3394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i="0">
                <a:effectLst/>
                <a:latin typeface="Google Sans"/>
              </a:rPr>
              <a:t>HTML (</a:t>
            </a:r>
            <a:r>
              <a:rPr lang="en-GB" b="1" i="0" err="1">
                <a:effectLst/>
                <a:latin typeface="Google Sans"/>
              </a:rPr>
              <a:t>HyperText</a:t>
            </a:r>
            <a:r>
              <a:rPr lang="en-GB" b="1" i="0">
                <a:effectLst/>
                <a:latin typeface="Google Sans"/>
              </a:rPr>
              <a:t> </a:t>
            </a:r>
            <a:r>
              <a:rPr lang="en-GB" b="1" i="0" err="1">
                <a:effectLst/>
                <a:latin typeface="Google Sans"/>
              </a:rPr>
              <a:t>Markup</a:t>
            </a:r>
            <a:r>
              <a:rPr lang="en-GB" b="1" i="0">
                <a:effectLst/>
                <a:latin typeface="Google Sans"/>
              </a:rPr>
              <a:t> Language):</a:t>
            </a:r>
            <a:endParaRPr lang="en-GB" b="0" i="0">
              <a:effectLst/>
              <a:latin typeface="Google Sans"/>
            </a:endParaRPr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0" i="0">
                <a:effectLst/>
                <a:latin typeface="Google Sans"/>
              </a:rPr>
              <a:t>Provides the structural foundation of web pages, defining content elements like headings, paragraphs, images, and links.</a:t>
            </a:r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i="0">
                <a:effectLst/>
                <a:latin typeface="Google Sans"/>
              </a:rPr>
              <a:t>CSS (Cascading Style Sheets):</a:t>
            </a:r>
            <a:endParaRPr lang="en-GB" b="0" i="0">
              <a:effectLst/>
              <a:latin typeface="Google Sans"/>
            </a:endParaRPr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0" i="0">
                <a:effectLst/>
                <a:latin typeface="Google Sans"/>
              </a:rPr>
              <a:t>Controls the visual presentation of HTML elements, including </a:t>
            </a:r>
            <a:r>
              <a:rPr lang="en-GB" b="0" i="0" err="1">
                <a:effectLst/>
                <a:latin typeface="Google Sans"/>
              </a:rPr>
              <a:t>colors</a:t>
            </a:r>
            <a:r>
              <a:rPr lang="en-GB" b="0" i="0">
                <a:effectLst/>
                <a:latin typeface="Google Sans"/>
              </a:rPr>
              <a:t>, fonts, layouts, spacing, and responsiveness across different devices.</a:t>
            </a:r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i="0">
                <a:effectLst/>
                <a:latin typeface="Google Sans"/>
              </a:rPr>
              <a:t>JavaScript:</a:t>
            </a:r>
            <a:endParaRPr lang="en-GB" b="0" i="0">
              <a:effectLst/>
              <a:latin typeface="Google Sans"/>
            </a:endParaRPr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0" i="0">
                <a:effectLst/>
                <a:latin typeface="Google Sans"/>
              </a:rPr>
              <a:t>Adds interactivity and dynamic </a:t>
            </a:r>
            <a:r>
              <a:rPr lang="en-GB" b="0" i="0" err="1">
                <a:effectLst/>
                <a:latin typeface="Google Sans"/>
              </a:rPr>
              <a:t>behavior</a:t>
            </a:r>
            <a:r>
              <a:rPr lang="en-GB" b="0" i="0">
                <a:effectLst/>
                <a:latin typeface="Google Sans"/>
              </a:rPr>
              <a:t> to web pages, enabling features like animations, form validation, real-time updates, and complex user interactions.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2" name="object 7"/>
          <p:cNvSpPr txBox="1">
            <a:spLocks noGrp="1"/>
          </p:cNvSpPr>
          <p:nvPr>
            <p:ph type="title" idx="4294967295"/>
          </p:nvPr>
        </p:nvSpPr>
        <p:spPr>
          <a:xfrm>
            <a:off x="0" y="655638"/>
            <a:ext cx="8480425" cy="6381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/>
              <a:t>RESULTS AND SCREENSHOTS</a:t>
            </a:r>
            <a:endParaRPr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686400-4A51-7F97-2F67-544149D24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1382181"/>
            <a:ext cx="2030016" cy="54186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2BFF7D-F68C-1CE7-830F-FD1DD098B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020" y="1293813"/>
            <a:ext cx="2183923" cy="54186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44B8F0-B77D-9AE7-8E1F-457C86731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17" y="1475294"/>
            <a:ext cx="2183923" cy="50107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karthika gopalsamy</cp:lastModifiedBy>
  <cp:revision>1</cp:revision>
  <dcterms:created xsi:type="dcterms:W3CDTF">2024-03-29T04:07:22Z</dcterms:created>
  <dcterms:modified xsi:type="dcterms:W3CDTF">2025-09-06T07:15:39Z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6f077ee5e67440bdba7c4353e79dd75c</vt:lpwstr>
  </property>
</Properties>
</file>