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ink/ink2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3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customXml" Target="../ink/ink2.xml"/><Relationship Id="rId3" Type="http://schemas.openxmlformats.org/officeDocument/2006/relationships/customXml" Target="../ink/ink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>
                <a:latin typeface="Carrois Gothic SC"/>
                <a:cs typeface="FZZWXBTOT_Uni"/>
              </a:rPr>
              <a:t>STUDENT NAME: </a:t>
            </a:r>
            <a:endParaRPr b="1" sz="2000">
              <a:latin typeface="Carrois Gothic SC"/>
              <a:cs typeface="FZZWXBTOT_Uni"/>
            </a:endParaRPr>
          </a:p>
          <a:p>
            <a:r>
              <a:rPr b="1" dirty="0" sz="2400" lang="en-US">
                <a:latin typeface="Carrois Gothic SC"/>
                <a:cs typeface="FZZWXBTOT_Uni"/>
              </a:rPr>
              <a:t>REGISTER NO AND NMID: E87258EABCBA7F2B9CD4A6555D308ECF</a:t>
            </a:r>
            <a:endParaRPr b="1" dirty="0" sz="2000" lang="en-US">
              <a:latin typeface="Carrois Gothic SC"/>
              <a:cs typeface="FZZWXBTOT_Uni"/>
            </a:endParaRPr>
          </a:p>
          <a:p>
            <a:r>
              <a:rPr b="1" dirty="0" sz="2400" lang="en-US">
                <a:latin typeface="Carrois Gothic SC"/>
                <a:cs typeface="FZZWXBTOT_Uni"/>
              </a:rPr>
              <a:t>DEPARTMENT: </a:t>
            </a:r>
            <a:r>
              <a:rPr altLang="en-GB" b="1" dirty="0" sz="2400" lang="en-US">
                <a:latin typeface="Carrois Gothic SC"/>
                <a:cs typeface="FZZWXBTOT_Uni"/>
              </a:rPr>
              <a:t>B</a:t>
            </a:r>
            <a:r>
              <a:rPr altLang="en-GB" b="1" dirty="0" sz="2400" lang="en-US">
                <a:latin typeface="Carrois Gothic SC"/>
                <a:cs typeface="FZZWXBTOT_Uni"/>
              </a:rPr>
              <a:t>S</a:t>
            </a:r>
            <a:r>
              <a:rPr altLang="en-GB" b="1" dirty="0" sz="2400" lang="en-US">
                <a:latin typeface="Carrois Gothic SC"/>
                <a:cs typeface="FZZWXBTOT_Uni"/>
              </a:rPr>
              <a:t>C</a:t>
            </a:r>
            <a:r>
              <a:rPr altLang="en-GB" b="1" dirty="0" sz="2400" lang="en-US">
                <a:latin typeface="Carrois Gothic SC"/>
                <a:cs typeface="FZZWXBTOT_Uni"/>
              </a:rPr>
              <a:t>.</a:t>
            </a:r>
            <a:r>
              <a:rPr altLang="en-GB" b="1" dirty="0" sz="2400" lang="en-US">
                <a:latin typeface="Carrois Gothic SC"/>
                <a:cs typeface="FZZWXBTOT_Uni"/>
              </a:rPr>
              <a:t> </a:t>
            </a:r>
            <a:r>
              <a:rPr altLang="en-GB" b="1" dirty="0" sz="2400" lang="en-US">
                <a:latin typeface="Carrois Gothic SC"/>
                <a:cs typeface="FZZWXBTOT_Uni"/>
              </a:rPr>
              <a:t>C</a:t>
            </a:r>
            <a:r>
              <a:rPr altLang="en-GB" b="1" dirty="0" sz="2400" lang="en-US">
                <a:latin typeface="Carrois Gothic SC"/>
                <a:cs typeface="FZZWXBTOT_Uni"/>
              </a:rPr>
              <a:t>o</a:t>
            </a:r>
            <a:r>
              <a:rPr altLang="en-GB" b="1" dirty="0" sz="2400" lang="en-US">
                <a:latin typeface="Carrois Gothic SC"/>
                <a:cs typeface="FZZWXBTOT_Uni"/>
              </a:rPr>
              <a:t>m</a:t>
            </a:r>
            <a:r>
              <a:rPr altLang="en-GB" b="1" dirty="0" sz="2400" lang="en-US">
                <a:latin typeface="Carrois Gothic SC"/>
                <a:cs typeface="FZZWXBTOT_Uni"/>
              </a:rPr>
              <a:t>p</a:t>
            </a:r>
            <a:r>
              <a:rPr altLang="en-GB" b="1" dirty="0" sz="2400" lang="en-US">
                <a:latin typeface="Carrois Gothic SC"/>
                <a:cs typeface="FZZWXBTOT_Uni"/>
              </a:rPr>
              <a:t>u</a:t>
            </a:r>
            <a:r>
              <a:rPr altLang="en-GB" b="1" dirty="0" sz="2400" lang="en-US">
                <a:latin typeface="Carrois Gothic SC"/>
                <a:cs typeface="FZZWXBTOT_Uni"/>
              </a:rPr>
              <a:t>ter </a:t>
            </a:r>
            <a:r>
              <a:rPr altLang="en-GB" b="1" dirty="0" sz="2400" lang="en-US">
                <a:latin typeface="Carrois Gothic SC"/>
                <a:cs typeface="FZZWXBTOT_Uni"/>
              </a:rPr>
              <a:t>s</a:t>
            </a:r>
            <a:r>
              <a:rPr altLang="en-GB" b="1" dirty="0" sz="2400" lang="en-US">
                <a:latin typeface="Carrois Gothic SC"/>
                <a:cs typeface="FZZWXBTOT_Uni"/>
              </a:rPr>
              <a:t>c</a:t>
            </a:r>
            <a:r>
              <a:rPr altLang="en-GB" b="1" dirty="0" sz="2400" lang="en-US">
                <a:latin typeface="Carrois Gothic SC"/>
                <a:cs typeface="FZZWXBTOT_Uni"/>
              </a:rPr>
              <a:t>ience </a:t>
            </a:r>
            <a:endParaRPr altLang="en-US" b="1" sz="2000" lang="zh-CN">
              <a:latin typeface="Carrois Gothic SC"/>
              <a:cs typeface="FZZWXBTOT_Uni"/>
            </a:endParaRPr>
          </a:p>
          <a:p>
            <a:r>
              <a:rPr b="1" dirty="0" sz="2400" lang="en-US">
                <a:latin typeface="Carrois Gothic SC"/>
                <a:cs typeface="FZZWXBTOT_Uni"/>
              </a:rPr>
              <a:t>COLLEGE: COLLEGE/ UNIVERSITY</a:t>
            </a:r>
            <a:r>
              <a:rPr altLang="en-GB" b="1" dirty="0" sz="2400" lang="en-US">
                <a:latin typeface="Carrois Gothic SC"/>
                <a:cs typeface="FZZWXBTOT_Uni"/>
              </a:rPr>
              <a:t>:</a:t>
            </a:r>
            <a:r>
              <a:rPr altLang="en-GB" b="1" dirty="0" sz="2400" lang="en-US">
                <a:latin typeface="Carrois Gothic SC"/>
                <a:cs typeface="FZZWXBTOT_Uni"/>
              </a:rPr>
              <a:t> </a:t>
            </a:r>
            <a:r>
              <a:rPr altLang="en-GB" b="1" dirty="0" sz="2400" lang="en-US">
                <a:latin typeface="Carrois Gothic SC"/>
                <a:cs typeface="FZZWXBTOT_Uni"/>
              </a:rPr>
              <a:t>L</a:t>
            </a:r>
            <a:r>
              <a:rPr altLang="en-GB" b="1" dirty="0" sz="2400" lang="en-US">
                <a:latin typeface="Carrois Gothic SC"/>
                <a:cs typeface="FZZWXBTOT_Uni"/>
              </a:rPr>
              <a:t>R</a:t>
            </a:r>
            <a:r>
              <a:rPr altLang="en-GB" b="1" dirty="0" sz="2400" lang="en-US">
                <a:latin typeface="Carrois Gothic SC"/>
                <a:cs typeface="FZZWXBTOT_Uni"/>
              </a:rPr>
              <a:t>G</a:t>
            </a:r>
            <a:r>
              <a:rPr altLang="en-GB" b="1" dirty="0" sz="2400" lang="en-US">
                <a:latin typeface="Carrois Gothic SC"/>
                <a:cs typeface="FZZWXBTOT_Uni"/>
              </a:rPr>
              <a:t> </a:t>
            </a:r>
            <a:r>
              <a:rPr altLang="en-GB" b="1" dirty="0" sz="2400" lang="en-US">
                <a:latin typeface="Carrois Gothic SC"/>
                <a:cs typeface="FZZWXBTOT_Uni"/>
              </a:rPr>
              <a:t>w</a:t>
            </a:r>
            <a:r>
              <a:rPr altLang="en-GB" b="1" dirty="0" sz="2400" lang="en-US">
                <a:latin typeface="Carrois Gothic SC"/>
                <a:cs typeface="FZZWXBTOT_Uni"/>
              </a:rPr>
              <a:t>o</a:t>
            </a:r>
            <a:r>
              <a:rPr altLang="en-GB" b="1" dirty="0" sz="2400" lang="en-US">
                <a:latin typeface="Carrois Gothic SC"/>
                <a:cs typeface="FZZWXBTOT_Uni"/>
              </a:rPr>
              <a:t>men's </a:t>
            </a:r>
            <a:r>
              <a:rPr altLang="en-GB" b="1" dirty="0" sz="2400" lang="en-US">
                <a:latin typeface="Carrois Gothic SC"/>
                <a:cs typeface="FZZWXBTOT_Uni"/>
              </a:rPr>
              <a:t> </a:t>
            </a:r>
            <a:r>
              <a:rPr altLang="en-GB" b="1" dirty="0" sz="2400" lang="en-US">
                <a:latin typeface="Carrois Gothic SC"/>
                <a:cs typeface="FZZWXBTOT_Uni"/>
              </a:rPr>
              <a:t>A</a:t>
            </a:r>
            <a:r>
              <a:rPr altLang="en-GB" b="1" dirty="0" sz="2400" lang="en-US">
                <a:latin typeface="Carrois Gothic SC"/>
                <a:cs typeface="FZZWXBTOT_Uni"/>
              </a:rPr>
              <a:t>r</a:t>
            </a:r>
            <a:r>
              <a:rPr altLang="en-GB" b="1" dirty="0" sz="2400" lang="en-US">
                <a:latin typeface="Carrois Gothic SC"/>
                <a:cs typeface="FZZWXBTOT_Uni"/>
              </a:rPr>
              <a:t>t</a:t>
            </a:r>
            <a:r>
              <a:rPr altLang="en-GB" b="1" dirty="0" sz="2400" lang="en-US">
                <a:latin typeface="Carrois Gothic SC"/>
                <a:cs typeface="FZZWXBTOT_Uni"/>
              </a:rPr>
              <a:t>s</a:t>
            </a:r>
            <a:r>
              <a:rPr altLang="en-GB" b="1" dirty="0" sz="2400" lang="en-US">
                <a:latin typeface="Carrois Gothic SC"/>
                <a:cs typeface="FZZWXBTOT_Uni"/>
              </a:rPr>
              <a:t> </a:t>
            </a:r>
            <a:r>
              <a:rPr altLang="en-GB" b="1" dirty="0" sz="2400" lang="en-US">
                <a:latin typeface="Carrois Gothic SC"/>
                <a:cs typeface="FZZWXBTOT_Uni"/>
              </a:rPr>
              <a:t>a</a:t>
            </a:r>
            <a:r>
              <a:rPr altLang="en-GB" b="1" dirty="0" sz="2400" lang="en-US">
                <a:latin typeface="Carrois Gothic SC"/>
                <a:cs typeface="FZZWXBTOT_Uni"/>
              </a:rPr>
              <a:t>n</a:t>
            </a:r>
            <a:r>
              <a:rPr altLang="en-GB" b="1" dirty="0" sz="2400" lang="en-US">
                <a:latin typeface="Carrois Gothic SC"/>
                <a:cs typeface="FZZWXBTOT_Uni"/>
              </a:rPr>
              <a:t>d</a:t>
            </a:r>
            <a:r>
              <a:rPr altLang="en-GB" b="1" dirty="0" sz="2400" lang="en-US">
                <a:latin typeface="Carrois Gothic SC"/>
                <a:cs typeface="FZZWXBTOT_Uni"/>
              </a:rPr>
              <a:t> </a:t>
            </a:r>
            <a:r>
              <a:rPr altLang="en-GB" b="1" dirty="0" sz="2400" lang="en-US">
                <a:latin typeface="Carrois Gothic SC"/>
                <a:cs typeface="FZZWXBTOT_Uni"/>
              </a:rPr>
              <a:t>s</a:t>
            </a:r>
            <a:r>
              <a:rPr altLang="en-GB" b="1" dirty="0" sz="2400" lang="en-US">
                <a:latin typeface="Carrois Gothic SC"/>
                <a:cs typeface="FZZWXBTOT_Uni"/>
              </a:rPr>
              <a:t>c</a:t>
            </a:r>
            <a:r>
              <a:rPr altLang="en-GB" b="1" dirty="0" sz="2400" lang="en-US">
                <a:latin typeface="Carrois Gothic SC"/>
                <a:cs typeface="FZZWXBTOT_Uni"/>
              </a:rPr>
              <a:t>i</a:t>
            </a:r>
            <a:r>
              <a:rPr altLang="en-GB" b="1" dirty="0" sz="2400" lang="en-US">
                <a:latin typeface="Carrois Gothic SC"/>
                <a:cs typeface="FZZWXBTOT_Uni"/>
              </a:rPr>
              <a:t>ence </a:t>
            </a:r>
            <a:r>
              <a:rPr altLang="en-GB" b="1" dirty="0" sz="2400" lang="en-US">
                <a:latin typeface="Carrois Gothic SC"/>
                <a:cs typeface="FZZWXBTOT_Uni"/>
              </a:rPr>
              <a:t>College </a:t>
            </a:r>
            <a:endParaRPr altLang="en-US" b="1" sz="2000" lang="zh-CN">
              <a:latin typeface="Carrois Gothic SC"/>
              <a:cs typeface="FZZWXBTOT_Uni"/>
            </a:endParaRPr>
          </a:p>
          <a:p>
            <a:r>
              <a:rPr b="1" dirty="0" sz="2400" lang="en-US">
                <a:latin typeface="Carrois Gothic SC"/>
                <a:cs typeface="FZZWXBTOT_Uni"/>
              </a:rPr>
              <a:t>           </a:t>
            </a:r>
            <a:endParaRPr b="1" dirty="0" sz="2400" lang="en-IN">
              <a:latin typeface="Carrois Gothic SC"/>
              <a:cs typeface="FZZWXBTOT_Un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603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03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604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04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p:sp>
        <p:nvSpPr>
          <p:cNvPr id="104860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"/>
          <p:cNvSpPr txBox="1"/>
          <p:nvPr/>
        </p:nvSpPr>
        <p:spPr>
          <a:xfrm>
            <a:off x="1190299" y="1294129"/>
            <a:ext cx="5825615" cy="4269740"/>
          </a:xfrm>
          <a:prstGeom prst="rect"/>
        </p:spPr>
        <p:txBody>
          <a:bodyPr rtlCol="0" wrap="square">
            <a:spAutoFit/>
          </a:bodyPr>
          <a:p>
            <a:pPr indent="-571500" marL="571500">
              <a:buFont typeface="Arial"/>
              <a:buChar char="•"/>
            </a:pPr>
            <a:r>
              <a:rPr altLang="en-GB" sz="4000" lang="en-US">
                <a:solidFill>
                  <a:srgbClr val="000000"/>
                </a:solidFill>
              </a:rPr>
              <a:t>H</a:t>
            </a:r>
            <a:r>
              <a:rPr altLang="en-GB" sz="4000" lang="en-US">
                <a:solidFill>
                  <a:srgbClr val="000000"/>
                </a:solidFill>
              </a:rPr>
              <a:t>o</a:t>
            </a:r>
            <a:r>
              <a:rPr altLang="en-GB" sz="4000" lang="en-US">
                <a:solidFill>
                  <a:srgbClr val="000000"/>
                </a:solidFill>
              </a:rPr>
              <a:t>m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r>
              <a:rPr altLang="en-GB" sz="4000" lang="en-US">
                <a:solidFill>
                  <a:srgbClr val="000000"/>
                </a:solidFill>
              </a:rPr>
              <a:t> </a:t>
            </a:r>
            <a:r>
              <a:rPr altLang="en-GB" sz="4000" lang="en-US">
                <a:solidFill>
                  <a:srgbClr val="000000"/>
                </a:solidFill>
              </a:rPr>
              <a:t>p</a:t>
            </a:r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altLang="en-GB" sz="4000" lang="en-US">
                <a:solidFill>
                  <a:srgbClr val="000000"/>
                </a:solidFill>
              </a:rPr>
              <a:t>g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endParaRPr sz="4400" lang="en-GB">
              <a:solidFill>
                <a:srgbClr val="000000"/>
              </a:solidFill>
            </a:endParaRPr>
          </a:p>
          <a:p>
            <a:pPr indent="-571500" marL="571500">
              <a:buFont typeface="Arial"/>
              <a:buChar char="•"/>
            </a:pPr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altLang="en-GB" sz="4000" lang="en-US">
                <a:solidFill>
                  <a:srgbClr val="000000"/>
                </a:solidFill>
              </a:rPr>
              <a:t>b</a:t>
            </a:r>
            <a:r>
              <a:rPr altLang="en-GB" sz="4000" lang="en-US">
                <a:solidFill>
                  <a:srgbClr val="000000"/>
                </a:solidFill>
              </a:rPr>
              <a:t>o</a:t>
            </a:r>
            <a:r>
              <a:rPr altLang="en-GB" sz="4000" lang="en-US">
                <a:solidFill>
                  <a:srgbClr val="000000"/>
                </a:solidFill>
              </a:rPr>
              <a:t>ut </a:t>
            </a:r>
            <a:r>
              <a:rPr altLang="en-GB" sz="4000" lang="en-US">
                <a:solidFill>
                  <a:srgbClr val="000000"/>
                </a:solidFill>
              </a:rPr>
              <a:t>m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endParaRPr sz="4400" lang="en-GB">
              <a:solidFill>
                <a:srgbClr val="000000"/>
              </a:solidFill>
            </a:endParaRPr>
          </a:p>
          <a:p>
            <a:pPr indent="-571500" marL="571500">
              <a:buFont typeface="Arial"/>
              <a:buChar char="•"/>
            </a:pPr>
            <a:r>
              <a:rPr altLang="en-GB" sz="4000" lang="en-US">
                <a:solidFill>
                  <a:srgbClr val="000000"/>
                </a:solidFill>
              </a:rPr>
              <a:t>M</a:t>
            </a:r>
            <a:r>
              <a:rPr altLang="en-GB" sz="4000" lang="en-US">
                <a:solidFill>
                  <a:srgbClr val="000000"/>
                </a:solidFill>
              </a:rPr>
              <a:t>y</a:t>
            </a:r>
            <a:r>
              <a:rPr altLang="en-GB" sz="4000" lang="en-US">
                <a:solidFill>
                  <a:srgbClr val="000000"/>
                </a:solidFill>
              </a:rPr>
              <a:t> </a:t>
            </a:r>
            <a:r>
              <a:rPr altLang="en-GB" sz="4000" lang="en-US">
                <a:solidFill>
                  <a:srgbClr val="000000"/>
                </a:solidFill>
              </a:rPr>
              <a:t>p</a:t>
            </a:r>
            <a:r>
              <a:rPr altLang="en-GB" sz="4000" lang="en-US">
                <a:solidFill>
                  <a:srgbClr val="000000"/>
                </a:solidFill>
              </a:rPr>
              <a:t>r</a:t>
            </a:r>
            <a:r>
              <a:rPr altLang="en-GB" sz="4000" lang="en-US">
                <a:solidFill>
                  <a:srgbClr val="000000"/>
                </a:solidFill>
              </a:rPr>
              <a:t>o</a:t>
            </a:r>
            <a:r>
              <a:rPr altLang="en-GB" sz="4000" lang="en-US">
                <a:solidFill>
                  <a:srgbClr val="000000"/>
                </a:solidFill>
              </a:rPr>
              <a:t>file </a:t>
            </a:r>
            <a:endParaRPr sz="4400" lang="en-GB">
              <a:solidFill>
                <a:srgbClr val="000000"/>
              </a:solidFill>
            </a:endParaRPr>
          </a:p>
          <a:p>
            <a:pPr indent="-571500" marL="571500">
              <a:buFont typeface="Arial"/>
              <a:buChar char="•"/>
            </a:pPr>
            <a:r>
              <a:rPr altLang="en-GB" sz="4000" lang="en-US">
                <a:solidFill>
                  <a:srgbClr val="000000"/>
                </a:solidFill>
              </a:rPr>
              <a:t>E</a:t>
            </a:r>
            <a:r>
              <a:rPr altLang="en-GB" sz="4000" lang="en-US">
                <a:solidFill>
                  <a:srgbClr val="000000"/>
                </a:solidFill>
              </a:rPr>
              <a:t>m</a:t>
            </a:r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altLang="en-GB" sz="4000" lang="en-US">
                <a:solidFill>
                  <a:srgbClr val="000000"/>
                </a:solidFill>
              </a:rPr>
              <a:t>i</a:t>
            </a:r>
            <a:r>
              <a:rPr altLang="en-GB" sz="4000" lang="en-US">
                <a:solidFill>
                  <a:srgbClr val="000000"/>
                </a:solidFill>
              </a:rPr>
              <a:t>l</a:t>
            </a:r>
            <a:r>
              <a:rPr altLang="en-GB" sz="4000" lang="en-US">
                <a:solidFill>
                  <a:srgbClr val="000000"/>
                </a:solidFill>
              </a:rPr>
              <a:t> </a:t>
            </a:r>
            <a:r>
              <a:rPr altLang="en-GB" sz="4000" lang="en-US">
                <a:solidFill>
                  <a:srgbClr val="000000"/>
                </a:solidFill>
              </a:rPr>
              <a:t>ID </a:t>
            </a:r>
            <a:endParaRPr sz="4400" lang="en-GB">
              <a:solidFill>
                <a:srgbClr val="000000"/>
              </a:solidFill>
            </a:endParaRPr>
          </a:p>
          <a:p>
            <a:pPr indent="-571500" marL="571500">
              <a:buFont typeface="Arial"/>
              <a:buChar char="•"/>
            </a:pPr>
            <a:r>
              <a:rPr altLang="en-GB" sz="4000" lang="en-US">
                <a:solidFill>
                  <a:srgbClr val="000000"/>
                </a:solidFill>
              </a:rPr>
              <a:t>Q</a:t>
            </a:r>
            <a:r>
              <a:rPr altLang="en-GB" sz="4000" lang="en-US">
                <a:solidFill>
                  <a:srgbClr val="000000"/>
                </a:solidFill>
              </a:rPr>
              <a:t>u</a:t>
            </a:r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altLang="en-GB" sz="4000" lang="en-US">
                <a:solidFill>
                  <a:srgbClr val="000000"/>
                </a:solidFill>
              </a:rPr>
              <a:t>l</a:t>
            </a:r>
            <a:r>
              <a:rPr altLang="en-GB" sz="4000" lang="en-US">
                <a:solidFill>
                  <a:srgbClr val="000000"/>
                </a:solidFill>
              </a:rPr>
              <a:t>ification </a:t>
            </a:r>
            <a:endParaRPr sz="4400" lang="en-GB">
              <a:solidFill>
                <a:srgbClr val="000000"/>
              </a:solidFill>
            </a:endParaRPr>
          </a:p>
          <a:p>
            <a:pPr indent="-571500" marL="571500">
              <a:buFont typeface="Arial"/>
              <a:buChar char="•"/>
            </a:pPr>
            <a:r>
              <a:rPr altLang="en-GB" sz="4000" lang="en-US">
                <a:solidFill>
                  <a:srgbClr val="000000"/>
                </a:solidFill>
              </a:rPr>
              <a:t>S</a:t>
            </a:r>
            <a:r>
              <a:rPr altLang="en-GB" sz="4000" lang="en-US">
                <a:solidFill>
                  <a:srgbClr val="000000"/>
                </a:solidFill>
              </a:rPr>
              <a:t>k</a:t>
            </a:r>
            <a:r>
              <a:rPr altLang="en-GB" sz="4000" lang="en-US">
                <a:solidFill>
                  <a:srgbClr val="000000"/>
                </a:solidFill>
              </a:rPr>
              <a:t>i</a:t>
            </a:r>
            <a:r>
              <a:rPr altLang="en-GB" sz="4000" lang="en-US">
                <a:solidFill>
                  <a:srgbClr val="000000"/>
                </a:solidFill>
              </a:rPr>
              <a:t>l</a:t>
            </a:r>
            <a:r>
              <a:rPr altLang="en-GB" sz="4000" lang="en-US">
                <a:solidFill>
                  <a:srgbClr val="000000"/>
                </a:solidFill>
              </a:rPr>
              <a:t>l</a:t>
            </a:r>
            <a:r>
              <a:rPr altLang="en-GB" sz="4000" lang="en-US">
                <a:solidFill>
                  <a:srgbClr val="000000"/>
                </a:solidFill>
              </a:rPr>
              <a:t>s </a:t>
            </a:r>
            <a:endParaRPr sz="4400" lang="en-GB">
              <a:solidFill>
                <a:srgbClr val="000000"/>
              </a:solidFill>
            </a:endParaRPr>
          </a:p>
          <a:p>
            <a:pPr indent="-571500" marL="571500">
              <a:buFont typeface="Arial"/>
              <a:buChar char="•"/>
            </a:pPr>
            <a:r>
              <a:rPr altLang="en-GB" sz="4000" lang="en-US">
                <a:solidFill>
                  <a:srgbClr val="000000"/>
                </a:solidFill>
              </a:rPr>
              <a:t>C</a:t>
            </a:r>
            <a:r>
              <a:rPr altLang="en-GB" sz="4000" lang="en-US">
                <a:solidFill>
                  <a:srgbClr val="000000"/>
                </a:solidFill>
              </a:rPr>
              <a:t>o</a:t>
            </a:r>
            <a:r>
              <a:rPr altLang="en-GB" sz="4000" lang="en-US">
                <a:solidFill>
                  <a:srgbClr val="000000"/>
                </a:solidFill>
              </a:rPr>
              <a:t>n</a:t>
            </a:r>
            <a:r>
              <a:rPr altLang="en-GB" sz="4000" lang="en-US">
                <a:solidFill>
                  <a:srgbClr val="000000"/>
                </a:solidFill>
              </a:rPr>
              <a:t>tact </a:t>
            </a:r>
            <a:r>
              <a:rPr altLang="en-GB" sz="4000" lang="en-US">
                <a:solidFill>
                  <a:srgbClr val="000000"/>
                </a:solidFill>
              </a:rPr>
              <a:t>m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42789" y="332724"/>
            <a:ext cx="6185117" cy="6192552"/>
          </a:xfrm>
          <a:prstGeom prst="rect"/>
        </p:spPr>
      </p:pic>
      <p:sp>
        <p:nvSpPr>
          <p:cNvPr id="1048681" name=""/>
          <p:cNvSpPr txBox="1"/>
          <p:nvPr/>
        </p:nvSpPr>
        <p:spPr>
          <a:xfrm>
            <a:off x="438531" y="332724"/>
            <a:ext cx="4000000" cy="688339"/>
          </a:xfrm>
          <a:prstGeom prst="rect"/>
        </p:spPr>
        <p:txBody>
          <a:bodyPr rtlCol="0" wrap="square">
            <a:spAutoFit/>
          </a:bodyPr>
          <a:p>
            <a:r>
              <a:rPr altLang="en-GB" sz="4000" lang="en-US">
                <a:solidFill>
                  <a:srgbClr val="000000"/>
                </a:solidFill>
              </a:rPr>
              <a:t>P</a:t>
            </a:r>
            <a:r>
              <a:rPr altLang="en-GB" sz="4000" lang="en-US">
                <a:solidFill>
                  <a:srgbClr val="000000"/>
                </a:solidFill>
              </a:rPr>
              <a:t>r</a:t>
            </a:r>
            <a:r>
              <a:rPr altLang="en-GB" sz="4000" lang="en-US">
                <a:solidFill>
                  <a:srgbClr val="000000"/>
                </a:solidFill>
              </a:rPr>
              <a:t>o</a:t>
            </a:r>
            <a:r>
              <a:rPr altLang="en-GB" sz="4000" lang="en-US">
                <a:solidFill>
                  <a:srgbClr val="000000"/>
                </a:solidFill>
              </a:rPr>
              <a:t>f</a:t>
            </a:r>
            <a:r>
              <a:rPr altLang="en-GB" sz="4000" lang="en-US">
                <a:solidFill>
                  <a:srgbClr val="000000"/>
                </a:solidFill>
              </a:rPr>
              <a:t>ile </a:t>
            </a:r>
            <a:r>
              <a:rPr altLang="en-GB" sz="4000" lang="en-US">
                <a:solidFill>
                  <a:srgbClr val="000000"/>
                </a:solidFill>
              </a:rPr>
              <a:t>p</a:t>
            </a:r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altLang="en-GB" sz="4000" lang="en-US">
                <a:solidFill>
                  <a:srgbClr val="000000"/>
                </a:solidFill>
              </a:rPr>
              <a:t>g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r>
              <a:rPr altLang="en-GB" sz="4000" lang="en-US">
                <a:solidFill>
                  <a:srgbClr val="00000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 txBox="1"/>
          <p:nvPr/>
        </p:nvSpPr>
        <p:spPr>
          <a:xfrm>
            <a:off x="396045" y="700601"/>
            <a:ext cx="4743340" cy="688339"/>
          </a:xfrm>
          <a:prstGeom prst="rect"/>
        </p:spPr>
        <p:txBody>
          <a:bodyPr rtlCol="0" wrap="square">
            <a:spAutoFit/>
          </a:bodyPr>
          <a:p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altLang="en-GB" sz="4000" lang="en-US">
                <a:solidFill>
                  <a:srgbClr val="000000"/>
                </a:solidFill>
              </a:rPr>
              <a:t>b</a:t>
            </a:r>
            <a:r>
              <a:rPr altLang="en-GB" sz="4000" lang="en-US">
                <a:solidFill>
                  <a:srgbClr val="000000"/>
                </a:solidFill>
              </a:rPr>
              <a:t>o</a:t>
            </a:r>
            <a:r>
              <a:rPr altLang="en-GB" sz="4000" lang="en-US">
                <a:solidFill>
                  <a:srgbClr val="000000"/>
                </a:solidFill>
              </a:rPr>
              <a:t>ut </a:t>
            </a:r>
            <a:r>
              <a:rPr altLang="en-GB" sz="4000" lang="en-US">
                <a:solidFill>
                  <a:srgbClr val="000000"/>
                </a:solidFill>
              </a:rPr>
              <a:t>m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r>
              <a:rPr altLang="en-GB" sz="4000" lang="en-US">
                <a:solidFill>
                  <a:srgbClr val="00000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15335" r="-17263" b="39304"/>
          <a:stretch>
            <a:fillRect/>
          </a:stretch>
        </p:blipFill>
        <p:spPr>
          <a:xfrm rot="0">
            <a:off x="6095999" y="3897253"/>
            <a:ext cx="3544777" cy="3110842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73070" y="0"/>
            <a:ext cx="3022929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95999" y="0"/>
            <a:ext cx="3022929" cy="6858000"/>
          </a:xfrm>
          <a:prstGeom prst="rect"/>
        </p:spPr>
      </p:pic>
      <p:sp>
        <p:nvSpPr>
          <p:cNvPr id="1048683" name=""/>
          <p:cNvSpPr txBox="1"/>
          <p:nvPr/>
        </p:nvSpPr>
        <p:spPr>
          <a:xfrm>
            <a:off x="2096000" y="906928"/>
            <a:ext cx="4000000" cy="624840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M</a:t>
            </a:r>
            <a:r>
              <a:rPr altLang="en-GB" sz="3600" lang="en-US">
                <a:solidFill>
                  <a:srgbClr val="000000"/>
                </a:solidFill>
              </a:rPr>
              <a:t>y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p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o</a:t>
            </a:r>
            <a:r>
              <a:rPr altLang="en-GB" sz="3600" lang="en-US">
                <a:solidFill>
                  <a:srgbClr val="000000"/>
                </a:solidFill>
              </a:rPr>
              <a:t>j</a:t>
            </a:r>
            <a:r>
              <a:rPr altLang="en-GB" sz="3600" lang="en-US">
                <a:solidFill>
                  <a:srgbClr val="000000"/>
                </a:solidFill>
              </a:rPr>
              <a:t>ect</a:t>
            </a:r>
            <a:r>
              <a:rPr altLang="en-GB" sz="3600" lang="en-US">
                <a:solidFill>
                  <a:srgbClr val="00000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237550" y="0"/>
            <a:ext cx="5716898" cy="3466320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067842" y="3799449"/>
            <a:ext cx="4630740" cy="3569024"/>
          </a:xfrm>
          <a:prstGeom prst="rect"/>
        </p:spPr>
      </p:pic>
      <p:sp>
        <p:nvSpPr>
          <p:cNvPr id="1048684" name=""/>
          <p:cNvSpPr txBox="1"/>
          <p:nvPr/>
        </p:nvSpPr>
        <p:spPr>
          <a:xfrm>
            <a:off x="308701" y="972896"/>
            <a:ext cx="2990725" cy="574040"/>
          </a:xfrm>
          <a:prstGeom prst="rect"/>
        </p:spPr>
        <p:txBody>
          <a:bodyPr rtlCol="0" wrap="square">
            <a:spAutoFit/>
          </a:bodyPr>
          <a:p>
            <a:r>
              <a:rPr altLang="en-GB" sz="3200" lang="en-US">
                <a:solidFill>
                  <a:srgbClr val="000000"/>
                </a:solidFill>
              </a:rPr>
              <a:t>M</a:t>
            </a:r>
            <a:r>
              <a:rPr altLang="en-GB" sz="3200" lang="en-US">
                <a:solidFill>
                  <a:srgbClr val="000000"/>
                </a:solidFill>
              </a:rPr>
              <a:t>y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r>
              <a:rPr altLang="en-GB" sz="3200" lang="en-US">
                <a:solidFill>
                  <a:srgbClr val="000000"/>
                </a:solidFill>
              </a:rPr>
              <a:t>c</a:t>
            </a:r>
            <a:r>
              <a:rPr altLang="en-GB" sz="3200" lang="en-US">
                <a:solidFill>
                  <a:srgbClr val="000000"/>
                </a:solidFill>
              </a:rPr>
              <a:t>e</a:t>
            </a:r>
            <a:r>
              <a:rPr altLang="en-GB" sz="3200" lang="en-US">
                <a:solidFill>
                  <a:srgbClr val="000000"/>
                </a:solidFill>
              </a:rPr>
              <a:t>r</a:t>
            </a:r>
            <a:r>
              <a:rPr altLang="en-GB" sz="3200" lang="en-US">
                <a:solidFill>
                  <a:srgbClr val="000000"/>
                </a:solidFill>
              </a:rPr>
              <a:t>tificate</a:t>
            </a:r>
            <a:r>
              <a:rPr altLang="en-GB" sz="3200" lang="en-US">
                <a:solidFill>
                  <a:srgbClr val="00000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6" name=""/>
          <p:cNvSpPr txBox="1"/>
          <p:nvPr/>
        </p:nvSpPr>
        <p:spPr>
          <a:xfrm>
            <a:off x="994207" y="1437044"/>
            <a:ext cx="8839048" cy="51206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HTML (HyperText Markup Language):
Provides the structure and content of a web page, defining elements like headings, paragraphs, images, and links.
CSS (Cascading Style Sheets):
Controls the visual presentation of a web page, including layout, colors, fonts, and responsiveness across different devices.
JavaScript:
Adds interactivity and dynamic behavior to web pages, enabling features like animations, form validation, and data manipulation.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9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7846">
            <a:off x="4955780" y="1479254"/>
            <a:ext cx="3963418" cy="6160497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91708" y="0"/>
            <a:ext cx="6008583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62650" y="0"/>
            <a:ext cx="5821703" cy="8225552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27328" y="280058"/>
            <a:ext cx="4994636" cy="829244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mental 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-142023" y="-473078"/>
            <a:ext cx="16126960" cy="8966206"/>
            <a:chOff x="7443849" y="0"/>
            <a:chExt cx="4752975" cy="6863080"/>
          </a:xfrm>
        </p:grpSpPr>
        <p:sp>
          <p:nvSpPr>
            <p:cNvPr id="10486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594693" y="-323757"/>
            <a:ext cx="5002614" cy="6858000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06140" y="0"/>
            <a:ext cx="4579720" cy="6858000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211963" y="-323935"/>
            <a:ext cx="5768073" cy="6858000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"/>
          <p:cNvSpPr txBox="1"/>
          <p:nvPr/>
        </p:nvSpPr>
        <p:spPr>
          <a:xfrm>
            <a:off x="1258846" y="982989"/>
            <a:ext cx="7660015" cy="5463540"/>
          </a:xfrm>
          <a:prstGeom prst="rect"/>
        </p:spPr>
        <p:txBody>
          <a:bodyPr rtlCol="0" wrap="square">
            <a:spAutoFit/>
          </a:bodyPr>
          <a:p>
            <a:r>
              <a:rPr sz="4000" lang="en-GB">
                <a:solidFill>
                  <a:srgbClr val="000000"/>
                </a:solidFill>
              </a:rPr>
              <a:t>Fundamental front-end web development provides the essential skills and knowledge required to build the user-facing portion of websites and web applications. It forms the foundation for creating engaging and interactive digital experiences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241206" y="0"/>
            <a:ext cx="5233670" cy="6858000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25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"/>
          <p:cNvSpPr txBox="1"/>
          <p:nvPr/>
        </p:nvSpPr>
        <p:spPr>
          <a:xfrm>
            <a:off x="2282528" y="1706880"/>
            <a:ext cx="6102945" cy="4434839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Fundamental front-end web development provides the essential skills and knowledge required to build the user-facing portion of websites and web applications. It forms the foundation for creating engaging and interactive digital experiences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1" name=""/>
          <p:cNvSpPr txBox="1"/>
          <p:nvPr/>
        </p:nvSpPr>
        <p:spPr>
          <a:xfrm rot="3138">
            <a:off x="436895" y="20253727"/>
            <a:ext cx="7858513" cy="510544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436663" y="2337434"/>
            <a:ext cx="7349303" cy="302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fundamental problem statement in front-end web development centers on creating and maintaining a seamless, intuitive, and performant user experience across diverse devices and browsers while effectively translating design into functional, interactive interfaces.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 txBox="1"/>
          <p:nvPr/>
        </p:nvSpPr>
        <p:spPr>
          <a:xfrm rot="15032">
            <a:off x="1099407" y="1436502"/>
            <a:ext cx="8732191" cy="4866640"/>
          </a:xfrm>
          <a:prstGeom prst="rect"/>
        </p:spPr>
        <p:txBody>
          <a:bodyPr rtlCol="0" wrap="square">
            <a:spAutoFit/>
          </a:bodyPr>
          <a:p>
            <a:r>
              <a:rPr sz="4000" lang="en-GB">
                <a:solidFill>
                  <a:srgbClr val="000000"/>
                </a:solidFill>
              </a:rPr>
              <a:t>Browser and Device Compatibility:
Ensuring consistent rendering and functionality of web applications across various web browsers (Chrome, Firefox, Safari, Edge) and devices (desktops, tablets, mobile phones) with differing screen sizes, resolutions, and input methods.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1003377" y="2019300"/>
            <a:ext cx="7387092" cy="4358639"/>
          </a:xfrm>
          <a:prstGeom prst="rect"/>
        </p:spPr>
        <p:txBody>
          <a:bodyPr rtlCol="0" wrap="square">
            <a:spAutoFit/>
          </a:bodyPr>
          <a:p>
            <a:r>
              <a:rPr sz="3600" lang="en-GB">
                <a:solidFill>
                  <a:srgbClr val="000000"/>
                </a:solidFill>
              </a:rPr>
              <a:t>Front-end web development focuses on the user-facing part of a website or web application, often referred to as the client-side. Its primary goal is to create a visually appealing, interactive, and user-friendly interface that users can directly see and interact with.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 txBox="1"/>
          <p:nvPr/>
        </p:nvSpPr>
        <p:spPr>
          <a:xfrm>
            <a:off x="545368" y="646277"/>
            <a:ext cx="9162088" cy="55397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Core Technologies:
HTML (HyperText Markup Language):
Provides the fundamental structure and content of a web page, defining elements like headings, paragraphs, images, and links.
CSS (Cascading Style Sheets):
Controls the visual presentation and layout of HTML elements, including colors, fonts, spacing, and responsiveness across different devices.
JavaScript:
Adds dynamic and interactive behavior to web pages, enabling features like animations, form validation, and communication with back-end servers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 rot="21600000">
            <a:off x="207265" y="1470659"/>
            <a:ext cx="10162366" cy="47015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In the context of front-end web development, the end users are the individuals who directly interact with the website or web application. They are the audience for whom the front-end is built and designed.
This includes anyone who:
Visits a website: in a browser.
Uses a web application: on a desktop or mobile device.
Interacts with the visual elements: such as buttons, menus, forms, and content.
Consumes the information: presented on the web page or application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 rot="21582556">
            <a:off x="2556160" y="1525884"/>
            <a:ext cx="8279832" cy="51206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HTML (HyperText Markup Language):
The foundational language for structuring web content, defining elements like headings, paragraphs, images, and links.
CSS (Cascading Style Sheets):
Used for styling the appearance of web pages, controlling aspects like colors, fonts, layouts, and responsiveness across different devices.
JavaScript:
A programming language that adds interactivity, dynamic behavior, and complex logic to web pages, handling user interactions and data manipulation.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2025-09-06T05:34:57Z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9c85078ba94a4158baddd91ca92dff9e</vt:lpwstr>
  </property>
</Properties>
</file>