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0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A97B-A248-43C0-8A29-83EA5ECC3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F3AF8-462E-4A5A-9D4E-43B7F3004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79BC-F4EE-4E1C-B62F-B40F4B2C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E60E-1CBE-461D-988E-546379C3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4F808-55E1-46C0-B863-A1A4235E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D5B9-F65B-438B-9AFD-F0EA5F1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DEAC5-FE92-4D65-A28D-34CD66198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414D-AB8D-499C-BBA7-FB3ECBBE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9622-0170-4FDA-B5F7-B408EA81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92AD-FB5A-40DE-B9B0-E5AE6CFA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F1E88-E7BE-45ED-8572-F32D270F3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BE62-EBE9-4057-9460-D08A49120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A38C-31FF-413A-BC4C-1E647327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6304-0540-4EE1-B222-608AFDD5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6D24-799D-43E1-A4B2-E9DDD502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B2FB-5808-4DE5-91DC-4AF8CDE5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9805-5B52-40E0-9470-80E2BEA9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2961-FD57-42DD-97B9-3C85337B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7F33-D0EC-490E-9FF2-DE2133B2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DB21-AFBB-4AA9-9F59-1B26FBA0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BD69-355D-487A-BEBF-994EEC81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FBB4F-758E-4B59-8883-1DEF50C19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63356-B37B-4F07-9A09-7CBFFC2C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1890-EA8F-4E46-9EE7-2EE7F7DE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D923-A3DC-426D-B326-971606DF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798B-B2B8-40EB-A5D5-D5990687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1D18-9083-477A-A270-4AA73C1D5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147DB-DF96-4455-8AC5-3B51D77A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C9E17-E3EE-44A7-B07D-0C0D8242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A332-501F-41F2-AE5B-AEF81E8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BBD4-D9A5-4027-B146-1F8B196B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388B-F01C-4F98-AB19-7FE47EB7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600B-50A1-42F0-AF75-6C06F26F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3800-D85C-4AD2-8EA2-251A81612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94016-59DF-4596-ADF4-6EED35B7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5CC1-6A25-4DC2-8363-FA1A14F08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3332C-B44E-4942-A29A-E250FDBD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B33E9-1C40-48FC-81F7-35C0C23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77E9-1621-4C9A-845D-53020CE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3C9B-B41E-41C3-9D57-DC830534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AB4EE-473D-4BA4-BD3E-CBB1C529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CC24F-2546-44E8-BE1E-E09DE28C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3130-4B40-49AF-B49E-37680958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E0FD-97B7-40A3-8A2F-7B07DBE9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27FA1-A64D-46DF-888B-9E9E9047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22C6F-11E1-44F9-8E12-C72A57F7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1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511D-2917-49C6-8C5A-53B9E8AD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8195-8B84-47DB-A685-D6674E1F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58F5-1F22-46A0-B24F-50E726CCC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2FE03-3A54-4B4A-AD5C-02F6AA2E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30133-EA6B-4876-94CF-ABB2EBF4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7513-CB3B-4050-9268-75AA2A6F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247E-1618-4CB1-81C8-995E3F14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7D1AE-5E19-4334-8573-788ED1A94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D92AC-B4B1-4DF8-A200-0EA545D3F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E2FF-6FFF-43C6-95D0-ED8F99C4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8776F-3FCA-44A1-B9D0-9CC434D4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86FB-705B-4A4A-91FA-D3FD7EC1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EDA3D-5193-44AB-B80C-F9D21375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6D49-3D91-4E66-A367-82D0DD5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67FE-C0C2-434F-A689-C29A518DF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CD70-5A84-4EDC-90AE-31792AD5E0B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45FA-8693-4DFC-A236-DD50FD486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398B-FFA6-426D-BD72-85C143983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E6C9D-E02F-4CB8-8323-4B4051D2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56C272-232F-4775-A9C9-1A595133C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0"/>
          <a:stretch/>
        </p:blipFill>
        <p:spPr>
          <a:xfrm>
            <a:off x="2320728" y="523256"/>
            <a:ext cx="7071225" cy="279613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CF4E76-1E4C-4EB9-A528-8255F9D7CFEB}"/>
              </a:ext>
            </a:extLst>
          </p:cNvPr>
          <p:cNvSpPr/>
          <p:nvPr/>
        </p:nvSpPr>
        <p:spPr>
          <a:xfrm>
            <a:off x="1828800" y="1437331"/>
            <a:ext cx="630772" cy="58723"/>
          </a:xfrm>
          <a:prstGeom prst="right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5B7B7B0-94A9-49DE-89FC-6A2CFB554D66}"/>
              </a:ext>
            </a:extLst>
          </p:cNvPr>
          <p:cNvSpPr/>
          <p:nvPr/>
        </p:nvSpPr>
        <p:spPr>
          <a:xfrm>
            <a:off x="1828800" y="1668099"/>
            <a:ext cx="822222" cy="58723"/>
          </a:xfrm>
          <a:prstGeom prst="right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87A9D-56B2-43EA-890C-E067F7EE8B0A}"/>
              </a:ext>
            </a:extLst>
          </p:cNvPr>
          <p:cNvSpPr txBox="1"/>
          <p:nvPr/>
        </p:nvSpPr>
        <p:spPr>
          <a:xfrm>
            <a:off x="611477" y="1552487"/>
            <a:ext cx="1256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Group number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A2EEEA-62DE-49F0-AFF6-1FAC50684527}"/>
              </a:ext>
            </a:extLst>
          </p:cNvPr>
          <p:cNvSpPr/>
          <p:nvPr/>
        </p:nvSpPr>
        <p:spPr>
          <a:xfrm>
            <a:off x="1839285" y="1852357"/>
            <a:ext cx="1140902" cy="58723"/>
          </a:xfrm>
          <a:prstGeom prst="right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8C5BB2-FDF9-4028-89FA-2ABC98C8EE55}"/>
              </a:ext>
            </a:extLst>
          </p:cNvPr>
          <p:cNvSpPr txBox="1"/>
          <p:nvPr/>
        </p:nvSpPr>
        <p:spPr>
          <a:xfrm>
            <a:off x="755450" y="1798842"/>
            <a:ext cx="1256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Vender quote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EB211-0F7F-49D2-A987-9E61BD014CC8}"/>
              </a:ext>
            </a:extLst>
          </p:cNvPr>
          <p:cNvSpPr txBox="1"/>
          <p:nvPr/>
        </p:nvSpPr>
        <p:spPr>
          <a:xfrm>
            <a:off x="752353" y="1351446"/>
            <a:ext cx="1115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Serial number </a:t>
            </a:r>
          </a:p>
          <a:p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CF5BCC-D96B-45ED-9FD7-E7C6880FDD2A}"/>
              </a:ext>
            </a:extLst>
          </p:cNvPr>
          <p:cNvSpPr/>
          <p:nvPr/>
        </p:nvSpPr>
        <p:spPr>
          <a:xfrm>
            <a:off x="1828800" y="1240493"/>
            <a:ext cx="1342141" cy="58723"/>
          </a:xfrm>
          <a:prstGeom prst="right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055F83-1AEC-4D22-8D12-186B54219DC1}"/>
              </a:ext>
            </a:extLst>
          </p:cNvPr>
          <p:cNvSpPr txBox="1"/>
          <p:nvPr/>
        </p:nvSpPr>
        <p:spPr>
          <a:xfrm>
            <a:off x="639566" y="1167676"/>
            <a:ext cx="1158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Item short description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6BCB45C-7691-40FB-B4CC-A9DD2D81226F}"/>
              </a:ext>
            </a:extLst>
          </p:cNvPr>
          <p:cNvSpPr/>
          <p:nvPr/>
        </p:nvSpPr>
        <p:spPr>
          <a:xfrm>
            <a:off x="1828800" y="2149821"/>
            <a:ext cx="3362327" cy="58723"/>
          </a:xfrm>
          <a:prstGeom prst="right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1B5C70-614C-427A-9BA2-37EBF069F1AC}"/>
              </a:ext>
            </a:extLst>
          </p:cNvPr>
          <p:cNvSpPr txBox="1"/>
          <p:nvPr/>
        </p:nvSpPr>
        <p:spPr>
          <a:xfrm>
            <a:off x="726525" y="2056183"/>
            <a:ext cx="1071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Local content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ADE2C31-A615-4D94-AB22-11F5A2A2A398}"/>
              </a:ext>
            </a:extLst>
          </p:cNvPr>
          <p:cNvSpPr/>
          <p:nvPr/>
        </p:nvSpPr>
        <p:spPr>
          <a:xfrm>
            <a:off x="1649657" y="3293677"/>
            <a:ext cx="1342141" cy="58723"/>
          </a:xfrm>
          <a:prstGeom prst="right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9C1C22-1EC9-4CB1-8721-3884168A451D}"/>
              </a:ext>
            </a:extLst>
          </p:cNvPr>
          <p:cNvSpPr txBox="1"/>
          <p:nvPr/>
        </p:nvSpPr>
        <p:spPr>
          <a:xfrm>
            <a:off x="446619" y="3088555"/>
            <a:ext cx="1256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In case of duplicating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1A86C005-4094-4E2C-BBEA-3844870F5252}"/>
              </a:ext>
            </a:extLst>
          </p:cNvPr>
          <p:cNvSpPr/>
          <p:nvPr/>
        </p:nvSpPr>
        <p:spPr>
          <a:xfrm>
            <a:off x="7104987" y="1240493"/>
            <a:ext cx="2227521" cy="45719"/>
          </a:xfrm>
          <a:prstGeom prst="left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1F0148-FEBE-461A-8C66-3C6843D2E2DE}"/>
              </a:ext>
            </a:extLst>
          </p:cNvPr>
          <p:cNvSpPr txBox="1"/>
          <p:nvPr/>
        </p:nvSpPr>
        <p:spPr>
          <a:xfrm>
            <a:off x="9484198" y="1142676"/>
            <a:ext cx="1327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Initial quantity for sector %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258A4621-10D2-46D2-AFAD-E3EA49B429A4}"/>
              </a:ext>
            </a:extLst>
          </p:cNvPr>
          <p:cNvSpPr/>
          <p:nvPr/>
        </p:nvSpPr>
        <p:spPr>
          <a:xfrm>
            <a:off x="9153901" y="1888220"/>
            <a:ext cx="392771" cy="58723"/>
          </a:xfrm>
          <a:prstGeom prst="left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8CC33-531D-4EB6-94DC-5FCE16352D68}"/>
              </a:ext>
            </a:extLst>
          </p:cNvPr>
          <p:cNvSpPr txBox="1"/>
          <p:nvPr/>
        </p:nvSpPr>
        <p:spPr>
          <a:xfrm>
            <a:off x="9484198" y="1370394"/>
            <a:ext cx="1237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</a:rPr>
              <a:t>Voting status 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E66C4AE-3667-4ECE-94FF-BC625B7437AC}"/>
              </a:ext>
            </a:extLst>
          </p:cNvPr>
          <p:cNvSpPr/>
          <p:nvPr/>
        </p:nvSpPr>
        <p:spPr>
          <a:xfrm>
            <a:off x="1828800" y="2432758"/>
            <a:ext cx="2917200" cy="58723"/>
          </a:xfrm>
          <a:prstGeom prst="rightArrow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CB7360-AC98-415D-A829-90C2461A3FF0}"/>
              </a:ext>
            </a:extLst>
          </p:cNvPr>
          <p:cNvSpPr txBox="1"/>
          <p:nvPr/>
        </p:nvSpPr>
        <p:spPr>
          <a:xfrm>
            <a:off x="752353" y="2374005"/>
            <a:ext cx="1071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highlight>
                  <a:srgbClr val="FFFF00"/>
                </a:highlight>
              </a:rPr>
              <a:t>Catalog Number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E2D96C-64AC-4A5D-8BB9-28943979B495}"/>
              </a:ext>
            </a:extLst>
          </p:cNvPr>
          <p:cNvSpPr txBox="1"/>
          <p:nvPr/>
        </p:nvSpPr>
        <p:spPr>
          <a:xfrm>
            <a:off x="9574575" y="1798842"/>
            <a:ext cx="123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highlight>
                  <a:srgbClr val="FFFF00"/>
                </a:highlight>
              </a:rPr>
              <a:t>Indicator for duplication in the catalog Number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E7FC1-1738-44E8-B831-BE7A3F62B6F7}"/>
              </a:ext>
            </a:extLst>
          </p:cNvPr>
          <p:cNvSpPr txBox="1"/>
          <p:nvPr/>
        </p:nvSpPr>
        <p:spPr>
          <a:xfrm>
            <a:off x="9680895" y="2462118"/>
            <a:ext cx="19965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the indicator field : there should be a Number = Count of SKU having the same catalog NO. 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*Note : ideally this number should always =1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B4AF-AC6C-4FEF-A4FE-02FCB6F27568}"/>
              </a:ext>
            </a:extLst>
          </p:cNvPr>
          <p:cNvSpPr txBox="1"/>
          <p:nvPr/>
        </p:nvSpPr>
        <p:spPr>
          <a:xfrm>
            <a:off x="251671" y="3825379"/>
            <a:ext cx="191433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Catalog Number  is a number used to identify an item in manufacturer  catalogue </a:t>
            </a:r>
          </a:p>
          <a:p>
            <a:endParaRPr lang="en-US" sz="1100" dirty="0"/>
          </a:p>
          <a:p>
            <a:r>
              <a:rPr lang="en-US" sz="1100" dirty="0"/>
              <a:t>*Note : it is numbers + letters and there is no stander for it each  manufacturer can have his own catalog number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CD27B0-1C84-428C-9AD6-433FC064D85E}"/>
              </a:ext>
            </a:extLst>
          </p:cNvPr>
          <p:cNvSpPr/>
          <p:nvPr/>
        </p:nvSpPr>
        <p:spPr>
          <a:xfrm>
            <a:off x="7883630" y="3429000"/>
            <a:ext cx="1508323" cy="39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Item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F4B31-2859-46D2-8044-33AF84A8B5EB}"/>
              </a:ext>
            </a:extLst>
          </p:cNvPr>
          <p:cNvSpPr/>
          <p:nvPr/>
        </p:nvSpPr>
        <p:spPr>
          <a:xfrm>
            <a:off x="2320726" y="3457502"/>
            <a:ext cx="1508323" cy="39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Item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F71C0-3C31-4D6D-B105-C0430E9F9050}"/>
              </a:ext>
            </a:extLst>
          </p:cNvPr>
          <p:cNvSpPr txBox="1"/>
          <p:nvPr/>
        </p:nvSpPr>
        <p:spPr>
          <a:xfrm>
            <a:off x="4745999" y="4182842"/>
            <a:ext cx="464595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Above table reads item from XL sheet</a:t>
            </a:r>
          </a:p>
          <a:p>
            <a:r>
              <a:rPr lang="en-US" sz="1100" dirty="0"/>
              <a:t>Clicking on Save should update the results of table “C”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0EDD33-2217-4EA1-B0BE-BD5861DA45E5}"/>
              </a:ext>
            </a:extLst>
          </p:cNvPr>
          <p:cNvSpPr/>
          <p:nvPr/>
        </p:nvSpPr>
        <p:spPr>
          <a:xfrm>
            <a:off x="5199943" y="3424232"/>
            <a:ext cx="1508323" cy="39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56456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A261B-7CF6-40B9-B9A3-731B3FD988C4}"/>
              </a:ext>
            </a:extLst>
          </p:cNvPr>
          <p:cNvSpPr txBox="1"/>
          <p:nvPr/>
        </p:nvSpPr>
        <p:spPr>
          <a:xfrm>
            <a:off x="574049" y="796705"/>
            <a:ext cx="464595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Table “A” is something similar to the excel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DCC19-D00E-4E02-8397-CF63B93D451B}"/>
              </a:ext>
            </a:extLst>
          </p:cNvPr>
          <p:cNvSpPr txBox="1"/>
          <p:nvPr/>
        </p:nvSpPr>
        <p:spPr>
          <a:xfrm>
            <a:off x="597858" y="1186400"/>
            <a:ext cx="464595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Table “B” is for the item QTY targeted by our customers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CA9510-CE97-4A4D-90C8-B1880C08D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2684"/>
              </p:ext>
            </p:extLst>
          </p:nvPr>
        </p:nvGraphicFramePr>
        <p:xfrm>
          <a:off x="597858" y="1521316"/>
          <a:ext cx="3823068" cy="1730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356">
                  <a:extLst>
                    <a:ext uri="{9D8B030D-6E8A-4147-A177-3AD203B41FA5}">
                      <a16:colId xmlns:a16="http://schemas.microsoft.com/office/drawing/2014/main" val="1606356106"/>
                    </a:ext>
                  </a:extLst>
                </a:gridCol>
                <a:gridCol w="1274356">
                  <a:extLst>
                    <a:ext uri="{9D8B030D-6E8A-4147-A177-3AD203B41FA5}">
                      <a16:colId xmlns:a16="http://schemas.microsoft.com/office/drawing/2014/main" val="1847664127"/>
                    </a:ext>
                  </a:extLst>
                </a:gridCol>
                <a:gridCol w="1274356">
                  <a:extLst>
                    <a:ext uri="{9D8B030D-6E8A-4147-A177-3AD203B41FA5}">
                      <a16:colId xmlns:a16="http://schemas.microsoft.com/office/drawing/2014/main" val="1284689470"/>
                    </a:ext>
                  </a:extLst>
                </a:gridCol>
              </a:tblGrid>
              <a:tr h="346153">
                <a:tc>
                  <a:txBody>
                    <a:bodyPr/>
                    <a:lstStyle/>
                    <a:p>
                      <a:r>
                        <a:rPr lang="en-US" sz="12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53386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4214250201900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90440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sz="1200" dirty="0"/>
                        <a:t>4214250201900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88135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r>
                        <a:rPr lang="en-US" sz="1200" dirty="0"/>
                        <a:t>4214250201900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SFH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17610"/>
                  </a:ext>
                </a:extLst>
              </a:tr>
              <a:tr h="34615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440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BC83B0-D7F4-4A06-92DA-4AA27F048535}"/>
              </a:ext>
            </a:extLst>
          </p:cNvPr>
          <p:cNvSpPr txBox="1"/>
          <p:nvPr/>
        </p:nvSpPr>
        <p:spPr>
          <a:xfrm>
            <a:off x="607380" y="3349066"/>
            <a:ext cx="464595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Table “C” will save the customers selection results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30BF757-4AE0-42ED-B06B-B3D0F0097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73356"/>
              </p:ext>
            </p:extLst>
          </p:nvPr>
        </p:nvGraphicFramePr>
        <p:xfrm>
          <a:off x="574049" y="3681557"/>
          <a:ext cx="3846876" cy="135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292">
                  <a:extLst>
                    <a:ext uri="{9D8B030D-6E8A-4147-A177-3AD203B41FA5}">
                      <a16:colId xmlns:a16="http://schemas.microsoft.com/office/drawing/2014/main" val="3992859112"/>
                    </a:ext>
                  </a:extLst>
                </a:gridCol>
                <a:gridCol w="1282292">
                  <a:extLst>
                    <a:ext uri="{9D8B030D-6E8A-4147-A177-3AD203B41FA5}">
                      <a16:colId xmlns:a16="http://schemas.microsoft.com/office/drawing/2014/main" val="2884689269"/>
                    </a:ext>
                  </a:extLst>
                </a:gridCol>
                <a:gridCol w="1282292">
                  <a:extLst>
                    <a:ext uri="{9D8B030D-6E8A-4147-A177-3AD203B41FA5}">
                      <a16:colId xmlns:a16="http://schemas.microsoft.com/office/drawing/2014/main" val="298470951"/>
                    </a:ext>
                  </a:extLst>
                </a:gridCol>
              </a:tblGrid>
              <a:tr h="337905">
                <a:tc>
                  <a:txBody>
                    <a:bodyPr/>
                    <a:lstStyle/>
                    <a:p>
                      <a:r>
                        <a:rPr lang="en-US" sz="12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65"/>
                  </a:ext>
                </a:extLst>
              </a:tr>
              <a:tr h="337905">
                <a:tc>
                  <a:txBody>
                    <a:bodyPr/>
                    <a:lstStyle/>
                    <a:p>
                      <a:r>
                        <a:rPr lang="en-US" sz="1200" dirty="0"/>
                        <a:t>4214250201900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69967"/>
                  </a:ext>
                </a:extLst>
              </a:tr>
              <a:tr h="337905">
                <a:tc>
                  <a:txBody>
                    <a:bodyPr/>
                    <a:lstStyle/>
                    <a:p>
                      <a:r>
                        <a:rPr lang="en-US" sz="1200" dirty="0"/>
                        <a:t>4214250201900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437038"/>
                  </a:ext>
                </a:extLst>
              </a:tr>
              <a:tr h="337905">
                <a:tc>
                  <a:txBody>
                    <a:bodyPr/>
                    <a:lstStyle/>
                    <a:p>
                      <a:r>
                        <a:rPr lang="en-US" sz="1200" dirty="0"/>
                        <a:t>4214250201900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SFH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22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F76454-F69F-47DF-8AF4-F6EC39F61103}"/>
              </a:ext>
            </a:extLst>
          </p:cNvPr>
          <p:cNvSpPr txBox="1"/>
          <p:nvPr/>
        </p:nvSpPr>
        <p:spPr>
          <a:xfrm>
            <a:off x="6452914" y="799058"/>
            <a:ext cx="464595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Table “D” will save NUPCO selection results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D00F57C-29E1-4639-82B4-B4B4C233E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40347"/>
              </p:ext>
            </p:extLst>
          </p:nvPr>
        </p:nvGraphicFramePr>
        <p:xfrm>
          <a:off x="6452914" y="1186400"/>
          <a:ext cx="285275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376">
                  <a:extLst>
                    <a:ext uri="{9D8B030D-6E8A-4147-A177-3AD203B41FA5}">
                      <a16:colId xmlns:a16="http://schemas.microsoft.com/office/drawing/2014/main" val="837765403"/>
                    </a:ext>
                  </a:extLst>
                </a:gridCol>
                <a:gridCol w="1426376">
                  <a:extLst>
                    <a:ext uri="{9D8B030D-6E8A-4147-A177-3AD203B41FA5}">
                      <a16:colId xmlns:a16="http://schemas.microsoft.com/office/drawing/2014/main" val="361868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3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4214250201900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0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4214250201456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0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421425020123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82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4214250201678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4214250201182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6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6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00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205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Abdulaziz A. AlMahmoud</dc:creator>
  <cp:lastModifiedBy>Salem A. Al Shammari</cp:lastModifiedBy>
  <cp:revision>13</cp:revision>
  <cp:lastPrinted>2020-01-23T04:53:10Z</cp:lastPrinted>
  <dcterms:created xsi:type="dcterms:W3CDTF">2020-01-23T03:47:45Z</dcterms:created>
  <dcterms:modified xsi:type="dcterms:W3CDTF">2020-01-31T07:51:04Z</dcterms:modified>
</cp:coreProperties>
</file>