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2" r:id="rId16"/>
    <p:sldId id="283" r:id="rId17"/>
    <p:sldId id="284" r:id="rId18"/>
    <p:sldId id="270" r:id="rId19"/>
    <p:sldId id="271" r:id="rId20"/>
    <p:sldId id="272" r:id="rId21"/>
    <p:sldId id="273" r:id="rId22"/>
    <p:sldId id="274" r:id="rId23"/>
    <p:sldId id="276" r:id="rId24"/>
    <p:sldId id="301" r:id="rId25"/>
    <p:sldId id="275" r:id="rId26"/>
    <p:sldId id="277" r:id="rId27"/>
    <p:sldId id="278" r:id="rId28"/>
    <p:sldId id="279" r:id="rId29"/>
    <p:sldId id="280" r:id="rId30"/>
    <p:sldId id="281" r:id="rId31"/>
    <p:sldId id="285" r:id="rId32"/>
    <p:sldId id="286" r:id="rId33"/>
    <p:sldId id="287" r:id="rId34"/>
    <p:sldId id="288" r:id="rId35"/>
    <p:sldId id="289" r:id="rId36"/>
    <p:sldId id="290" r:id="rId37"/>
    <p:sldId id="291" r:id="rId38"/>
    <p:sldId id="292" r:id="rId39"/>
    <p:sldId id="300" r:id="rId40"/>
    <p:sldId id="293" r:id="rId41"/>
    <p:sldId id="299" r:id="rId42"/>
    <p:sldId id="294" r:id="rId43"/>
    <p:sldId id="295" r:id="rId44"/>
    <p:sldId id="296" r:id="rId45"/>
    <p:sldId id="297" r:id="rId46"/>
    <p:sldId id="298" r:id="rId47"/>
  </p:sldIdLst>
  <p:sldSz cx="12192000" cy="6858000"/>
  <p:notesSz cx="6858000" cy="9144000"/>
  <p:embeddedFontLst>
    <p:embeddedFont>
      <p:font typeface="Algerian" panose="04020705040A02060702" pitchFamily="82" charset="0"/>
      <p:regular r:id="rId49"/>
    </p:embeddedFont>
    <p:embeddedFont>
      <p:font typeface="Calibri" panose="020F0502020204030204" pitchFamily="34" charset="0"/>
      <p:regular r:id="rId50"/>
      <p:bold r:id="rId51"/>
      <p:italic r:id="rId52"/>
      <p:boldItalic r:id="rId53"/>
    </p:embeddedFont>
    <p:embeddedFont>
      <p:font typeface="Comic Sans MS" panose="030F0702030302020204" pitchFamily="66" charset="0"/>
      <p:regular r:id="rId54"/>
      <p:bold r:id="rId55"/>
      <p:italic r:id="rId56"/>
      <p:boldItalic r:id="rId57"/>
    </p:embeddedFont>
    <p:embeddedFont>
      <p:font typeface="Corbel" panose="020B0503020204020204" pitchFamily="34" charset="0"/>
      <p:regular r:id="rId58"/>
      <p:bold r:id="rId59"/>
      <p:italic r:id="rId60"/>
      <p:boldItalic r:id="rId61"/>
    </p:embeddedFont>
    <p:embeddedFont>
      <p:font typeface="Kaushan Script" panose="020B0604020202020204" charset="0"/>
      <p:regular r:id="rId62"/>
    </p:embeddedFont>
    <p:embeddedFont>
      <p:font typeface="Lucida Sans" panose="020B0602030504020204" pitchFamily="34" charset="0"/>
      <p:regular r:id="rId63"/>
      <p:bold r:id="rId64"/>
      <p:italic r:id="rId65"/>
      <p:boldItalic r:id="rId66"/>
    </p:embeddedFont>
    <p:embeddedFont>
      <p:font typeface="Quintessential" panose="020B0604020202020204" charset="0"/>
      <p:regular r:id="rId67"/>
    </p:embeddedFont>
    <p:embeddedFont>
      <p:font typeface="Rockwell" panose="02060603020205020403" pitchFamily="18" charset="0"/>
      <p:regular r:id="rId68"/>
      <p:bold r:id="rId69"/>
      <p:italic r:id="rId70"/>
      <p:boldItalic r:id="rId71"/>
    </p:embeddedFont>
    <p:embeddedFont>
      <p:font typeface="SimSun" panose="02010600030101010101" pitchFamily="2" charset="-122"/>
      <p:regular r:id="rId72"/>
    </p:embeddedFont>
    <p:embeddedFont>
      <p:font typeface="Source Sans Pro" panose="020B0503030403020204" pitchFamily="34" charset="0"/>
      <p:regular r:id="rId73"/>
      <p:bold r:id="rId74"/>
      <p:italic r:id="rId75"/>
      <p:boldItalic r:id="rId76"/>
    </p:embeddedFont>
    <p:embeddedFont>
      <p:font typeface="Trebuchet MS" panose="020B060302020202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E49BDF-DD8F-4600-93DE-279810119A9E}">
  <a:tblStyle styleId="{C0E49BDF-DD8F-4600-93DE-279810119A9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AF6"/>
          </a:solidFill>
        </a:fill>
      </a:tcStyle>
    </a:wholeTbl>
    <a:band1H>
      <a:tcTxStyle/>
      <a:tcStyle>
        <a:tcBdr/>
        <a:fill>
          <a:solidFill>
            <a:srgbClr val="CAD2EC"/>
          </a:solidFill>
        </a:fill>
      </a:tcStyle>
    </a:band1H>
    <a:band2H>
      <a:tcTxStyle/>
      <a:tcStyle>
        <a:tcBdr/>
      </a:tcStyle>
    </a:band2H>
    <a:band1V>
      <a:tcTxStyle/>
      <a:tcStyle>
        <a:tcBdr/>
        <a:fill>
          <a:solidFill>
            <a:srgbClr val="CAD2E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006D49B-030C-4C62-83E8-E6D397F8469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1F4"/>
          </a:solidFill>
        </a:fill>
      </a:tcStyle>
    </a:wholeTbl>
    <a:band1H>
      <a:tcTxStyle b="off" i="off"/>
      <a:tcStyle>
        <a:tcBdr/>
        <a:fill>
          <a:solidFill>
            <a:srgbClr val="CDE3E7"/>
          </a:solidFill>
        </a:fill>
      </a:tcStyle>
    </a:band1H>
    <a:band2H>
      <a:tcTxStyle b="off" i="off"/>
      <a:tcStyle>
        <a:tcBdr/>
        <a:fill>
          <a:solidFill>
            <a:srgbClr val="CDE3E7"/>
          </a:solidFill>
        </a:fill>
      </a:tcStyle>
    </a:band2H>
    <a:band1V>
      <a:tcTxStyle b="off" i="off"/>
      <a:tcStyle>
        <a:tcBdr/>
        <a:fill>
          <a:solidFill>
            <a:srgbClr val="CDE3E7"/>
          </a:solidFill>
        </a:fill>
      </a:tcStyle>
    </a:band1V>
    <a:band2V>
      <a:tcTxStyle b="off" i="off"/>
      <a:tcStyle>
        <a:tcBdr/>
        <a:fill>
          <a:solidFill>
            <a:srgbClr val="CDE3E7"/>
          </a:solidFill>
        </a:fill>
      </a:tcStyle>
    </a:band2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op>
            <a:ln w="38100" cap="flat" cmpd="sng">
              <a:solidFill>
                <a:schemeClr val="lt1"/>
              </a:solidFill>
              <a:prstDash val="solid"/>
              <a:round/>
              <a:headEnd type="none" w="sm" len="sm"/>
              <a:tailEnd type="none" w="sm" len="sm"/>
            </a:ln>
          </a:top>
        </a:tcBdr>
        <a:fill>
          <a:solidFill>
            <a:schemeClr val="accent1"/>
          </a:solidFill>
        </a:fill>
      </a:tcStyle>
    </a:seCell>
    <a:swCell>
      <a:tcTxStyle b="off" i="off"/>
      <a:tcStyle>
        <a:tcBdr>
          <a:top>
            <a:ln w="38100" cap="flat" cmpd="sng">
              <a:solidFill>
                <a:schemeClr val="lt1"/>
              </a:solidFill>
              <a:prstDash val="solid"/>
              <a:round/>
              <a:headEnd type="none" w="sm" len="sm"/>
              <a:tailEnd type="none" w="sm" len="sm"/>
            </a:ln>
          </a:top>
        </a:tcBdr>
        <a:fill>
          <a:solidFill>
            <a:schemeClr val="accent1"/>
          </a:solidFill>
        </a:fill>
      </a:tcStyle>
    </a:swCell>
    <a:firstRow>
      <a:tcTxStyle b="on" i="off">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eCell>
    <a:nw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 styleId="{7E1ED037-910C-451D-87ED-752825F6C62E}"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45B589-8C1D-41F0-BC55-D1F57E0490D3}" styleName="Table_3">
    <a:wholeTbl>
      <a:tcTxStyle b="off" i="off">
        <a:font>
          <a:latin typeface="Arial"/>
          <a:ea typeface="Arial"/>
          <a:cs typeface="Arial"/>
        </a:font>
        <a:srgbClr val="000000"/>
      </a:tcTxStyle>
      <a:tcStyle>
        <a:tcBdr>
          <a:bottom>
            <a:ln w="38100" cap="flat" cmpd="sng">
              <a:solidFill>
                <a:schemeClr val="lt1"/>
              </a:solidFill>
              <a:prstDash val="solid"/>
              <a:round/>
              <a:headEnd type="none" w="sm" len="sm"/>
              <a:tailEnd type="none" w="sm" len="sm"/>
            </a:ln>
          </a:bottom>
        </a:tcBdr>
        <a:fill>
          <a:solidFill>
            <a:schemeClr val="accent1"/>
          </a:solidFill>
        </a:fill>
      </a:tcStyle>
    </a:wholeTbl>
    <a:band1H>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band1H>
    <a:band2H>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band2H>
    <a:band1V>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band1V>
    <a:band2V>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band2V>
    <a:lastCo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lastCol>
    <a:firstCo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firstCol>
    <a:lastRow>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lastRow>
    <a:se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seCell>
    <a:sw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swCell>
    <a:firstRow>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eCell>
    <a:nw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font" Target="fonts/font20.fntdata"/><Relationship Id="rId76" Type="http://schemas.openxmlformats.org/officeDocument/2006/relationships/font" Target="fonts/font28.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74" Type="http://schemas.openxmlformats.org/officeDocument/2006/relationships/font" Target="fonts/font26.fntdata"/><Relationship Id="rId79" Type="http://schemas.openxmlformats.org/officeDocument/2006/relationships/font" Target="fonts/font31.fntdata"/><Relationship Id="rId5" Type="http://schemas.openxmlformats.org/officeDocument/2006/relationships/slide" Target="slides/slide4.xml"/><Relationship Id="rId61" Type="http://schemas.openxmlformats.org/officeDocument/2006/relationships/font" Target="fonts/font13.fntdata"/><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font" Target="fonts/font25.fntdata"/><Relationship Id="rId78" Type="http://schemas.openxmlformats.org/officeDocument/2006/relationships/font" Target="fonts/font30.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77"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font" Target="fonts/font24.fntdata"/><Relationship Id="rId80" Type="http://schemas.openxmlformats.org/officeDocument/2006/relationships/font" Target="fonts/font3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font" Target="fonts/font27.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48" name="Google Shape;14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71" name="Google Shape;1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86" name="Google Shape;1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73" name="Google Shape;27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80" name="Google Shape;28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86" name="Google Shape;28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97" name="Google Shape;1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05" name="Google Shape;20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13" name="Google Shape;21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19" name="Google Shape;21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26" name="Google Shape;22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45" name="Google Shape;24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52" name="Google Shape;25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92" name="Google Shape;29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00" name="Google Shape;300;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37" name="Google Shape;33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47" name="Google Shape;34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52" name="Google Shape;35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71" name="Google Shape;371;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40</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87" name="Google Shape;38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93" name="Google Shape;393;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45</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98" name="Google Shape;3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0" y="0"/>
            <a:ext cx="12208933" cy="6858000"/>
          </a:xfrm>
          <a:prstGeom prst="rect">
            <a:avLst/>
          </a:prstGeom>
          <a:noFill/>
          <a:ln>
            <a:noFill/>
          </a:ln>
        </p:spPr>
      </p:pic>
      <p:sp>
        <p:nvSpPr>
          <p:cNvPr id="18" name="Google Shape;18;p2"/>
          <p:cNvSpPr txBox="1">
            <a:spLocks noGrp="1"/>
          </p:cNvSpPr>
          <p:nvPr>
            <p:ph type="ctrTitle"/>
          </p:nvPr>
        </p:nvSpPr>
        <p:spPr>
          <a:xfrm>
            <a:off x="624417" y="1196975"/>
            <a:ext cx="10943167" cy="10826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26533" y="2422525"/>
            <a:ext cx="10949517"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lt1"/>
              </a:buClr>
              <a:buSzPts val="3200"/>
              <a:buFont typeface="Arial"/>
              <a:buNone/>
              <a:defRPr>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b="0" i="0" u="none" strike="noStrike" cap="none">
                <a:solidFill>
                  <a:schemeClr val="dk1"/>
                </a:solidFill>
                <a:latin typeface="Arial"/>
                <a:ea typeface="Arial"/>
                <a:cs typeface="Arial"/>
                <a:sym typeface="Arial"/>
              </a:defRPr>
            </a:lvl1pPr>
            <a:lvl2pPr marL="0" lvl="1" indent="0" algn="r">
              <a:spcBef>
                <a:spcPts val="0"/>
              </a:spcBef>
              <a:buNone/>
              <a:defRPr sz="1400" b="0" i="0" u="none" strike="noStrike" cap="none">
                <a:solidFill>
                  <a:schemeClr val="dk1"/>
                </a:solidFill>
                <a:latin typeface="Arial"/>
                <a:ea typeface="Arial"/>
                <a:cs typeface="Arial"/>
                <a:sym typeface="Arial"/>
              </a:defRPr>
            </a:lvl2pPr>
            <a:lvl3pPr marL="0" lvl="2" indent="0" algn="r">
              <a:spcBef>
                <a:spcPts val="0"/>
              </a:spcBef>
              <a:buNone/>
              <a:defRPr sz="1400" b="0" i="0" u="none" strike="noStrike" cap="none">
                <a:solidFill>
                  <a:schemeClr val="dk1"/>
                </a:solidFill>
                <a:latin typeface="Arial"/>
                <a:ea typeface="Arial"/>
                <a:cs typeface="Arial"/>
                <a:sym typeface="Arial"/>
              </a:defRPr>
            </a:lvl3pPr>
            <a:lvl4pPr marL="0" lvl="3" indent="0" algn="r">
              <a:spcBef>
                <a:spcPts val="0"/>
              </a:spcBef>
              <a:buNone/>
              <a:defRPr sz="1400" b="0" i="0" u="none" strike="noStrike" cap="none">
                <a:solidFill>
                  <a:schemeClr val="dk1"/>
                </a:solidFill>
                <a:latin typeface="Arial"/>
                <a:ea typeface="Arial"/>
                <a:cs typeface="Arial"/>
                <a:sym typeface="Arial"/>
              </a:defRPr>
            </a:lvl4pPr>
            <a:lvl5pPr marL="0" lvl="4" indent="0" algn="r">
              <a:spcBef>
                <a:spcPts val="0"/>
              </a:spcBef>
              <a:buNone/>
              <a:defRPr sz="1400" b="0" i="0" u="none" strike="noStrike" cap="none">
                <a:solidFill>
                  <a:schemeClr val="dk1"/>
                </a:solidFill>
                <a:latin typeface="Arial"/>
                <a:ea typeface="Arial"/>
                <a:cs typeface="Arial"/>
                <a:sym typeface="Arial"/>
              </a:defRPr>
            </a:lvl5pPr>
            <a:lvl6pPr marL="0" lvl="5" indent="0" algn="r">
              <a:spcBef>
                <a:spcPts val="0"/>
              </a:spcBef>
              <a:buNone/>
              <a:defRPr sz="1400" b="0" i="0" u="none" strike="noStrike" cap="none">
                <a:solidFill>
                  <a:schemeClr val="dk1"/>
                </a:solidFill>
                <a:latin typeface="Arial"/>
                <a:ea typeface="Arial"/>
                <a:cs typeface="Arial"/>
                <a:sym typeface="Arial"/>
              </a:defRPr>
            </a:lvl6pPr>
            <a:lvl7pPr marL="0" lvl="6" indent="0" algn="r">
              <a:spcBef>
                <a:spcPts val="0"/>
              </a:spcBef>
              <a:buNone/>
              <a:defRPr sz="1400" b="0" i="0" u="none" strike="noStrike" cap="none">
                <a:solidFill>
                  <a:schemeClr val="dk1"/>
                </a:solidFill>
                <a:latin typeface="Arial"/>
                <a:ea typeface="Arial"/>
                <a:cs typeface="Arial"/>
                <a:sym typeface="Arial"/>
              </a:defRPr>
            </a:lvl7pPr>
            <a:lvl8pPr marL="0" lvl="7" indent="0" algn="r">
              <a:spcBef>
                <a:spcPts val="0"/>
              </a:spcBef>
              <a:buNone/>
              <a:defRPr sz="1400" b="0" i="0" u="none" strike="noStrike" cap="none">
                <a:solidFill>
                  <a:schemeClr val="dk1"/>
                </a:solidFill>
                <a:latin typeface="Arial"/>
                <a:ea typeface="Arial"/>
                <a:cs typeface="Arial"/>
                <a:sym typeface="Arial"/>
              </a:defRPr>
            </a:lvl8pPr>
            <a:lvl9pPr marL="0" lvl="8" indent="0" algn="r">
              <a:spcBef>
                <a:spcPts val="0"/>
              </a:spcBef>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a:spLocks noGrp="1"/>
          </p:cNvSpPr>
          <p:nvPr>
            <p:ph type="pic" idx="2"/>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5" name="Google Shape;75;p11"/>
          <p:cNvSpPr txBox="1">
            <a:spLocks noGrp="1"/>
          </p:cNvSpPr>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1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3619500" y="-1835150"/>
            <a:ext cx="4953000"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7242175" y="1787525"/>
            <a:ext cx="593725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654175" y="-854075"/>
            <a:ext cx="5937250"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46" name="Google Shape;46;p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609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body" idx="2"/>
          </p:nvPr>
        </p:nvSpPr>
        <p:spPr>
          <a:xfrm>
            <a:off x="6197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9"/>
          <p:cNvSpPr txBox="1">
            <a:spLocks noGrp="1"/>
          </p:cNvSpPr>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9"/>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4">
            <a:alphaModFix/>
          </a:blip>
          <a:srcRect/>
          <a:stretch/>
        </p:blipFill>
        <p:spPr>
          <a:xfrm>
            <a:off x="0" y="0"/>
            <a:ext cx="12208933" cy="6858000"/>
          </a:xfrm>
          <a:prstGeom prst="rect">
            <a:avLst/>
          </a:prstGeom>
          <a:noFill/>
          <a:ln>
            <a:noFill/>
          </a:ln>
        </p:spPr>
      </p:pic>
      <p:sp>
        <p:nvSpPr>
          <p:cNvPr id="11" name="Google Shape;11;p1"/>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chemeClr val="dk1"/>
                </a:solidFill>
                <a:latin typeface="Arial"/>
                <a:ea typeface="Arial"/>
                <a:cs typeface="Arial"/>
                <a:sym typeface="Arial"/>
              </a:defRPr>
            </a:lvl1pPr>
            <a:lvl2pPr marL="0" marR="0" lvl="1" indent="0" algn="r" rtl="0">
              <a:spcBef>
                <a:spcPts val="0"/>
              </a:spcBef>
              <a:buNone/>
              <a:defRPr sz="1400" b="0" i="0" u="none" strike="noStrike" cap="none">
                <a:solidFill>
                  <a:schemeClr val="dk1"/>
                </a:solidFill>
                <a:latin typeface="Arial"/>
                <a:ea typeface="Arial"/>
                <a:cs typeface="Arial"/>
                <a:sym typeface="Arial"/>
              </a:defRPr>
            </a:lvl2pPr>
            <a:lvl3pPr marL="0" marR="0" lvl="2" indent="0" algn="r" rtl="0">
              <a:spcBef>
                <a:spcPts val="0"/>
              </a:spcBef>
              <a:buNone/>
              <a:defRPr sz="1400" b="0" i="0" u="none" strike="noStrike" cap="none">
                <a:solidFill>
                  <a:schemeClr val="dk1"/>
                </a:solidFill>
                <a:latin typeface="Arial"/>
                <a:ea typeface="Arial"/>
                <a:cs typeface="Arial"/>
                <a:sym typeface="Arial"/>
              </a:defRPr>
            </a:lvl3pPr>
            <a:lvl4pPr marL="0" marR="0" lvl="3" indent="0" algn="r" rtl="0">
              <a:spcBef>
                <a:spcPts val="0"/>
              </a:spcBef>
              <a:buNone/>
              <a:defRPr sz="1400" b="0" i="0" u="none" strike="noStrike" cap="none">
                <a:solidFill>
                  <a:schemeClr val="dk1"/>
                </a:solidFill>
                <a:latin typeface="Arial"/>
                <a:ea typeface="Arial"/>
                <a:cs typeface="Arial"/>
                <a:sym typeface="Arial"/>
              </a:defRPr>
            </a:lvl4pPr>
            <a:lvl5pPr marL="0" marR="0" lvl="4" indent="0" algn="r" rtl="0">
              <a:spcBef>
                <a:spcPts val="0"/>
              </a:spcBef>
              <a:buNone/>
              <a:defRPr sz="1400" b="0" i="0" u="none" strike="noStrike" cap="none">
                <a:solidFill>
                  <a:schemeClr val="dk1"/>
                </a:solidFill>
                <a:latin typeface="Arial"/>
                <a:ea typeface="Arial"/>
                <a:cs typeface="Arial"/>
                <a:sym typeface="Arial"/>
              </a:defRPr>
            </a:lvl5pPr>
            <a:lvl6pPr marL="0" marR="0" lvl="5" indent="0" algn="r" rtl="0">
              <a:spcBef>
                <a:spcPts val="0"/>
              </a:spcBef>
              <a:buNone/>
              <a:defRPr sz="1400" b="0" i="0" u="none" strike="noStrike" cap="none">
                <a:solidFill>
                  <a:schemeClr val="dk1"/>
                </a:solidFill>
                <a:latin typeface="Arial"/>
                <a:ea typeface="Arial"/>
                <a:cs typeface="Arial"/>
                <a:sym typeface="Arial"/>
              </a:defRPr>
            </a:lvl6pPr>
            <a:lvl7pPr marL="0" marR="0" lvl="6" indent="0" algn="r" rtl="0">
              <a:spcBef>
                <a:spcPts val="0"/>
              </a:spcBef>
              <a:buNone/>
              <a:defRPr sz="1400" b="0" i="0" u="none" strike="noStrike" cap="none">
                <a:solidFill>
                  <a:schemeClr val="dk1"/>
                </a:solidFill>
                <a:latin typeface="Arial"/>
                <a:ea typeface="Arial"/>
                <a:cs typeface="Arial"/>
                <a:sym typeface="Arial"/>
              </a:defRPr>
            </a:lvl7pPr>
            <a:lvl8pPr marL="0" marR="0" lvl="7" indent="0" algn="r" rtl="0">
              <a:spcBef>
                <a:spcPts val="0"/>
              </a:spcBef>
              <a:buNone/>
              <a:defRPr sz="1400" b="0" i="0" u="none" strike="noStrike" cap="none">
                <a:solidFill>
                  <a:schemeClr val="dk1"/>
                </a:solidFill>
                <a:latin typeface="Arial"/>
                <a:ea typeface="Arial"/>
                <a:cs typeface="Arial"/>
                <a:sym typeface="Arial"/>
              </a:defRPr>
            </a:lvl8pPr>
            <a:lvl9pPr marL="0" marR="0" lvl="8" indent="0" algn="r" rtl="0">
              <a:spcBef>
                <a:spcPts val="0"/>
              </a:spcBef>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2963545" y="507365"/>
            <a:ext cx="7412990" cy="9220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0" i="0" u="none" strike="noStrike" cap="none">
                <a:solidFill>
                  <a:schemeClr val="dk1"/>
                </a:solidFill>
                <a:latin typeface="Arial"/>
                <a:ea typeface="Arial"/>
                <a:cs typeface="Arial"/>
                <a:sym typeface="Arial"/>
              </a:rPr>
              <a:t>TIM BERNERS LEE</a:t>
            </a:r>
            <a:endParaRPr/>
          </a:p>
        </p:txBody>
      </p:sp>
      <p:pic>
        <p:nvPicPr>
          <p:cNvPr id="2" name="Picture 1">
            <a:extLst>
              <a:ext uri="{FF2B5EF4-FFF2-40B4-BE49-F238E27FC236}">
                <a16:creationId xmlns:a16="http://schemas.microsoft.com/office/drawing/2014/main" id="{A7E9D5D8-618B-438B-B599-B03CD0F612B8}"/>
              </a:ext>
            </a:extLst>
          </p:cNvPr>
          <p:cNvPicPr>
            <a:picLocks noChangeAspect="1"/>
          </p:cNvPicPr>
          <p:nvPr/>
        </p:nvPicPr>
        <p:blipFill>
          <a:blip r:embed="rId3"/>
          <a:stretch>
            <a:fillRect/>
          </a:stretch>
        </p:blipFill>
        <p:spPr>
          <a:xfrm>
            <a:off x="2658792" y="1916059"/>
            <a:ext cx="6718935" cy="43174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276600" y="228600"/>
            <a:ext cx="68313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EDEDED"/>
              </a:buClr>
              <a:buSzPts val="4000"/>
              <a:buFont typeface="Corbel"/>
              <a:buNone/>
            </a:pPr>
            <a:r>
              <a:rPr lang="en-US" sz="3500" b="1">
                <a:solidFill>
                  <a:srgbClr val="003366"/>
                </a:solidFill>
                <a:latin typeface="Algerian"/>
                <a:ea typeface="Algerian"/>
                <a:cs typeface="Algerian"/>
                <a:sym typeface="Algerian"/>
              </a:rPr>
              <a:t>PROBLEM CLASSIFICATION</a:t>
            </a:r>
            <a:endParaRPr/>
          </a:p>
        </p:txBody>
      </p:sp>
      <p:pic>
        <p:nvPicPr>
          <p:cNvPr id="151" name="Google Shape;151;p23" descr="qc members.jpeg"/>
          <p:cNvPicPr preferRelativeResize="0"/>
          <p:nvPr/>
        </p:nvPicPr>
        <p:blipFill rotWithShape="1">
          <a:blip r:embed="rId3">
            <a:alphaModFix/>
          </a:blip>
          <a:srcRect/>
          <a:stretch/>
        </p:blipFill>
        <p:spPr>
          <a:xfrm>
            <a:off x="1828800" y="2133600"/>
            <a:ext cx="2466975" cy="1857375"/>
          </a:xfrm>
          <a:prstGeom prst="rect">
            <a:avLst/>
          </a:prstGeom>
          <a:noFill/>
          <a:ln>
            <a:noFill/>
          </a:ln>
        </p:spPr>
      </p:pic>
      <p:pic>
        <p:nvPicPr>
          <p:cNvPr id="152" name="Google Shape;152;p23" descr="dep.jpeg"/>
          <p:cNvPicPr preferRelativeResize="0"/>
          <p:nvPr/>
        </p:nvPicPr>
        <p:blipFill rotWithShape="1">
          <a:blip r:embed="rId4">
            <a:alphaModFix/>
          </a:blip>
          <a:srcRect/>
          <a:stretch/>
        </p:blipFill>
        <p:spPr>
          <a:xfrm>
            <a:off x="4928200" y="4676700"/>
            <a:ext cx="2539400" cy="1524000"/>
          </a:xfrm>
          <a:prstGeom prst="rect">
            <a:avLst/>
          </a:prstGeom>
          <a:noFill/>
          <a:ln>
            <a:noFill/>
          </a:ln>
        </p:spPr>
      </p:pic>
      <p:pic>
        <p:nvPicPr>
          <p:cNvPr id="153" name="Google Shape;153;p23" descr="man.jpg"/>
          <p:cNvPicPr preferRelativeResize="0"/>
          <p:nvPr/>
        </p:nvPicPr>
        <p:blipFill rotWithShape="1">
          <a:blip r:embed="rId5">
            <a:alphaModFix/>
          </a:blip>
          <a:srcRect/>
          <a:stretch/>
        </p:blipFill>
        <p:spPr>
          <a:xfrm>
            <a:off x="8299375" y="2133600"/>
            <a:ext cx="1999551" cy="1524000"/>
          </a:xfrm>
          <a:prstGeom prst="rect">
            <a:avLst/>
          </a:prstGeom>
          <a:noFill/>
          <a:ln>
            <a:noFill/>
          </a:ln>
        </p:spPr>
      </p:pic>
      <p:sp>
        <p:nvSpPr>
          <p:cNvPr id="154" name="Google Shape;154;p23"/>
          <p:cNvSpPr txBox="1"/>
          <p:nvPr/>
        </p:nvSpPr>
        <p:spPr>
          <a:xfrm>
            <a:off x="1828800" y="1600200"/>
            <a:ext cx="22731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Arial"/>
                <a:ea typeface="Arial"/>
                <a:cs typeface="Arial"/>
                <a:sym typeface="Arial"/>
              </a:rPr>
              <a:t>CATEGORY ‘A’</a:t>
            </a:r>
            <a:endParaRPr/>
          </a:p>
        </p:txBody>
      </p:sp>
      <p:sp>
        <p:nvSpPr>
          <p:cNvPr id="155" name="Google Shape;155;p23"/>
          <p:cNvSpPr txBox="1"/>
          <p:nvPr/>
        </p:nvSpPr>
        <p:spPr>
          <a:xfrm>
            <a:off x="4983750" y="4025100"/>
            <a:ext cx="2224500" cy="65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lt1"/>
                </a:solidFill>
                <a:latin typeface="Rockwell"/>
                <a:ea typeface="Rockwell"/>
                <a:cs typeface="Rockwell"/>
                <a:sym typeface="Rockwell"/>
              </a:rPr>
              <a:t> CATEGORY ‘B’</a:t>
            </a:r>
            <a:endParaRPr sz="1800" b="1" i="0" u="sng" strike="noStrike" cap="none">
              <a:solidFill>
                <a:schemeClr val="lt1"/>
              </a:solidFill>
              <a:latin typeface="Rockwell"/>
              <a:ea typeface="Rockwell"/>
              <a:cs typeface="Rockwell"/>
              <a:sym typeface="Rockwell"/>
            </a:endParaRPr>
          </a:p>
        </p:txBody>
      </p:sp>
      <p:sp>
        <p:nvSpPr>
          <p:cNvPr id="156" name="Google Shape;156;p23"/>
          <p:cNvSpPr txBox="1"/>
          <p:nvPr/>
        </p:nvSpPr>
        <p:spPr>
          <a:xfrm>
            <a:off x="8153400" y="1524000"/>
            <a:ext cx="22245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Arial"/>
                <a:ea typeface="Arial"/>
                <a:cs typeface="Arial"/>
                <a:sym typeface="Arial"/>
              </a:rPr>
              <a:t>CATEGORY ‘C</a:t>
            </a:r>
            <a:r>
              <a:rPr lang="en-US" sz="2000" b="1" i="0" u="none" strike="noStrike" cap="none">
                <a:solidFill>
                  <a:schemeClr val="dk1"/>
                </a:solidFill>
                <a:latin typeface="Arial"/>
                <a:ea typeface="Arial"/>
                <a:cs typeface="Arial"/>
                <a:sym typeface="Arial"/>
              </a:rPr>
              <a:t>’</a:t>
            </a:r>
            <a:endParaRPr/>
          </a:p>
        </p:txBody>
      </p:sp>
      <p:sp>
        <p:nvSpPr>
          <p:cNvPr id="157" name="Google Shape;157;p23"/>
          <p:cNvSpPr txBox="1"/>
          <p:nvPr/>
        </p:nvSpPr>
        <p:spPr>
          <a:xfrm>
            <a:off x="1813560" y="3990975"/>
            <a:ext cx="5019040" cy="6515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Arial"/>
                <a:ea typeface="Arial"/>
                <a:cs typeface="Arial"/>
                <a:sym typeface="Arial"/>
              </a:rPr>
              <a:t>Self involvement-QC       </a:t>
            </a:r>
            <a:r>
              <a:rPr lang="en-US" sz="2000" b="1" u="sng">
                <a:solidFill>
                  <a:schemeClr val="dk1"/>
                </a:solidFill>
                <a:latin typeface="Arial"/>
                <a:ea typeface="Arial"/>
                <a:cs typeface="Arial"/>
                <a:sym typeface="Arial"/>
              </a:rPr>
              <a:t>CATEGORY ‘B’</a:t>
            </a:r>
            <a:r>
              <a:rPr lang="en-US" sz="2000" b="1" i="0" u="none" strike="noStrike" cap="none">
                <a:solidFill>
                  <a:schemeClr val="dk1"/>
                </a:solidFill>
                <a:latin typeface="Arial"/>
                <a:ea typeface="Arial"/>
                <a:cs typeface="Arial"/>
                <a:sym typeface="Arial"/>
              </a:rPr>
              <a:t>    </a:t>
            </a:r>
            <a:endParaRPr sz="2000" b="1" i="0" u="sng"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Arial"/>
                <a:ea typeface="Arial"/>
                <a:cs typeface="Arial"/>
                <a:sym typeface="Arial"/>
              </a:rPr>
              <a:t>members</a:t>
            </a:r>
            <a:endParaRPr/>
          </a:p>
        </p:txBody>
      </p:sp>
      <p:sp>
        <p:nvSpPr>
          <p:cNvPr id="158" name="Google Shape;158;p23"/>
          <p:cNvSpPr txBox="1"/>
          <p:nvPr/>
        </p:nvSpPr>
        <p:spPr>
          <a:xfrm>
            <a:off x="4321425" y="6200712"/>
            <a:ext cx="3492600" cy="36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Arial"/>
                <a:ea typeface="Arial"/>
                <a:cs typeface="Arial"/>
                <a:sym typeface="Arial"/>
              </a:rPr>
              <a:t>Involvement of other departments</a:t>
            </a:r>
            <a:endParaRPr/>
          </a:p>
        </p:txBody>
      </p:sp>
      <p:sp>
        <p:nvSpPr>
          <p:cNvPr id="159" name="Google Shape;159;p23"/>
          <p:cNvSpPr txBox="1"/>
          <p:nvPr/>
        </p:nvSpPr>
        <p:spPr>
          <a:xfrm>
            <a:off x="8299375" y="3867300"/>
            <a:ext cx="2224500" cy="65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Arial"/>
                <a:ea typeface="Arial"/>
                <a:cs typeface="Arial"/>
                <a:sym typeface="Arial"/>
              </a:rPr>
              <a:t>Investment by management</a:t>
            </a:r>
            <a:endParaRPr/>
          </a:p>
        </p:txBody>
      </p:sp>
      <p:sp>
        <p:nvSpPr>
          <p:cNvPr id="160" name="Google Shape;160;p23"/>
          <p:cNvSpPr/>
          <p:nvPr/>
        </p:nvSpPr>
        <p:spPr>
          <a:xfrm>
            <a:off x="6934200" y="1524000"/>
            <a:ext cx="977900" cy="484188"/>
          </a:xfrm>
          <a:prstGeom prst="rightArrow">
            <a:avLst>
              <a:gd name="adj1" fmla="val 50000"/>
              <a:gd name="adj2" fmla="val 50000"/>
            </a:avLst>
          </a:prstGeom>
          <a:solidFill>
            <a:schemeClr val="accent1"/>
          </a:solidFill>
          <a:ln w="12700" cap="flat" cmpd="sng">
            <a:solidFill>
              <a:srgbClr val="2F7E8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61" name="Google Shape;161;p23"/>
          <p:cNvSpPr/>
          <p:nvPr/>
        </p:nvSpPr>
        <p:spPr>
          <a:xfrm>
            <a:off x="4343400" y="1524000"/>
            <a:ext cx="977900" cy="484188"/>
          </a:xfrm>
          <a:prstGeom prst="leftArrow">
            <a:avLst>
              <a:gd name="adj1" fmla="val 50000"/>
              <a:gd name="adj2" fmla="val 50000"/>
            </a:avLst>
          </a:prstGeom>
          <a:solidFill>
            <a:schemeClr val="accent1"/>
          </a:solidFill>
          <a:ln w="12700" cap="flat" cmpd="sng">
            <a:solidFill>
              <a:srgbClr val="2F7E8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62" name="Google Shape;162;p23"/>
          <p:cNvSpPr/>
          <p:nvPr/>
        </p:nvSpPr>
        <p:spPr>
          <a:xfrm>
            <a:off x="5943600" y="2819400"/>
            <a:ext cx="484200" cy="978000"/>
          </a:xfrm>
          <a:prstGeom prst="downArrow">
            <a:avLst>
              <a:gd name="adj1" fmla="val 55806"/>
              <a:gd name="adj2" fmla="val 50000"/>
            </a:avLst>
          </a:prstGeom>
          <a:solidFill>
            <a:schemeClr val="accent1"/>
          </a:solidFill>
          <a:ln w="12700" cap="flat" cmpd="sng">
            <a:solidFill>
              <a:srgbClr val="2F7E8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par>
                                <p:cTn id="8" presetID="10" presetClass="entr" presetSubtype="0" fill="hold" nodeType="withEffect">
                                  <p:stCondLst>
                                    <p:cond delay="0"/>
                                  </p:stCondLst>
                                  <p:childTnLst>
                                    <p:set>
                                      <p:cBhvr>
                                        <p:cTn id="9" dur="1" fill="hold">
                                          <p:stCondLst>
                                            <p:cond delay="0"/>
                                          </p:stCondLst>
                                        </p:cTn>
                                        <p:tgtEl>
                                          <p:spTgt spid="154">
                                            <p:txEl>
                                              <p:pRg st="0" end="0"/>
                                            </p:txEl>
                                          </p:spTgt>
                                        </p:tgtEl>
                                        <p:attrNameLst>
                                          <p:attrName>style.visibility</p:attrName>
                                        </p:attrNameLst>
                                      </p:cBhvr>
                                      <p:to>
                                        <p:strVal val="visible"/>
                                      </p:to>
                                    </p:set>
                                    <p:animEffect transition="in" filter="fade">
                                      <p:cBhvr>
                                        <p:cTn id="10" dur="500"/>
                                        <p:tgtEl>
                                          <p:spTgt spid="15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6">
                                            <p:txEl>
                                              <p:pRg st="0" end="0"/>
                                            </p:txEl>
                                          </p:spTgt>
                                        </p:tgtEl>
                                        <p:attrNameLst>
                                          <p:attrName>style.visibility</p:attrName>
                                        </p:attrNameLst>
                                      </p:cBhvr>
                                      <p:to>
                                        <p:strVal val="visible"/>
                                      </p:to>
                                    </p:set>
                                    <p:animEffect transition="in" filter="fade">
                                      <p:cBhvr>
                                        <p:cTn id="13" dur="500"/>
                                        <p:tgtEl>
                                          <p:spTgt spid="156">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5">
                                            <p:txEl>
                                              <p:pRg st="0" end="0"/>
                                            </p:txEl>
                                          </p:spTgt>
                                        </p:tgtEl>
                                        <p:attrNameLst>
                                          <p:attrName>style.visibility</p:attrName>
                                        </p:attrNameLst>
                                      </p:cBhvr>
                                      <p:to>
                                        <p:strVal val="visible"/>
                                      </p:to>
                                    </p:set>
                                    <p:animEffect transition="in" filter="fade">
                                      <p:cBhvr>
                                        <p:cTn id="16" dur="500"/>
                                        <p:tgtEl>
                                          <p:spTgt spid="1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171773" y="365125"/>
            <a:ext cx="8064300" cy="110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EDEDED"/>
              </a:buClr>
              <a:buSzPts val="4000"/>
              <a:buFont typeface="Corbel"/>
              <a:buNone/>
            </a:pPr>
            <a:r>
              <a:rPr lang="en-US" sz="4000" dirty="0">
                <a:solidFill>
                  <a:srgbClr val="004C99"/>
                </a:solidFill>
                <a:latin typeface="Algerian"/>
                <a:ea typeface="Algerian"/>
                <a:cs typeface="Algerian"/>
                <a:sym typeface="Algerian"/>
              </a:rPr>
              <a:t>PROBLEMs SELECTED UNDER CATEGORY ‘A’</a:t>
            </a:r>
            <a:endParaRPr dirty="0"/>
          </a:p>
        </p:txBody>
      </p:sp>
      <p:sp>
        <p:nvSpPr>
          <p:cNvPr id="168" name="Google Shape;168;p24"/>
          <p:cNvSpPr txBox="1"/>
          <p:nvPr/>
        </p:nvSpPr>
        <p:spPr>
          <a:xfrm>
            <a:off x="980661" y="2209800"/>
            <a:ext cx="8322945" cy="2862580"/>
          </a:xfrm>
          <a:prstGeom prst="rect">
            <a:avLst/>
          </a:prstGeom>
          <a:noFill/>
          <a:ln>
            <a:noFill/>
          </a:ln>
        </p:spPr>
        <p:txBody>
          <a:bodyPr spcFirstLastPara="1" wrap="square" lIns="91425" tIns="45700" rIns="91425" bIns="45700" anchor="t" anchorCtr="0">
            <a:noAutofit/>
          </a:bodyPr>
          <a:lstStyle/>
          <a:p>
            <a:pPr marL="457200" marR="0" lvl="1" indent="0" algn="l" rtl="0">
              <a:lnSpc>
                <a:spcPct val="70000"/>
              </a:lnSpc>
              <a:spcBef>
                <a:spcPts val="0"/>
              </a:spcBef>
              <a:spcAft>
                <a:spcPts val="0"/>
              </a:spcAft>
              <a:buClr>
                <a:schemeClr val="lt1"/>
              </a:buClr>
              <a:buSzPts val="3600"/>
              <a:buFont typeface="Arial"/>
              <a:buNone/>
            </a:pPr>
            <a:r>
              <a:rPr lang="en-US" sz="3600" b="0" i="0" u="none" strike="noStrike" cap="none" dirty="0">
                <a:solidFill>
                  <a:srgbClr val="0072E5"/>
                </a:solidFill>
                <a:latin typeface="Calibri"/>
                <a:ea typeface="Calibri"/>
                <a:cs typeface="Calibri"/>
                <a:sym typeface="Calibri"/>
              </a:rPr>
              <a:t>   Lack of self confidence</a:t>
            </a:r>
            <a:endParaRPr sz="3600" b="0" i="0" u="none" strike="noStrike" cap="none" dirty="0">
              <a:solidFill>
                <a:srgbClr val="0072E5"/>
              </a:solidFill>
              <a:latin typeface="Calibri"/>
              <a:ea typeface="Calibri"/>
              <a:cs typeface="Calibri"/>
              <a:sym typeface="Calibri"/>
            </a:endParaRPr>
          </a:p>
          <a:p>
            <a:pPr marL="571500" marR="0" lvl="0" indent="-571500" algn="l" rtl="0">
              <a:lnSpc>
                <a:spcPct val="100000"/>
              </a:lnSpc>
              <a:spcBef>
                <a:spcPts val="0"/>
              </a:spcBef>
              <a:spcAft>
                <a:spcPts val="0"/>
              </a:spcAft>
              <a:buClr>
                <a:schemeClr val="lt1"/>
              </a:buClr>
              <a:buSzPts val="3600"/>
              <a:buFont typeface="Arial"/>
              <a:buChar char="•"/>
            </a:pPr>
            <a:r>
              <a:rPr lang="en-US" sz="3600" b="0" i="0" u="none" strike="noStrike" cap="none" dirty="0">
                <a:solidFill>
                  <a:srgbClr val="0072E5"/>
                </a:solidFill>
                <a:latin typeface="Calibri"/>
                <a:ea typeface="Calibri"/>
                <a:cs typeface="Calibri"/>
                <a:sym typeface="Calibri"/>
              </a:rPr>
              <a:t>  Mental health issues </a:t>
            </a:r>
          </a:p>
          <a:p>
            <a:pPr marL="571500" marR="0" lvl="0" indent="-571500" algn="l" rtl="0">
              <a:lnSpc>
                <a:spcPct val="100000"/>
              </a:lnSpc>
              <a:spcBef>
                <a:spcPts val="0"/>
              </a:spcBef>
              <a:spcAft>
                <a:spcPts val="0"/>
              </a:spcAft>
              <a:buClr>
                <a:schemeClr val="lt1"/>
              </a:buClr>
              <a:buSzPts val="3600"/>
              <a:buFont typeface="Arial"/>
              <a:buChar char="•"/>
            </a:pPr>
            <a:r>
              <a:rPr lang="en-US" sz="3600" dirty="0">
                <a:solidFill>
                  <a:srgbClr val="0072E5"/>
                </a:solidFill>
                <a:latin typeface="Calibri"/>
                <a:ea typeface="Calibri"/>
                <a:cs typeface="Calibri"/>
                <a:sym typeface="Calibri"/>
              </a:rPr>
              <a:t>  </a:t>
            </a:r>
            <a:r>
              <a:rPr lang="en-US" sz="3600" b="0" i="0" u="none" strike="noStrike" cap="none" dirty="0">
                <a:solidFill>
                  <a:srgbClr val="0072E5"/>
                </a:solidFill>
                <a:latin typeface="Calibri"/>
                <a:ea typeface="Calibri"/>
                <a:cs typeface="Calibri"/>
                <a:sym typeface="Calibri"/>
              </a:rPr>
              <a:t>Lack of  communication skills</a:t>
            </a:r>
            <a:endParaRPr sz="3600" b="0" i="0" u="none" strike="noStrike" cap="none" dirty="0">
              <a:solidFill>
                <a:srgbClr val="0072E5"/>
              </a:solidFill>
              <a:latin typeface="Calibri"/>
              <a:ea typeface="Calibri"/>
              <a:cs typeface="Calibri"/>
              <a:sym typeface="Calibri"/>
            </a:endParaRPr>
          </a:p>
          <a:p>
            <a:pPr marL="571500" marR="0" lvl="0" indent="-571500" algn="l" rtl="0">
              <a:lnSpc>
                <a:spcPct val="100000"/>
              </a:lnSpc>
              <a:spcBef>
                <a:spcPts val="0"/>
              </a:spcBef>
              <a:spcAft>
                <a:spcPts val="0"/>
              </a:spcAft>
              <a:buClr>
                <a:schemeClr val="lt1"/>
              </a:buClr>
              <a:buSzPts val="3600"/>
              <a:buFont typeface="Arial"/>
              <a:buChar char="•"/>
            </a:pPr>
            <a:r>
              <a:rPr lang="en-US" sz="3600" b="0" i="0" u="none" strike="noStrike" cap="none" dirty="0">
                <a:solidFill>
                  <a:srgbClr val="0072E5"/>
                </a:solidFill>
                <a:latin typeface="Calibri"/>
                <a:ea typeface="Calibri"/>
                <a:cs typeface="Calibri"/>
                <a:sym typeface="Calibri"/>
              </a:rPr>
              <a:t>  </a:t>
            </a:r>
            <a:r>
              <a:rPr lang="en-US" sz="3600" dirty="0">
                <a:solidFill>
                  <a:srgbClr val="0072E5"/>
                </a:solidFill>
                <a:latin typeface="Calibri"/>
                <a:ea typeface="Calibri"/>
                <a:cs typeface="Calibri"/>
                <a:sym typeface="Calibri"/>
              </a:rPr>
              <a:t>Transport Facility</a:t>
            </a:r>
            <a:endParaRPr sz="3600" b="0" i="0" u="none" strike="noStrike" cap="none" dirty="0">
              <a:solidFill>
                <a:srgbClr val="0072E5"/>
              </a:solidFill>
              <a:latin typeface="Calibri"/>
              <a:ea typeface="Calibri"/>
              <a:cs typeface="Calibri"/>
              <a:sym typeface="Calibri"/>
            </a:endParaRPr>
          </a:p>
          <a:p>
            <a:pPr marL="571500" marR="0" lvl="0" indent="-571500" algn="l" rtl="0">
              <a:lnSpc>
                <a:spcPct val="100000"/>
              </a:lnSpc>
              <a:spcBef>
                <a:spcPts val="0"/>
              </a:spcBef>
              <a:spcAft>
                <a:spcPts val="0"/>
              </a:spcAft>
              <a:buClr>
                <a:schemeClr val="lt1"/>
              </a:buClr>
              <a:buSzPts val="3600"/>
              <a:buFont typeface="Arial"/>
              <a:buChar char="•"/>
            </a:pPr>
            <a:r>
              <a:rPr lang="en-US" sz="3600" b="0" i="0" u="none" strike="noStrike" cap="none" dirty="0">
                <a:solidFill>
                  <a:srgbClr val="0072E5"/>
                </a:solidFill>
                <a:latin typeface="Calibri"/>
                <a:ea typeface="Calibri"/>
                <a:cs typeface="Calibri"/>
                <a:sym typeface="Calibri"/>
              </a:rPr>
              <a:t>  Poor participation in sports</a:t>
            </a:r>
            <a:endParaRPr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par>
                                <p:cTn id="8" presetID="10" presetClass="entr" presetSubtype="0" fill="hold" nodeType="withEffect">
                                  <p:stCondLst>
                                    <p:cond delay="0"/>
                                  </p:stCondLst>
                                  <p:childTnLst>
                                    <p:set>
                                      <p:cBhvr>
                                        <p:cTn id="9" dur="1" fill="hold">
                                          <p:stCondLst>
                                            <p:cond delay="0"/>
                                          </p:stCondLst>
                                        </p:cTn>
                                        <p:tgtEl>
                                          <p:spTgt spid="168">
                                            <p:txEl>
                                              <p:pRg st="0" end="0"/>
                                            </p:txEl>
                                          </p:spTgt>
                                        </p:tgtEl>
                                        <p:attrNameLst>
                                          <p:attrName>style.visibility</p:attrName>
                                        </p:attrNameLst>
                                      </p:cBhvr>
                                      <p:to>
                                        <p:strVal val="visible"/>
                                      </p:to>
                                    </p:set>
                                    <p:animEffect transition="in" filter="fade">
                                      <p:cBhvr>
                                        <p:cTn id="10" dur="1000"/>
                                        <p:tgtEl>
                                          <p:spTgt spid="168">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8">
                                            <p:txEl>
                                              <p:pRg st="1" end="1"/>
                                            </p:txEl>
                                          </p:spTgt>
                                        </p:tgtEl>
                                        <p:attrNameLst>
                                          <p:attrName>style.visibility</p:attrName>
                                        </p:attrNameLst>
                                      </p:cBhvr>
                                      <p:to>
                                        <p:strVal val="visible"/>
                                      </p:to>
                                    </p:set>
                                    <p:animEffect transition="in" filter="fade">
                                      <p:cBhvr>
                                        <p:cTn id="13" dur="1000"/>
                                        <p:tgtEl>
                                          <p:spTgt spid="16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xEl>
                                              <p:pRg st="2" end="2"/>
                                            </p:txEl>
                                          </p:spTgt>
                                        </p:tgtEl>
                                        <p:attrNameLst>
                                          <p:attrName>style.visibility</p:attrName>
                                        </p:attrNameLst>
                                      </p:cBhvr>
                                      <p:to>
                                        <p:strVal val="visible"/>
                                      </p:to>
                                    </p:set>
                                    <p:animEffect transition="in" filter="fade">
                                      <p:cBhvr>
                                        <p:cTn id="16" dur="1000"/>
                                        <p:tgtEl>
                                          <p:spTgt spid="168">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animEffect transition="in" filter="fade">
                                      <p:cBhvr>
                                        <p:cTn id="19" dur="1000"/>
                                        <p:tgtEl>
                                          <p:spTgt spid="168">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68">
                                            <p:txEl>
                                              <p:pRg st="4" end="4"/>
                                            </p:txEl>
                                          </p:spTgt>
                                        </p:tgtEl>
                                        <p:attrNameLst>
                                          <p:attrName>style.visibility</p:attrName>
                                        </p:attrNameLst>
                                      </p:cBhvr>
                                      <p:to>
                                        <p:strVal val="visible"/>
                                      </p:to>
                                    </p:set>
                                    <p:animEffect transition="in" filter="fade">
                                      <p:cBhvr>
                                        <p:cTn id="22" dur="1000"/>
                                        <p:tgtEl>
                                          <p:spTgt spid="1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056005" y="123190"/>
            <a:ext cx="7543800" cy="762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3"/>
              </a:buClr>
              <a:buSzPts val="4000"/>
              <a:buFont typeface="Algerian"/>
              <a:buNone/>
            </a:pPr>
            <a:r>
              <a:rPr lang="en-US" sz="4000">
                <a:solidFill>
                  <a:srgbClr val="003366"/>
                </a:solidFill>
              </a:rPr>
              <a:t>WEIGHTAGE OF PROBLEMS</a:t>
            </a:r>
            <a:endParaRPr/>
          </a:p>
        </p:txBody>
      </p:sp>
      <p:graphicFrame>
        <p:nvGraphicFramePr>
          <p:cNvPr id="174" name="Google Shape;174;p25"/>
          <p:cNvGraphicFramePr/>
          <p:nvPr>
            <p:extLst>
              <p:ext uri="{D42A27DB-BD31-4B8C-83A1-F6EECF244321}">
                <p14:modId xmlns:p14="http://schemas.microsoft.com/office/powerpoint/2010/main" val="3700022276"/>
              </p:ext>
            </p:extLst>
          </p:nvPr>
        </p:nvGraphicFramePr>
        <p:xfrm>
          <a:off x="542868" y="990552"/>
          <a:ext cx="8178825" cy="5492155"/>
        </p:xfrm>
        <a:graphic>
          <a:graphicData uri="http://schemas.openxmlformats.org/drawingml/2006/table">
            <a:tbl>
              <a:tblPr firstRow="1" bandRow="1">
                <a:noFill/>
                <a:tableStyleId>{9006D49B-030C-4C62-83E8-E6D397F8469E}</a:tableStyleId>
              </a:tblPr>
              <a:tblGrid>
                <a:gridCol w="2633975">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07450">
                  <a:extLst>
                    <a:ext uri="{9D8B030D-6E8A-4147-A177-3AD203B41FA5}">
                      <a16:colId xmlns:a16="http://schemas.microsoft.com/office/drawing/2014/main" val="20002"/>
                    </a:ext>
                  </a:extLst>
                </a:gridCol>
                <a:gridCol w="1148725">
                  <a:extLst>
                    <a:ext uri="{9D8B030D-6E8A-4147-A177-3AD203B41FA5}">
                      <a16:colId xmlns:a16="http://schemas.microsoft.com/office/drawing/2014/main" val="20003"/>
                    </a:ext>
                  </a:extLst>
                </a:gridCol>
                <a:gridCol w="1094750">
                  <a:extLst>
                    <a:ext uri="{9D8B030D-6E8A-4147-A177-3AD203B41FA5}">
                      <a16:colId xmlns:a16="http://schemas.microsoft.com/office/drawing/2014/main" val="20004"/>
                    </a:ext>
                  </a:extLst>
                </a:gridCol>
                <a:gridCol w="1019175">
                  <a:extLst>
                    <a:ext uri="{9D8B030D-6E8A-4147-A177-3AD203B41FA5}">
                      <a16:colId xmlns:a16="http://schemas.microsoft.com/office/drawing/2014/main" val="20005"/>
                    </a:ext>
                  </a:extLst>
                </a:gridCol>
              </a:tblGrid>
              <a:tr h="10814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                       </a:t>
                      </a:r>
                      <a:r>
                        <a:rPr lang="en-US" sz="1600" b="1" u="none" strike="noStrike" cap="none"/>
                        <a:t>Problem</a:t>
                      </a:r>
                      <a:r>
                        <a:rPr lang="en-US" sz="1600" u="none" strike="noStrike" cap="none"/>
                        <a:t> N</a:t>
                      </a:r>
                      <a:r>
                        <a:rPr lang="en-US" sz="1600" b="1" u="none" strike="noStrike" cap="none"/>
                        <a:t>o.</a:t>
                      </a:r>
                      <a:endParaRPr sz="1600" u="none" strike="noStrike" cap="none"/>
                    </a:p>
                    <a:p>
                      <a:pPr marL="0" marR="0" lvl="0" indent="0" algn="ctr" rtl="0">
                        <a:lnSpc>
                          <a:spcPct val="100000"/>
                        </a:lnSpc>
                        <a:spcBef>
                          <a:spcPts val="0"/>
                        </a:spcBef>
                        <a:spcAft>
                          <a:spcPts val="0"/>
                        </a:spcAft>
                        <a:buClr>
                          <a:srgbClr val="000000"/>
                        </a:buClr>
                        <a:buSzPts val="1400"/>
                        <a:buFont typeface="Arial"/>
                        <a:buNone/>
                      </a:pPr>
                      <a:endParaRPr sz="1400" b="1" u="none" strike="noStrike" cap="none"/>
                    </a:p>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        </a:t>
                      </a:r>
                      <a:r>
                        <a:rPr lang="en-US" sz="1900" b="1" u="none" strike="noStrike" cap="none"/>
                        <a:t>Name</a:t>
                      </a:r>
                      <a:endParaRPr sz="1900" u="none" strike="noStrike" cap="none"/>
                    </a:p>
                  </a:txBody>
                  <a:tcPr marL="68575" marR="68575" marT="34300" marB="34300"/>
                </a:tc>
                <a:tc>
                  <a:txBody>
                    <a:bodyPr/>
                    <a:lstStyle/>
                    <a:p>
                      <a:pPr marL="0" marR="0" lvl="0" indent="0" algn="ctr" rtl="0">
                        <a:spcBef>
                          <a:spcPts val="0"/>
                        </a:spcBef>
                        <a:spcAft>
                          <a:spcPts val="0"/>
                        </a:spcAft>
                        <a:buNone/>
                      </a:pPr>
                      <a:r>
                        <a:rPr lang="en-US" sz="1800" b="1" i="1" u="none" strike="noStrike">
                          <a:solidFill>
                            <a:srgbClr val="000000"/>
                          </a:solidFill>
                          <a:latin typeface="Calibri"/>
                          <a:ea typeface="Calibri"/>
                          <a:cs typeface="Calibri"/>
                          <a:sym typeface="Calibri"/>
                        </a:rPr>
                        <a:t>1</a:t>
                      </a:r>
                      <a:endParaRPr/>
                    </a:p>
                  </a:txBody>
                  <a:tcPr marL="0" marR="0" marT="0" marB="0" anchor="b"/>
                </a:tc>
                <a:tc>
                  <a:txBody>
                    <a:bodyPr/>
                    <a:lstStyle/>
                    <a:p>
                      <a:pPr marL="0" marR="0" lvl="0" indent="0" algn="ctr" rtl="0">
                        <a:spcBef>
                          <a:spcPts val="0"/>
                        </a:spcBef>
                        <a:spcAft>
                          <a:spcPts val="0"/>
                        </a:spcAft>
                        <a:buNone/>
                      </a:pPr>
                      <a:r>
                        <a:rPr lang="en-US" sz="1800" b="1" i="1" u="none" strike="noStrike">
                          <a:solidFill>
                            <a:srgbClr val="000000"/>
                          </a:solidFill>
                          <a:latin typeface="Calibri"/>
                          <a:ea typeface="Calibri"/>
                          <a:cs typeface="Calibri"/>
                          <a:sym typeface="Calibri"/>
                        </a:rPr>
                        <a:t>2</a:t>
                      </a:r>
                      <a:endParaRPr/>
                    </a:p>
                  </a:txBody>
                  <a:tcPr marL="0" marR="0" marT="0" marB="0" anchor="b"/>
                </a:tc>
                <a:tc>
                  <a:txBody>
                    <a:bodyPr/>
                    <a:lstStyle/>
                    <a:p>
                      <a:pPr marL="0" marR="0" lvl="0" indent="0" algn="ctr" rtl="0">
                        <a:spcBef>
                          <a:spcPts val="0"/>
                        </a:spcBef>
                        <a:spcAft>
                          <a:spcPts val="0"/>
                        </a:spcAft>
                        <a:buNone/>
                      </a:pPr>
                      <a:r>
                        <a:rPr lang="en-US" sz="1800" b="1" i="1" u="none" strike="noStrike">
                          <a:solidFill>
                            <a:srgbClr val="000000"/>
                          </a:solidFill>
                          <a:latin typeface="Calibri"/>
                          <a:ea typeface="Calibri"/>
                          <a:cs typeface="Calibri"/>
                          <a:sym typeface="Calibri"/>
                        </a:rPr>
                        <a:t>3</a:t>
                      </a:r>
                      <a:endParaRPr/>
                    </a:p>
                  </a:txBody>
                  <a:tcPr marL="0" marR="0" marT="0" marB="0" anchor="b"/>
                </a:tc>
                <a:tc>
                  <a:txBody>
                    <a:bodyPr/>
                    <a:lstStyle/>
                    <a:p>
                      <a:pPr marL="0" marR="0" lvl="0" indent="0" algn="ctr" rtl="0">
                        <a:spcBef>
                          <a:spcPts val="0"/>
                        </a:spcBef>
                        <a:spcAft>
                          <a:spcPts val="0"/>
                        </a:spcAft>
                        <a:buNone/>
                      </a:pPr>
                      <a:r>
                        <a:rPr lang="en-US" sz="1800" b="1" i="1" u="none" strike="noStrike">
                          <a:solidFill>
                            <a:srgbClr val="000000"/>
                          </a:solidFill>
                          <a:latin typeface="Calibri"/>
                          <a:ea typeface="Calibri"/>
                          <a:cs typeface="Calibri"/>
                          <a:sym typeface="Calibri"/>
                        </a:rPr>
                        <a:t>4</a:t>
                      </a:r>
                      <a:endParaRPr/>
                    </a:p>
                  </a:txBody>
                  <a:tcPr marL="0" marR="0" marT="0" marB="0" anchor="b"/>
                </a:tc>
                <a:tc>
                  <a:txBody>
                    <a:bodyPr/>
                    <a:lstStyle/>
                    <a:p>
                      <a:pPr marL="0" marR="0" lvl="0" indent="0" algn="ctr" rtl="0">
                        <a:spcBef>
                          <a:spcPts val="0"/>
                        </a:spcBef>
                        <a:spcAft>
                          <a:spcPts val="0"/>
                        </a:spcAft>
                        <a:buNone/>
                      </a:pPr>
                      <a:r>
                        <a:rPr lang="en-US" sz="1800" b="1" i="1" u="none" strike="noStrike">
                          <a:solidFill>
                            <a:srgbClr val="000000"/>
                          </a:solidFill>
                          <a:latin typeface="Calibri"/>
                          <a:ea typeface="Calibri"/>
                          <a:cs typeface="Calibri"/>
                          <a:sym typeface="Calibri"/>
                        </a:rPr>
                        <a:t>5</a:t>
                      </a:r>
                      <a:endParaRPr/>
                    </a:p>
                  </a:txBody>
                  <a:tcPr marL="0" marR="0" marT="0" marB="0" anchor="b"/>
                </a:tc>
                <a:extLst>
                  <a:ext uri="{0D108BD9-81ED-4DB2-BD59-A6C34878D82A}">
                    <a16:rowId xmlns:a16="http://schemas.microsoft.com/office/drawing/2014/main" val="10000"/>
                  </a:ext>
                </a:extLst>
              </a:tr>
              <a:tr h="415925">
                <a:tc>
                  <a:txBody>
                    <a:bodyPr/>
                    <a:lstStyle/>
                    <a:p>
                      <a:pPr marL="0" marR="0" lvl="0" indent="0" algn="l" rtl="0">
                        <a:lnSpc>
                          <a:spcPct val="115000"/>
                        </a:lnSpc>
                        <a:spcBef>
                          <a:spcPts val="0"/>
                        </a:spcBef>
                        <a:spcAft>
                          <a:spcPts val="0"/>
                        </a:spcAft>
                        <a:buClr>
                          <a:schemeClr val="lt1"/>
                        </a:buClr>
                        <a:buSzPts val="2000"/>
                        <a:buFont typeface="Corbel"/>
                        <a:buNone/>
                      </a:pPr>
                      <a:r>
                        <a:rPr lang="en-US" sz="2000" b="1" u="none" strike="noStrike" cap="none"/>
                        <a:t>    Gokila.S</a:t>
                      </a:r>
                      <a:endParaRPr sz="2000" b="1" u="none" strike="noStrike" cap="none"/>
                    </a:p>
                  </a:txBody>
                  <a:tcPr marL="24775" marR="24775" marT="8100" marB="0"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a:t>
                      </a:r>
                      <a:endParaRPr sz="1200"/>
                    </a:p>
                  </a:txBody>
                  <a:tcPr marL="23575" marR="23575" marT="7850" marB="37725" anchor="ctr">
                    <a:solidFill>
                      <a:srgbClr val="FFD96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t> </a:t>
                      </a:r>
                      <a:r>
                        <a:rPr lang="en-US" sz="1600" b="1" i="0" u="none" strike="noStrike" dirty="0">
                          <a:solidFill>
                            <a:srgbClr val="351C75"/>
                          </a:solidFill>
                          <a:latin typeface="Times New Roman"/>
                          <a:ea typeface="Times New Roman"/>
                          <a:cs typeface="Times New Roman"/>
                          <a:sym typeface="Times New Roman"/>
                        </a:rPr>
                        <a:t>5</a:t>
                      </a:r>
                      <a:endParaRPr lang="en-US" sz="1400" dirty="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400" b="1" i="0" u="none" strike="noStrike" dirty="0">
                          <a:solidFill>
                            <a:srgbClr val="351C75"/>
                          </a:solidFill>
                          <a:latin typeface="Times New Roman"/>
                          <a:ea typeface="Times New Roman"/>
                          <a:cs typeface="Times New Roman"/>
                          <a:sym typeface="Times New Roman"/>
                        </a:rPr>
                        <a:t>2</a:t>
                      </a:r>
                      <a:endParaRPr sz="1400" dirty="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3</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3 </a:t>
                      </a:r>
                      <a:endParaRPr sz="1200"/>
                    </a:p>
                  </a:txBody>
                  <a:tcPr marL="23575" marR="23575" marT="7850" marB="37725" anchor="ctr">
                    <a:solidFill>
                      <a:srgbClr val="FFD966"/>
                    </a:solidFill>
                  </a:tcPr>
                </a:tc>
                <a:extLst>
                  <a:ext uri="{0D108BD9-81ED-4DB2-BD59-A6C34878D82A}">
                    <a16:rowId xmlns:a16="http://schemas.microsoft.com/office/drawing/2014/main" val="10001"/>
                  </a:ext>
                </a:extLst>
              </a:tr>
              <a:tr h="416550">
                <a:tc>
                  <a:txBody>
                    <a:bodyPr/>
                    <a:lstStyle/>
                    <a:p>
                      <a:pPr marL="0" marR="0" lvl="0" indent="0" algn="l" rtl="0">
                        <a:lnSpc>
                          <a:spcPct val="115000"/>
                        </a:lnSpc>
                        <a:spcBef>
                          <a:spcPts val="0"/>
                        </a:spcBef>
                        <a:spcAft>
                          <a:spcPts val="0"/>
                        </a:spcAft>
                        <a:buClr>
                          <a:schemeClr val="lt1"/>
                        </a:buClr>
                        <a:buSzPts val="2000"/>
                        <a:buFont typeface="Corbel"/>
                        <a:buNone/>
                      </a:pPr>
                      <a:r>
                        <a:rPr lang="en-US" sz="2000" b="1" u="none" strike="noStrike" cap="none"/>
                        <a:t>    Tharini.K</a:t>
                      </a:r>
                      <a:endParaRPr sz="2000" b="1" u="none" strike="noStrike" cap="none"/>
                    </a:p>
                  </a:txBody>
                  <a:tcPr marL="24775" marR="24775" marT="8100" marB="0"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2 </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dirty="0">
                          <a:solidFill>
                            <a:srgbClr val="351C75"/>
                          </a:solidFill>
                          <a:latin typeface="Times New Roman"/>
                          <a:ea typeface="Times New Roman"/>
                          <a:cs typeface="Times New Roman"/>
                          <a:sym typeface="Times New Roman"/>
                        </a:rPr>
                        <a:t>5</a:t>
                      </a:r>
                      <a:endParaRPr sz="1200" dirty="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dirty="0">
                          <a:solidFill>
                            <a:srgbClr val="351C75"/>
                          </a:solidFill>
                          <a:latin typeface="Times New Roman"/>
                          <a:ea typeface="Times New Roman"/>
                          <a:cs typeface="Times New Roman"/>
                          <a:sym typeface="Times New Roman"/>
                        </a:rPr>
                        <a:t>2 </a:t>
                      </a:r>
                      <a:endParaRPr sz="1200" dirty="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3</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a:t>
                      </a:r>
                      <a:endParaRPr sz="1200"/>
                    </a:p>
                  </a:txBody>
                  <a:tcPr marL="23575" marR="23575" marT="7850" marB="37725" anchor="ctr">
                    <a:solidFill>
                      <a:srgbClr val="FFD966"/>
                    </a:solidFill>
                  </a:tcPr>
                </a:tc>
                <a:extLst>
                  <a:ext uri="{0D108BD9-81ED-4DB2-BD59-A6C34878D82A}">
                    <a16:rowId xmlns:a16="http://schemas.microsoft.com/office/drawing/2014/main" val="10002"/>
                  </a:ext>
                </a:extLst>
              </a:tr>
              <a:tr h="415300">
                <a:tc>
                  <a:txBody>
                    <a:bodyPr/>
                    <a:lstStyle/>
                    <a:p>
                      <a:pPr marL="0" marR="0" lvl="0" indent="0" algn="l" rtl="0">
                        <a:lnSpc>
                          <a:spcPct val="115000"/>
                        </a:lnSpc>
                        <a:spcBef>
                          <a:spcPts val="0"/>
                        </a:spcBef>
                        <a:spcAft>
                          <a:spcPts val="0"/>
                        </a:spcAft>
                        <a:buClr>
                          <a:schemeClr val="lt1"/>
                        </a:buClr>
                        <a:buSzPts val="2000"/>
                        <a:buFont typeface="Corbel"/>
                        <a:buNone/>
                      </a:pPr>
                      <a:r>
                        <a:rPr lang="en-US" sz="2000" b="1" u="none" strike="noStrike" cap="none"/>
                        <a:t>    Senthamarai.S</a:t>
                      </a:r>
                      <a:endParaRPr sz="2000" b="1" u="none" strike="noStrike" cap="none"/>
                    </a:p>
                  </a:txBody>
                  <a:tcPr marL="24775" marR="24775" marT="8100" marB="0"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5</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1 </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4 </a:t>
                      </a:r>
                      <a:endParaRPr sz="1200"/>
                    </a:p>
                  </a:txBody>
                  <a:tcPr marL="23575" marR="23575" marT="7850" marB="37725" anchor="ctr">
                    <a:solidFill>
                      <a:srgbClr val="FFD966"/>
                    </a:solidFill>
                  </a:tcPr>
                </a:tc>
                <a:extLst>
                  <a:ext uri="{0D108BD9-81ED-4DB2-BD59-A6C34878D82A}">
                    <a16:rowId xmlns:a16="http://schemas.microsoft.com/office/drawing/2014/main" val="10003"/>
                  </a:ext>
                </a:extLst>
              </a:tr>
              <a:tr h="415925">
                <a:tc>
                  <a:txBody>
                    <a:bodyPr/>
                    <a:lstStyle/>
                    <a:p>
                      <a:pPr marL="0" marR="0" lvl="0" indent="0" algn="l" rtl="0">
                        <a:lnSpc>
                          <a:spcPct val="115000"/>
                        </a:lnSpc>
                        <a:spcBef>
                          <a:spcPts val="0"/>
                        </a:spcBef>
                        <a:spcAft>
                          <a:spcPts val="0"/>
                        </a:spcAft>
                        <a:buClr>
                          <a:schemeClr val="lt1"/>
                        </a:buClr>
                        <a:buSzPts val="2000"/>
                        <a:buFont typeface="Corbel"/>
                        <a:buNone/>
                      </a:pPr>
                      <a:r>
                        <a:rPr lang="en-US" sz="2000" b="1" u="none" strike="noStrike" cap="none"/>
                        <a:t>    Shalini.S</a:t>
                      </a:r>
                      <a:endParaRPr sz="2000" b="1" u="none" strike="noStrike" cap="none"/>
                    </a:p>
                  </a:txBody>
                  <a:tcPr marL="24775" marR="24775" marT="8100" marB="0"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1 </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5</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2 </a:t>
                      </a:r>
                      <a:endParaRPr sz="1200"/>
                    </a:p>
                  </a:txBody>
                  <a:tcPr marL="23575" marR="23575" marT="7850" marB="37725" anchor="ctr">
                    <a:solidFill>
                      <a:srgbClr val="FFD966"/>
                    </a:solidFill>
                  </a:tcPr>
                </a:tc>
                <a:extLst>
                  <a:ext uri="{0D108BD9-81ED-4DB2-BD59-A6C34878D82A}">
                    <a16:rowId xmlns:a16="http://schemas.microsoft.com/office/drawing/2014/main" val="10004"/>
                  </a:ext>
                </a:extLst>
              </a:tr>
              <a:tr h="519425">
                <a:tc>
                  <a:txBody>
                    <a:bodyPr/>
                    <a:lstStyle/>
                    <a:p>
                      <a:pPr marL="0" marR="0" lvl="0" indent="0" algn="l" rtl="0">
                        <a:lnSpc>
                          <a:spcPct val="115000"/>
                        </a:lnSpc>
                        <a:spcBef>
                          <a:spcPts val="0"/>
                        </a:spcBef>
                        <a:spcAft>
                          <a:spcPts val="0"/>
                        </a:spcAft>
                        <a:buClr>
                          <a:schemeClr val="lt1"/>
                        </a:buClr>
                        <a:buSzPts val="2000"/>
                        <a:buFont typeface="Corbel"/>
                        <a:buNone/>
                      </a:pPr>
                      <a:r>
                        <a:rPr lang="en-US" sz="2000" b="1" u="none" strike="noStrike" cap="none"/>
                        <a:t>    Pavithra.M</a:t>
                      </a:r>
                      <a:endParaRPr sz="2000" b="1" u="none" strike="noStrike" cap="none"/>
                    </a:p>
                  </a:txBody>
                  <a:tcPr marL="24775" marR="24775" marT="8100" marB="0"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4 </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2 </a:t>
                      </a:r>
                      <a:endParaRPr sz="1200"/>
                    </a:p>
                  </a:txBody>
                  <a:tcPr marL="23575" marR="23575" marT="7850" marB="37725" anchor="ctr">
                    <a:solidFill>
                      <a:srgbClr val="FFD966"/>
                    </a:solidFill>
                  </a:tcPr>
                </a:tc>
                <a:extLst>
                  <a:ext uri="{0D108BD9-81ED-4DB2-BD59-A6C34878D82A}">
                    <a16:rowId xmlns:a16="http://schemas.microsoft.com/office/drawing/2014/main" val="10005"/>
                  </a:ext>
                </a:extLst>
              </a:tr>
              <a:tr h="709300">
                <a:tc>
                  <a:txBody>
                    <a:bodyPr/>
                    <a:lstStyle/>
                    <a:p>
                      <a:pPr marL="0" marR="0" lvl="0" indent="0" algn="l" rtl="0">
                        <a:lnSpc>
                          <a:spcPct val="115000"/>
                        </a:lnSpc>
                        <a:spcBef>
                          <a:spcPts val="0"/>
                        </a:spcBef>
                        <a:spcAft>
                          <a:spcPts val="0"/>
                        </a:spcAft>
                        <a:buClr>
                          <a:schemeClr val="lt1"/>
                        </a:buClr>
                        <a:buSzPts val="2000"/>
                        <a:buFont typeface="Corbel"/>
                        <a:buNone/>
                      </a:pPr>
                      <a:r>
                        <a:rPr lang="en-US" sz="2000" b="1" u="none" strike="noStrike" cap="none"/>
                        <a:t>    Ramya       meenachi.S</a:t>
                      </a:r>
                      <a:endParaRPr sz="2000" b="1" u="none" strike="noStrike" cap="none"/>
                    </a:p>
                  </a:txBody>
                  <a:tcPr marL="24775" marR="24775" marT="8100" marB="0"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4 </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1 </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2 </a:t>
                      </a:r>
                      <a:endParaRPr sz="1200"/>
                    </a:p>
                  </a:txBody>
                  <a:tcPr marL="23575" marR="23575" marT="7850" marB="37725" anchor="ctr">
                    <a:solidFill>
                      <a:srgbClr val="FFD966"/>
                    </a:solidFill>
                  </a:tcPr>
                </a:tc>
                <a:extLst>
                  <a:ext uri="{0D108BD9-81ED-4DB2-BD59-A6C34878D82A}">
                    <a16:rowId xmlns:a16="http://schemas.microsoft.com/office/drawing/2014/main" val="10006"/>
                  </a:ext>
                </a:extLst>
              </a:tr>
              <a:tr h="416550">
                <a:tc>
                  <a:txBody>
                    <a:bodyPr/>
                    <a:lstStyle/>
                    <a:p>
                      <a:pPr marL="0" marR="0" lvl="0" indent="0" algn="l" rtl="0">
                        <a:lnSpc>
                          <a:spcPct val="115000"/>
                        </a:lnSpc>
                        <a:spcBef>
                          <a:spcPts val="0"/>
                        </a:spcBef>
                        <a:spcAft>
                          <a:spcPts val="0"/>
                        </a:spcAft>
                        <a:buClr>
                          <a:schemeClr val="lt1"/>
                        </a:buClr>
                        <a:buSzPts val="2000"/>
                        <a:buFont typeface="Corbel"/>
                        <a:buNone/>
                      </a:pPr>
                      <a:r>
                        <a:rPr lang="en-US" sz="2000" b="1" u="none" strike="noStrike" cap="none"/>
                        <a:t>    Karthika.K.B</a:t>
                      </a:r>
                      <a:endParaRPr sz="2000" b="1" u="none" strike="noStrike" cap="none"/>
                    </a:p>
                  </a:txBody>
                  <a:tcPr marL="24775" marR="24775" marT="8100" marB="0"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5</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2 </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2 </a:t>
                      </a:r>
                      <a:endParaRPr sz="1200"/>
                    </a:p>
                  </a:txBody>
                  <a:tcPr marL="23575" marR="23575" marT="7850" marB="37725" anchor="ctr">
                    <a:solidFill>
                      <a:srgbClr val="FFD966"/>
                    </a:solidFill>
                  </a:tcPr>
                </a:tc>
                <a:extLst>
                  <a:ext uri="{0D108BD9-81ED-4DB2-BD59-A6C34878D82A}">
                    <a16:rowId xmlns:a16="http://schemas.microsoft.com/office/drawing/2014/main" val="10007"/>
                  </a:ext>
                </a:extLst>
              </a:tr>
              <a:tr h="415300">
                <a:tc>
                  <a:txBody>
                    <a:bodyPr/>
                    <a:lstStyle/>
                    <a:p>
                      <a:pPr marL="0" marR="0" lvl="0" indent="0" algn="l" rtl="0">
                        <a:lnSpc>
                          <a:spcPct val="115000"/>
                        </a:lnSpc>
                        <a:spcBef>
                          <a:spcPts val="0"/>
                        </a:spcBef>
                        <a:spcAft>
                          <a:spcPts val="0"/>
                        </a:spcAft>
                        <a:buClr>
                          <a:schemeClr val="lt1"/>
                        </a:buClr>
                        <a:buSzPts val="2000"/>
                        <a:buFont typeface="Corbel"/>
                        <a:buNone/>
                      </a:pPr>
                      <a:r>
                        <a:rPr lang="en-US" sz="2000" b="1" u="none" strike="noStrike" cap="none"/>
                        <a:t>    Mukiladevi.D</a:t>
                      </a:r>
                      <a:endParaRPr sz="2000" b="1" u="none" strike="noStrike" cap="none"/>
                    </a:p>
                  </a:txBody>
                  <a:tcPr marL="24775" marR="24775" marT="8100" marB="0"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1</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5</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2</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3</a:t>
                      </a:r>
                      <a:endParaRPr sz="1200"/>
                    </a:p>
                  </a:txBody>
                  <a:tcPr marL="23575" marR="23575" marT="7850" marB="37725" anchor="ctr">
                    <a:solidFill>
                      <a:srgbClr val="FFD966"/>
                    </a:solidFill>
                  </a:tcPr>
                </a:tc>
                <a:tc>
                  <a:txBody>
                    <a:bodyPr/>
                    <a:lstStyle/>
                    <a:p>
                      <a:pPr marL="0" marR="0" lvl="0" indent="0" algn="ctr" rtl="0">
                        <a:spcBef>
                          <a:spcPts val="0"/>
                        </a:spcBef>
                        <a:spcAft>
                          <a:spcPts val="0"/>
                        </a:spcAft>
                        <a:buNone/>
                      </a:pPr>
                      <a:r>
                        <a:rPr lang="en-US" sz="1500" b="1" i="0" u="none" strike="noStrike">
                          <a:solidFill>
                            <a:srgbClr val="351C75"/>
                          </a:solidFill>
                          <a:latin typeface="Times New Roman"/>
                          <a:ea typeface="Times New Roman"/>
                          <a:cs typeface="Times New Roman"/>
                          <a:sym typeface="Times New Roman"/>
                        </a:rPr>
                        <a:t>3 </a:t>
                      </a:r>
                      <a:endParaRPr sz="1200"/>
                    </a:p>
                  </a:txBody>
                  <a:tcPr marL="23575" marR="23575" marT="7850" marB="37725" anchor="ctr">
                    <a:solidFill>
                      <a:srgbClr val="FFD966"/>
                    </a:solidFill>
                  </a:tcPr>
                </a:tc>
                <a:extLst>
                  <a:ext uri="{0D108BD9-81ED-4DB2-BD59-A6C34878D82A}">
                    <a16:rowId xmlns:a16="http://schemas.microsoft.com/office/drawing/2014/main" val="10008"/>
                  </a:ext>
                </a:extLst>
              </a:tr>
              <a:tr h="495300">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dirty="0">
                          <a:solidFill>
                            <a:srgbClr val="351C75"/>
                          </a:solidFill>
                          <a:latin typeface="Times New Roman"/>
                          <a:ea typeface="Times New Roman"/>
                          <a:cs typeface="Times New Roman"/>
                          <a:sym typeface="Times New Roman"/>
                        </a:rPr>
                        <a:t>   </a:t>
                      </a:r>
                      <a:r>
                        <a:rPr lang="en-US" sz="1700" b="1" u="none" strike="noStrike" cap="none" dirty="0">
                          <a:solidFill>
                            <a:srgbClr val="20124D"/>
                          </a:solidFill>
                          <a:latin typeface="Calibri"/>
                          <a:ea typeface="Calibri"/>
                          <a:cs typeface="Calibri"/>
                          <a:sym typeface="Calibri"/>
                        </a:rPr>
                        <a:t>  </a:t>
                      </a:r>
                      <a:r>
                        <a:rPr lang="en-US" sz="2800" b="1" i="1" u="none" strike="noStrike" cap="none" dirty="0">
                          <a:solidFill>
                            <a:srgbClr val="20124D"/>
                          </a:solidFill>
                          <a:latin typeface="Calibri"/>
                          <a:ea typeface="Calibri"/>
                          <a:cs typeface="Calibri"/>
                          <a:sym typeface="Calibri"/>
                        </a:rPr>
                        <a:t>Average</a:t>
                      </a:r>
                      <a:endParaRPr sz="2800" b="1" i="1" u="none" strike="noStrike" cap="none" dirty="0">
                        <a:solidFill>
                          <a:srgbClr val="20124D"/>
                        </a:solidFill>
                        <a:latin typeface="Calibri"/>
                        <a:ea typeface="Calibri"/>
                        <a:cs typeface="Calibri"/>
                        <a:sym typeface="Calibri"/>
                      </a:endParaRPr>
                    </a:p>
                  </a:txBody>
                  <a:tcPr marL="68575" marR="68575" marT="34300" marB="34300">
                    <a:solidFill>
                      <a:srgbClr val="FFD966"/>
                    </a:solidFill>
                  </a:tcPr>
                </a:tc>
                <a:tc>
                  <a:txBody>
                    <a:bodyPr/>
                    <a:lstStyle/>
                    <a:p>
                      <a:pPr marL="0" marR="0" lvl="0" indent="0" algn="ctr" rtl="0">
                        <a:spcBef>
                          <a:spcPts val="0"/>
                        </a:spcBef>
                        <a:spcAft>
                          <a:spcPts val="0"/>
                        </a:spcAft>
                        <a:buNone/>
                      </a:pPr>
                      <a:r>
                        <a:rPr lang="en-US" sz="1400" b="1" i="0" u="none" strike="noStrike">
                          <a:solidFill>
                            <a:srgbClr val="C00000"/>
                          </a:solidFill>
                          <a:latin typeface="Times New Roman"/>
                          <a:ea typeface="Times New Roman"/>
                          <a:cs typeface="Times New Roman"/>
                          <a:sym typeface="Times New Roman"/>
                        </a:rPr>
                        <a:t>10</a:t>
                      </a:r>
                      <a:endParaRPr sz="1200"/>
                    </a:p>
                  </a:txBody>
                  <a:tcPr marL="55000" marR="55000" marT="31425" marB="31425">
                    <a:solidFill>
                      <a:srgbClr val="FFD966"/>
                    </a:solidFill>
                  </a:tcPr>
                </a:tc>
                <a:tc>
                  <a:txBody>
                    <a:bodyPr/>
                    <a:lstStyle/>
                    <a:p>
                      <a:pPr marL="0" marR="0" lvl="0" indent="0" algn="ctr" rtl="0">
                        <a:spcBef>
                          <a:spcPts val="0"/>
                        </a:spcBef>
                        <a:spcAft>
                          <a:spcPts val="0"/>
                        </a:spcAft>
                        <a:buNone/>
                      </a:pPr>
                      <a:r>
                        <a:rPr lang="en-US" sz="1400" b="1" i="0" u="none" strike="noStrike">
                          <a:solidFill>
                            <a:srgbClr val="C00000"/>
                          </a:solidFill>
                          <a:latin typeface="Times New Roman"/>
                          <a:ea typeface="Times New Roman"/>
                          <a:cs typeface="Times New Roman"/>
                          <a:sym typeface="Times New Roman"/>
                        </a:rPr>
                        <a:t>38</a:t>
                      </a:r>
                      <a:endParaRPr sz="1200"/>
                    </a:p>
                  </a:txBody>
                  <a:tcPr marL="55000" marR="55000" marT="31425" marB="31425">
                    <a:solidFill>
                      <a:srgbClr val="FFD966"/>
                    </a:solidFill>
                  </a:tcPr>
                </a:tc>
                <a:tc>
                  <a:txBody>
                    <a:bodyPr/>
                    <a:lstStyle/>
                    <a:p>
                      <a:pPr marL="0" marR="0" lvl="0" indent="0" algn="ctr" rtl="0">
                        <a:spcBef>
                          <a:spcPts val="0"/>
                        </a:spcBef>
                        <a:spcAft>
                          <a:spcPts val="0"/>
                        </a:spcAft>
                        <a:buNone/>
                      </a:pPr>
                      <a:r>
                        <a:rPr lang="en-US" sz="1400" b="1" i="0" u="none" strike="noStrike">
                          <a:solidFill>
                            <a:srgbClr val="C00000"/>
                          </a:solidFill>
                          <a:latin typeface="Times New Roman"/>
                          <a:ea typeface="Times New Roman"/>
                          <a:cs typeface="Times New Roman"/>
                          <a:sym typeface="Times New Roman"/>
                        </a:rPr>
                        <a:t>12</a:t>
                      </a:r>
                      <a:endParaRPr sz="1200"/>
                    </a:p>
                  </a:txBody>
                  <a:tcPr marL="55000" marR="55000" marT="31425" marB="31425">
                    <a:solidFill>
                      <a:srgbClr val="FFD966"/>
                    </a:solidFill>
                  </a:tcPr>
                </a:tc>
                <a:tc>
                  <a:txBody>
                    <a:bodyPr/>
                    <a:lstStyle/>
                    <a:p>
                      <a:pPr marL="0" marR="0" lvl="0" indent="0" algn="ctr" rtl="0">
                        <a:spcBef>
                          <a:spcPts val="0"/>
                        </a:spcBef>
                        <a:spcAft>
                          <a:spcPts val="0"/>
                        </a:spcAft>
                        <a:buNone/>
                      </a:pPr>
                      <a:r>
                        <a:rPr lang="en-US" sz="1400" b="1" i="0" u="none" strike="noStrike">
                          <a:solidFill>
                            <a:srgbClr val="C00000"/>
                          </a:solidFill>
                          <a:latin typeface="Times New Roman"/>
                          <a:ea typeface="Times New Roman"/>
                          <a:cs typeface="Times New Roman"/>
                          <a:sym typeface="Times New Roman"/>
                        </a:rPr>
                        <a:t>15</a:t>
                      </a:r>
                      <a:endParaRPr sz="1200"/>
                    </a:p>
                  </a:txBody>
                  <a:tcPr marL="55000" marR="55000" marT="31425" marB="31425">
                    <a:solidFill>
                      <a:srgbClr val="FFD966"/>
                    </a:solidFill>
                  </a:tcPr>
                </a:tc>
                <a:tc>
                  <a:txBody>
                    <a:bodyPr/>
                    <a:lstStyle/>
                    <a:p>
                      <a:pPr marL="0" marR="0" lvl="0" indent="0" algn="ctr" rtl="0">
                        <a:spcBef>
                          <a:spcPts val="0"/>
                        </a:spcBef>
                        <a:spcAft>
                          <a:spcPts val="0"/>
                        </a:spcAft>
                        <a:buNone/>
                      </a:pPr>
                      <a:r>
                        <a:rPr lang="en-US" sz="1400" b="1" i="0" u="none" strike="noStrike" dirty="0">
                          <a:solidFill>
                            <a:srgbClr val="C00000"/>
                          </a:solidFill>
                          <a:latin typeface="Times New Roman"/>
                          <a:ea typeface="Times New Roman"/>
                          <a:cs typeface="Times New Roman"/>
                          <a:sym typeface="Times New Roman"/>
                        </a:rPr>
                        <a:t>20</a:t>
                      </a:r>
                      <a:endParaRPr sz="1200" dirty="0"/>
                    </a:p>
                  </a:txBody>
                  <a:tcPr marL="55000" marR="55000" marT="31425" marB="31425">
                    <a:solidFill>
                      <a:srgbClr val="FFD966"/>
                    </a:solidFill>
                  </a:tcPr>
                </a:tc>
                <a:extLst>
                  <a:ext uri="{0D108BD9-81ED-4DB2-BD59-A6C34878D82A}">
                    <a16:rowId xmlns:a16="http://schemas.microsoft.com/office/drawing/2014/main" val="10009"/>
                  </a:ext>
                </a:extLst>
              </a:tr>
            </a:tbl>
          </a:graphicData>
        </a:graphic>
      </p:graphicFrame>
      <p:cxnSp>
        <p:nvCxnSpPr>
          <p:cNvPr id="175" name="Google Shape;175;p25"/>
          <p:cNvCxnSpPr/>
          <p:nvPr/>
        </p:nvCxnSpPr>
        <p:spPr>
          <a:xfrm>
            <a:off x="542770" y="990570"/>
            <a:ext cx="2594400" cy="1074300"/>
          </a:xfrm>
          <a:prstGeom prst="straightConnector1">
            <a:avLst/>
          </a:prstGeom>
          <a:noFill/>
          <a:ln w="28575" cap="flat" cmpd="sng">
            <a:solidFill>
              <a:srgbClr val="0000FF"/>
            </a:solidFill>
            <a:prstDash val="solid"/>
            <a:round/>
            <a:headEnd type="none" w="sm" len="sm"/>
            <a:tailEnd type="none" w="sm" len="sm"/>
          </a:ln>
        </p:spPr>
      </p:cxnSp>
      <p:sp>
        <p:nvSpPr>
          <p:cNvPr id="176" name="Google Shape;176;p25"/>
          <p:cNvSpPr/>
          <p:nvPr/>
        </p:nvSpPr>
        <p:spPr>
          <a:xfrm>
            <a:off x="4423312" y="2298450"/>
            <a:ext cx="998700" cy="40515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177" name="Google Shape;177;p25"/>
          <p:cNvSpPr txBox="1"/>
          <p:nvPr/>
        </p:nvSpPr>
        <p:spPr>
          <a:xfrm>
            <a:off x="1608797" y="6435388"/>
            <a:ext cx="6859954" cy="1322070"/>
          </a:xfrm>
          <a:prstGeom prst="rect">
            <a:avLst/>
          </a:prstGeom>
          <a:noFill/>
          <a:ln>
            <a:noFill/>
          </a:ln>
        </p:spPr>
        <p:txBody>
          <a:bodyPr spcFirstLastPara="1" wrap="square" lIns="91425" tIns="45700" rIns="91425" bIns="45700" anchor="t" anchorCtr="0">
            <a:noAutofit/>
          </a:bodyPr>
          <a:lstStyle/>
          <a:p>
            <a:pPr algn="ctr"/>
            <a:r>
              <a:rPr lang="en-US" sz="2000" b="1" i="1" dirty="0">
                <a:solidFill>
                  <a:schemeClr val="dk1"/>
                </a:solidFill>
                <a:latin typeface="Arial"/>
                <a:ea typeface="Arial"/>
                <a:cs typeface="Arial"/>
                <a:sym typeface="Arial"/>
              </a:rPr>
              <a:t>5:Immediate </a:t>
            </a:r>
            <a:r>
              <a:rPr lang="en-US" sz="2000" b="1" i="1" dirty="0">
                <a:solidFill>
                  <a:schemeClr val="dk1"/>
                </a:solidFill>
              </a:rPr>
              <a:t>A</a:t>
            </a:r>
            <a:r>
              <a:rPr lang="en-US" sz="2000" b="1" i="1" dirty="0">
                <a:solidFill>
                  <a:schemeClr val="dk1"/>
                </a:solidFill>
                <a:latin typeface="Arial"/>
                <a:ea typeface="Arial"/>
                <a:cs typeface="Arial"/>
                <a:sym typeface="Arial"/>
              </a:rPr>
              <a:t>ttention 1:Least Attention</a:t>
            </a:r>
            <a:endParaRPr lang="en-US" sz="2000" b="1" dirty="0">
              <a:solidFill>
                <a:schemeClr val="dk1"/>
              </a:solidFill>
              <a:latin typeface="Arial"/>
              <a:ea typeface="Arial"/>
              <a:cs typeface="Arial"/>
              <a:sym typeface="Arial"/>
            </a:endParaRPr>
          </a:p>
          <a:p>
            <a:pPr marL="0" marR="0" lvl="0" indent="0" algn="ctr" rtl="0">
              <a:spcBef>
                <a:spcPts val="0"/>
              </a:spcBef>
              <a:spcAft>
                <a:spcPts val="0"/>
              </a:spcAft>
              <a:buNone/>
            </a:pPr>
            <a:r>
              <a:rPr lang="en-US" sz="2000" b="1" i="1" dirty="0">
                <a:solidFill>
                  <a:schemeClr val="dk1"/>
                </a:solidFill>
                <a:latin typeface="Arial"/>
                <a:ea typeface="Arial"/>
                <a:cs typeface="Arial"/>
                <a:sym typeface="Arial"/>
              </a:rPr>
              <a:t> </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500"/>
                                        <p:tgtEl>
                                          <p:spTgt spid="1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aphicFrame>
        <p:nvGraphicFramePr>
          <p:cNvPr id="182" name="Google Shape;182;p26"/>
          <p:cNvGraphicFramePr/>
          <p:nvPr>
            <p:extLst>
              <p:ext uri="{D42A27DB-BD31-4B8C-83A1-F6EECF244321}">
                <p14:modId xmlns:p14="http://schemas.microsoft.com/office/powerpoint/2010/main" val="4076162087"/>
              </p:ext>
            </p:extLst>
          </p:nvPr>
        </p:nvGraphicFramePr>
        <p:xfrm>
          <a:off x="844824" y="1902424"/>
          <a:ext cx="7543800" cy="2983230"/>
        </p:xfrm>
        <a:graphic>
          <a:graphicData uri="http://schemas.openxmlformats.org/drawingml/2006/table">
            <a:tbl>
              <a:tblPr>
                <a:noFill/>
                <a:tableStyleId>{7E1ED037-910C-451D-87ED-752825F6C62E}</a:tableStyleId>
              </a:tblPr>
              <a:tblGrid>
                <a:gridCol w="5941575">
                  <a:extLst>
                    <a:ext uri="{9D8B030D-6E8A-4147-A177-3AD203B41FA5}">
                      <a16:colId xmlns:a16="http://schemas.microsoft.com/office/drawing/2014/main" val="20000"/>
                    </a:ext>
                  </a:extLst>
                </a:gridCol>
                <a:gridCol w="1602225">
                  <a:extLst>
                    <a:ext uri="{9D8B030D-6E8A-4147-A177-3AD203B41FA5}">
                      <a16:colId xmlns:a16="http://schemas.microsoft.com/office/drawing/2014/main" val="20001"/>
                    </a:ext>
                  </a:extLst>
                </a:gridCol>
              </a:tblGrid>
              <a:tr h="434325">
                <a:tc>
                  <a:txBody>
                    <a:bodyPr/>
                    <a:lstStyle/>
                    <a:p>
                      <a:pPr marL="0" marR="0" lvl="0" indent="0" algn="l" rtl="0">
                        <a:spcBef>
                          <a:spcPts val="0"/>
                        </a:spcBef>
                        <a:spcAft>
                          <a:spcPts val="0"/>
                        </a:spcAft>
                        <a:buClr>
                          <a:schemeClr val="dk1"/>
                        </a:buClr>
                        <a:buSzPts val="3200"/>
                        <a:buFont typeface="Arial"/>
                        <a:buNone/>
                      </a:pPr>
                      <a:r>
                        <a:rPr lang="en-US" sz="3200" u="none" strike="noStrike" cap="none">
                          <a:latin typeface="Arial"/>
                          <a:ea typeface="Arial"/>
                          <a:cs typeface="Arial"/>
                          <a:sym typeface="Arial"/>
                        </a:rPr>
                        <a:t>               Problem </a:t>
                      </a:r>
                      <a:endParaRPr sz="32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Clr>
                          <a:schemeClr val="dk1"/>
                        </a:buClr>
                        <a:buSzPts val="3200"/>
                        <a:buFont typeface="Arial"/>
                        <a:buNone/>
                      </a:pPr>
                      <a:r>
                        <a:rPr lang="en-US" sz="3200" u="none" strike="noStrike" cap="none">
                          <a:latin typeface="Arial"/>
                          <a:ea typeface="Arial"/>
                          <a:cs typeface="Arial"/>
                          <a:sym typeface="Arial"/>
                        </a:rPr>
                        <a:t>values</a:t>
                      </a:r>
                      <a:endParaRPr sz="3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434325">
                <a:tc>
                  <a:txBody>
                    <a:bodyPr/>
                    <a:lstStyle/>
                    <a:p>
                      <a:pPr marL="0" marR="0" lvl="0" indent="0" algn="l" rtl="0">
                        <a:spcBef>
                          <a:spcPts val="0"/>
                        </a:spcBef>
                        <a:spcAft>
                          <a:spcPts val="0"/>
                        </a:spcAft>
                        <a:buClr>
                          <a:schemeClr val="dk1"/>
                        </a:buClr>
                        <a:buSzPts val="3200"/>
                        <a:buFont typeface="Arial"/>
                        <a:buNone/>
                      </a:pPr>
                      <a:r>
                        <a:rPr lang="en-US" sz="3200">
                          <a:latin typeface="Arial"/>
                          <a:ea typeface="Arial"/>
                          <a:cs typeface="Arial"/>
                          <a:sym typeface="Arial"/>
                        </a:rPr>
                        <a:t>Lack of Self Confidence</a:t>
                      </a:r>
                      <a:endParaRPr sz="32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Clr>
                          <a:schemeClr val="dk1"/>
                        </a:buClr>
                        <a:buSzPts val="3200"/>
                        <a:buFont typeface="Arial"/>
                        <a:buNone/>
                      </a:pPr>
                      <a:r>
                        <a:rPr lang="en-US" sz="3200">
                          <a:latin typeface="Arial"/>
                          <a:ea typeface="Arial"/>
                          <a:cs typeface="Arial"/>
                          <a:sym typeface="Arial"/>
                        </a:rPr>
                        <a:t>10</a:t>
                      </a:r>
                      <a:endParaRPr sz="3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475450">
                <a:tc>
                  <a:txBody>
                    <a:bodyPr/>
                    <a:lstStyle/>
                    <a:p>
                      <a:pPr marL="0" marR="0" lvl="0" indent="0" algn="l" rtl="0">
                        <a:spcBef>
                          <a:spcPts val="0"/>
                        </a:spcBef>
                        <a:spcAft>
                          <a:spcPts val="0"/>
                        </a:spcAft>
                        <a:buClr>
                          <a:srgbClr val="000000"/>
                        </a:buClr>
                        <a:buSzPts val="3200"/>
                        <a:buFont typeface="Arial"/>
                        <a:buNone/>
                      </a:pPr>
                      <a:r>
                        <a:rPr lang="en-US" sz="3200" dirty="0">
                          <a:solidFill>
                            <a:srgbClr val="000000"/>
                          </a:solidFill>
                          <a:latin typeface="Arial"/>
                          <a:ea typeface="Arial"/>
                          <a:cs typeface="Arial"/>
                          <a:sym typeface="Arial"/>
                        </a:rPr>
                        <a:t>Mental health issues</a:t>
                      </a:r>
                      <a:endParaRPr sz="3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Clr>
                          <a:schemeClr val="dk1"/>
                        </a:buClr>
                        <a:buSzPts val="3200"/>
                        <a:buFont typeface="Arial"/>
                        <a:buNone/>
                      </a:pPr>
                      <a:r>
                        <a:rPr lang="en-US" sz="3200">
                          <a:latin typeface="Arial"/>
                          <a:ea typeface="Arial"/>
                          <a:cs typeface="Arial"/>
                          <a:sym typeface="Arial"/>
                        </a:rPr>
                        <a:t>38</a:t>
                      </a:r>
                      <a:endParaRPr sz="3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r h="435525">
                <a:tc>
                  <a:txBody>
                    <a:bodyPr/>
                    <a:lstStyle/>
                    <a:p>
                      <a:pPr marL="0" marR="0" lvl="0" indent="0" algn="l" rtl="0">
                        <a:spcBef>
                          <a:spcPts val="0"/>
                        </a:spcBef>
                        <a:spcAft>
                          <a:spcPts val="0"/>
                        </a:spcAft>
                        <a:buClr>
                          <a:schemeClr val="dk1"/>
                        </a:buClr>
                        <a:buSzPts val="3200"/>
                        <a:buFont typeface="Arial"/>
                        <a:buNone/>
                      </a:pPr>
                      <a:r>
                        <a:rPr lang="en-US" sz="3200">
                          <a:latin typeface="Arial"/>
                          <a:ea typeface="Arial"/>
                          <a:cs typeface="Arial"/>
                          <a:sym typeface="Arial"/>
                        </a:rPr>
                        <a:t>Lack of communication skills</a:t>
                      </a:r>
                      <a:endParaRPr sz="3200" b="0" i="0" u="none" strike="noStrike" cap="none">
                        <a:solidFill>
                          <a:srgbClr val="000000"/>
                        </a:solidFill>
                        <a:latin typeface="Arial"/>
                        <a:ea typeface="Arial"/>
                        <a:cs typeface="Arial"/>
                        <a:sym typeface="Arial"/>
                      </a:endParaRPr>
                    </a:p>
                  </a:txBody>
                  <a:tcPr marL="9525" marR="9525" marT="9525" marB="0"/>
                </a:tc>
                <a:tc>
                  <a:txBody>
                    <a:bodyPr/>
                    <a:lstStyle/>
                    <a:p>
                      <a:pPr marL="0" marR="0" lvl="0" indent="0" algn="ctr" rtl="0">
                        <a:spcBef>
                          <a:spcPts val="0"/>
                        </a:spcBef>
                        <a:spcAft>
                          <a:spcPts val="0"/>
                        </a:spcAft>
                        <a:buClr>
                          <a:schemeClr val="dk1"/>
                        </a:buClr>
                        <a:buSzPts val="3200"/>
                        <a:buFont typeface="Arial"/>
                        <a:buNone/>
                      </a:pPr>
                      <a:r>
                        <a:rPr lang="en-US" sz="3200">
                          <a:latin typeface="Arial"/>
                          <a:ea typeface="Arial"/>
                          <a:cs typeface="Arial"/>
                          <a:sym typeface="Arial"/>
                        </a:rPr>
                        <a:t>12</a:t>
                      </a:r>
                      <a:endParaRPr sz="3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3"/>
                  </a:ext>
                </a:extLst>
              </a:tr>
              <a:tr h="434325">
                <a:tc>
                  <a:txBody>
                    <a:bodyPr/>
                    <a:lstStyle/>
                    <a:p>
                      <a:pPr marL="0" marR="0" lvl="0" indent="0" algn="l" rtl="0">
                        <a:spcBef>
                          <a:spcPts val="0"/>
                        </a:spcBef>
                        <a:spcAft>
                          <a:spcPts val="0"/>
                        </a:spcAft>
                        <a:buClr>
                          <a:schemeClr val="dk1"/>
                        </a:buClr>
                        <a:buSzPts val="3200"/>
                        <a:buFont typeface="Arial"/>
                        <a:buNone/>
                      </a:pPr>
                      <a:r>
                        <a:rPr lang="en-US" sz="3200" b="0" i="0" u="none" strike="noStrike" cap="none" dirty="0">
                          <a:solidFill>
                            <a:srgbClr val="000000"/>
                          </a:solidFill>
                          <a:latin typeface="Arial"/>
                          <a:ea typeface="Arial"/>
                          <a:cs typeface="Arial"/>
                          <a:sym typeface="Arial"/>
                        </a:rPr>
                        <a:t>Transport Facility</a:t>
                      </a:r>
                      <a:endParaRPr sz="3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Clr>
                          <a:schemeClr val="dk1"/>
                        </a:buClr>
                        <a:buSzPts val="3200"/>
                        <a:buFont typeface="Arial"/>
                        <a:buNone/>
                      </a:pPr>
                      <a:r>
                        <a:rPr lang="en-US" sz="3200">
                          <a:latin typeface="Arial"/>
                          <a:ea typeface="Arial"/>
                          <a:cs typeface="Arial"/>
                          <a:sym typeface="Arial"/>
                        </a:rPr>
                        <a:t>15</a:t>
                      </a:r>
                      <a:endParaRPr sz="3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4"/>
                  </a:ext>
                </a:extLst>
              </a:tr>
              <a:tr h="434325">
                <a:tc>
                  <a:txBody>
                    <a:bodyPr/>
                    <a:lstStyle/>
                    <a:p>
                      <a:pPr marL="0" marR="0" lvl="0" indent="0" algn="l" rtl="0">
                        <a:spcBef>
                          <a:spcPts val="0"/>
                        </a:spcBef>
                        <a:spcAft>
                          <a:spcPts val="0"/>
                        </a:spcAft>
                        <a:buClr>
                          <a:schemeClr val="dk1"/>
                        </a:buClr>
                        <a:buSzPts val="3200"/>
                        <a:buFont typeface="Arial"/>
                        <a:buNone/>
                      </a:pPr>
                      <a:r>
                        <a:rPr lang="en-US" sz="3200" u="none" strike="noStrike" cap="none">
                          <a:latin typeface="Arial"/>
                          <a:ea typeface="Arial"/>
                          <a:cs typeface="Arial"/>
                          <a:sym typeface="Arial"/>
                        </a:rPr>
                        <a:t>Poor participation in sports</a:t>
                      </a:r>
                      <a:endParaRPr sz="32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Clr>
                          <a:schemeClr val="dk1"/>
                        </a:buClr>
                        <a:buSzPts val="3200"/>
                        <a:buFont typeface="Arial"/>
                        <a:buNone/>
                      </a:pPr>
                      <a:r>
                        <a:rPr lang="en-US" sz="3200" dirty="0">
                          <a:latin typeface="Arial"/>
                          <a:ea typeface="Arial"/>
                          <a:cs typeface="Arial"/>
                          <a:sym typeface="Arial"/>
                        </a:rPr>
                        <a:t>20</a:t>
                      </a:r>
                      <a:endParaRPr sz="3200" b="0" i="0" u="none" strike="noStrike" cap="none" dirty="0">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5"/>
                  </a:ext>
                </a:extLst>
              </a:tr>
            </a:tbl>
          </a:graphicData>
        </a:graphic>
      </p:graphicFrame>
      <p:sp>
        <p:nvSpPr>
          <p:cNvPr id="183" name="Google Shape;183;p26"/>
          <p:cNvSpPr txBox="1"/>
          <p:nvPr/>
        </p:nvSpPr>
        <p:spPr>
          <a:xfrm>
            <a:off x="599661" y="544208"/>
            <a:ext cx="7881730"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2400" b="1" i="0" u="none" strike="noStrike" cap="none" dirty="0">
                <a:solidFill>
                  <a:schemeClr val="dk1"/>
                </a:solidFill>
                <a:latin typeface="Arial"/>
                <a:ea typeface="Arial"/>
                <a:cs typeface="Arial"/>
                <a:sym typeface="Arial"/>
              </a:rPr>
              <a:t>PIE CHART   </a:t>
            </a:r>
            <a:r>
              <a:rPr lang="en-US" sz="2400" b="1" dirty="0">
                <a:solidFill>
                  <a:schemeClr val="dk1"/>
                </a:solidFill>
              </a:rPr>
              <a:t>FOR</a:t>
            </a:r>
            <a:r>
              <a:rPr lang="en-US" sz="2400" b="1" i="0" u="none" strike="noStrike" cap="none" dirty="0">
                <a:solidFill>
                  <a:schemeClr val="dk1"/>
                </a:solidFill>
                <a:latin typeface="Arial"/>
                <a:ea typeface="Arial"/>
                <a:cs typeface="Arial"/>
                <a:sym typeface="Arial"/>
              </a:rPr>
              <a:t>   WEIGHTAGE   OF   PROBLEM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1887549" y="473725"/>
            <a:ext cx="8358419" cy="4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2800" b="1" i="0" u="none" strike="noStrike" cap="none" dirty="0">
                <a:solidFill>
                  <a:schemeClr val="dk1"/>
                </a:solidFill>
                <a:latin typeface="Arial"/>
                <a:ea typeface="Arial"/>
                <a:cs typeface="Arial"/>
                <a:sym typeface="Arial"/>
              </a:rPr>
              <a:t>PIE CHART   FOR   WEIGHTAGE   OF   PROBLEM </a:t>
            </a:r>
            <a:endParaRPr dirty="0"/>
          </a:p>
        </p:txBody>
      </p:sp>
      <p:pic>
        <p:nvPicPr>
          <p:cNvPr id="189" name="Google Shape;189;p27"/>
          <p:cNvPicPr preferRelativeResize="0"/>
          <p:nvPr/>
        </p:nvPicPr>
        <p:blipFill rotWithShape="1">
          <a:blip r:embed="rId3">
            <a:alphaModFix/>
          </a:blip>
          <a:srcRect/>
          <a:stretch/>
        </p:blipFill>
        <p:spPr>
          <a:xfrm>
            <a:off x="1524000" y="1397000"/>
            <a:ext cx="6096000" cy="4064000"/>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0"/>
          <p:cNvSpPr txBox="1">
            <a:spLocks noGrp="1"/>
          </p:cNvSpPr>
          <p:nvPr>
            <p:ph type="title"/>
          </p:nvPr>
        </p:nvSpPr>
        <p:spPr>
          <a:xfrm>
            <a:off x="2366960" y="159573"/>
            <a:ext cx="5268900" cy="943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000"/>
              <a:buFont typeface="Caveat"/>
              <a:buNone/>
            </a:pPr>
            <a:r>
              <a:rPr lang="en-US" sz="4000" b="1">
                <a:solidFill>
                  <a:srgbClr val="004C99"/>
                </a:solidFill>
              </a:rPr>
              <a:t>BrainStorming</a:t>
            </a:r>
            <a:endParaRPr sz="4000" b="1">
              <a:solidFill>
                <a:srgbClr val="004C99"/>
              </a:solidFill>
            </a:endParaRPr>
          </a:p>
        </p:txBody>
      </p:sp>
      <p:pic>
        <p:nvPicPr>
          <p:cNvPr id="276" name="Google Shape;276;p40" descr="brain1.jpg"/>
          <p:cNvPicPr preferRelativeResize="0">
            <a:picLocks noGrp="1"/>
          </p:cNvPicPr>
          <p:nvPr>
            <p:ph type="body" idx="1"/>
          </p:nvPr>
        </p:nvPicPr>
        <p:blipFill rotWithShape="1">
          <a:blip r:embed="rId3">
            <a:alphaModFix/>
          </a:blip>
          <a:srcRect/>
          <a:stretch/>
        </p:blipFill>
        <p:spPr>
          <a:xfrm>
            <a:off x="3150958" y="1096464"/>
            <a:ext cx="3868615" cy="2897944"/>
          </a:xfrm>
          <a:prstGeom prst="rect">
            <a:avLst/>
          </a:prstGeom>
          <a:noFill/>
          <a:ln>
            <a:noFill/>
          </a:ln>
        </p:spPr>
      </p:pic>
      <p:sp>
        <p:nvSpPr>
          <p:cNvPr id="277" name="Google Shape;277;p40"/>
          <p:cNvSpPr/>
          <p:nvPr/>
        </p:nvSpPr>
        <p:spPr>
          <a:xfrm>
            <a:off x="950078" y="4220242"/>
            <a:ext cx="8267317" cy="1997678"/>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Clr>
                <a:srgbClr val="000000"/>
              </a:buClr>
              <a:buSzPts val="2600"/>
              <a:buFont typeface="Arial"/>
              <a:buNone/>
            </a:pPr>
            <a:r>
              <a:rPr lang="en-US" sz="2600" b="1" i="0" u="none" strike="noStrike" cap="none">
                <a:solidFill>
                  <a:schemeClr val="dk1"/>
                </a:solidFill>
                <a:latin typeface="Arial"/>
                <a:ea typeface="Arial"/>
                <a:cs typeface="Arial"/>
                <a:sym typeface="Arial"/>
              </a:rPr>
              <a:t>[]</a:t>
            </a:r>
            <a:r>
              <a:rPr lang="en-US" sz="2600" b="1" i="0" u="none" strike="noStrike" cap="none">
                <a:solidFill>
                  <a:schemeClr val="lt1"/>
                </a:solidFill>
                <a:latin typeface="Arial"/>
                <a:ea typeface="Arial"/>
                <a:cs typeface="Arial"/>
                <a:sym typeface="Arial"/>
              </a:rPr>
              <a:t> </a:t>
            </a:r>
            <a:r>
              <a:rPr lang="en-US" sz="2600" b="1" i="0" u="none" strike="noStrike" cap="none">
                <a:solidFill>
                  <a:schemeClr val="dk1"/>
                </a:solidFill>
                <a:latin typeface="Arial"/>
                <a:ea typeface="Arial"/>
                <a:cs typeface="Arial"/>
                <a:sym typeface="Arial"/>
              </a:rPr>
              <a:t>  </a:t>
            </a:r>
            <a:r>
              <a:rPr lang="en-US" sz="2400" b="1" i="0" u="none" strike="noStrike" cap="none">
                <a:solidFill>
                  <a:schemeClr val="dk1"/>
                </a:solidFill>
                <a:latin typeface="Calibri"/>
                <a:ea typeface="Calibri"/>
                <a:cs typeface="Calibri"/>
                <a:sym typeface="Calibri"/>
              </a:rPr>
              <a:t>BRAINSTORMING IS A   METHOD OF GETTING  A GROUP OF   PEOPLE TO GENERATE A LOT OF IDEAS IN A SHORT SPACE  OF TIME</a:t>
            </a:r>
            <a:r>
              <a:rPr lang="en-US" sz="2600" b="1" i="0" u="none" strike="noStrike" cap="none">
                <a:solidFill>
                  <a:schemeClr val="dk1"/>
                </a:solidFill>
                <a:latin typeface="Arial"/>
                <a:ea typeface="Arial"/>
                <a:cs typeface="Arial"/>
                <a:sym typeface="Arial"/>
              </a:rPr>
              <a:t>.</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822"/>
                                        <p:tgtEl>
                                          <p:spTgt spid="275"/>
                                        </p:tgtEl>
                                      </p:cBhvr>
                                    </p:animEffect>
                                  </p:childTnLst>
                                </p:cTn>
                              </p:par>
                              <p:par>
                                <p:cTn id="8" presetID="10" presetClass="entr" presetSubtype="0" fill="hold" nodeType="withEffect">
                                  <p:stCondLst>
                                    <p:cond delay="0"/>
                                  </p:stCondLst>
                                  <p:childTnLst>
                                    <p:set>
                                      <p:cBhvr>
                                        <p:cTn id="9" dur="1" fill="hold">
                                          <p:stCondLst>
                                            <p:cond delay="0"/>
                                          </p:stCondLst>
                                        </p:cTn>
                                        <p:tgtEl>
                                          <p:spTgt spid="277">
                                            <p:txEl>
                                              <p:pRg st="0" end="0"/>
                                            </p:txEl>
                                          </p:spTgt>
                                        </p:tgtEl>
                                        <p:attrNameLst>
                                          <p:attrName>style.visibility</p:attrName>
                                        </p:attrNameLst>
                                      </p:cBhvr>
                                      <p:to>
                                        <p:strVal val="visible"/>
                                      </p:to>
                                    </p:set>
                                    <p:animEffect transition="in" filter="fade">
                                      <p:cBhvr>
                                        <p:cTn id="10" dur="800"/>
                                        <p:tgtEl>
                                          <p:spTgt spid="2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title"/>
          </p:nvPr>
        </p:nvSpPr>
        <p:spPr>
          <a:xfrm>
            <a:off x="1384453" y="381650"/>
            <a:ext cx="6460800" cy="923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BEE6EE"/>
              </a:buClr>
              <a:buSzPts val="4400"/>
              <a:buFont typeface="Architects Daughter"/>
              <a:buNone/>
            </a:pPr>
            <a:r>
              <a:rPr lang="en-US" b="1">
                <a:solidFill>
                  <a:srgbClr val="003366"/>
                </a:solidFill>
              </a:rPr>
              <a:t>STEPS IN BRAINSTORMING</a:t>
            </a:r>
            <a:endParaRPr/>
          </a:p>
        </p:txBody>
      </p:sp>
      <p:sp>
        <p:nvSpPr>
          <p:cNvPr id="283" name="Google Shape;283;p41"/>
          <p:cNvSpPr txBox="1">
            <a:spLocks noGrp="1"/>
          </p:cNvSpPr>
          <p:nvPr>
            <p:ph type="body" idx="1"/>
          </p:nvPr>
        </p:nvSpPr>
        <p:spPr>
          <a:xfrm>
            <a:off x="1827418" y="2053725"/>
            <a:ext cx="5866500" cy="3234300"/>
          </a:xfrm>
          <a:prstGeom prst="rect">
            <a:avLst/>
          </a:prstGeom>
          <a:noFill/>
          <a:ln>
            <a:noFill/>
          </a:ln>
        </p:spPr>
        <p:txBody>
          <a:bodyPr spcFirstLastPara="1" wrap="square" lIns="91425" tIns="45700" rIns="91425" bIns="45700" anchor="t" anchorCtr="0">
            <a:noAutofit/>
          </a:bodyPr>
          <a:lstStyle/>
          <a:p>
            <a:pPr marL="508000" lvl="0" indent="-457200" algn="just" rtl="0">
              <a:lnSpc>
                <a:spcPct val="90000"/>
              </a:lnSpc>
              <a:spcBef>
                <a:spcPts val="0"/>
              </a:spcBef>
              <a:spcAft>
                <a:spcPts val="0"/>
              </a:spcAft>
              <a:buClr>
                <a:schemeClr val="dk1"/>
              </a:buClr>
              <a:buSzPts val="2800"/>
              <a:buFont typeface="Arial"/>
              <a:buChar char="•"/>
            </a:pPr>
            <a:r>
              <a:rPr lang="en-US" sz="2800" b="1">
                <a:solidFill>
                  <a:schemeClr val="dk1"/>
                </a:solidFill>
              </a:rPr>
              <a:t>IDEA GENERATION                                                      </a:t>
            </a:r>
            <a:endParaRPr/>
          </a:p>
          <a:p>
            <a:pPr marL="1828800" lvl="4" indent="-279400" algn="just" rtl="0">
              <a:lnSpc>
                <a:spcPct val="90000"/>
              </a:lnSpc>
              <a:spcBef>
                <a:spcPts val="375"/>
              </a:spcBef>
              <a:spcAft>
                <a:spcPts val="0"/>
              </a:spcAft>
              <a:buClr>
                <a:srgbClr val="EDEDED"/>
              </a:buClr>
              <a:buSzPts val="2800"/>
              <a:buFont typeface="Arial"/>
              <a:buNone/>
            </a:pPr>
            <a:endParaRPr sz="2800" b="1">
              <a:solidFill>
                <a:schemeClr val="dk1"/>
              </a:solidFill>
            </a:endParaRPr>
          </a:p>
          <a:p>
            <a:pPr marL="508000" lvl="0" indent="-457200" algn="just" rtl="0">
              <a:lnSpc>
                <a:spcPct val="90000"/>
              </a:lnSpc>
              <a:spcBef>
                <a:spcPts val="375"/>
              </a:spcBef>
              <a:spcAft>
                <a:spcPts val="0"/>
              </a:spcAft>
              <a:buClr>
                <a:schemeClr val="dk1"/>
              </a:buClr>
              <a:buSzPts val="2800"/>
              <a:buFont typeface="Arial"/>
              <a:buChar char="•"/>
            </a:pPr>
            <a:r>
              <a:rPr lang="en-US" sz="2800" b="1">
                <a:solidFill>
                  <a:schemeClr val="dk1"/>
                </a:solidFill>
              </a:rPr>
              <a:t>IDEA CLARIFICATION</a:t>
            </a:r>
            <a:endParaRPr/>
          </a:p>
          <a:p>
            <a:pPr marL="628650" lvl="0" indent="-279400" algn="just" rtl="0">
              <a:lnSpc>
                <a:spcPct val="90000"/>
              </a:lnSpc>
              <a:spcBef>
                <a:spcPts val="750"/>
              </a:spcBef>
              <a:spcAft>
                <a:spcPts val="0"/>
              </a:spcAft>
              <a:buClr>
                <a:srgbClr val="EDEDED"/>
              </a:buClr>
              <a:buSzPts val="2800"/>
              <a:buFont typeface="Arial"/>
              <a:buNone/>
            </a:pPr>
            <a:endParaRPr sz="2800" b="1">
              <a:solidFill>
                <a:schemeClr val="dk1"/>
              </a:solidFill>
            </a:endParaRPr>
          </a:p>
          <a:p>
            <a:pPr marL="508000" lvl="0" indent="-457200" algn="just" rtl="0">
              <a:lnSpc>
                <a:spcPct val="90000"/>
              </a:lnSpc>
              <a:spcBef>
                <a:spcPts val="375"/>
              </a:spcBef>
              <a:spcAft>
                <a:spcPts val="0"/>
              </a:spcAft>
              <a:buClr>
                <a:schemeClr val="dk1"/>
              </a:buClr>
              <a:buSzPts val="2800"/>
              <a:buFont typeface="Arial"/>
              <a:buChar char="•"/>
            </a:pPr>
            <a:r>
              <a:rPr lang="en-US" sz="2800" b="1">
                <a:solidFill>
                  <a:schemeClr val="dk1"/>
                </a:solidFill>
              </a:rPr>
              <a:t>IDEA EVALUATION</a:t>
            </a:r>
            <a:endParaRPr sz="2800" b="1"/>
          </a:p>
          <a:p>
            <a:pPr marL="342900" lvl="0" indent="-190500" algn="just" rtl="0">
              <a:lnSpc>
                <a:spcPct val="90000"/>
              </a:lnSpc>
              <a:spcBef>
                <a:spcPts val="750"/>
              </a:spcBef>
              <a:spcAft>
                <a:spcPts val="0"/>
              </a:spcAft>
              <a:buClr>
                <a:srgbClr val="EDEDED"/>
              </a:buClr>
              <a:buSzPts val="2400"/>
              <a:buFont typeface="Arial"/>
              <a:buNone/>
            </a:pPr>
            <a:endParaRPr sz="2800" b="1"/>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500"/>
                                        <p:tgtEl>
                                          <p:spTgt spid="282"/>
                                        </p:tgtEl>
                                      </p:cBhvr>
                                    </p:animEffect>
                                  </p:childTnLst>
                                </p:cTn>
                              </p:par>
                              <p:par>
                                <p:cTn id="8" presetID="10" presetClass="entr" presetSubtype="0" fill="hold" nodeType="withEffect">
                                  <p:stCondLst>
                                    <p:cond delay="0"/>
                                  </p:stCondLst>
                                  <p:childTnLst>
                                    <p:set>
                                      <p:cBhvr>
                                        <p:cTn id="9" dur="1" fill="hold">
                                          <p:stCondLst>
                                            <p:cond delay="0"/>
                                          </p:stCondLst>
                                        </p:cTn>
                                        <p:tgtEl>
                                          <p:spTgt spid="283">
                                            <p:txEl>
                                              <p:pRg st="0" end="0"/>
                                            </p:txEl>
                                          </p:spTgt>
                                        </p:tgtEl>
                                        <p:attrNameLst>
                                          <p:attrName>style.visibility</p:attrName>
                                        </p:attrNameLst>
                                      </p:cBhvr>
                                      <p:to>
                                        <p:strVal val="visible"/>
                                      </p:to>
                                    </p:set>
                                    <p:animEffect transition="in" filter="fade">
                                      <p:cBhvr>
                                        <p:cTn id="10" dur="1200"/>
                                        <p:tgtEl>
                                          <p:spTgt spid="28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3">
                                            <p:txEl>
                                              <p:pRg st="1" end="1"/>
                                            </p:txEl>
                                          </p:spTgt>
                                        </p:tgtEl>
                                        <p:attrNameLst>
                                          <p:attrName>style.visibility</p:attrName>
                                        </p:attrNameLst>
                                      </p:cBhvr>
                                      <p:to>
                                        <p:strVal val="visible"/>
                                      </p:to>
                                    </p:set>
                                    <p:animEffect transition="in" filter="fade">
                                      <p:cBhvr>
                                        <p:cTn id="13" dur="1200"/>
                                        <p:tgtEl>
                                          <p:spTgt spid="28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3">
                                            <p:txEl>
                                              <p:pRg st="2" end="2"/>
                                            </p:txEl>
                                          </p:spTgt>
                                        </p:tgtEl>
                                        <p:attrNameLst>
                                          <p:attrName>style.visibility</p:attrName>
                                        </p:attrNameLst>
                                      </p:cBhvr>
                                      <p:to>
                                        <p:strVal val="visible"/>
                                      </p:to>
                                    </p:set>
                                    <p:animEffect transition="in" filter="fade">
                                      <p:cBhvr>
                                        <p:cTn id="16" dur="1200"/>
                                        <p:tgtEl>
                                          <p:spTgt spid="28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83">
                                            <p:txEl>
                                              <p:pRg st="3" end="3"/>
                                            </p:txEl>
                                          </p:spTgt>
                                        </p:tgtEl>
                                        <p:attrNameLst>
                                          <p:attrName>style.visibility</p:attrName>
                                        </p:attrNameLst>
                                      </p:cBhvr>
                                      <p:to>
                                        <p:strVal val="visible"/>
                                      </p:to>
                                    </p:set>
                                    <p:animEffect transition="in" filter="fade">
                                      <p:cBhvr>
                                        <p:cTn id="19" dur="1200"/>
                                        <p:tgtEl>
                                          <p:spTgt spid="28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83">
                                            <p:txEl>
                                              <p:pRg st="4" end="4"/>
                                            </p:txEl>
                                          </p:spTgt>
                                        </p:tgtEl>
                                        <p:attrNameLst>
                                          <p:attrName>style.visibility</p:attrName>
                                        </p:attrNameLst>
                                      </p:cBhvr>
                                      <p:to>
                                        <p:strVal val="visible"/>
                                      </p:to>
                                    </p:set>
                                    <p:animEffect transition="in" filter="fade">
                                      <p:cBhvr>
                                        <p:cTn id="22" dur="1200"/>
                                        <p:tgtEl>
                                          <p:spTgt spid="28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3">
                                            <p:txEl>
                                              <p:pRg st="5" end="5"/>
                                            </p:txEl>
                                          </p:spTgt>
                                        </p:tgtEl>
                                        <p:attrNameLst>
                                          <p:attrName>style.visibility</p:attrName>
                                        </p:attrNameLst>
                                      </p:cBhvr>
                                      <p:to>
                                        <p:strVal val="visible"/>
                                      </p:to>
                                    </p:set>
                                    <p:animEffect transition="in" filter="fade">
                                      <p:cBhvr>
                                        <p:cTn id="25" dur="1200"/>
                                        <p:tgtEl>
                                          <p:spTgt spid="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2"/>
          <p:cNvSpPr txBox="1">
            <a:spLocks noGrp="1"/>
          </p:cNvSpPr>
          <p:nvPr>
            <p:ph type="title"/>
          </p:nvPr>
        </p:nvSpPr>
        <p:spPr>
          <a:xfrm>
            <a:off x="506366" y="263532"/>
            <a:ext cx="87915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5CBDC"/>
              </a:buClr>
              <a:buSzPts val="3600"/>
              <a:buFont typeface="Bodoni"/>
              <a:buNone/>
            </a:pPr>
            <a:r>
              <a:rPr lang="en-US" b="1" dirty="0">
                <a:solidFill>
                  <a:srgbClr val="003366"/>
                </a:solidFill>
              </a:rPr>
              <a:t>TECHNIQUES OF BRAINSTORMING</a:t>
            </a:r>
            <a:endParaRPr dirty="0"/>
          </a:p>
        </p:txBody>
      </p:sp>
      <p:sp>
        <p:nvSpPr>
          <p:cNvPr id="289" name="Google Shape;289;p42"/>
          <p:cNvSpPr txBox="1">
            <a:spLocks noGrp="1"/>
          </p:cNvSpPr>
          <p:nvPr>
            <p:ph type="body" idx="1"/>
          </p:nvPr>
        </p:nvSpPr>
        <p:spPr>
          <a:xfrm>
            <a:off x="-389458" y="1356996"/>
            <a:ext cx="8616315" cy="2681605"/>
          </a:xfrm>
          <a:prstGeom prst="rect">
            <a:avLst/>
          </a:prstGeom>
          <a:noFill/>
          <a:ln>
            <a:noFill/>
          </a:ln>
        </p:spPr>
        <p:txBody>
          <a:bodyPr spcFirstLastPara="1" wrap="square" lIns="91425" tIns="45700" rIns="91425" bIns="45700" anchor="t" anchorCtr="0">
            <a:noAutofit/>
          </a:bodyPr>
          <a:lstStyle/>
          <a:p>
            <a:pPr marL="342900" lvl="0" indent="-177800" algn="ctr" rtl="0">
              <a:lnSpc>
                <a:spcPct val="200000"/>
              </a:lnSpc>
              <a:spcBef>
                <a:spcPts val="0"/>
              </a:spcBef>
              <a:spcAft>
                <a:spcPts val="0"/>
              </a:spcAft>
              <a:buClr>
                <a:srgbClr val="EDEDED"/>
              </a:buClr>
              <a:buSzPts val="2800"/>
              <a:buFont typeface="Arial"/>
              <a:buChar char="•"/>
            </a:pPr>
            <a:r>
              <a:rPr lang="en-US" sz="2800" b="1" dirty="0">
                <a:solidFill>
                  <a:schemeClr val="dk1"/>
                </a:solidFill>
              </a:rPr>
              <a:t>    FREE WHEELING BRAINSTORMING</a:t>
            </a:r>
            <a:endParaRPr dirty="0"/>
          </a:p>
          <a:p>
            <a:pPr marL="342900" lvl="0" indent="-177800" algn="ctr" rtl="0">
              <a:lnSpc>
                <a:spcPct val="200000"/>
              </a:lnSpc>
              <a:spcBef>
                <a:spcPts val="0"/>
              </a:spcBef>
              <a:spcAft>
                <a:spcPts val="0"/>
              </a:spcAft>
              <a:buClr>
                <a:srgbClr val="EDEDED"/>
              </a:buClr>
              <a:buSzPts val="2800"/>
              <a:buFont typeface="Arial"/>
              <a:buChar char="•"/>
            </a:pPr>
            <a:r>
              <a:rPr lang="en-US" sz="2800" b="1" dirty="0">
                <a:solidFill>
                  <a:schemeClr val="dk1"/>
                </a:solidFill>
              </a:rPr>
              <a:t>ROUND ROBIN BRAINSTORMING</a:t>
            </a:r>
            <a:endParaRPr dirty="0"/>
          </a:p>
          <a:p>
            <a:pPr marL="342900" lvl="0" indent="-177800" algn="ctr" rtl="0">
              <a:lnSpc>
                <a:spcPct val="200000"/>
              </a:lnSpc>
              <a:spcBef>
                <a:spcPts val="750"/>
              </a:spcBef>
              <a:spcAft>
                <a:spcPts val="0"/>
              </a:spcAft>
              <a:buClr>
                <a:srgbClr val="EDEDED"/>
              </a:buClr>
              <a:buSzPts val="2800"/>
              <a:buFont typeface="Arial"/>
              <a:buChar char="•"/>
            </a:pPr>
            <a:r>
              <a:rPr lang="en-US" sz="2800" b="1" dirty="0">
                <a:solidFill>
                  <a:schemeClr val="dk1"/>
                </a:solidFill>
              </a:rPr>
              <a:t>    SLIP METHOD OF BRAINSTORMING</a:t>
            </a:r>
            <a:endParaRPr dirty="0"/>
          </a:p>
        </p:txBody>
      </p:sp>
      <p:sp>
        <p:nvSpPr>
          <p:cNvPr id="2" name="TextBox 1">
            <a:extLst>
              <a:ext uri="{FF2B5EF4-FFF2-40B4-BE49-F238E27FC236}">
                <a16:creationId xmlns:a16="http://schemas.microsoft.com/office/drawing/2014/main" id="{264B4CBA-28A3-454B-AB32-27661C507BC6}"/>
              </a:ext>
            </a:extLst>
          </p:cNvPr>
          <p:cNvSpPr txBox="1"/>
          <p:nvPr/>
        </p:nvSpPr>
        <p:spPr>
          <a:xfrm>
            <a:off x="745588" y="4557932"/>
            <a:ext cx="9397218" cy="523220"/>
          </a:xfrm>
          <a:prstGeom prst="rect">
            <a:avLst/>
          </a:prstGeom>
          <a:noFill/>
        </p:spPr>
        <p:txBody>
          <a:bodyPr wrap="square" rtlCol="0">
            <a:spAutoFit/>
          </a:bodyPr>
          <a:lstStyle/>
          <a:p>
            <a:r>
              <a:rPr lang="en-IN" sz="2800" b="1" dirty="0">
                <a:solidFill>
                  <a:srgbClr val="FF0000"/>
                </a:solidFill>
                <a:latin typeface="+mj-lt"/>
              </a:rPr>
              <a:t>We used Free Wheeling Brainstorming in our OQCC</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par>
                                <p:cTn id="8" presetID="2" presetClass="entr" presetSubtype="4" fill="hold" nodeType="withEffect">
                                  <p:stCondLst>
                                    <p:cond delay="0"/>
                                  </p:stCondLst>
                                  <p:childTnLst>
                                    <p:set>
                                      <p:cBhvr>
                                        <p:cTn id="9" dur="1" fill="hold">
                                          <p:stCondLst>
                                            <p:cond delay="0"/>
                                          </p:stCondLst>
                                        </p:cTn>
                                        <p:tgtEl>
                                          <p:spTgt spid="289">
                                            <p:txEl>
                                              <p:pRg st="0" end="0"/>
                                            </p:txEl>
                                          </p:spTgt>
                                        </p:tgtEl>
                                        <p:attrNameLst>
                                          <p:attrName>style.visibility</p:attrName>
                                        </p:attrNameLst>
                                      </p:cBhvr>
                                      <p:to>
                                        <p:strVal val="visible"/>
                                      </p:to>
                                    </p:set>
                                    <p:anim calcmode="lin" valueType="num">
                                      <p:cBhvr additive="base">
                                        <p:cTn id="10" dur="500"/>
                                        <p:tgtEl>
                                          <p:spTgt spid="289">
                                            <p:txEl>
                                              <p:pRg st="0" end="0"/>
                                            </p:txEl>
                                          </p:spTgt>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89">
                                            <p:txEl>
                                              <p:pRg st="1" end="1"/>
                                            </p:txEl>
                                          </p:spTgt>
                                        </p:tgtEl>
                                        <p:attrNameLst>
                                          <p:attrName>style.visibility</p:attrName>
                                        </p:attrNameLst>
                                      </p:cBhvr>
                                      <p:to>
                                        <p:strVal val="visible"/>
                                      </p:to>
                                    </p:set>
                                    <p:anim calcmode="lin" valueType="num">
                                      <p:cBhvr additive="base">
                                        <p:cTn id="13" dur="500"/>
                                        <p:tgtEl>
                                          <p:spTgt spid="289">
                                            <p:txEl>
                                              <p:pRg st="1" end="1"/>
                                            </p:txEl>
                                          </p:spTgt>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89">
                                            <p:txEl>
                                              <p:pRg st="2" end="2"/>
                                            </p:txEl>
                                          </p:spTgt>
                                        </p:tgtEl>
                                        <p:attrNameLst>
                                          <p:attrName>style.visibility</p:attrName>
                                        </p:attrNameLst>
                                      </p:cBhvr>
                                      <p:to>
                                        <p:strVal val="visible"/>
                                      </p:to>
                                    </p:set>
                                    <p:anim calcmode="lin" valueType="num">
                                      <p:cBhvr additive="base">
                                        <p:cTn id="16" dur="500"/>
                                        <p:tgtEl>
                                          <p:spTgt spid="28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4" name="Google Shape;194;p28"/>
          <p:cNvGraphicFramePr/>
          <p:nvPr/>
        </p:nvGraphicFramePr>
        <p:xfrm>
          <a:off x="894080" y="134620"/>
          <a:ext cx="8656350" cy="6496125"/>
        </p:xfrm>
        <a:graphic>
          <a:graphicData uri="http://schemas.openxmlformats.org/drawingml/2006/table">
            <a:tbl>
              <a:tblPr>
                <a:noFill/>
                <a:tableStyleId>{9006D49B-030C-4C62-83E8-E6D397F8469E}</a:tableStyleId>
              </a:tblPr>
              <a:tblGrid>
                <a:gridCol w="457200">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576575">
                  <a:extLst>
                    <a:ext uri="{9D8B030D-6E8A-4147-A177-3AD203B41FA5}">
                      <a16:colId xmlns:a16="http://schemas.microsoft.com/office/drawing/2014/main" val="20002"/>
                    </a:ext>
                  </a:extLst>
                </a:gridCol>
                <a:gridCol w="330825">
                  <a:extLst>
                    <a:ext uri="{9D8B030D-6E8A-4147-A177-3AD203B41FA5}">
                      <a16:colId xmlns:a16="http://schemas.microsoft.com/office/drawing/2014/main" val="20003"/>
                    </a:ext>
                  </a:extLst>
                </a:gridCol>
                <a:gridCol w="462925">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6575">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825">
                  <a:extLst>
                    <a:ext uri="{9D8B030D-6E8A-4147-A177-3AD203B41FA5}">
                      <a16:colId xmlns:a16="http://schemas.microsoft.com/office/drawing/2014/main" val="20008"/>
                    </a:ext>
                  </a:extLst>
                </a:gridCol>
                <a:gridCol w="455925">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6575">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6575">
                  <a:extLst>
                    <a:ext uri="{9D8B030D-6E8A-4147-A177-3AD203B41FA5}">
                      <a16:colId xmlns:a16="http://schemas.microsoft.com/office/drawing/2014/main" val="20014"/>
                    </a:ext>
                  </a:extLst>
                </a:gridCol>
                <a:gridCol w="456575">
                  <a:extLst>
                    <a:ext uri="{9D8B030D-6E8A-4147-A177-3AD203B41FA5}">
                      <a16:colId xmlns:a16="http://schemas.microsoft.com/office/drawing/2014/main" val="20015"/>
                    </a:ext>
                  </a:extLst>
                </a:gridCol>
                <a:gridCol w="310525">
                  <a:extLst>
                    <a:ext uri="{9D8B030D-6E8A-4147-A177-3AD203B41FA5}">
                      <a16:colId xmlns:a16="http://schemas.microsoft.com/office/drawing/2014/main" val="20016"/>
                    </a:ext>
                  </a:extLst>
                </a:gridCol>
              </a:tblGrid>
              <a:tr h="182250">
                <a:tc gridSpan="17">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MEENAKSHI COLLEGE FOR WOMEN(AUTONOMOUS)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250">
                <a:tc gridSpan="17">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ACTIVITY SCHEDULE</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250">
                <a:tc gridSpan="17">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solidFill>
                            <a:srgbClr val="000000"/>
                          </a:solidFill>
                          <a:latin typeface="Calibri"/>
                          <a:ea typeface="Calibri"/>
                          <a:cs typeface="Calibri"/>
                          <a:sym typeface="Calibri"/>
                        </a:rPr>
                        <a:t>Theme:Mental Health issues faced by students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2250">
                <a:tc gridSpan="17">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TARGET:40% TO 80%</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2250">
                <a:tc rowSpan="2">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SL.NO</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rowSpan="2">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ACTIVITY</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rowSpan="2">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gridSpan="14">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Feb-20</a:t>
                      </a:r>
                      <a:endParaRPr sz="1100" b="1" i="1" u="none" strike="noStrike" cap="none">
                        <a:solidFill>
                          <a:srgbClr val="000000"/>
                        </a:solidFill>
                        <a:latin typeface="Calibri"/>
                        <a:ea typeface="Calibri"/>
                        <a:cs typeface="Calibri"/>
                        <a:sym typeface="Calibri"/>
                      </a:endParaRPr>
                    </a:p>
                  </a:txBody>
                  <a:tcPr marL="6000" marR="6000" marT="600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2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4</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5</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6</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7</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9</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11</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13</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17</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19</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22</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24</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27</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28</a:t>
                      </a: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5"/>
                  </a:ext>
                </a:extLst>
              </a:tr>
              <a:tr h="3587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IDENTIFICATION OF PROBLEMS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6"/>
                  </a:ext>
                </a:extLst>
              </a:tr>
              <a:tr h="21970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7"/>
                  </a:ext>
                </a:extLst>
              </a:tr>
              <a:tr h="3587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SELECTION OF PROBLEMS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8"/>
                  </a:ext>
                </a:extLst>
              </a:tr>
              <a:tr h="20130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9"/>
                  </a:ext>
                </a:extLst>
              </a:tr>
              <a:tr h="3587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3</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DEFINITION OF PROBLEMS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0"/>
                  </a:ext>
                </a:extLst>
              </a:tr>
              <a:tr h="25845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1"/>
                  </a:ext>
                </a:extLst>
              </a:tr>
              <a:tr h="35815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4</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ANALYSIS OF PROBLEMS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2"/>
                  </a:ext>
                </a:extLst>
              </a:tr>
              <a:tr h="21400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3"/>
                  </a:ext>
                </a:extLst>
              </a:tr>
              <a:tr h="35815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5</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IDENTIFICATION OF CAUSES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4"/>
                  </a:ext>
                </a:extLst>
              </a:tr>
              <a:tr h="227975">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5"/>
                  </a:ext>
                </a:extLst>
              </a:tr>
              <a:tr h="35815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6</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FINDING OUT ROOT CAUSE</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6"/>
                  </a:ext>
                </a:extLst>
              </a:tr>
              <a:tr h="247025">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7"/>
                  </a:ext>
                </a:extLst>
              </a:tr>
              <a:tr h="3041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7</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DATA ANALYSIS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8"/>
                  </a:ext>
                </a:extLst>
              </a:tr>
              <a:tr h="280025">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9"/>
                  </a:ext>
                </a:extLst>
              </a:tr>
              <a:tr h="3416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8</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DEVELOPING SOLUTION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20"/>
                  </a:ext>
                </a:extLst>
              </a:tr>
              <a:tr h="21335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21"/>
                  </a:ext>
                </a:extLst>
              </a:tr>
              <a:tr h="1974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9</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IMPLEMENTATION </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22"/>
                  </a:ext>
                </a:extLst>
              </a:tr>
              <a:tr h="18225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23"/>
                  </a:ext>
                </a:extLst>
              </a:tr>
              <a:tr h="18225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10</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CHECKING</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extLst>
                  <a:ext uri="{0D108BD9-81ED-4DB2-BD59-A6C34878D82A}">
                    <a16:rowId xmlns:a16="http://schemas.microsoft.com/office/drawing/2014/main" val="10024"/>
                  </a:ext>
                </a:extLst>
              </a:tr>
              <a:tr h="18225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2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p:nvPr/>
        </p:nvSpPr>
        <p:spPr>
          <a:xfrm>
            <a:off x="1961324" y="457200"/>
            <a:ext cx="6370655"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500" b="1" i="0" u="none" strike="noStrike" cap="none">
                <a:latin typeface="Algerian"/>
                <a:ea typeface="Algerian"/>
                <a:cs typeface="Algerian"/>
                <a:sym typeface="Algerian"/>
              </a:rPr>
              <a:t>TARGET  TO BE ACHIEVED</a:t>
            </a:r>
            <a:endParaRPr sz="900" b="0" i="0" u="none" strike="noStrike" cap="none">
              <a:latin typeface="Arial"/>
              <a:ea typeface="Arial"/>
              <a:cs typeface="Arial"/>
              <a:sym typeface="Arial"/>
            </a:endParaRPr>
          </a:p>
        </p:txBody>
      </p:sp>
      <p:sp>
        <p:nvSpPr>
          <p:cNvPr id="200" name="Google Shape;200;p29"/>
          <p:cNvSpPr txBox="1"/>
          <p:nvPr/>
        </p:nvSpPr>
        <p:spPr>
          <a:xfrm>
            <a:off x="3778227" y="5429128"/>
            <a:ext cx="2735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200" b="1" i="0" u="none" strike="noStrike" cap="none">
                <a:solidFill>
                  <a:schemeClr val="dk1"/>
                </a:solidFill>
                <a:latin typeface="Algerian"/>
                <a:ea typeface="Algerian"/>
                <a:cs typeface="Algerian"/>
                <a:sym typeface="Algerian"/>
              </a:rPr>
              <a:t>Before QC</a:t>
            </a:r>
            <a:endParaRPr/>
          </a:p>
        </p:txBody>
      </p:sp>
      <p:pic>
        <p:nvPicPr>
          <p:cNvPr id="201" name="Google Shape;201;p29"/>
          <p:cNvPicPr preferRelativeResize="0"/>
          <p:nvPr/>
        </p:nvPicPr>
        <p:blipFill rotWithShape="1">
          <a:blip r:embed="rId3">
            <a:alphaModFix/>
          </a:blip>
          <a:srcRect/>
          <a:stretch/>
        </p:blipFill>
        <p:spPr>
          <a:xfrm>
            <a:off x="2494320" y="1777994"/>
            <a:ext cx="4648200" cy="4165500"/>
          </a:xfrm>
          <a:prstGeom prst="rect">
            <a:avLst/>
          </a:prstGeom>
          <a:noFill/>
          <a:ln>
            <a:noFill/>
          </a:ln>
        </p:spPr>
      </p:pic>
      <p:cxnSp>
        <p:nvCxnSpPr>
          <p:cNvPr id="202" name="Google Shape;202;p29"/>
          <p:cNvCxnSpPr>
            <a:cxnSpLocks/>
          </p:cNvCxnSpPr>
          <p:nvPr/>
        </p:nvCxnSpPr>
        <p:spPr>
          <a:xfrm flipV="1">
            <a:off x="2955982" y="2236763"/>
            <a:ext cx="2558553" cy="1846305"/>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2182390" y="276235"/>
            <a:ext cx="72390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Quintessential"/>
              <a:buNone/>
            </a:pPr>
            <a:r>
              <a:rPr lang="en-US" sz="4800" b="1">
                <a:solidFill>
                  <a:srgbClr val="0072E5"/>
                </a:solidFill>
              </a:rPr>
              <a:t>About  Our Circle</a:t>
            </a:r>
            <a:endParaRPr/>
          </a:p>
        </p:txBody>
      </p:sp>
      <p:sp>
        <p:nvSpPr>
          <p:cNvPr id="102" name="Google Shape;102;p15"/>
          <p:cNvSpPr txBox="1"/>
          <p:nvPr/>
        </p:nvSpPr>
        <p:spPr>
          <a:xfrm>
            <a:off x="1096645" y="1718310"/>
            <a:ext cx="10320020" cy="3891915"/>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rgbClr val="000000"/>
              </a:buClr>
              <a:buSzPts val="1900"/>
              <a:buFont typeface="Arial"/>
              <a:buNone/>
            </a:pPr>
            <a:r>
              <a:rPr lang="en-US" sz="2400" b="1" i="0" u="none" strike="noStrike" cap="none" dirty="0">
                <a:solidFill>
                  <a:schemeClr val="dk1"/>
                </a:solidFill>
                <a:latin typeface="Arial"/>
                <a:ea typeface="Arial"/>
                <a:cs typeface="Arial"/>
                <a:sym typeface="Arial"/>
              </a:rPr>
              <a:t>TOP MANAGEMENT          </a:t>
            </a:r>
            <a:r>
              <a:rPr lang="en-US" sz="2400" b="1" dirty="0">
                <a:solidFill>
                  <a:schemeClr val="dk1"/>
                </a:solidFill>
              </a:rPr>
              <a:t> </a:t>
            </a:r>
            <a:r>
              <a:rPr lang="en-US" sz="2400" b="1" i="0" u="none" strike="noStrike" cap="none" dirty="0">
                <a:solidFill>
                  <a:schemeClr val="dk1"/>
                </a:solidFill>
                <a:latin typeface="Arial"/>
                <a:ea typeface="Arial"/>
                <a:cs typeface="Arial"/>
                <a:sym typeface="Arial"/>
              </a:rPr>
              <a:t>:     MEENAKSHI COLLEGE FOR WOMEN</a:t>
            </a:r>
            <a:endParaRPr sz="2400" b="1" i="0" u="none" strike="noStrike" cap="none" dirty="0">
              <a:solidFill>
                <a:schemeClr val="dk1"/>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1900"/>
              <a:buFont typeface="Arial"/>
              <a:buNone/>
            </a:pPr>
            <a:r>
              <a:rPr lang="en-US" sz="2400" b="1" i="0" u="none" strike="noStrike" cap="none" dirty="0">
                <a:solidFill>
                  <a:schemeClr val="dk1"/>
                </a:solidFill>
                <a:latin typeface="Arial"/>
                <a:ea typeface="Arial"/>
                <a:cs typeface="Arial"/>
                <a:sym typeface="Arial"/>
              </a:rPr>
              <a:t>STEERING COMMITTEE     :     DR.K.S.LAKSHMI</a:t>
            </a:r>
            <a:endParaRPr sz="2400" b="1" i="0" u="none" strike="noStrike" cap="none" dirty="0">
              <a:solidFill>
                <a:schemeClr val="dk1"/>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1900"/>
              <a:buFont typeface="Arial"/>
              <a:buNone/>
            </a:pPr>
            <a:r>
              <a:rPr lang="en-US" sz="2400" b="1" i="0" u="none" strike="noStrike" cap="none" dirty="0">
                <a:solidFill>
                  <a:schemeClr val="dk1"/>
                </a:solidFill>
                <a:latin typeface="Arial"/>
                <a:ea typeface="Arial"/>
                <a:cs typeface="Arial"/>
                <a:sym typeface="Arial"/>
              </a:rPr>
              <a:t>CO-ORDINATOR                  :     </a:t>
            </a:r>
            <a:r>
              <a:rPr lang="en-US" sz="2400" b="1" i="0" u="none" strike="noStrike" cap="none" dirty="0" err="1">
                <a:solidFill>
                  <a:schemeClr val="dk1"/>
                </a:solidFill>
                <a:latin typeface="Arial"/>
                <a:ea typeface="Arial"/>
                <a:cs typeface="Arial"/>
                <a:sym typeface="Arial"/>
              </a:rPr>
              <a:t>Miss.MEENAKSHI</a:t>
            </a:r>
            <a:r>
              <a:rPr lang="en-US" sz="2400" b="1" i="0" u="none" strike="noStrike" cap="none" dirty="0">
                <a:solidFill>
                  <a:schemeClr val="dk1"/>
                </a:solidFill>
                <a:latin typeface="Arial"/>
                <a:ea typeface="Arial"/>
                <a:cs typeface="Arial"/>
                <a:sym typeface="Arial"/>
              </a:rPr>
              <a:t> LAKSHMANAN</a:t>
            </a:r>
            <a:endParaRPr sz="2400" b="1" i="0" u="none" strike="noStrike" cap="none" dirty="0">
              <a:solidFill>
                <a:schemeClr val="dk1"/>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1900"/>
              <a:buFont typeface="Arial"/>
              <a:buNone/>
            </a:pPr>
            <a:r>
              <a:rPr lang="en-US" sz="2400" b="1" i="0" u="none" strike="noStrike" cap="none" dirty="0">
                <a:solidFill>
                  <a:schemeClr val="dk1"/>
                </a:solidFill>
                <a:latin typeface="Arial"/>
                <a:ea typeface="Arial"/>
                <a:cs typeface="Arial"/>
                <a:sym typeface="Arial"/>
              </a:rPr>
              <a:t>FACILITATOR                       :     </a:t>
            </a:r>
            <a:r>
              <a:rPr lang="en-US" sz="2400" b="1" i="0" u="none" strike="noStrike" cap="none" dirty="0" err="1">
                <a:solidFill>
                  <a:schemeClr val="dk1"/>
                </a:solidFill>
                <a:latin typeface="Arial"/>
                <a:ea typeface="Arial"/>
                <a:cs typeface="Arial"/>
                <a:sym typeface="Arial"/>
              </a:rPr>
              <a:t>Miss.ROOBINI</a:t>
            </a:r>
            <a:r>
              <a:rPr lang="en-US" sz="2400" b="1" i="0" u="none" strike="noStrike" cap="none" dirty="0">
                <a:solidFill>
                  <a:schemeClr val="dk1"/>
                </a:solidFill>
                <a:latin typeface="Arial"/>
                <a:ea typeface="Arial"/>
                <a:cs typeface="Arial"/>
                <a:sym typeface="Arial"/>
              </a:rPr>
              <a:t>  M</a:t>
            </a:r>
            <a:endParaRPr sz="2400" b="1" i="0" u="none" strike="noStrike" cap="none" dirty="0">
              <a:solidFill>
                <a:schemeClr val="dk1"/>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1900"/>
              <a:buFont typeface="Arial"/>
              <a:buNone/>
            </a:pPr>
            <a:r>
              <a:rPr lang="en-US" sz="2400" b="1" i="0" u="none" strike="noStrike" cap="none" dirty="0">
                <a:solidFill>
                  <a:schemeClr val="dk1"/>
                </a:solidFill>
                <a:latin typeface="Arial"/>
                <a:ea typeface="Arial"/>
                <a:cs typeface="Arial"/>
                <a:sym typeface="Arial"/>
              </a:rPr>
              <a:t>LEADER                                :     GOKILA 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aphicFrame>
        <p:nvGraphicFramePr>
          <p:cNvPr id="207" name="Google Shape;207;p30"/>
          <p:cNvGraphicFramePr/>
          <p:nvPr>
            <p:extLst>
              <p:ext uri="{D42A27DB-BD31-4B8C-83A1-F6EECF244321}">
                <p14:modId xmlns:p14="http://schemas.microsoft.com/office/powerpoint/2010/main" val="3050741666"/>
              </p:ext>
            </p:extLst>
          </p:nvPr>
        </p:nvGraphicFramePr>
        <p:xfrm>
          <a:off x="1123121" y="1905000"/>
          <a:ext cx="8382000" cy="2999725"/>
        </p:xfrm>
        <a:graphic>
          <a:graphicData uri="http://schemas.openxmlformats.org/drawingml/2006/table">
            <a:tbl>
              <a:tblPr>
                <a:noFill/>
                <a:tableStyleId>{D945B589-8C1D-41F0-BC55-D1F57E0490D3}</a:tableStyleId>
              </a:tblPr>
              <a:tblGrid>
                <a:gridCol w="5276225">
                  <a:extLst>
                    <a:ext uri="{9D8B030D-6E8A-4147-A177-3AD203B41FA5}">
                      <a16:colId xmlns:a16="http://schemas.microsoft.com/office/drawing/2014/main" val="20000"/>
                    </a:ext>
                  </a:extLst>
                </a:gridCol>
                <a:gridCol w="3105775">
                  <a:extLst>
                    <a:ext uri="{9D8B030D-6E8A-4147-A177-3AD203B41FA5}">
                      <a16:colId xmlns:a16="http://schemas.microsoft.com/office/drawing/2014/main" val="20001"/>
                    </a:ext>
                  </a:extLst>
                </a:gridCol>
              </a:tblGrid>
              <a:tr h="393700">
                <a:tc>
                  <a:txBody>
                    <a:bodyPr/>
                    <a:lstStyle/>
                    <a:p>
                      <a:pPr marL="0" marR="0" lvl="0" indent="0" algn="ctr" rtl="0">
                        <a:lnSpc>
                          <a:spcPct val="115000"/>
                        </a:lnSpc>
                        <a:spcBef>
                          <a:spcPts val="0"/>
                        </a:spcBef>
                        <a:spcAft>
                          <a:spcPts val="0"/>
                        </a:spcAft>
                        <a:buClr>
                          <a:schemeClr val="lt1"/>
                        </a:buClr>
                        <a:buSzPts val="2000"/>
                        <a:buFont typeface="Algerian"/>
                        <a:buNone/>
                      </a:pPr>
                      <a:r>
                        <a:rPr lang="en-US" sz="2000" b="1" u="none" strike="noStrike" cap="none">
                          <a:solidFill>
                            <a:schemeClr val="lt1"/>
                          </a:solidFill>
                          <a:latin typeface="Algerian"/>
                          <a:ea typeface="Algerian"/>
                          <a:cs typeface="Algerian"/>
                          <a:sym typeface="Algerian"/>
                        </a:rPr>
                        <a:t>REASONS</a:t>
                      </a:r>
                      <a:endParaRPr sz="1100" b="1" u="none" strike="noStrike" cap="none">
                        <a:solidFill>
                          <a:schemeClr val="lt1"/>
                        </a:solidFill>
                        <a:latin typeface="Calibri"/>
                        <a:ea typeface="Calibri"/>
                        <a:cs typeface="Calibri"/>
                        <a:sym typeface="Calibri"/>
                      </a:endParaRPr>
                    </a:p>
                  </a:txBody>
                  <a:tcPr marL="68575" marR="68575" marT="0" marB="0" anchor="ctr">
                    <a:lnL w="317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317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lt1"/>
                        </a:buClr>
                        <a:buSzPts val="2000"/>
                        <a:buFont typeface="Algerian"/>
                        <a:buNone/>
                      </a:pPr>
                      <a:r>
                        <a:rPr lang="en-US" sz="2000" b="1" u="none" strike="noStrike" cap="none">
                          <a:solidFill>
                            <a:schemeClr val="lt1"/>
                          </a:solidFill>
                          <a:latin typeface="Algerian"/>
                          <a:ea typeface="Algerian"/>
                          <a:cs typeface="Algerian"/>
                          <a:sym typeface="Algerian"/>
                        </a:rPr>
                        <a:t>RATING</a:t>
                      </a:r>
                      <a:endParaRPr sz="1100" b="1" u="none" strike="noStrike" cap="none">
                        <a:solidFill>
                          <a:schemeClr val="lt1"/>
                        </a:solidFill>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31750" cap="flat" cmpd="sng">
                      <a:solidFill>
                        <a:srgbClr val="000000"/>
                      </a:solidFill>
                      <a:prstDash val="solid"/>
                      <a:round/>
                      <a:headEnd type="none" w="sm" len="sm"/>
                      <a:tailEnd type="none" w="sm" len="sm"/>
                    </a:lnR>
                    <a:lnT w="317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4650">
                <a:tc>
                  <a:txBody>
                    <a:bodyPr/>
                    <a:lstStyle/>
                    <a:p>
                      <a:pPr marL="0" marR="0" lvl="0" indent="0" algn="l" rtl="0">
                        <a:lnSpc>
                          <a:spcPct val="115000"/>
                        </a:lnSpc>
                        <a:spcBef>
                          <a:spcPts val="0"/>
                        </a:spcBef>
                        <a:spcAft>
                          <a:spcPts val="0"/>
                        </a:spcAft>
                        <a:buClr>
                          <a:schemeClr val="lt1"/>
                        </a:buClr>
                        <a:buSzPts val="1800"/>
                        <a:buFont typeface="Corbel"/>
                        <a:buNone/>
                      </a:pPr>
                      <a:r>
                        <a:rPr lang="en-US" sz="1800" b="1" u="none" strike="noStrike" cap="none" dirty="0">
                          <a:solidFill>
                            <a:schemeClr val="lt1"/>
                          </a:solidFill>
                        </a:rPr>
                        <a:t>    Difficulty in organizing work</a:t>
                      </a:r>
                      <a:endParaRPr sz="1400" b="1" u="none" strike="noStrike" cap="none" dirty="0">
                        <a:solidFill>
                          <a:srgbClr val="FFFFFF"/>
                        </a:solidFill>
                      </a:endParaRPr>
                    </a:p>
                  </a:txBody>
                  <a:tcPr marL="68575" marR="68575" marT="0" marB="0" anchor="ctr">
                    <a:lnL w="317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215968"/>
                        </a:buClr>
                        <a:buSzPts val="2000"/>
                        <a:buFont typeface="Algerian"/>
                        <a:buNone/>
                      </a:pPr>
                      <a:r>
                        <a:rPr lang="en-US" sz="2000" u="none" strike="noStrike" cap="none">
                          <a:solidFill>
                            <a:srgbClr val="215968"/>
                          </a:solidFill>
                          <a:latin typeface="Algerian"/>
                          <a:ea typeface="Algerian"/>
                          <a:cs typeface="Algerian"/>
                          <a:sym typeface="Algerian"/>
                        </a:rPr>
                        <a:t> </a:t>
                      </a:r>
                      <a:endParaRPr sz="11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317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3875">
                <a:tc>
                  <a:txBody>
                    <a:bodyPr/>
                    <a:lstStyle/>
                    <a:p>
                      <a:pPr marL="0" marR="0" lvl="0" indent="0" algn="l" rtl="0">
                        <a:lnSpc>
                          <a:spcPct val="115000"/>
                        </a:lnSpc>
                        <a:spcBef>
                          <a:spcPts val="0"/>
                        </a:spcBef>
                        <a:spcAft>
                          <a:spcPts val="0"/>
                        </a:spcAft>
                        <a:buClr>
                          <a:schemeClr val="lt1"/>
                        </a:buClr>
                        <a:buSzPts val="1800"/>
                        <a:buFont typeface="Corbel"/>
                        <a:buNone/>
                      </a:pPr>
                      <a:r>
                        <a:rPr lang="en-US" sz="1800" b="1" u="none" strike="noStrike" cap="none">
                          <a:solidFill>
                            <a:schemeClr val="lt1"/>
                          </a:solidFill>
                        </a:rPr>
                        <a:t>     Examinations stress</a:t>
                      </a:r>
                      <a:endParaRPr sz="1100" b="1" u="none" strike="noStrike" cap="none">
                        <a:solidFill>
                          <a:srgbClr val="FFFFFF"/>
                        </a:solidFill>
                        <a:latin typeface="Calibri"/>
                        <a:ea typeface="Calibri"/>
                        <a:cs typeface="Calibri"/>
                        <a:sym typeface="Calibri"/>
                      </a:endParaRPr>
                    </a:p>
                  </a:txBody>
                  <a:tcPr marL="68575" marR="68575" marT="0" marB="0" anchor="ctr">
                    <a:lnL w="317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215968"/>
                        </a:buClr>
                        <a:buSzPts val="2000"/>
                        <a:buFont typeface="Algerian"/>
                        <a:buNone/>
                      </a:pPr>
                      <a:r>
                        <a:rPr lang="en-US" sz="2000" u="none" strike="noStrike" cap="none">
                          <a:solidFill>
                            <a:srgbClr val="215968"/>
                          </a:solidFill>
                          <a:latin typeface="Algerian"/>
                          <a:ea typeface="Algerian"/>
                          <a:cs typeface="Algerian"/>
                          <a:sym typeface="Algerian"/>
                        </a:rPr>
                        <a:t> </a:t>
                      </a:r>
                      <a:endParaRPr sz="11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317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7700">
                <a:tc>
                  <a:txBody>
                    <a:bodyPr/>
                    <a:lstStyle/>
                    <a:p>
                      <a:pPr marL="0" marR="0" lvl="0" indent="0" algn="l" rtl="0">
                        <a:lnSpc>
                          <a:spcPct val="115000"/>
                        </a:lnSpc>
                        <a:spcBef>
                          <a:spcPts val="0"/>
                        </a:spcBef>
                        <a:spcAft>
                          <a:spcPts val="0"/>
                        </a:spcAft>
                        <a:buClr>
                          <a:schemeClr val="lt1"/>
                        </a:buClr>
                        <a:buSzPts val="1800"/>
                        <a:buFont typeface="Corbel"/>
                        <a:buNone/>
                      </a:pPr>
                      <a:r>
                        <a:rPr lang="en-US" sz="1800" b="1" u="none" strike="noStrike" cap="none">
                          <a:solidFill>
                            <a:srgbClr val="FFFFFF"/>
                          </a:solidFill>
                        </a:rPr>
                        <a:t>     Relationship Problems</a:t>
                      </a:r>
                      <a:endParaRPr sz="1800" b="1" u="none" strike="noStrike" cap="none">
                        <a:solidFill>
                          <a:srgbClr val="FFFFFF"/>
                        </a:solidFill>
                      </a:endParaRPr>
                    </a:p>
                    <a:p>
                      <a:pPr marL="0" marR="0" lvl="0" indent="0" algn="ctr" rtl="0">
                        <a:lnSpc>
                          <a:spcPct val="115000"/>
                        </a:lnSpc>
                        <a:spcBef>
                          <a:spcPts val="0"/>
                        </a:spcBef>
                        <a:spcAft>
                          <a:spcPts val="0"/>
                        </a:spcAft>
                        <a:buClr>
                          <a:schemeClr val="lt1"/>
                        </a:buClr>
                        <a:buSzPts val="1100"/>
                        <a:buFont typeface="Corbel"/>
                        <a:buNone/>
                      </a:pPr>
                      <a:endParaRPr sz="1100" b="1" u="none" strike="noStrike" cap="none">
                        <a:solidFill>
                          <a:srgbClr val="FFFFFF"/>
                        </a:solidFill>
                      </a:endParaRPr>
                    </a:p>
                  </a:txBody>
                  <a:tcPr marL="68575" marR="68575" marT="0" marB="0" anchor="ctr">
                    <a:lnL w="317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215968"/>
                        </a:buClr>
                        <a:buSzPts val="2000"/>
                        <a:buFont typeface="Algerian"/>
                        <a:buNone/>
                      </a:pPr>
                      <a:r>
                        <a:rPr lang="en-US" sz="2000" u="none" strike="noStrike" cap="none">
                          <a:solidFill>
                            <a:srgbClr val="215968"/>
                          </a:solidFill>
                          <a:latin typeface="Algerian"/>
                          <a:ea typeface="Algerian"/>
                          <a:cs typeface="Algerian"/>
                          <a:sym typeface="Algerian"/>
                        </a:rPr>
                        <a:t> </a:t>
                      </a:r>
                      <a:endParaRPr sz="11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317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6100">
                <a:tc>
                  <a:txBody>
                    <a:bodyPr/>
                    <a:lstStyle/>
                    <a:p>
                      <a:pPr marL="0" marR="0" lvl="0" indent="0" algn="l" rtl="0">
                        <a:lnSpc>
                          <a:spcPct val="115000"/>
                        </a:lnSpc>
                        <a:spcBef>
                          <a:spcPts val="0"/>
                        </a:spcBef>
                        <a:spcAft>
                          <a:spcPts val="0"/>
                        </a:spcAft>
                        <a:buClr>
                          <a:schemeClr val="lt1"/>
                        </a:buClr>
                        <a:buSzPts val="1800"/>
                        <a:buFont typeface="Corbel"/>
                        <a:buNone/>
                      </a:pPr>
                      <a:r>
                        <a:rPr lang="en-US" sz="1800" b="1" u="none" strike="noStrike" cap="none" dirty="0">
                          <a:solidFill>
                            <a:schemeClr val="lt1"/>
                          </a:solidFill>
                        </a:rPr>
                        <a:t>    Mood disorder </a:t>
                      </a:r>
                      <a:endParaRPr sz="1400" b="1" u="none" strike="noStrike" cap="none" dirty="0">
                        <a:solidFill>
                          <a:srgbClr val="FFFFFF"/>
                        </a:solidFill>
                      </a:endParaRPr>
                    </a:p>
                  </a:txBody>
                  <a:tcPr marL="68575" marR="68575" marT="0" marB="0" anchor="ctr">
                    <a:lnL w="317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215968"/>
                        </a:buClr>
                        <a:buSzPts val="2000"/>
                        <a:buFont typeface="Algerian"/>
                        <a:buNone/>
                      </a:pPr>
                      <a:r>
                        <a:rPr lang="en-US" sz="2000" u="none" strike="noStrike" cap="none">
                          <a:solidFill>
                            <a:srgbClr val="215968"/>
                          </a:solidFill>
                          <a:latin typeface="Algerian"/>
                          <a:ea typeface="Algerian"/>
                          <a:cs typeface="Algerian"/>
                          <a:sym typeface="Algerian"/>
                        </a:rPr>
                        <a:t> </a:t>
                      </a:r>
                      <a:endParaRPr sz="11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317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3700">
                <a:tc>
                  <a:txBody>
                    <a:bodyPr/>
                    <a:lstStyle/>
                    <a:p>
                      <a:pPr marL="0" marR="0" lvl="0" indent="0" algn="l" rtl="0">
                        <a:lnSpc>
                          <a:spcPct val="115000"/>
                        </a:lnSpc>
                        <a:spcBef>
                          <a:spcPts val="0"/>
                        </a:spcBef>
                        <a:spcAft>
                          <a:spcPts val="0"/>
                        </a:spcAft>
                        <a:buClr>
                          <a:schemeClr val="lt1"/>
                        </a:buClr>
                        <a:buSzPts val="1800"/>
                        <a:buFont typeface="Corbel"/>
                        <a:buNone/>
                      </a:pPr>
                      <a:r>
                        <a:rPr lang="en-US" sz="1800" b="1" u="none" strike="noStrike" cap="none">
                          <a:solidFill>
                            <a:srgbClr val="FFFFFF"/>
                          </a:solidFill>
                        </a:rPr>
                        <a:t>     Others </a:t>
                      </a:r>
                      <a:endParaRPr sz="1800" b="1" u="none" strike="noStrike" cap="none">
                        <a:solidFill>
                          <a:srgbClr val="FFFFFF"/>
                        </a:solidFill>
                      </a:endParaRPr>
                    </a:p>
                  </a:txBody>
                  <a:tcPr marL="68575" marR="68575" marT="0" marB="0" anchor="ctr">
                    <a:lnL w="317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17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215968"/>
                        </a:buClr>
                        <a:buSzPts val="2000"/>
                        <a:buFont typeface="Algerian"/>
                        <a:buNone/>
                      </a:pPr>
                      <a:r>
                        <a:rPr lang="en-US" sz="2000" u="none" strike="noStrike" cap="none" dirty="0">
                          <a:solidFill>
                            <a:srgbClr val="215968"/>
                          </a:solidFill>
                          <a:latin typeface="Algerian"/>
                          <a:ea typeface="Algerian"/>
                          <a:cs typeface="Algerian"/>
                          <a:sym typeface="Algerian"/>
                        </a:rPr>
                        <a:t> </a:t>
                      </a:r>
                      <a:endParaRPr sz="1100" u="none" strike="noStrike" cap="none" dirty="0">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317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17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08" name="Google Shape;208;p30"/>
          <p:cNvSpPr/>
          <p:nvPr/>
        </p:nvSpPr>
        <p:spPr>
          <a:xfrm>
            <a:off x="1338469" y="462700"/>
            <a:ext cx="6536400" cy="13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15968"/>
              </a:buClr>
              <a:buSzPts val="2400"/>
              <a:buFont typeface="Algerian"/>
              <a:buNone/>
            </a:pPr>
            <a:r>
              <a:rPr lang="en-US" sz="2400" b="0" i="0" u="none" strike="noStrike" cap="none" dirty="0">
                <a:solidFill>
                  <a:schemeClr val="lt1"/>
                </a:solidFill>
                <a:latin typeface="Algerian"/>
                <a:ea typeface="Algerian"/>
                <a:cs typeface="Algerian"/>
                <a:sym typeface="Algerian"/>
              </a:rPr>
              <a:t>                  </a:t>
            </a:r>
            <a:r>
              <a:rPr lang="en-US" sz="2400" b="1" i="0" u="none" strike="noStrike" cap="none" dirty="0">
                <a:solidFill>
                  <a:schemeClr val="lt1"/>
                </a:solidFill>
                <a:latin typeface="Algerian"/>
                <a:ea typeface="Algerian"/>
                <a:cs typeface="Algerian"/>
                <a:sym typeface="Algerian"/>
              </a:rPr>
              <a:t>      </a:t>
            </a:r>
            <a:r>
              <a:rPr lang="en-US" sz="2400" b="1" i="0" u="none" strike="noStrike" cap="none" dirty="0">
                <a:solidFill>
                  <a:schemeClr val="dk1"/>
                </a:solidFill>
                <a:latin typeface="Algerian"/>
                <a:ea typeface="Algerian"/>
                <a:cs typeface="Algerian"/>
                <a:sym typeface="Algerian"/>
              </a:rPr>
              <a:t>SURVEY SHEET</a:t>
            </a:r>
            <a:endParaRPr sz="1800" b="1" i="0" u="none" strike="noStrike" cap="none" dirty="0">
              <a:solidFill>
                <a:schemeClr val="dk1"/>
              </a:solidFill>
              <a:latin typeface="Corbel"/>
              <a:ea typeface="Corbel"/>
              <a:cs typeface="Corbel"/>
              <a:sym typeface="Corbel"/>
            </a:endParaRPr>
          </a:p>
          <a:p>
            <a:pPr marL="0" marR="0" lvl="0" indent="0" algn="l" rtl="0">
              <a:lnSpc>
                <a:spcPct val="100000"/>
              </a:lnSpc>
              <a:spcBef>
                <a:spcPts val="0"/>
              </a:spcBef>
              <a:spcAft>
                <a:spcPts val="0"/>
              </a:spcAft>
              <a:buClr>
                <a:schemeClr val="dk1"/>
              </a:buClr>
              <a:buSzPts val="800"/>
              <a:buFont typeface="Trebuchet MS"/>
              <a:buNone/>
            </a:pPr>
            <a:endParaRPr sz="8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215968"/>
              </a:buClr>
              <a:buSzPts val="2000"/>
              <a:buFont typeface="Algerian"/>
              <a:buNone/>
            </a:pPr>
            <a:r>
              <a:rPr lang="en-US" sz="2000" b="1" i="0" u="none" strike="noStrike" cap="none" dirty="0">
                <a:solidFill>
                  <a:schemeClr val="dk1"/>
                </a:solidFill>
                <a:latin typeface="Algerian"/>
                <a:ea typeface="Algerian"/>
                <a:cs typeface="Algerian"/>
                <a:sym typeface="Algerian"/>
              </a:rPr>
              <a:t>NAME:</a:t>
            </a:r>
            <a:endParaRPr sz="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15968"/>
              </a:buClr>
              <a:buSzPts val="2000"/>
              <a:buFont typeface="Algerian"/>
              <a:buNone/>
            </a:pPr>
            <a:r>
              <a:rPr lang="en-US" sz="2000" b="1" i="0" u="none" strike="noStrike" cap="none" dirty="0">
                <a:solidFill>
                  <a:schemeClr val="dk1"/>
                </a:solidFill>
                <a:latin typeface="Algerian"/>
                <a:ea typeface="Algerian"/>
                <a:cs typeface="Algerian"/>
                <a:sym typeface="Algerian"/>
              </a:rPr>
              <a:t>CLASS:</a:t>
            </a:r>
            <a:endParaRPr sz="2000" b="1" i="0" u="none" strike="noStrike" cap="none" dirty="0">
              <a:solidFill>
                <a:schemeClr val="dk1"/>
              </a:solidFill>
              <a:latin typeface="Algerian"/>
              <a:ea typeface="Algerian"/>
              <a:cs typeface="Algerian"/>
              <a:sym typeface="Algerian"/>
            </a:endParaRPr>
          </a:p>
          <a:p>
            <a:pPr marL="0" marR="0" lvl="0" indent="0" algn="l" rtl="0">
              <a:lnSpc>
                <a:spcPct val="100000"/>
              </a:lnSpc>
              <a:spcBef>
                <a:spcPts val="0"/>
              </a:spcBef>
              <a:spcAft>
                <a:spcPts val="0"/>
              </a:spcAft>
              <a:buClr>
                <a:srgbClr val="215968"/>
              </a:buClr>
              <a:buSzPts val="2000"/>
              <a:buFont typeface="Algerian"/>
              <a:buNone/>
            </a:pPr>
            <a:endParaRPr sz="2000" b="1" i="0" u="none" strike="noStrike" cap="none" dirty="0">
              <a:solidFill>
                <a:schemeClr val="dk1"/>
              </a:solidFill>
              <a:latin typeface="Algerian"/>
              <a:ea typeface="Algerian"/>
              <a:cs typeface="Algerian"/>
              <a:sym typeface="Algerian"/>
            </a:endParaRPr>
          </a:p>
          <a:p>
            <a:pPr marL="0" marR="0" lvl="0" indent="0" algn="l" rtl="0">
              <a:lnSpc>
                <a:spcPct val="100000"/>
              </a:lnSpc>
              <a:spcBef>
                <a:spcPts val="0"/>
              </a:spcBef>
              <a:spcAft>
                <a:spcPts val="0"/>
              </a:spcAft>
              <a:buClr>
                <a:srgbClr val="215968"/>
              </a:buClr>
              <a:buSzPts val="2000"/>
              <a:buFont typeface="Algerian"/>
              <a:buNone/>
            </a:pPr>
            <a:r>
              <a:rPr lang="en-US" sz="2000" b="1" i="0" u="none" strike="noStrike" cap="none" dirty="0">
                <a:solidFill>
                  <a:schemeClr val="dk1"/>
                </a:solidFill>
                <a:latin typeface="Algerian"/>
                <a:ea typeface="Algerian"/>
                <a:cs typeface="Algerian"/>
                <a:sym typeface="Algerian"/>
              </a:rPr>
              <a:t>Why students have Mental  health issues?</a:t>
            </a:r>
            <a:endParaRPr sz="2000" b="1" i="0" u="none" strike="noStrike" cap="none" dirty="0">
              <a:solidFill>
                <a:schemeClr val="dk1"/>
              </a:solidFill>
              <a:latin typeface="Algerian"/>
              <a:ea typeface="Algerian"/>
              <a:cs typeface="Algerian"/>
              <a:sym typeface="Algerian"/>
            </a:endParaRPr>
          </a:p>
          <a:p>
            <a:pPr marL="0" marR="0" lvl="0" indent="0" algn="l" rtl="0">
              <a:lnSpc>
                <a:spcPct val="100000"/>
              </a:lnSpc>
              <a:spcBef>
                <a:spcPts val="0"/>
              </a:spcBef>
              <a:spcAft>
                <a:spcPts val="0"/>
              </a:spcAft>
              <a:buClr>
                <a:srgbClr val="215968"/>
              </a:buClr>
              <a:buSzPts val="2000"/>
              <a:buFont typeface="Algerian"/>
              <a:buNone/>
            </a:pPr>
            <a:endParaRPr sz="8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215968"/>
              </a:buClr>
              <a:buSzPts val="2000"/>
              <a:buFont typeface="Algerian"/>
              <a:buNone/>
            </a:pPr>
            <a:endParaRPr sz="8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dirty="0">
              <a:solidFill>
                <a:schemeClr val="dk1"/>
              </a:solidFill>
              <a:latin typeface="Arial"/>
              <a:ea typeface="Arial"/>
              <a:cs typeface="Arial"/>
              <a:sym typeface="Arial"/>
            </a:endParaRPr>
          </a:p>
        </p:txBody>
      </p:sp>
      <p:sp>
        <p:nvSpPr>
          <p:cNvPr id="209" name="Google Shape;209;p30"/>
          <p:cNvSpPr txBox="1"/>
          <p:nvPr/>
        </p:nvSpPr>
        <p:spPr>
          <a:xfrm>
            <a:off x="1905000" y="4816513"/>
            <a:ext cx="1228200" cy="41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lgerian"/>
              <a:buNone/>
            </a:pPr>
            <a:r>
              <a:rPr lang="en-US" sz="1800" b="1" i="0" u="none" strike="noStrike" cap="none">
                <a:solidFill>
                  <a:schemeClr val="lt1"/>
                </a:solidFill>
                <a:latin typeface="Algerian"/>
                <a:ea typeface="Algerian"/>
                <a:cs typeface="Algerian"/>
                <a:sym typeface="Algerian"/>
              </a:rPr>
              <a:t>Ratings:</a:t>
            </a:r>
            <a:endParaRPr sz="7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Corbel"/>
              <a:buNone/>
            </a:pPr>
            <a:endParaRPr sz="1800" b="1" i="0" u="none" strike="noStrike" cap="none">
              <a:solidFill>
                <a:schemeClr val="dk1"/>
              </a:solidFill>
              <a:latin typeface="Trebuchet MS"/>
              <a:ea typeface="Trebuchet MS"/>
              <a:cs typeface="Trebuchet MS"/>
              <a:sym typeface="Trebuchet MS"/>
            </a:endParaRPr>
          </a:p>
        </p:txBody>
      </p:sp>
      <p:graphicFrame>
        <p:nvGraphicFramePr>
          <p:cNvPr id="210" name="Google Shape;210;p30"/>
          <p:cNvGraphicFramePr/>
          <p:nvPr/>
        </p:nvGraphicFramePr>
        <p:xfrm>
          <a:off x="1041703" y="5110480"/>
          <a:ext cx="8775750" cy="1155715"/>
        </p:xfrm>
        <a:graphic>
          <a:graphicData uri="http://schemas.openxmlformats.org/drawingml/2006/table">
            <a:tbl>
              <a:tblPr firstRow="1" bandRow="1">
                <a:noFill/>
                <a:tableStyleId>{9006D49B-030C-4C62-83E8-E6D397F8469E}</a:tableStyleId>
              </a:tblPr>
              <a:tblGrid>
                <a:gridCol w="1755150">
                  <a:extLst>
                    <a:ext uri="{9D8B030D-6E8A-4147-A177-3AD203B41FA5}">
                      <a16:colId xmlns:a16="http://schemas.microsoft.com/office/drawing/2014/main" val="20000"/>
                    </a:ext>
                  </a:extLst>
                </a:gridCol>
                <a:gridCol w="1755150">
                  <a:extLst>
                    <a:ext uri="{9D8B030D-6E8A-4147-A177-3AD203B41FA5}">
                      <a16:colId xmlns:a16="http://schemas.microsoft.com/office/drawing/2014/main" val="20001"/>
                    </a:ext>
                  </a:extLst>
                </a:gridCol>
                <a:gridCol w="1755150">
                  <a:extLst>
                    <a:ext uri="{9D8B030D-6E8A-4147-A177-3AD203B41FA5}">
                      <a16:colId xmlns:a16="http://schemas.microsoft.com/office/drawing/2014/main" val="20002"/>
                    </a:ext>
                  </a:extLst>
                </a:gridCol>
                <a:gridCol w="1755150">
                  <a:extLst>
                    <a:ext uri="{9D8B030D-6E8A-4147-A177-3AD203B41FA5}">
                      <a16:colId xmlns:a16="http://schemas.microsoft.com/office/drawing/2014/main" val="20003"/>
                    </a:ext>
                  </a:extLst>
                </a:gridCol>
                <a:gridCol w="1755150">
                  <a:extLst>
                    <a:ext uri="{9D8B030D-6E8A-4147-A177-3AD203B41FA5}">
                      <a16:colId xmlns:a16="http://schemas.microsoft.com/office/drawing/2014/main" val="20004"/>
                    </a:ext>
                  </a:extLst>
                </a:gridCol>
              </a:tblGrid>
              <a:tr h="5384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Arial"/>
                          <a:ea typeface="Arial"/>
                          <a:cs typeface="Arial"/>
                          <a:sym typeface="Arial"/>
                        </a:rPr>
                        <a:t>5</a:t>
                      </a:r>
                      <a:endParaRPr sz="1400" u="none" strike="noStrike" cap="none">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Arial"/>
                          <a:ea typeface="Arial"/>
                          <a:cs typeface="Arial"/>
                          <a:sym typeface="Arial"/>
                        </a:rPr>
                        <a:t>4</a:t>
                      </a:r>
                      <a:endParaRPr sz="1400" u="none" strike="noStrike" cap="none">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Arial"/>
                          <a:ea typeface="Arial"/>
                          <a:cs typeface="Arial"/>
                          <a:sym typeface="Arial"/>
                        </a:rPr>
                        <a:t>3</a:t>
                      </a:r>
                      <a:endParaRPr sz="1400" u="none" strike="noStrike" cap="none">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Arial"/>
                          <a:ea typeface="Arial"/>
                          <a:cs typeface="Arial"/>
                          <a:sym typeface="Arial"/>
                        </a:rPr>
                        <a:t>2</a:t>
                      </a:r>
                      <a:endParaRPr sz="1400" u="none" strike="noStrike" cap="none">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FFFF00"/>
                          </a:solidFill>
                          <a:latin typeface="Arial"/>
                          <a:ea typeface="Arial"/>
                          <a:cs typeface="Arial"/>
                          <a:sym typeface="Arial"/>
                        </a:rPr>
                        <a:t>1</a:t>
                      </a:r>
                      <a:endParaRPr sz="1400" u="none" strike="noStrike" cap="none">
                        <a:latin typeface="Arial"/>
                        <a:ea typeface="Arial"/>
                        <a:cs typeface="Arial"/>
                        <a:sym typeface="Arial"/>
                      </a:endParaRPr>
                    </a:p>
                  </a:txBody>
                  <a:tcPr marL="68575" marR="68575" marT="34300" marB="34300"/>
                </a:tc>
                <a:extLst>
                  <a:ext uri="{0D108BD9-81ED-4DB2-BD59-A6C34878D82A}">
                    <a16:rowId xmlns:a16="http://schemas.microsoft.com/office/drawing/2014/main" val="10000"/>
                  </a:ext>
                </a:extLst>
              </a:tr>
              <a:tr h="617225">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0000FF"/>
                          </a:solidFill>
                          <a:latin typeface="Arial"/>
                          <a:ea typeface="Arial"/>
                          <a:cs typeface="Arial"/>
                          <a:sym typeface="Arial"/>
                        </a:rPr>
                        <a:t>Strongly agree</a:t>
                      </a:r>
                      <a:endParaRPr sz="1400" b="1" u="none" strike="noStrike" cap="none">
                        <a:solidFill>
                          <a:srgbClr val="0000FF"/>
                        </a:solidFill>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0000FF"/>
                          </a:solidFill>
                          <a:latin typeface="Arial"/>
                          <a:ea typeface="Arial"/>
                          <a:cs typeface="Arial"/>
                          <a:sym typeface="Arial"/>
                        </a:rPr>
                        <a:t>Agree</a:t>
                      </a:r>
                      <a:endParaRPr sz="1400" b="1" u="none" strike="noStrike" cap="none">
                        <a:solidFill>
                          <a:srgbClr val="0000FF"/>
                        </a:solidFill>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0000FF"/>
                          </a:solidFill>
                          <a:latin typeface="Arial"/>
                          <a:ea typeface="Arial"/>
                          <a:cs typeface="Arial"/>
                          <a:sym typeface="Arial"/>
                        </a:rPr>
                        <a:t>Neutral</a:t>
                      </a:r>
                      <a:endParaRPr sz="1400" b="1" u="none" strike="noStrike" cap="none">
                        <a:solidFill>
                          <a:srgbClr val="0000FF"/>
                        </a:solidFill>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0000FF"/>
                          </a:solidFill>
                          <a:latin typeface="Arial"/>
                          <a:ea typeface="Arial"/>
                          <a:cs typeface="Arial"/>
                          <a:sym typeface="Arial"/>
                        </a:rPr>
                        <a:t>Disagree</a:t>
                      </a:r>
                      <a:endParaRPr sz="1400" b="1" u="none" strike="noStrike" cap="none">
                        <a:solidFill>
                          <a:srgbClr val="0000FF"/>
                        </a:solidFill>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0000FF"/>
                          </a:solidFill>
                          <a:latin typeface="Arial"/>
                          <a:ea typeface="Arial"/>
                          <a:cs typeface="Arial"/>
                          <a:sym typeface="Arial"/>
                        </a:rPr>
                        <a:t>Strongly Disagree</a:t>
                      </a:r>
                      <a:endParaRPr sz="1400" b="1" u="none" strike="noStrike" cap="none">
                        <a:solidFill>
                          <a:srgbClr val="0000F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Google Shape;215;p31"/>
          <p:cNvGraphicFramePr/>
          <p:nvPr>
            <p:extLst>
              <p:ext uri="{D42A27DB-BD31-4B8C-83A1-F6EECF244321}">
                <p14:modId xmlns:p14="http://schemas.microsoft.com/office/powerpoint/2010/main" val="2933342013"/>
              </p:ext>
            </p:extLst>
          </p:nvPr>
        </p:nvGraphicFramePr>
        <p:xfrm>
          <a:off x="1527121" y="2226310"/>
          <a:ext cx="8315975" cy="3486775"/>
        </p:xfrm>
        <a:graphic>
          <a:graphicData uri="http://schemas.openxmlformats.org/drawingml/2006/table">
            <a:tbl>
              <a:tblPr firstRow="1" bandRow="1">
                <a:noFill/>
                <a:tableStyleId>{9006D49B-030C-4C62-83E8-E6D397F8469E}</a:tableStyleId>
              </a:tblPr>
              <a:tblGrid>
                <a:gridCol w="4357375">
                  <a:extLst>
                    <a:ext uri="{9D8B030D-6E8A-4147-A177-3AD203B41FA5}">
                      <a16:colId xmlns:a16="http://schemas.microsoft.com/office/drawing/2014/main" val="20000"/>
                    </a:ext>
                  </a:extLst>
                </a:gridCol>
                <a:gridCol w="3958600">
                  <a:extLst>
                    <a:ext uri="{9D8B030D-6E8A-4147-A177-3AD203B41FA5}">
                      <a16:colId xmlns:a16="http://schemas.microsoft.com/office/drawing/2014/main" val="20001"/>
                    </a:ext>
                  </a:extLst>
                </a:gridCol>
              </a:tblGrid>
              <a:tr h="709925">
                <a:tc>
                  <a:txBody>
                    <a:bodyPr/>
                    <a:lstStyle/>
                    <a:p>
                      <a:pPr marL="0" marR="0" lvl="0" indent="0" algn="ctr" rtl="0">
                        <a:lnSpc>
                          <a:spcPct val="100000"/>
                        </a:lnSpc>
                        <a:spcBef>
                          <a:spcPts val="0"/>
                        </a:spcBef>
                        <a:spcAft>
                          <a:spcPts val="0"/>
                        </a:spcAft>
                        <a:buClr>
                          <a:srgbClr val="000000"/>
                        </a:buClr>
                        <a:buSzPts val="2800"/>
                        <a:buFont typeface="Arial"/>
                        <a:buNone/>
                      </a:pPr>
                      <a:r>
                        <a:rPr lang="en-US" sz="2800" b="0" u="none" strike="noStrike" cap="none">
                          <a:solidFill>
                            <a:srgbClr val="FFFF00"/>
                          </a:solidFill>
                          <a:latin typeface="Algerian"/>
                          <a:ea typeface="Algerian"/>
                          <a:cs typeface="Algerian"/>
                          <a:sym typeface="Algerian"/>
                        </a:rPr>
                        <a:t> Reasons</a:t>
                      </a:r>
                      <a:endParaRPr sz="2600" u="none" strike="noStrike" cap="none">
                        <a:latin typeface="Algerian"/>
                        <a:ea typeface="Algerian"/>
                        <a:cs typeface="Algerian"/>
                        <a:sym typeface="Algerian"/>
                      </a:endParaRPr>
                    </a:p>
                  </a:txBody>
                  <a:tcPr marL="68575" marR="68575" marT="34300" marB="34300">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u="none" strike="noStrike" cap="none">
                          <a:solidFill>
                            <a:srgbClr val="FFFF00"/>
                          </a:solidFill>
                          <a:latin typeface="Algerian"/>
                          <a:ea typeface="Algerian"/>
                          <a:cs typeface="Algerian"/>
                          <a:sym typeface="Algerian"/>
                        </a:rPr>
                        <a:t>Rating</a:t>
                      </a:r>
                      <a:endParaRPr sz="2500" u="none" strike="noStrike" cap="none">
                        <a:latin typeface="Algerian"/>
                        <a:ea typeface="Algerian"/>
                        <a:cs typeface="Algerian"/>
                        <a:sym typeface="Algerian"/>
                      </a:endParaRPr>
                    </a:p>
                  </a:txBody>
                  <a:tcPr marL="68575" marR="68575" marT="34300" marB="34300">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3150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latin typeface="Arial"/>
                          <a:ea typeface="Arial"/>
                          <a:cs typeface="Arial"/>
                          <a:sym typeface="Arial"/>
                        </a:rPr>
                        <a:t>          Difficulty in organizing work</a:t>
                      </a:r>
                      <a:endParaRPr lang="en-US" sz="1600" u="none" strike="noStrike" cap="none" dirty="0">
                        <a:latin typeface="Arial"/>
                        <a:ea typeface="Arial"/>
                        <a:cs typeface="Arial"/>
                        <a:sym typeface="Arial"/>
                      </a:endParaRPr>
                    </a:p>
                  </a:txBody>
                  <a:tcPr marL="68575" marR="68575"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35</a:t>
                      </a:r>
                      <a:endParaRPr sz="1800" b="1" u="none" strike="noStrike" cap="none"/>
                    </a:p>
                  </a:txBody>
                  <a:tcPr marL="68575" marR="68575"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13075">
                <a:tc>
                  <a:txBody>
                    <a:bodyPr/>
                    <a:lstStyle/>
                    <a:p>
                      <a:pPr marL="0" marR="0" lvl="0" indent="0" algn="l" rtl="0">
                        <a:lnSpc>
                          <a:spcPct val="115000"/>
                        </a:lnSpc>
                        <a:spcBef>
                          <a:spcPts val="0"/>
                        </a:spcBef>
                        <a:spcAft>
                          <a:spcPts val="0"/>
                        </a:spcAft>
                        <a:buClr>
                          <a:schemeClr val="lt1"/>
                        </a:buClr>
                        <a:buSzPts val="1600"/>
                        <a:buFont typeface="Corbel"/>
                        <a:buNone/>
                      </a:pPr>
                      <a:r>
                        <a:rPr lang="en-US" sz="1800" u="none" strike="noStrike" cap="none" dirty="0">
                          <a:latin typeface="Arial"/>
                          <a:ea typeface="Arial"/>
                          <a:cs typeface="Arial"/>
                          <a:sym typeface="Arial"/>
                        </a:rPr>
                        <a:t>                Examinations stress</a:t>
                      </a:r>
                      <a:endParaRPr sz="1600" u="none" strike="noStrike" cap="none" dirty="0">
                        <a:latin typeface="Arial"/>
                        <a:ea typeface="Arial"/>
                        <a:cs typeface="Arial"/>
                        <a:sym typeface="Arial"/>
                      </a:endParaRPr>
                    </a:p>
                  </a:txBody>
                  <a:tcPr marL="68575" marR="68575"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40</a:t>
                      </a:r>
                      <a:endParaRPr sz="1800" b="1" u="none" strike="noStrike" cap="none"/>
                    </a:p>
                  </a:txBody>
                  <a:tcPr marL="68575" marR="68575"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400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Arial"/>
                          <a:ea typeface="Arial"/>
                          <a:cs typeface="Arial"/>
                          <a:sym typeface="Arial"/>
                        </a:rPr>
                        <a:t>             Relationships problem</a:t>
                      </a:r>
                      <a:endParaRPr sz="1800" u="none" strike="noStrike" cap="none" dirty="0">
                        <a:latin typeface="Arial"/>
                        <a:ea typeface="Arial"/>
                        <a:cs typeface="Arial"/>
                        <a:sym typeface="Arial"/>
                      </a:endParaRPr>
                    </a:p>
                  </a:txBody>
                  <a:tcPr marL="68575" marR="68575" marT="34300" marB="34300">
                    <a:lnT w="38100"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40</a:t>
                      </a:r>
                      <a:endParaRPr sz="1800" b="1" u="none" strike="noStrike" cap="none"/>
                    </a:p>
                  </a:txBody>
                  <a:tcPr marL="68575" marR="68575" marT="34300" marB="34300">
                    <a:lnT w="38100" cap="flat" cmpd="sng">
                      <a:solidFill>
                        <a:schemeClr val="lt1"/>
                      </a:solidFill>
                      <a:prstDash val="solid"/>
                      <a:round/>
                      <a:headEnd type="none" w="sm" len="sm"/>
                      <a:tailEnd type="none" w="sm" len="sm"/>
                    </a:lnT>
                  </a:tcPr>
                </a:tc>
                <a:extLst>
                  <a:ext uri="{0D108BD9-81ED-4DB2-BD59-A6C34878D82A}">
                    <a16:rowId xmlns:a16="http://schemas.microsoft.com/office/drawing/2014/main" val="10003"/>
                  </a:ext>
                </a:extLst>
              </a:tr>
              <a:tr h="438775">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latin typeface="Arial"/>
                          <a:ea typeface="Arial"/>
                          <a:cs typeface="Arial"/>
                          <a:sym typeface="Arial"/>
                        </a:rPr>
                        <a:t>                   Mood disorder</a:t>
                      </a:r>
                      <a:endParaRPr sz="1800" b="0" dirty="0">
                        <a:solidFill>
                          <a:schemeClr val="dk1"/>
                        </a:solidFill>
                        <a:latin typeface="Arial"/>
                        <a:ea typeface="Arial"/>
                        <a:cs typeface="Arial"/>
                        <a:sym typeface="Arial"/>
                      </a:endParaRPr>
                    </a:p>
                  </a:txBody>
                  <a:tcPr marL="68575" marR="68575" marT="34300" marB="34300"/>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45</a:t>
                      </a:r>
                      <a:endParaRPr sz="2000" b="1" u="none" strike="noStrike" cap="none"/>
                    </a:p>
                  </a:txBody>
                  <a:tcPr marL="68575" marR="68575" marT="34300" marB="34300"/>
                </a:tc>
                <a:extLst>
                  <a:ext uri="{0D108BD9-81ED-4DB2-BD59-A6C34878D82A}">
                    <a16:rowId xmlns:a16="http://schemas.microsoft.com/office/drawing/2014/main" val="10004"/>
                  </a:ext>
                </a:extLst>
              </a:tr>
              <a:tr h="85345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t>                         </a:t>
                      </a:r>
                      <a:r>
                        <a:rPr lang="en-US" sz="1800" u="none" strike="noStrike" cap="none" dirty="0"/>
                        <a:t>O</a:t>
                      </a:r>
                      <a:r>
                        <a:rPr lang="en-US" sz="1800" b="0" u="none" strike="noStrike" cap="none" dirty="0"/>
                        <a:t>thers</a:t>
                      </a:r>
                      <a:endParaRPr sz="1600" u="none" strike="noStrike" cap="none" dirty="0"/>
                    </a:p>
                  </a:txBody>
                  <a:tcPr marL="68575" marR="68575" marT="34300" marB="34300"/>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25</a:t>
                      </a:r>
                      <a:endParaRPr sz="1800" b="1" u="none" strike="noStrike" cap="none" dirty="0"/>
                    </a:p>
                  </a:txBody>
                  <a:tcPr marL="68575" marR="68575" marT="34300" marB="34300"/>
                </a:tc>
                <a:extLst>
                  <a:ext uri="{0D108BD9-81ED-4DB2-BD59-A6C34878D82A}">
                    <a16:rowId xmlns:a16="http://schemas.microsoft.com/office/drawing/2014/main" val="10005"/>
                  </a:ext>
                </a:extLst>
              </a:tr>
            </a:tbl>
          </a:graphicData>
        </a:graphic>
      </p:graphicFrame>
      <p:sp>
        <p:nvSpPr>
          <p:cNvPr id="216" name="Google Shape;216;p31"/>
          <p:cNvSpPr txBox="1"/>
          <p:nvPr/>
        </p:nvSpPr>
        <p:spPr>
          <a:xfrm>
            <a:off x="2534385" y="549180"/>
            <a:ext cx="6209400" cy="694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400"/>
              <a:buFont typeface="Arial"/>
              <a:buNone/>
            </a:pPr>
            <a:r>
              <a:rPr lang="en-US" sz="3400" b="0" i="0" u="none" strike="noStrike" cap="none">
                <a:solidFill>
                  <a:srgbClr val="004C99"/>
                </a:solidFill>
                <a:latin typeface="Arial"/>
                <a:ea typeface="Arial"/>
                <a:cs typeface="Arial"/>
                <a:sym typeface="Arial"/>
              </a:rPr>
              <a:t>RATING FOR SURVEY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2281137" y="105410"/>
            <a:ext cx="4890600" cy="1049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5400" b="1" i="0" u="none" strike="noStrike" cap="none">
                <a:solidFill>
                  <a:schemeClr val="dk1"/>
                </a:solidFill>
                <a:latin typeface="Arial"/>
                <a:ea typeface="Arial"/>
                <a:cs typeface="Arial"/>
                <a:sym typeface="Arial"/>
              </a:rPr>
              <a:t>PROBLEM</a:t>
            </a:r>
            <a:r>
              <a:rPr lang="en-US" sz="5200" b="0" i="0" u="sng" strike="noStrike" cap="none">
                <a:solidFill>
                  <a:srgbClr val="FFC000"/>
                </a:solidFill>
                <a:latin typeface="Algerian"/>
                <a:ea typeface="Algerian"/>
                <a:cs typeface="Algerian"/>
                <a:sym typeface="Algerian"/>
              </a:rPr>
              <a:t> </a:t>
            </a:r>
            <a:endParaRPr sz="5200" b="0" i="0" u="sng" strike="noStrike" cap="none">
              <a:solidFill>
                <a:srgbClr val="FFC000"/>
              </a:solidFill>
              <a:latin typeface="Algerian"/>
              <a:ea typeface="Algerian"/>
              <a:cs typeface="Algerian"/>
              <a:sym typeface="Algerian"/>
            </a:endParaRPr>
          </a:p>
        </p:txBody>
      </p:sp>
      <p:sp>
        <p:nvSpPr>
          <p:cNvPr id="222" name="Google Shape;222;p32"/>
          <p:cNvSpPr/>
          <p:nvPr/>
        </p:nvSpPr>
        <p:spPr>
          <a:xfrm>
            <a:off x="691356" y="5008099"/>
            <a:ext cx="8693834" cy="998805"/>
          </a:xfrm>
          <a:prstGeom prst="rect">
            <a:avLst/>
          </a:prstGeom>
          <a:noFill/>
          <a:ln>
            <a:noFill/>
          </a:ln>
        </p:spPr>
        <p:txBody>
          <a:bodyPr spcFirstLastPara="1" wrap="square" lIns="91425" tIns="45700" rIns="91425" bIns="45700" anchor="t" anchorCtr="0">
            <a:noAutofit/>
          </a:bodyPr>
          <a:lstStyle/>
          <a:p>
            <a:pPr marL="274320" marR="0" lvl="0" indent="-153670" algn="ctr"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libri"/>
                <a:ea typeface="Calibri"/>
                <a:cs typeface="Calibri"/>
                <a:sym typeface="Calibri"/>
              </a:rPr>
              <a:t>STUDENT</a:t>
            </a:r>
            <a:r>
              <a:rPr lang="en-US" sz="4000" b="1">
                <a:solidFill>
                  <a:srgbClr val="FF0000"/>
                </a:solidFill>
                <a:latin typeface="Calibri"/>
                <a:ea typeface="Calibri"/>
                <a:cs typeface="Calibri"/>
                <a:sym typeface="Calibri"/>
              </a:rPr>
              <a:t>’</a:t>
            </a:r>
            <a:r>
              <a:rPr lang="en-US" sz="4000" b="1" i="0" u="none" strike="noStrike" cap="none">
                <a:solidFill>
                  <a:srgbClr val="FF0000"/>
                </a:solidFill>
                <a:latin typeface="Calibri"/>
                <a:ea typeface="Calibri"/>
                <a:cs typeface="Calibri"/>
                <a:sym typeface="Calibri"/>
              </a:rPr>
              <a:t>S MENTAL HEALTH ISSUES</a:t>
            </a:r>
            <a:endParaRPr sz="4000" b="1" i="1" u="none" strike="noStrike" cap="none">
              <a:solidFill>
                <a:srgbClr val="FF0000"/>
              </a:solidFill>
              <a:latin typeface="Calibri"/>
              <a:ea typeface="Calibri"/>
              <a:cs typeface="Calibri"/>
              <a:sym typeface="Calibri"/>
            </a:endParaRPr>
          </a:p>
        </p:txBody>
      </p:sp>
      <p:pic>
        <p:nvPicPr>
          <p:cNvPr id="223" name="Google Shape;223;p32" descr="Why Mental Health Days are Essential for Students Everywhere // The Roundup"/>
          <p:cNvPicPr preferRelativeResize="0"/>
          <p:nvPr/>
        </p:nvPicPr>
        <p:blipFill rotWithShape="1">
          <a:blip r:embed="rId3">
            <a:alphaModFix/>
          </a:blip>
          <a:srcRect/>
          <a:stretch/>
        </p:blipFill>
        <p:spPr>
          <a:xfrm>
            <a:off x="2612604" y="1551940"/>
            <a:ext cx="4378626" cy="33481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p:nvPr/>
        </p:nvSpPr>
        <p:spPr>
          <a:xfrm>
            <a:off x="349528" y="940186"/>
            <a:ext cx="8317865" cy="39395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Arial"/>
              <a:buNone/>
            </a:pPr>
            <a:r>
              <a:rPr lang="en-US" sz="3200" b="1">
                <a:solidFill>
                  <a:srgbClr val="002060"/>
                </a:solidFill>
                <a:latin typeface="Arial"/>
                <a:ea typeface="Arial"/>
                <a:cs typeface="Arial"/>
                <a:sym typeface="Arial"/>
              </a:rPr>
              <a:t>REASON FOR SELECTING THE PROBLEM</a:t>
            </a:r>
            <a:endParaRPr sz="3200">
              <a:solidFill>
                <a:srgbClr val="002060"/>
              </a:solidFill>
              <a:latin typeface="Arial"/>
              <a:ea typeface="Arial"/>
              <a:cs typeface="Arial"/>
              <a:sym typeface="Arial"/>
            </a:endParaRPr>
          </a:p>
          <a:p>
            <a:pPr marL="457200" marR="0" lvl="0" indent="0" algn="just" rtl="0">
              <a:spcBef>
                <a:spcPts val="0"/>
              </a:spcBef>
              <a:spcAft>
                <a:spcPts val="0"/>
              </a:spcAft>
              <a:buClr>
                <a:schemeClr val="dk1"/>
              </a:buClr>
              <a:buSzPts val="1800"/>
              <a:buFont typeface="Arial"/>
              <a:buNone/>
            </a:pPr>
            <a:endParaRPr sz="1800">
              <a:solidFill>
                <a:srgbClr val="38761D"/>
              </a:solidFill>
              <a:latin typeface="Calibri"/>
              <a:ea typeface="Calibri"/>
              <a:cs typeface="Calibri"/>
              <a:sym typeface="Calibri"/>
            </a:endParaRPr>
          </a:p>
          <a:p>
            <a:pPr marL="285750" marR="0" lvl="0" indent="-285750" algn="just" rtl="0">
              <a:spcBef>
                <a:spcPts val="0"/>
              </a:spcBef>
              <a:spcAft>
                <a:spcPts val="0"/>
              </a:spcAft>
              <a:buClr>
                <a:srgbClr val="38761D"/>
              </a:buClr>
              <a:buSzPts val="3000"/>
              <a:buFont typeface="Noto Sans Symbols"/>
              <a:buChar char="❏"/>
            </a:pPr>
            <a:r>
              <a:rPr lang="en-US" sz="2400">
                <a:solidFill>
                  <a:schemeClr val="dk1"/>
                </a:solidFill>
                <a:latin typeface="Arial"/>
                <a:ea typeface="Arial"/>
                <a:cs typeface="Arial"/>
                <a:sym typeface="Arial"/>
              </a:rPr>
              <a:t> Mental health issues include lack of self esteem,                         failure, stress and lack of confidence.</a:t>
            </a:r>
            <a:endParaRPr sz="2400">
              <a:solidFill>
                <a:schemeClr val="dk1"/>
              </a:solidFill>
              <a:latin typeface="Arial"/>
              <a:ea typeface="Arial"/>
              <a:cs typeface="Arial"/>
              <a:sym typeface="Arial"/>
            </a:endParaRPr>
          </a:p>
          <a:p>
            <a:pPr marL="285750" marR="0" lvl="0" indent="-285750" algn="just" rtl="0">
              <a:spcBef>
                <a:spcPts val="0"/>
              </a:spcBef>
              <a:spcAft>
                <a:spcPts val="0"/>
              </a:spcAft>
              <a:buClr>
                <a:srgbClr val="38761D"/>
              </a:buClr>
              <a:buSzPts val="3000"/>
              <a:buFont typeface="Noto Sans Symbols"/>
              <a:buChar char="❏"/>
            </a:pPr>
            <a:r>
              <a:rPr lang="en-US" sz="2400">
                <a:solidFill>
                  <a:schemeClr val="dk1"/>
                </a:solidFill>
                <a:latin typeface="Arial"/>
                <a:ea typeface="Arial"/>
                <a:cs typeface="Arial"/>
                <a:sym typeface="Arial"/>
              </a:rPr>
              <a:t> Emotional health issue include anxiety, depression and mood swings.</a:t>
            </a:r>
            <a:endParaRPr sz="2400">
              <a:solidFill>
                <a:schemeClr val="dk1"/>
              </a:solidFill>
              <a:latin typeface="Arial"/>
              <a:ea typeface="Arial"/>
              <a:cs typeface="Arial"/>
              <a:sym typeface="Arial"/>
            </a:endParaRPr>
          </a:p>
          <a:p>
            <a:pPr marL="457200" marR="0" lvl="0" indent="-400050" algn="just" rtl="0">
              <a:spcBef>
                <a:spcPts val="0"/>
              </a:spcBef>
              <a:spcAft>
                <a:spcPts val="0"/>
              </a:spcAft>
              <a:buClr>
                <a:srgbClr val="38761D"/>
              </a:buClr>
              <a:buSzPts val="2700"/>
              <a:buFont typeface="Calibri"/>
              <a:buChar char="❏"/>
            </a:pPr>
            <a:r>
              <a:rPr lang="en-US" sz="2400">
                <a:solidFill>
                  <a:schemeClr val="dk1"/>
                </a:solidFill>
                <a:latin typeface="Arial"/>
                <a:ea typeface="Arial"/>
                <a:cs typeface="Arial"/>
                <a:sym typeface="Arial"/>
              </a:rPr>
              <a:t>Mood/behavioural changes.</a:t>
            </a:r>
            <a:endParaRPr sz="2400">
              <a:solidFill>
                <a:schemeClr val="dk1"/>
              </a:solidFill>
              <a:latin typeface="Arial"/>
              <a:ea typeface="Arial"/>
              <a:cs typeface="Arial"/>
              <a:sym typeface="Arial"/>
            </a:endParaRPr>
          </a:p>
          <a:p>
            <a:pPr marL="457200" marR="0" lvl="0" indent="-400050" algn="just" rtl="0">
              <a:spcBef>
                <a:spcPts val="0"/>
              </a:spcBef>
              <a:spcAft>
                <a:spcPts val="0"/>
              </a:spcAft>
              <a:buClr>
                <a:srgbClr val="38761D"/>
              </a:buClr>
              <a:buSzPts val="2700"/>
              <a:buFont typeface="Calibri"/>
              <a:buChar char="❏"/>
            </a:pPr>
            <a:r>
              <a:rPr lang="en-US" sz="2400">
                <a:solidFill>
                  <a:schemeClr val="dk1"/>
                </a:solidFill>
                <a:latin typeface="Arial"/>
                <a:ea typeface="Arial"/>
                <a:cs typeface="Arial"/>
                <a:sym typeface="Arial"/>
              </a:rPr>
              <a:t>Unusual sleeping habits, such as being up all night and sleeping during the day.</a:t>
            </a:r>
            <a:endParaRPr sz="2400">
              <a:solidFill>
                <a:schemeClr val="dk1"/>
              </a:solidFill>
              <a:latin typeface="Arial"/>
              <a:ea typeface="Arial"/>
              <a:cs typeface="Arial"/>
              <a:sym typeface="Arial"/>
            </a:endParaRPr>
          </a:p>
        </p:txBody>
      </p:sp>
      <p:pic>
        <p:nvPicPr>
          <p:cNvPr id="235" name="Google Shape;235;p34"/>
          <p:cNvPicPr preferRelativeResize="0">
            <a:picLocks noGrp="1"/>
          </p:cNvPicPr>
          <p:nvPr>
            <p:ph type="body" idx="1"/>
          </p:nvPr>
        </p:nvPicPr>
        <p:blipFill rotWithShape="1">
          <a:blip r:embed="rId3">
            <a:alphaModFix/>
          </a:blip>
          <a:srcRect/>
          <a:stretch/>
        </p:blipFill>
        <p:spPr>
          <a:xfrm>
            <a:off x="7427952" y="3608760"/>
            <a:ext cx="4414520" cy="40868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15F6BF-326B-4233-9AF3-E5A026FE5821}"/>
              </a:ext>
            </a:extLst>
          </p:cNvPr>
          <p:cNvSpPr>
            <a:spLocks noGrp="1"/>
          </p:cNvSpPr>
          <p:nvPr>
            <p:ph type="body" idx="1"/>
          </p:nvPr>
        </p:nvSpPr>
        <p:spPr>
          <a:xfrm>
            <a:off x="412651" y="2679990"/>
            <a:ext cx="10349133" cy="4953000"/>
          </a:xfrm>
        </p:spPr>
        <p:txBody>
          <a:bodyPr/>
          <a:lstStyle/>
          <a:p>
            <a:pPr marL="114300" indent="0">
              <a:buNone/>
            </a:pPr>
            <a:r>
              <a:rPr lang="en-US" sz="3200" dirty="0">
                <a:latin typeface="Arial" pitchFamily="34" charset="0"/>
                <a:cs typeface="Arial" pitchFamily="34" charset="0"/>
              </a:rPr>
              <a:t>Mental illness, also called mental health disorders, refers to a wide range of mental health conditions — disorders that affect your mood, thinking and behavior. Examples of mental illness include depression, anxiety disorders, schizophrenia, eating disorders and addictive behaviors.</a:t>
            </a:r>
          </a:p>
          <a:p>
            <a:endParaRPr lang="en-IN" dirty="0"/>
          </a:p>
        </p:txBody>
      </p:sp>
      <p:pic>
        <p:nvPicPr>
          <p:cNvPr id="5" name="Picture 2" descr="Skills reading Tasks for reading activities matching words to definitions">
            <a:extLst>
              <a:ext uri="{FF2B5EF4-FFF2-40B4-BE49-F238E27FC236}">
                <a16:creationId xmlns:a16="http://schemas.microsoft.com/office/drawing/2014/main" id="{11566BBA-3C21-4A59-8B7E-7248EC550E62}"/>
              </a:ext>
            </a:extLst>
          </p:cNvPr>
          <p:cNvPicPr>
            <a:picLocks noChangeAspect="1" noChangeArrowheads="1"/>
          </p:cNvPicPr>
          <p:nvPr/>
        </p:nvPicPr>
        <p:blipFill>
          <a:blip r:embed="rId2"/>
          <a:srcRect/>
          <a:stretch>
            <a:fillRect/>
          </a:stretch>
        </p:blipFill>
        <p:spPr bwMode="auto">
          <a:xfrm>
            <a:off x="2799891" y="157140"/>
            <a:ext cx="4638675" cy="2305050"/>
          </a:xfrm>
          <a:prstGeom prst="rect">
            <a:avLst/>
          </a:prstGeom>
          <a:noFill/>
        </p:spPr>
      </p:pic>
    </p:spTree>
    <p:extLst>
      <p:ext uri="{BB962C8B-B14F-4D97-AF65-F5344CB8AC3E}">
        <p14:creationId xmlns:p14="http://schemas.microsoft.com/office/powerpoint/2010/main" val="3688387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p:nvPr/>
        </p:nvSpPr>
        <p:spPr>
          <a:xfrm>
            <a:off x="252095" y="365125"/>
            <a:ext cx="11456035" cy="30638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72E5"/>
                </a:solidFill>
                <a:latin typeface="Calibri"/>
                <a:ea typeface="Calibri"/>
                <a:cs typeface="Calibri"/>
                <a:sym typeface="Calibri"/>
              </a:rPr>
              <a:t>How to Find Mental Health issues</a:t>
            </a:r>
            <a:endParaRPr sz="2400" b="0" i="0" u="none" strike="noStrike" cap="none">
              <a:solidFill>
                <a:srgbClr val="0072E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Students who feel sad, fearful, or experience difficulty coping with daily stress, may show symptoms that require professional attention. If symptoms arise, getting immediate help from experts is very important for the mental health of college students.</a:t>
            </a:r>
            <a:endParaRPr/>
          </a:p>
        </p:txBody>
      </p:sp>
      <p:pic>
        <p:nvPicPr>
          <p:cNvPr id="229" name="Google Shape;229;p33" descr="Mental Health and Higher Education – trendsandissuesinhe"/>
          <p:cNvPicPr preferRelativeResize="0"/>
          <p:nvPr/>
        </p:nvPicPr>
        <p:blipFill rotWithShape="1">
          <a:blip r:embed="rId3">
            <a:alphaModFix/>
          </a:blip>
          <a:srcRect/>
          <a:stretch/>
        </p:blipFill>
        <p:spPr>
          <a:xfrm>
            <a:off x="1596084" y="2887885"/>
            <a:ext cx="7700774" cy="3067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p:nvPr/>
        </p:nvSpPr>
        <p:spPr>
          <a:xfrm>
            <a:off x="481233" y="1471767"/>
            <a:ext cx="9352000" cy="3612800"/>
          </a:xfrm>
          <a:prstGeom prst="rect">
            <a:avLst/>
          </a:prstGeom>
          <a:noFill/>
          <a:ln>
            <a:noFill/>
          </a:ln>
        </p:spPr>
        <p:txBody>
          <a:bodyPr spcFirstLastPara="1" wrap="square" lIns="121900" tIns="121900" rIns="121900" bIns="121900" anchor="t" anchorCtr="0">
            <a:noAutofit/>
          </a:bodyPr>
          <a:lstStyle/>
          <a:p>
            <a:pPr marL="285750" marR="0" lvl="0" indent="-285750" algn="just" rtl="0">
              <a:spcBef>
                <a:spcPts val="0"/>
              </a:spcBef>
              <a:spcAft>
                <a:spcPts val="0"/>
              </a:spcAft>
              <a:buClr>
                <a:srgbClr val="A2CF49"/>
              </a:buClr>
              <a:buSzPts val="3300"/>
              <a:buFont typeface="Arial"/>
              <a:buChar char="•"/>
            </a:pPr>
            <a:r>
              <a:rPr lang="en-US" sz="3600">
                <a:solidFill>
                  <a:schemeClr val="dk1"/>
                </a:solidFill>
                <a:latin typeface="Arial"/>
                <a:ea typeface="Arial"/>
                <a:cs typeface="Arial"/>
                <a:sym typeface="Arial"/>
              </a:rPr>
              <a:t>Examinations.</a:t>
            </a:r>
            <a:endParaRPr sz="3600">
              <a:solidFill>
                <a:schemeClr val="dk1"/>
              </a:solidFill>
              <a:latin typeface="Arial"/>
              <a:ea typeface="Arial"/>
              <a:cs typeface="Arial"/>
              <a:sym typeface="Arial"/>
            </a:endParaRPr>
          </a:p>
          <a:p>
            <a:pPr marL="285750" marR="0" lvl="0" indent="-285750" algn="just" rtl="0">
              <a:spcBef>
                <a:spcPts val="0"/>
              </a:spcBef>
              <a:spcAft>
                <a:spcPts val="0"/>
              </a:spcAft>
              <a:buClr>
                <a:srgbClr val="A2CF49"/>
              </a:buClr>
              <a:buSzPts val="3300"/>
              <a:buFont typeface="Arial"/>
              <a:buChar char="•"/>
            </a:pPr>
            <a:r>
              <a:rPr lang="en-US" sz="3600">
                <a:solidFill>
                  <a:schemeClr val="dk1"/>
                </a:solidFill>
                <a:latin typeface="Arial"/>
                <a:ea typeface="Arial"/>
                <a:cs typeface="Arial"/>
                <a:sym typeface="Arial"/>
              </a:rPr>
              <a:t>Deadline of projects.</a:t>
            </a:r>
            <a:endParaRPr sz="3600">
              <a:solidFill>
                <a:schemeClr val="dk1"/>
              </a:solidFill>
              <a:latin typeface="Arial"/>
              <a:ea typeface="Arial"/>
              <a:cs typeface="Arial"/>
              <a:sym typeface="Arial"/>
            </a:endParaRPr>
          </a:p>
          <a:p>
            <a:pPr marL="285750" marR="0" lvl="0" indent="-285750" algn="just" rtl="0">
              <a:spcBef>
                <a:spcPts val="0"/>
              </a:spcBef>
              <a:spcAft>
                <a:spcPts val="0"/>
              </a:spcAft>
              <a:buClr>
                <a:srgbClr val="A2CF49"/>
              </a:buClr>
              <a:buSzPts val="3300"/>
              <a:buFont typeface="Arial"/>
              <a:buChar char="•"/>
            </a:pPr>
            <a:r>
              <a:rPr lang="en-US" sz="3600">
                <a:solidFill>
                  <a:schemeClr val="dk1"/>
                </a:solidFill>
                <a:latin typeface="Arial"/>
                <a:ea typeface="Arial"/>
                <a:cs typeface="Arial"/>
                <a:sym typeface="Arial"/>
              </a:rPr>
              <a:t>Returning to study.</a:t>
            </a:r>
            <a:endParaRPr sz="3600">
              <a:solidFill>
                <a:schemeClr val="dk1"/>
              </a:solidFill>
              <a:latin typeface="Arial"/>
              <a:ea typeface="Arial"/>
              <a:cs typeface="Arial"/>
              <a:sym typeface="Arial"/>
            </a:endParaRPr>
          </a:p>
          <a:p>
            <a:pPr marL="285750" marR="0" lvl="0" indent="-285750" algn="just" rtl="0">
              <a:spcBef>
                <a:spcPts val="0"/>
              </a:spcBef>
              <a:spcAft>
                <a:spcPts val="0"/>
              </a:spcAft>
              <a:buClr>
                <a:srgbClr val="A2CF49"/>
              </a:buClr>
              <a:buSzPts val="3300"/>
              <a:buFont typeface="Arial"/>
              <a:buChar char="•"/>
            </a:pPr>
            <a:r>
              <a:rPr lang="en-US" sz="3600">
                <a:solidFill>
                  <a:schemeClr val="dk1"/>
                </a:solidFill>
                <a:latin typeface="Arial"/>
                <a:ea typeface="Arial"/>
                <a:cs typeface="Arial"/>
                <a:sym typeface="Arial"/>
              </a:rPr>
              <a:t>Pressure of combining</a:t>
            </a:r>
            <a:endParaRPr sz="3600">
              <a:solidFill>
                <a:schemeClr val="dk1"/>
              </a:solidFill>
              <a:latin typeface="Arial"/>
              <a:ea typeface="Arial"/>
              <a:cs typeface="Arial"/>
              <a:sym typeface="Arial"/>
            </a:endParaRPr>
          </a:p>
          <a:p>
            <a:pPr marL="457200" marR="0" lvl="0" indent="0" algn="just" rtl="0">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  paid work and study</a:t>
            </a:r>
            <a:r>
              <a:rPr lang="en-US" sz="3600">
                <a:solidFill>
                  <a:srgbClr val="A2CF49"/>
                </a:solidFill>
                <a:latin typeface="Arial"/>
                <a:ea typeface="Arial"/>
                <a:cs typeface="Arial"/>
                <a:sym typeface="Arial"/>
              </a:rPr>
              <a:t>.</a:t>
            </a:r>
            <a:endParaRPr/>
          </a:p>
        </p:txBody>
      </p:sp>
      <p:sp>
        <p:nvSpPr>
          <p:cNvPr id="241" name="Google Shape;241;p35"/>
          <p:cNvSpPr txBox="1"/>
          <p:nvPr/>
        </p:nvSpPr>
        <p:spPr>
          <a:xfrm>
            <a:off x="203200" y="203200"/>
            <a:ext cx="11162800" cy="1123600"/>
          </a:xfrm>
          <a:prstGeom prst="rect">
            <a:avLst/>
          </a:prstGeom>
          <a:noFill/>
          <a:ln>
            <a:noFill/>
          </a:ln>
        </p:spPr>
        <p:txBody>
          <a:bodyPr spcFirstLastPara="1" wrap="square" lIns="121900" tIns="121900" rIns="121900" bIns="121900" anchor="t" anchorCtr="0">
            <a:noAutofit/>
          </a:bodyPr>
          <a:lstStyle/>
          <a:p>
            <a:pPr marL="0" marR="0" lvl="0" indent="0" algn="ctr" rtl="0">
              <a:spcBef>
                <a:spcPts val="0"/>
              </a:spcBef>
              <a:spcAft>
                <a:spcPts val="0"/>
              </a:spcAft>
              <a:buClr>
                <a:srgbClr val="00FFFF"/>
              </a:buClr>
              <a:buSzPts val="4935"/>
              <a:buFont typeface="Algerian"/>
              <a:buNone/>
            </a:pPr>
            <a:r>
              <a:rPr lang="en-US" sz="4935" b="1">
                <a:solidFill>
                  <a:srgbClr val="00FFFF"/>
                </a:solidFill>
                <a:latin typeface="Algerian"/>
                <a:ea typeface="Algerian"/>
                <a:cs typeface="Algerian"/>
                <a:sym typeface="Algerian"/>
              </a:rPr>
              <a:t> </a:t>
            </a:r>
            <a:r>
              <a:rPr lang="en-US" sz="3600" b="1">
                <a:solidFill>
                  <a:srgbClr val="0070C0"/>
                </a:solidFill>
                <a:latin typeface="Arial"/>
                <a:ea typeface="Arial"/>
                <a:cs typeface="Arial"/>
                <a:sym typeface="Arial"/>
              </a:rPr>
              <a:t>CAUSES OF MENTAL HEALTH ISSUES</a:t>
            </a:r>
            <a:endParaRPr sz="3600" b="1">
              <a:solidFill>
                <a:srgbClr val="0070C0"/>
              </a:solidFill>
              <a:latin typeface="Arial"/>
              <a:ea typeface="Arial"/>
              <a:cs typeface="Arial"/>
              <a:sym typeface="Arial"/>
            </a:endParaRPr>
          </a:p>
        </p:txBody>
      </p:sp>
      <p:pic>
        <p:nvPicPr>
          <p:cNvPr id="242" name="Google Shape;242;p35"/>
          <p:cNvPicPr preferRelativeResize="0"/>
          <p:nvPr/>
        </p:nvPicPr>
        <p:blipFill rotWithShape="1">
          <a:blip r:embed="rId3">
            <a:alphaModFix/>
          </a:blip>
          <a:srcRect/>
          <a:stretch/>
        </p:blipFill>
        <p:spPr>
          <a:xfrm>
            <a:off x="6029325" y="1293495"/>
            <a:ext cx="4284980" cy="4270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p:nvPr/>
        </p:nvSpPr>
        <p:spPr>
          <a:xfrm>
            <a:off x="1114117" y="378325"/>
            <a:ext cx="89565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700"/>
              <a:buFont typeface="Arial"/>
              <a:buNone/>
            </a:pPr>
            <a:r>
              <a:rPr lang="en-US" sz="3700" b="1" i="0" u="none" strike="noStrike" cap="none">
                <a:solidFill>
                  <a:srgbClr val="004C99"/>
                </a:solidFill>
                <a:latin typeface="Algerian"/>
                <a:ea typeface="Algerian"/>
                <a:cs typeface="Algerian"/>
                <a:sym typeface="Algerian"/>
              </a:rPr>
              <a:t>Types of MENTAL  Health Issues</a:t>
            </a:r>
            <a:endParaRPr/>
          </a:p>
        </p:txBody>
      </p:sp>
      <p:sp>
        <p:nvSpPr>
          <p:cNvPr id="248" name="Google Shape;248;p36"/>
          <p:cNvSpPr txBox="1"/>
          <p:nvPr/>
        </p:nvSpPr>
        <p:spPr>
          <a:xfrm>
            <a:off x="1283847" y="1826729"/>
            <a:ext cx="3950400" cy="50577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A4C2F4"/>
              </a:buClr>
              <a:buSzPts val="2300"/>
              <a:buFont typeface="Arial"/>
              <a:buChar char="•"/>
            </a:pPr>
            <a:r>
              <a:rPr lang="en-US" sz="2300" b="1" i="0" u="none" strike="noStrike" cap="none">
                <a:solidFill>
                  <a:schemeClr val="dk1"/>
                </a:solidFill>
                <a:latin typeface="Source Sans Pro"/>
                <a:ea typeface="Source Sans Pro"/>
                <a:cs typeface="Source Sans Pro"/>
                <a:sym typeface="Source Sans Pro"/>
              </a:rPr>
              <a:t>Mood disorders</a:t>
            </a:r>
            <a:endParaRPr sz="19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A4C2F4"/>
              </a:buClr>
              <a:buSzPts val="2300"/>
              <a:buFont typeface="Arial"/>
              <a:buChar char="•"/>
            </a:pPr>
            <a:r>
              <a:rPr lang="en-US" sz="2300" b="1">
                <a:solidFill>
                  <a:schemeClr val="dk1"/>
                </a:solidFill>
                <a:latin typeface="Source Sans Pro"/>
                <a:ea typeface="Source Sans Pro"/>
                <a:cs typeface="Source Sans Pro"/>
                <a:sym typeface="Source Sans Pro"/>
              </a:rPr>
              <a:t>Anxiety</a:t>
            </a:r>
            <a:r>
              <a:rPr lang="en-US" sz="2300" b="1" i="0" u="none" strike="noStrike" cap="none">
                <a:solidFill>
                  <a:schemeClr val="dk1"/>
                </a:solidFill>
                <a:latin typeface="Source Sans Pro"/>
                <a:ea typeface="Source Sans Pro"/>
                <a:cs typeface="Source Sans Pro"/>
                <a:sym typeface="Source Sans Pro"/>
              </a:rPr>
              <a:t> problem</a:t>
            </a:r>
            <a:endParaRPr sz="19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A4C2F4"/>
              </a:buClr>
              <a:buSzPts val="2300"/>
              <a:buFont typeface="Arial"/>
              <a:buChar char="•"/>
            </a:pPr>
            <a:r>
              <a:rPr lang="en-US" sz="2300" b="1" i="0" u="none" strike="noStrike" cap="none">
                <a:solidFill>
                  <a:schemeClr val="dk1"/>
                </a:solidFill>
                <a:latin typeface="Source Sans Pro"/>
                <a:ea typeface="Source Sans Pro"/>
                <a:cs typeface="Source Sans Pro"/>
                <a:sym typeface="Source Sans Pro"/>
              </a:rPr>
              <a:t>Personal problems</a:t>
            </a:r>
            <a:endParaRPr sz="19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A4C2F4"/>
              </a:buClr>
              <a:buSzPts val="2300"/>
              <a:buFont typeface="Arial"/>
              <a:buChar char="•"/>
            </a:pPr>
            <a:r>
              <a:rPr lang="en-US" sz="2300" b="1" i="0" u="none" strike="noStrike" cap="none">
                <a:solidFill>
                  <a:schemeClr val="dk1"/>
                </a:solidFill>
                <a:latin typeface="Source Sans Pro"/>
                <a:ea typeface="Source Sans Pro"/>
                <a:cs typeface="Source Sans Pro"/>
                <a:sym typeface="Source Sans Pro"/>
              </a:rPr>
              <a:t>Inferiority complex</a:t>
            </a:r>
            <a:endParaRPr sz="19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A4C2F4"/>
              </a:buClr>
              <a:buSzPts val="2300"/>
              <a:buFont typeface="Arial"/>
              <a:buChar char="•"/>
            </a:pPr>
            <a:r>
              <a:rPr lang="en-US" sz="2300" b="1" i="0" u="none" strike="noStrike" cap="none">
                <a:solidFill>
                  <a:schemeClr val="dk1"/>
                </a:solidFill>
                <a:latin typeface="Source Sans Pro"/>
                <a:ea typeface="Source Sans Pro"/>
                <a:cs typeface="Source Sans Pro"/>
                <a:sym typeface="Source Sans Pro"/>
              </a:rPr>
              <a:t>Socio phobic</a:t>
            </a: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Arial"/>
              <a:buNone/>
            </a:pPr>
            <a:endParaRPr sz="1900" b="0" i="0" u="none" strike="noStrike" cap="none">
              <a:solidFill>
                <a:srgbClr val="A4C2F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444444"/>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444444"/>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49" name="Google Shape;249;p36"/>
          <p:cNvPicPr preferRelativeResize="0"/>
          <p:nvPr/>
        </p:nvPicPr>
        <p:blipFill rotWithShape="1">
          <a:blip r:embed="rId3">
            <a:alphaModFix/>
          </a:blip>
          <a:srcRect/>
          <a:stretch/>
        </p:blipFill>
        <p:spPr>
          <a:xfrm>
            <a:off x="5090602" y="1799590"/>
            <a:ext cx="4223385" cy="31883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p:nvPr/>
        </p:nvSpPr>
        <p:spPr>
          <a:xfrm>
            <a:off x="1037150" y="1143635"/>
            <a:ext cx="7364730" cy="60496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FFFF"/>
                </a:solidFill>
                <a:latin typeface="Arial"/>
                <a:ea typeface="Arial"/>
                <a:cs typeface="Arial"/>
                <a:sym typeface="Arial"/>
              </a:rPr>
              <a:t>      </a:t>
            </a:r>
            <a:r>
              <a:rPr lang="en-US" sz="3200" b="1" i="0" u="none" strike="noStrike" cap="none">
                <a:solidFill>
                  <a:srgbClr val="0072E5"/>
                </a:solidFill>
                <a:latin typeface="Arial"/>
                <a:ea typeface="Arial"/>
                <a:cs typeface="Arial"/>
                <a:sym typeface="Arial"/>
              </a:rPr>
              <a:t>Problems Faced by Students:</a:t>
            </a:r>
            <a:endParaRPr sz="2600" b="1" i="0" u="none" strike="noStrike" cap="none">
              <a:solidFill>
                <a:srgbClr val="0072E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72E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a:solidFill>
                  <a:schemeClr val="lt1"/>
                </a:solidFill>
                <a:latin typeface="Arial"/>
                <a:ea typeface="Arial"/>
                <a:cs typeface="Arial"/>
                <a:sym typeface="Arial"/>
              </a:rPr>
              <a:t> </a:t>
            </a:r>
            <a:r>
              <a:rPr lang="en-US" sz="2500" b="0" i="0" u="none" strike="noStrike" cap="none">
                <a:solidFill>
                  <a:schemeClr val="dk1"/>
                </a:solidFill>
                <a:latin typeface="Arial"/>
                <a:ea typeface="Arial"/>
                <a:cs typeface="Arial"/>
                <a:sym typeface="Arial"/>
              </a:rPr>
              <a:t>Disorganization.</a:t>
            </a:r>
            <a:endParaRPr sz="2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a:solidFill>
                  <a:schemeClr val="dk1"/>
                </a:solidFill>
                <a:latin typeface="Arial"/>
                <a:ea typeface="Arial"/>
                <a:cs typeface="Arial"/>
                <a:sym typeface="Arial"/>
              </a:rPr>
              <a:t> </a:t>
            </a:r>
            <a:r>
              <a:rPr lang="en-US" sz="2500" b="0" i="0" u="none" strike="noStrike" cap="none">
                <a:solidFill>
                  <a:schemeClr val="dk1"/>
                </a:solidFill>
                <a:latin typeface="Arial"/>
                <a:ea typeface="Arial"/>
                <a:cs typeface="Arial"/>
                <a:sym typeface="Arial"/>
              </a:rPr>
              <a:t>Failing to manage money.</a:t>
            </a:r>
            <a:endParaRPr sz="2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a:solidFill>
                  <a:schemeClr val="dk1"/>
                </a:solidFill>
                <a:latin typeface="Arial"/>
                <a:ea typeface="Arial"/>
                <a:cs typeface="Arial"/>
                <a:sym typeface="Arial"/>
              </a:rPr>
              <a:t> </a:t>
            </a:r>
            <a:r>
              <a:rPr lang="en-US" sz="2500" b="0" i="0" u="none" strike="noStrike" cap="none">
                <a:solidFill>
                  <a:schemeClr val="dk1"/>
                </a:solidFill>
                <a:latin typeface="Arial"/>
                <a:ea typeface="Arial"/>
                <a:cs typeface="Arial"/>
                <a:sym typeface="Arial"/>
              </a:rPr>
              <a:t>Homesickness.</a:t>
            </a:r>
            <a:endParaRPr sz="2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a:solidFill>
                  <a:schemeClr val="dk1"/>
                </a:solidFill>
                <a:latin typeface="Arial"/>
                <a:ea typeface="Arial"/>
                <a:cs typeface="Arial"/>
                <a:sym typeface="Arial"/>
              </a:rPr>
              <a:t> </a:t>
            </a:r>
            <a:r>
              <a:rPr lang="en-US" sz="2500" b="0" i="0" u="none" strike="noStrike" cap="none">
                <a:solidFill>
                  <a:schemeClr val="dk1"/>
                </a:solidFill>
                <a:latin typeface="Arial"/>
                <a:ea typeface="Arial"/>
                <a:cs typeface="Arial"/>
                <a:sym typeface="Arial"/>
              </a:rPr>
              <a:t>Poor grades</a:t>
            </a:r>
            <a:endParaRPr/>
          </a:p>
          <a:p>
            <a:pPr marL="0" marR="0" lvl="0" indent="0" algn="l" rtl="0">
              <a:lnSpc>
                <a:spcPct val="100000"/>
              </a:lnSpc>
              <a:spcBef>
                <a:spcPts val="0"/>
              </a:spcBef>
              <a:spcAft>
                <a:spcPts val="0"/>
              </a:spcAft>
              <a:buClr>
                <a:srgbClr val="000000"/>
              </a:buClr>
              <a:buSzPts val="2500"/>
              <a:buFont typeface="Arial"/>
              <a:buNone/>
            </a:pPr>
            <a:r>
              <a:rPr lang="en-US" sz="2500">
                <a:solidFill>
                  <a:schemeClr val="dk1"/>
                </a:solidFill>
                <a:latin typeface="Arial"/>
                <a:ea typeface="Arial"/>
                <a:cs typeface="Arial"/>
                <a:sym typeface="Arial"/>
              </a:rPr>
              <a:t> </a:t>
            </a:r>
            <a:r>
              <a:rPr lang="en-US" sz="2500" b="0" i="0" u="none" strike="noStrike" cap="none">
                <a:solidFill>
                  <a:schemeClr val="dk1"/>
                </a:solidFill>
                <a:latin typeface="Arial"/>
                <a:ea typeface="Arial"/>
                <a:cs typeface="Arial"/>
                <a:sym typeface="Arial"/>
              </a:rPr>
              <a:t>Poor sleep habits.</a:t>
            </a:r>
            <a:endParaRPr sz="2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a:solidFill>
                  <a:schemeClr val="dk1"/>
                </a:solidFill>
                <a:latin typeface="Arial"/>
                <a:ea typeface="Arial"/>
                <a:cs typeface="Arial"/>
                <a:sym typeface="Arial"/>
              </a:rPr>
              <a:t> </a:t>
            </a:r>
            <a:endParaRPr sz="2500" b="0" i="0" u="none" strike="noStrike" cap="none">
              <a:solidFill>
                <a:schemeClr val="dk1"/>
              </a:solidFill>
              <a:latin typeface="Arial"/>
              <a:ea typeface="Arial"/>
              <a:cs typeface="Arial"/>
              <a:sym typeface="Arial"/>
            </a:endParaRPr>
          </a:p>
        </p:txBody>
      </p:sp>
      <p:sp>
        <p:nvSpPr>
          <p:cNvPr id="255" name="Google Shape;255;p37"/>
          <p:cNvSpPr/>
          <p:nvPr/>
        </p:nvSpPr>
        <p:spPr>
          <a:xfrm>
            <a:off x="785961" y="2056280"/>
            <a:ext cx="330600" cy="214800"/>
          </a:xfrm>
          <a:prstGeom prst="rightArrow">
            <a:avLst>
              <a:gd name="adj1" fmla="val 50000"/>
              <a:gd name="adj2" fmla="val 50000"/>
            </a:avLst>
          </a:prstGeom>
          <a:solidFill>
            <a:srgbClr val="94D7E4"/>
          </a:solidFill>
          <a:ln w="9525" cap="flat" cmpd="sng">
            <a:solidFill>
              <a:srgbClr val="455F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6" name="Google Shape;256;p37"/>
          <p:cNvSpPr/>
          <p:nvPr/>
        </p:nvSpPr>
        <p:spPr>
          <a:xfrm>
            <a:off x="785961" y="2437915"/>
            <a:ext cx="330600" cy="214800"/>
          </a:xfrm>
          <a:prstGeom prst="rightArrow">
            <a:avLst>
              <a:gd name="adj1" fmla="val 50000"/>
              <a:gd name="adj2" fmla="val 50000"/>
            </a:avLst>
          </a:prstGeom>
          <a:solidFill>
            <a:srgbClr val="94D7E4"/>
          </a:solidFill>
          <a:ln w="9525" cap="flat" cmpd="sng">
            <a:solidFill>
              <a:srgbClr val="455F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7" name="Google Shape;257;p37"/>
          <p:cNvSpPr/>
          <p:nvPr/>
        </p:nvSpPr>
        <p:spPr>
          <a:xfrm>
            <a:off x="785961" y="3580280"/>
            <a:ext cx="330600" cy="214800"/>
          </a:xfrm>
          <a:prstGeom prst="rightArrow">
            <a:avLst>
              <a:gd name="adj1" fmla="val 50000"/>
              <a:gd name="adj2" fmla="val 50000"/>
            </a:avLst>
          </a:prstGeom>
          <a:solidFill>
            <a:srgbClr val="94D7E4"/>
          </a:solidFill>
          <a:ln w="9525" cap="flat" cmpd="sng">
            <a:solidFill>
              <a:srgbClr val="455F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8" name="Google Shape;258;p37"/>
          <p:cNvSpPr/>
          <p:nvPr/>
        </p:nvSpPr>
        <p:spPr>
          <a:xfrm>
            <a:off x="785961" y="2860190"/>
            <a:ext cx="330600" cy="214800"/>
          </a:xfrm>
          <a:prstGeom prst="rightArrow">
            <a:avLst>
              <a:gd name="adj1" fmla="val 50000"/>
              <a:gd name="adj2" fmla="val 50000"/>
            </a:avLst>
          </a:prstGeom>
          <a:solidFill>
            <a:srgbClr val="94D7E4"/>
          </a:solidFill>
          <a:ln w="9525" cap="flat" cmpd="sng">
            <a:solidFill>
              <a:srgbClr val="455F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9" name="Google Shape;259;p37"/>
          <p:cNvSpPr/>
          <p:nvPr/>
        </p:nvSpPr>
        <p:spPr>
          <a:xfrm>
            <a:off x="785961" y="3196105"/>
            <a:ext cx="330600" cy="214800"/>
          </a:xfrm>
          <a:prstGeom prst="rightArrow">
            <a:avLst>
              <a:gd name="adj1" fmla="val 50000"/>
              <a:gd name="adj2" fmla="val 50000"/>
            </a:avLst>
          </a:prstGeom>
          <a:solidFill>
            <a:srgbClr val="94D7E4"/>
          </a:solidFill>
          <a:ln w="9525" cap="flat" cmpd="sng">
            <a:solidFill>
              <a:srgbClr val="455F5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260" name="Google Shape;260;p37"/>
          <p:cNvPicPr preferRelativeResize="0"/>
          <p:nvPr/>
        </p:nvPicPr>
        <p:blipFill rotWithShape="1">
          <a:blip r:embed="rId3">
            <a:alphaModFix/>
          </a:blip>
          <a:srcRect/>
          <a:stretch/>
        </p:blipFill>
        <p:spPr>
          <a:xfrm>
            <a:off x="5050297" y="2161831"/>
            <a:ext cx="4535850" cy="3023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p:nvPr/>
        </p:nvSpPr>
        <p:spPr>
          <a:xfrm>
            <a:off x="1275716" y="1426210"/>
            <a:ext cx="8530894" cy="257198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4000" b="1">
                <a:solidFill>
                  <a:srgbClr val="0072E5"/>
                </a:solidFill>
                <a:latin typeface="Arial"/>
                <a:ea typeface="Arial"/>
                <a:cs typeface="Arial"/>
                <a:sym typeface="Arial"/>
              </a:rPr>
              <a:t>Goals</a:t>
            </a:r>
            <a:br>
              <a:rPr lang="en-US" sz="1800">
                <a:solidFill>
                  <a:srgbClr val="0072E5"/>
                </a:solidFill>
                <a:latin typeface="Arial"/>
                <a:ea typeface="Arial"/>
                <a:cs typeface="Arial"/>
                <a:sym typeface="Arial"/>
              </a:rPr>
            </a:br>
            <a:endParaRPr/>
          </a:p>
          <a:p>
            <a:pPr marL="0" marR="0" lvl="0" indent="0" algn="l" rtl="0">
              <a:lnSpc>
                <a:spcPct val="90000"/>
              </a:lnSpc>
              <a:spcBef>
                <a:spcPts val="1000"/>
              </a:spcBef>
              <a:spcAft>
                <a:spcPts val="0"/>
              </a:spcAft>
              <a:buNone/>
            </a:pPr>
            <a:r>
              <a:rPr lang="en-US" sz="2800">
                <a:solidFill>
                  <a:schemeClr val="dk1"/>
                </a:solidFill>
                <a:latin typeface="Arial"/>
                <a:ea typeface="Arial"/>
                <a:cs typeface="Arial"/>
                <a:sym typeface="Arial"/>
              </a:rPr>
              <a:t>Allowing students redo their work</a:t>
            </a:r>
            <a:endParaRPr/>
          </a:p>
          <a:p>
            <a:pPr marL="0" marR="0" lvl="0" indent="0" algn="l" rtl="0">
              <a:lnSpc>
                <a:spcPct val="90000"/>
              </a:lnSpc>
              <a:spcBef>
                <a:spcPts val="1000"/>
              </a:spcBef>
              <a:spcAft>
                <a:spcPts val="0"/>
              </a:spcAft>
              <a:buNone/>
            </a:pPr>
            <a:r>
              <a:rPr lang="en-US" sz="2800" b="0" i="0" u="none" strike="noStrike" cap="none">
                <a:solidFill>
                  <a:schemeClr val="dk1"/>
                </a:solidFill>
                <a:latin typeface="Arial"/>
                <a:ea typeface="Arial"/>
                <a:cs typeface="Arial"/>
                <a:sym typeface="Arial"/>
              </a:rPr>
              <a:t>Help with strategies to manage anxiety</a:t>
            </a:r>
            <a:endParaRPr/>
          </a:p>
          <a:p>
            <a:pPr marL="0" marR="0" lvl="0" indent="0" algn="l" rtl="0">
              <a:lnSpc>
                <a:spcPct val="90000"/>
              </a:lnSpc>
              <a:spcBef>
                <a:spcPts val="1000"/>
              </a:spcBef>
              <a:spcAft>
                <a:spcPts val="0"/>
              </a:spcAft>
              <a:buNone/>
            </a:pPr>
            <a:r>
              <a:rPr lang="en-US" sz="2800">
                <a:solidFill>
                  <a:schemeClr val="dk1"/>
                </a:solidFill>
                <a:latin typeface="Arial"/>
                <a:ea typeface="Arial"/>
                <a:cs typeface="Arial"/>
                <a:sym typeface="Arial"/>
              </a:rPr>
              <a:t>Pre planning for group discussions</a:t>
            </a:r>
            <a:r>
              <a:rPr lang="en-US" sz="2800" b="0" i="0" u="none" strike="noStrike" cap="none">
                <a:solidFill>
                  <a:schemeClr val="dk1"/>
                </a:solidFill>
                <a:latin typeface="Arial"/>
                <a:ea typeface="Arial"/>
                <a:cs typeface="Arial"/>
                <a:sym typeface="Arial"/>
              </a:rPr>
              <a:t> voluntarily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p:nvPr/>
        </p:nvSpPr>
        <p:spPr>
          <a:xfrm>
            <a:off x="2971800" y="856325"/>
            <a:ext cx="65811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900" b="1" i="0" u="none" strike="noStrike" cap="none">
                <a:solidFill>
                  <a:srgbClr val="00FFFF"/>
                </a:solidFill>
                <a:latin typeface="Quintessential"/>
                <a:ea typeface="Quintessential"/>
                <a:cs typeface="Quintessential"/>
                <a:sym typeface="Quintessential"/>
              </a:rPr>
              <a:t> </a:t>
            </a:r>
            <a:r>
              <a:rPr lang="en-US" sz="4000" b="1" i="0" u="none" strike="noStrike" cap="none">
                <a:solidFill>
                  <a:srgbClr val="004C99"/>
                </a:solidFill>
                <a:latin typeface="Arial"/>
                <a:ea typeface="Arial"/>
                <a:cs typeface="Arial"/>
                <a:sym typeface="Arial"/>
              </a:rPr>
              <a:t>ABOUT  QCC MEETING</a:t>
            </a:r>
            <a:endParaRPr/>
          </a:p>
        </p:txBody>
      </p:sp>
      <p:sp>
        <p:nvSpPr>
          <p:cNvPr id="108" name="Google Shape;108;p16"/>
          <p:cNvSpPr txBox="1"/>
          <p:nvPr/>
        </p:nvSpPr>
        <p:spPr>
          <a:xfrm>
            <a:off x="881380" y="1894840"/>
            <a:ext cx="9433560" cy="416623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200"/>
              <a:buFont typeface="Arial"/>
              <a:buNone/>
            </a:pPr>
            <a:r>
              <a:rPr lang="en-US" sz="2200" b="1" i="0" u="none" strike="noStrike" cap="none" dirty="0">
                <a:solidFill>
                  <a:schemeClr val="lt1"/>
                </a:solidFill>
                <a:latin typeface="Times New Roman"/>
                <a:ea typeface="Times New Roman"/>
                <a:cs typeface="Times New Roman"/>
                <a:sym typeface="Times New Roman"/>
              </a:rPr>
              <a:t> </a:t>
            </a:r>
            <a:r>
              <a:rPr lang="en-US" sz="2400" b="1" i="0" u="none" strike="noStrike" cap="none" dirty="0">
                <a:solidFill>
                  <a:schemeClr val="lt1"/>
                </a:solidFill>
                <a:latin typeface="Arial"/>
                <a:ea typeface="Arial"/>
                <a:cs typeface="Arial"/>
                <a:sym typeface="Arial"/>
              </a:rPr>
              <a:t> </a:t>
            </a:r>
            <a:r>
              <a:rPr lang="en-US" sz="2400" b="1" i="0" u="none" strike="noStrike" cap="none" dirty="0">
                <a:solidFill>
                  <a:schemeClr val="dk1"/>
                </a:solidFill>
                <a:latin typeface="Arial"/>
                <a:ea typeface="Arial"/>
                <a:cs typeface="Arial"/>
                <a:sym typeface="Arial"/>
              </a:rPr>
              <a:t>DEPARTMENT           	                 : COMPUTER SCIENCE</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r>
              <a:rPr lang="en-US" sz="2400" b="1" i="0" u="none" strike="noStrike" cap="none" dirty="0">
                <a:solidFill>
                  <a:schemeClr val="dk1"/>
                </a:solidFill>
                <a:latin typeface="Arial"/>
                <a:ea typeface="Arial"/>
                <a:cs typeface="Arial"/>
                <a:sym typeface="Arial"/>
              </a:rPr>
              <a:t>  FREQUENCY OF  MEETING           : TWICE IN A WEEK</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r>
              <a:rPr lang="en-US" sz="2400" b="1" i="0" u="none" strike="noStrike" cap="none" dirty="0">
                <a:solidFill>
                  <a:schemeClr val="dk1"/>
                </a:solidFill>
                <a:latin typeface="Arial"/>
                <a:ea typeface="Arial"/>
                <a:cs typeface="Arial"/>
                <a:sym typeface="Arial"/>
              </a:rPr>
              <a:t>  MEETING VENUE                            : SEMINAR AREA</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r>
              <a:rPr lang="en-US" sz="2400" b="1" i="0" u="none" strike="noStrike" cap="none" dirty="0">
                <a:solidFill>
                  <a:schemeClr val="dk1"/>
                </a:solidFill>
                <a:latin typeface="Arial"/>
                <a:ea typeface="Arial"/>
                <a:cs typeface="Arial"/>
                <a:sym typeface="Arial"/>
              </a:rPr>
              <a:t>  DURATION OF MEETING               : 2 HOURS.</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r>
              <a:rPr lang="en-US" sz="2400" b="1" i="0" u="none" strike="noStrike" cap="none" dirty="0">
                <a:solidFill>
                  <a:schemeClr val="dk1"/>
                </a:solidFill>
                <a:latin typeface="Arial"/>
                <a:ea typeface="Arial"/>
                <a:cs typeface="Arial"/>
                <a:sym typeface="Arial"/>
              </a:rPr>
              <a:t>  ATTENDANCE                                 : 100%</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r>
              <a:rPr lang="en-US" sz="2400" b="1" i="0" u="none" strike="noStrike" cap="none" dirty="0">
                <a:solidFill>
                  <a:schemeClr val="dk1"/>
                </a:solidFill>
                <a:latin typeface="Arial"/>
                <a:ea typeface="Arial"/>
                <a:cs typeface="Arial"/>
                <a:sym typeface="Arial"/>
              </a:rPr>
              <a:t>  NAME OF THE CIRCLE                   : TIM BERNERS LEE</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C0C0C"/>
              </a:buClr>
              <a:buSzPts val="2000"/>
              <a:buFont typeface="Corbel"/>
              <a:buNone/>
            </a:pPr>
            <a:endParaRPr sz="2400" b="1" i="0" u="none" strike="noStrike" cap="none"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9" title="Chart"/>
          <p:cNvPicPr preferRelativeResize="0">
            <a:picLocks noGrp="1"/>
          </p:cNvPicPr>
          <p:nvPr>
            <p:ph type="body" idx="1"/>
          </p:nvPr>
        </p:nvPicPr>
        <p:blipFill rotWithShape="1">
          <a:blip r:embed="rId3">
            <a:alphaModFix/>
          </a:blip>
          <a:srcRect/>
          <a:stretch/>
        </p:blipFill>
        <p:spPr>
          <a:xfrm>
            <a:off x="702945" y="469265"/>
            <a:ext cx="9156065" cy="56616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3"/>
          <p:cNvSpPr txBox="1">
            <a:spLocks noGrp="1"/>
          </p:cNvSpPr>
          <p:nvPr>
            <p:ph type="title"/>
          </p:nvPr>
        </p:nvSpPr>
        <p:spPr>
          <a:xfrm>
            <a:off x="2295175" y="577505"/>
            <a:ext cx="8202000" cy="1107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3399"/>
              </a:buClr>
              <a:buSzPts val="4400"/>
              <a:buFont typeface="Comic Sans MS"/>
              <a:buNone/>
            </a:pPr>
            <a:r>
              <a:rPr lang="en-US">
                <a:solidFill>
                  <a:srgbClr val="003366"/>
                </a:solidFill>
                <a:latin typeface="Algerian"/>
                <a:ea typeface="Algerian"/>
                <a:cs typeface="Algerian"/>
                <a:sym typeface="Algerian"/>
              </a:rPr>
              <a:t>Cause and Effect Diagram</a:t>
            </a:r>
            <a:endParaRPr/>
          </a:p>
        </p:txBody>
      </p:sp>
      <p:pic>
        <p:nvPicPr>
          <p:cNvPr id="295" name="Google Shape;295;p43" descr="fish2.jpg"/>
          <p:cNvPicPr preferRelativeResize="0"/>
          <p:nvPr/>
        </p:nvPicPr>
        <p:blipFill rotWithShape="1">
          <a:blip r:embed="rId3">
            <a:alphaModFix/>
          </a:blip>
          <a:srcRect/>
          <a:stretch/>
        </p:blipFill>
        <p:spPr>
          <a:xfrm>
            <a:off x="821899" y="2312625"/>
            <a:ext cx="3670200" cy="3374700"/>
          </a:xfrm>
          <a:prstGeom prst="ellipse">
            <a:avLst/>
          </a:prstGeom>
          <a:noFill/>
          <a:ln>
            <a:noFill/>
          </a:ln>
        </p:spPr>
      </p:pic>
      <p:sp>
        <p:nvSpPr>
          <p:cNvPr id="296" name="Google Shape;296;p43"/>
          <p:cNvSpPr txBox="1"/>
          <p:nvPr/>
        </p:nvSpPr>
        <p:spPr>
          <a:xfrm>
            <a:off x="4677641" y="2970534"/>
            <a:ext cx="5779778" cy="2217900"/>
          </a:xfrm>
          <a:prstGeom prst="rect">
            <a:avLst/>
          </a:prstGeom>
          <a:noFill/>
          <a:ln>
            <a:noFill/>
          </a:ln>
        </p:spPr>
        <p:txBody>
          <a:bodyPr spcFirstLastPara="1" wrap="square" lIns="91425" tIns="45700" rIns="91425" bIns="45700" anchor="t" anchorCtr="0">
            <a:noAutofit/>
          </a:bodyPr>
          <a:lstStyle/>
          <a:p>
            <a:pPr marL="457200" marR="0" lvl="0" indent="-425450" algn="l" rtl="0">
              <a:lnSpc>
                <a:spcPct val="100000"/>
              </a:lnSpc>
              <a:spcBef>
                <a:spcPts val="0"/>
              </a:spcBef>
              <a:spcAft>
                <a:spcPts val="0"/>
              </a:spcAft>
              <a:buClr>
                <a:srgbClr val="CC0000"/>
              </a:buClr>
              <a:buSzPts val="3100"/>
              <a:buFont typeface="Arial"/>
              <a:buChar char="❖"/>
            </a:pPr>
            <a:r>
              <a:rPr lang="en-US" sz="2500" b="0" i="0" u="none" strike="noStrike" cap="none">
                <a:solidFill>
                  <a:srgbClr val="FFC000"/>
                </a:solidFill>
                <a:latin typeface="Arial"/>
                <a:ea typeface="Arial"/>
                <a:cs typeface="Arial"/>
                <a:sym typeface="Arial"/>
              </a:rPr>
              <a:t>The fishbone diagram is a tool for analyzing</a:t>
            </a:r>
            <a:r>
              <a:rPr lang="en-US" sz="1700" b="0" i="0" u="none" strike="noStrike" cap="none">
                <a:solidFill>
                  <a:srgbClr val="000000"/>
                </a:solidFill>
                <a:latin typeface="Arial"/>
                <a:ea typeface="Arial"/>
                <a:cs typeface="Arial"/>
                <a:sym typeface="Arial"/>
              </a:rPr>
              <a:t> </a:t>
            </a:r>
            <a:r>
              <a:rPr lang="en-US" sz="2500" b="0" i="0" u="none" strike="noStrike" cap="none">
                <a:solidFill>
                  <a:srgbClr val="FFC000"/>
                </a:solidFill>
                <a:latin typeface="Arial"/>
                <a:ea typeface="Arial"/>
                <a:cs typeface="Arial"/>
                <a:sym typeface="Arial"/>
              </a:rPr>
              <a:t>Process dispersion. This tool is meant for analyzing the root cause of the problem</a:t>
            </a:r>
            <a:r>
              <a:rPr lang="en-US" sz="2500" b="0" i="0" u="none" strike="noStrike" cap="none">
                <a:solidFill>
                  <a:schemeClr val="lt1"/>
                </a:solidFill>
                <a:latin typeface="Arial"/>
                <a:ea typeface="Arial"/>
                <a:cs typeface="Arial"/>
                <a:sym typeface="Arial"/>
              </a:rPr>
              <a:t>.</a:t>
            </a:r>
            <a:endParaRPr sz="1700" b="0" i="0" u="none" strike="noStrike" cap="none">
              <a:solidFill>
                <a:srgbClr val="000000"/>
              </a:solidFill>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4"/>
                                        </p:tgtEl>
                                        <p:attrNameLst>
                                          <p:attrName>style.visibility</p:attrName>
                                        </p:attrNameLst>
                                      </p:cBhvr>
                                      <p:to>
                                        <p:strVal val="visible"/>
                                      </p:to>
                                    </p:set>
                                    <p:anim calcmode="lin" valueType="num">
                                      <p:cBhvr additive="base">
                                        <p:cTn id="7" dur="500"/>
                                        <p:tgtEl>
                                          <p:spTgt spid="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p:nvPr/>
        </p:nvSpPr>
        <p:spPr>
          <a:xfrm>
            <a:off x="8322351" y="2906225"/>
            <a:ext cx="1493100" cy="746100"/>
          </a:xfrm>
          <a:prstGeom prst="homePlate">
            <a:avLst>
              <a:gd name="adj" fmla="val 16200"/>
            </a:avLst>
          </a:prstGeom>
          <a:solidFill>
            <a:schemeClr val="accent1"/>
          </a:solidFill>
          <a:ln w="9525" cap="flat" cmpd="sng">
            <a:solidFill>
              <a:srgbClr val="808080"/>
            </a:solidFill>
            <a:prstDash val="solid"/>
            <a:round/>
            <a:headEnd type="none" w="sm" len="sm"/>
            <a:tailEnd type="none" w="sm" len="sm"/>
          </a:ln>
        </p:spPr>
        <p:txBody>
          <a:bodyPr spcFirstLastPara="1" wrap="square" lIns="81650" tIns="55175" rIns="81650" bIns="40825" anchor="ctr" anchorCtr="0">
            <a:noAutofit/>
          </a:bodyPr>
          <a:lstStyle/>
          <a:p>
            <a:pPr marL="0" marR="0" lvl="0" indent="0" algn="ctr" rtl="0">
              <a:lnSpc>
                <a:spcPct val="93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MENTAL</a:t>
            </a:r>
            <a:endParaRPr sz="1300" b="0" i="0" u="none" strike="noStrike" cap="none">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HEALTH </a:t>
            </a:r>
            <a:endParaRPr sz="1300" b="0" i="0" u="none" strike="noStrike" cap="none">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ISSUES</a:t>
            </a:r>
            <a:endParaRPr sz="1300" b="0" i="0" u="none" strike="noStrike" cap="none">
              <a:solidFill>
                <a:srgbClr val="000000"/>
              </a:solidFill>
              <a:latin typeface="Arial"/>
              <a:ea typeface="Arial"/>
              <a:cs typeface="Arial"/>
              <a:sym typeface="Arial"/>
            </a:endParaRPr>
          </a:p>
        </p:txBody>
      </p:sp>
      <p:cxnSp>
        <p:nvCxnSpPr>
          <p:cNvPr id="303" name="Google Shape;303;p44"/>
          <p:cNvCxnSpPr/>
          <p:nvPr/>
        </p:nvCxnSpPr>
        <p:spPr>
          <a:xfrm flipH="1">
            <a:off x="1849429" y="3320989"/>
            <a:ext cx="6475800" cy="1500"/>
          </a:xfrm>
          <a:prstGeom prst="straightConnector1">
            <a:avLst/>
          </a:prstGeom>
          <a:noFill/>
          <a:ln w="19050" cap="flat" cmpd="sng">
            <a:solidFill>
              <a:srgbClr val="8E7CC3"/>
            </a:solidFill>
            <a:prstDash val="solid"/>
            <a:round/>
            <a:headEnd type="none" w="sm" len="sm"/>
            <a:tailEnd type="none" w="sm" len="sm"/>
          </a:ln>
        </p:spPr>
      </p:cxnSp>
      <p:sp>
        <p:nvSpPr>
          <p:cNvPr id="304" name="Google Shape;304;p44"/>
          <p:cNvSpPr/>
          <p:nvPr/>
        </p:nvSpPr>
        <p:spPr>
          <a:xfrm>
            <a:off x="5502831" y="583261"/>
            <a:ext cx="1659000" cy="663900"/>
          </a:xfrm>
          <a:prstGeom prst="roundRect">
            <a:avLst>
              <a:gd name="adj" fmla="val 3600"/>
            </a:avLst>
          </a:prstGeom>
          <a:solidFill>
            <a:srgbClr val="FF3399"/>
          </a:solidFill>
          <a:ln w="9525" cap="flat" cmpd="sng">
            <a:solidFill>
              <a:srgbClr val="808080"/>
            </a:solidFill>
            <a:prstDash val="solid"/>
            <a:round/>
            <a:headEnd type="none" w="sm" len="sm"/>
            <a:tailEnd type="none" w="sm" len="sm"/>
          </a:ln>
        </p:spPr>
        <p:txBody>
          <a:bodyPr spcFirstLastPara="1" wrap="square" lIns="81650" tIns="55175" rIns="81650" bIns="40825" anchor="ctr" anchorCtr="0">
            <a:noAutofit/>
          </a:bodyPr>
          <a:lstStyle/>
          <a:p>
            <a:pPr marL="0" marR="0" lvl="0" indent="0" algn="ctr" rtl="0">
              <a:lnSpc>
                <a:spcPct val="93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ANXIETY</a:t>
            </a:r>
            <a:endParaRPr sz="1300" b="0" i="0" u="none" strike="noStrike" cap="none">
              <a:solidFill>
                <a:srgbClr val="000000"/>
              </a:solidFill>
              <a:latin typeface="Arial"/>
              <a:ea typeface="Arial"/>
              <a:cs typeface="Arial"/>
              <a:sym typeface="Arial"/>
            </a:endParaRPr>
          </a:p>
        </p:txBody>
      </p:sp>
      <p:sp>
        <p:nvSpPr>
          <p:cNvPr id="305" name="Google Shape;305;p44"/>
          <p:cNvSpPr/>
          <p:nvPr/>
        </p:nvSpPr>
        <p:spPr>
          <a:xfrm>
            <a:off x="1853871" y="583261"/>
            <a:ext cx="1742400" cy="663900"/>
          </a:xfrm>
          <a:prstGeom prst="roundRect">
            <a:avLst>
              <a:gd name="adj" fmla="val 3600"/>
            </a:avLst>
          </a:prstGeom>
          <a:solidFill>
            <a:srgbClr val="FF3399"/>
          </a:solidFill>
          <a:ln w="9525" cap="flat" cmpd="sng">
            <a:solidFill>
              <a:srgbClr val="808080"/>
            </a:solidFill>
            <a:prstDash val="solid"/>
            <a:round/>
            <a:headEnd type="none" w="sm" len="sm"/>
            <a:tailEnd type="none" w="sm" len="sm"/>
          </a:ln>
        </p:spPr>
        <p:txBody>
          <a:bodyPr spcFirstLastPara="1" wrap="square" lIns="81650" tIns="55175" rIns="81650" bIns="40825" anchor="ctr" anchorCtr="0">
            <a:noAutofit/>
          </a:bodyPr>
          <a:lstStyle/>
          <a:p>
            <a:pPr marL="0" marR="0" lvl="0" indent="0" algn="ctr" rtl="0">
              <a:lnSpc>
                <a:spcPct val="93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STRESS</a:t>
            </a:r>
            <a:endParaRPr sz="1300" b="0" i="0" u="none" strike="noStrike" cap="none">
              <a:solidFill>
                <a:srgbClr val="000000"/>
              </a:solidFill>
              <a:latin typeface="Arial"/>
              <a:ea typeface="Arial"/>
              <a:cs typeface="Arial"/>
              <a:sym typeface="Arial"/>
            </a:endParaRPr>
          </a:p>
        </p:txBody>
      </p:sp>
      <p:sp>
        <p:nvSpPr>
          <p:cNvPr id="306" name="Google Shape;306;p44"/>
          <p:cNvSpPr/>
          <p:nvPr/>
        </p:nvSpPr>
        <p:spPr>
          <a:xfrm>
            <a:off x="1686831" y="5311278"/>
            <a:ext cx="1824600" cy="663900"/>
          </a:xfrm>
          <a:prstGeom prst="roundRect">
            <a:avLst>
              <a:gd name="adj" fmla="val 3600"/>
            </a:avLst>
          </a:prstGeom>
          <a:solidFill>
            <a:srgbClr val="FF3399"/>
          </a:solidFill>
          <a:ln w="9525" cap="flat" cmpd="sng">
            <a:solidFill>
              <a:srgbClr val="808080"/>
            </a:solidFill>
            <a:prstDash val="solid"/>
            <a:round/>
            <a:headEnd type="none" w="sm" len="sm"/>
            <a:tailEnd type="none" w="sm" len="sm"/>
          </a:ln>
        </p:spPr>
        <p:txBody>
          <a:bodyPr spcFirstLastPara="1" wrap="square" lIns="81650" tIns="55175" rIns="81650" bIns="40825" anchor="ctr" anchorCtr="0">
            <a:noAutofit/>
          </a:bodyPr>
          <a:lstStyle/>
          <a:p>
            <a:pPr marL="0" marR="0" lvl="0" indent="0" algn="ctr" rtl="0">
              <a:lnSpc>
                <a:spcPct val="93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DEPRESSION</a:t>
            </a:r>
            <a:endParaRPr sz="1300" b="0" i="0" u="none" strike="noStrike" cap="none">
              <a:solidFill>
                <a:srgbClr val="000000"/>
              </a:solidFill>
              <a:latin typeface="Arial"/>
              <a:ea typeface="Arial"/>
              <a:cs typeface="Arial"/>
              <a:sym typeface="Arial"/>
            </a:endParaRPr>
          </a:p>
        </p:txBody>
      </p:sp>
      <p:sp>
        <p:nvSpPr>
          <p:cNvPr id="307" name="Google Shape;307;p44"/>
          <p:cNvSpPr/>
          <p:nvPr/>
        </p:nvSpPr>
        <p:spPr>
          <a:xfrm>
            <a:off x="5502831" y="5311278"/>
            <a:ext cx="1742400" cy="663900"/>
          </a:xfrm>
          <a:prstGeom prst="roundRect">
            <a:avLst>
              <a:gd name="adj" fmla="val 3600"/>
            </a:avLst>
          </a:prstGeom>
          <a:solidFill>
            <a:srgbClr val="FF3399"/>
          </a:solidFill>
          <a:ln w="9525" cap="flat" cmpd="sng">
            <a:solidFill>
              <a:srgbClr val="808080"/>
            </a:solidFill>
            <a:prstDash val="solid"/>
            <a:round/>
            <a:headEnd type="none" w="sm" len="sm"/>
            <a:tailEnd type="none" w="sm" len="sm"/>
          </a:ln>
        </p:spPr>
        <p:txBody>
          <a:bodyPr spcFirstLastPara="1" wrap="square" lIns="81650" tIns="55175" rIns="81650" bIns="40825" anchor="ctr" anchorCtr="0">
            <a:noAutofit/>
          </a:bodyPr>
          <a:lstStyle/>
          <a:p>
            <a:pPr marL="0" marR="0" lvl="0" indent="0" algn="ctr" rtl="0">
              <a:lnSpc>
                <a:spcPct val="93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BIPOLAR</a:t>
            </a:r>
            <a:endParaRPr sz="1300" b="0" i="0" u="none" strike="noStrike" cap="none">
              <a:solidFill>
                <a:srgbClr val="000000"/>
              </a:solidFill>
              <a:latin typeface="Arial"/>
              <a:ea typeface="Arial"/>
              <a:cs typeface="Arial"/>
              <a:sym typeface="Arial"/>
            </a:endParaRPr>
          </a:p>
        </p:txBody>
      </p:sp>
      <p:cxnSp>
        <p:nvCxnSpPr>
          <p:cNvPr id="308" name="Google Shape;308;p44"/>
          <p:cNvCxnSpPr/>
          <p:nvPr/>
        </p:nvCxnSpPr>
        <p:spPr>
          <a:xfrm>
            <a:off x="6415791" y="1247171"/>
            <a:ext cx="1410000" cy="2073900"/>
          </a:xfrm>
          <a:prstGeom prst="straightConnector1">
            <a:avLst/>
          </a:prstGeom>
          <a:noFill/>
          <a:ln w="38100" cap="flat" cmpd="sng">
            <a:solidFill>
              <a:srgbClr val="8E7CC3"/>
            </a:solidFill>
            <a:prstDash val="solid"/>
            <a:round/>
            <a:headEnd type="none" w="sm" len="sm"/>
            <a:tailEnd type="triangle" w="med" len="med"/>
          </a:ln>
        </p:spPr>
      </p:cxnSp>
      <p:cxnSp>
        <p:nvCxnSpPr>
          <p:cNvPr id="309" name="Google Shape;309;p44"/>
          <p:cNvCxnSpPr/>
          <p:nvPr/>
        </p:nvCxnSpPr>
        <p:spPr>
          <a:xfrm rot="10800000" flipH="1">
            <a:off x="6332271" y="3316817"/>
            <a:ext cx="1493100" cy="1995900"/>
          </a:xfrm>
          <a:prstGeom prst="straightConnector1">
            <a:avLst/>
          </a:prstGeom>
          <a:noFill/>
          <a:ln w="38100" cap="flat" cmpd="sng">
            <a:solidFill>
              <a:srgbClr val="8E7CC3"/>
            </a:solidFill>
            <a:prstDash val="solid"/>
            <a:round/>
            <a:headEnd type="none" w="sm" len="sm"/>
            <a:tailEnd type="triangle" w="med" len="med"/>
          </a:ln>
        </p:spPr>
      </p:cxnSp>
      <p:cxnSp>
        <p:nvCxnSpPr>
          <p:cNvPr id="310" name="Google Shape;310;p44"/>
          <p:cNvCxnSpPr/>
          <p:nvPr/>
        </p:nvCxnSpPr>
        <p:spPr>
          <a:xfrm>
            <a:off x="2848910" y="1247171"/>
            <a:ext cx="1078500" cy="2073900"/>
          </a:xfrm>
          <a:prstGeom prst="straightConnector1">
            <a:avLst/>
          </a:prstGeom>
          <a:noFill/>
          <a:ln w="38100" cap="flat" cmpd="sng">
            <a:solidFill>
              <a:srgbClr val="8E7CC3"/>
            </a:solidFill>
            <a:prstDash val="solid"/>
            <a:round/>
            <a:headEnd type="none" w="sm" len="sm"/>
            <a:tailEnd type="triangle" w="med" len="med"/>
          </a:ln>
        </p:spPr>
      </p:cxnSp>
      <p:cxnSp>
        <p:nvCxnSpPr>
          <p:cNvPr id="311" name="Google Shape;311;p44"/>
          <p:cNvCxnSpPr/>
          <p:nvPr/>
        </p:nvCxnSpPr>
        <p:spPr>
          <a:xfrm rot="10800000" flipH="1">
            <a:off x="2683311" y="3316817"/>
            <a:ext cx="1244100" cy="1995900"/>
          </a:xfrm>
          <a:prstGeom prst="straightConnector1">
            <a:avLst/>
          </a:prstGeom>
          <a:noFill/>
          <a:ln w="38100" cap="flat" cmpd="sng">
            <a:solidFill>
              <a:srgbClr val="8E7CC3"/>
            </a:solidFill>
            <a:prstDash val="solid"/>
            <a:round/>
            <a:headEnd type="none" w="sm" len="sm"/>
            <a:tailEnd type="triangle" w="med" len="med"/>
          </a:ln>
        </p:spPr>
      </p:cxnSp>
      <p:sp>
        <p:nvSpPr>
          <p:cNvPr id="312" name="Google Shape;312;p44"/>
          <p:cNvSpPr/>
          <p:nvPr/>
        </p:nvSpPr>
        <p:spPr>
          <a:xfrm>
            <a:off x="7495781" y="1329238"/>
            <a:ext cx="24048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LACK OF CONCENTRATION</a:t>
            </a:r>
            <a:endParaRPr sz="1300" b="0" i="0" u="none" strike="noStrike" cap="none">
              <a:solidFill>
                <a:srgbClr val="000000"/>
              </a:solidFill>
              <a:latin typeface="Arial"/>
              <a:ea typeface="Arial"/>
              <a:cs typeface="Arial"/>
              <a:sym typeface="Arial"/>
            </a:endParaRPr>
          </a:p>
        </p:txBody>
      </p:sp>
      <p:sp>
        <p:nvSpPr>
          <p:cNvPr id="313" name="Google Shape;313;p44"/>
          <p:cNvSpPr/>
          <p:nvPr/>
        </p:nvSpPr>
        <p:spPr>
          <a:xfrm>
            <a:off x="5253686" y="2449762"/>
            <a:ext cx="17424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DIFFICULTY </a:t>
            </a:r>
            <a:endParaRPr sz="1300" b="0" i="0" u="none" strike="noStrike" cap="none">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SLEEPING</a:t>
            </a:r>
            <a:endParaRPr sz="1300" b="0" i="0" u="none" strike="noStrike" cap="none">
              <a:solidFill>
                <a:srgbClr val="000000"/>
              </a:solidFill>
              <a:latin typeface="Arial"/>
              <a:ea typeface="Arial"/>
              <a:cs typeface="Arial"/>
              <a:sym typeface="Arial"/>
            </a:endParaRPr>
          </a:p>
        </p:txBody>
      </p:sp>
      <p:sp>
        <p:nvSpPr>
          <p:cNvPr id="314" name="Google Shape;314;p44"/>
          <p:cNvSpPr/>
          <p:nvPr/>
        </p:nvSpPr>
        <p:spPr>
          <a:xfrm>
            <a:off x="1272111" y="1827551"/>
            <a:ext cx="17424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INTERVIEW </a:t>
            </a:r>
            <a:endParaRPr sz="1300" b="0" i="0" u="none" strike="noStrike" cap="none">
              <a:solidFill>
                <a:srgbClr val="000000"/>
              </a:solidFill>
              <a:latin typeface="Arial"/>
              <a:ea typeface="Arial"/>
              <a:cs typeface="Arial"/>
              <a:sym typeface="Arial"/>
            </a:endParaRPr>
          </a:p>
        </p:txBody>
      </p:sp>
      <p:sp>
        <p:nvSpPr>
          <p:cNvPr id="315" name="Google Shape;315;p44"/>
          <p:cNvSpPr/>
          <p:nvPr/>
        </p:nvSpPr>
        <p:spPr>
          <a:xfrm>
            <a:off x="1521231" y="2574990"/>
            <a:ext cx="17424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EXAM FEAR</a:t>
            </a:r>
            <a:endParaRPr sz="1300" b="0" i="0" u="none" strike="noStrike" cap="none">
              <a:solidFill>
                <a:srgbClr val="000000"/>
              </a:solidFill>
              <a:latin typeface="Arial"/>
              <a:ea typeface="Arial"/>
              <a:cs typeface="Arial"/>
              <a:sym typeface="Arial"/>
            </a:endParaRPr>
          </a:p>
        </p:txBody>
      </p:sp>
      <p:sp>
        <p:nvSpPr>
          <p:cNvPr id="316" name="Google Shape;316;p44"/>
          <p:cNvSpPr/>
          <p:nvPr/>
        </p:nvSpPr>
        <p:spPr>
          <a:xfrm>
            <a:off x="5171631" y="3652223"/>
            <a:ext cx="17424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ELEVATED MOOD</a:t>
            </a:r>
            <a:endParaRPr sz="1300" b="0" i="0" u="none" strike="noStrike" cap="none">
              <a:solidFill>
                <a:srgbClr val="000000"/>
              </a:solidFill>
              <a:latin typeface="Arial"/>
              <a:ea typeface="Arial"/>
              <a:cs typeface="Arial"/>
              <a:sym typeface="Arial"/>
            </a:endParaRPr>
          </a:p>
        </p:txBody>
      </p:sp>
      <p:sp>
        <p:nvSpPr>
          <p:cNvPr id="317" name="Google Shape;317;p44"/>
          <p:cNvSpPr/>
          <p:nvPr/>
        </p:nvSpPr>
        <p:spPr>
          <a:xfrm>
            <a:off x="4342191" y="4565279"/>
            <a:ext cx="17424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LACK OF </a:t>
            </a:r>
            <a:endParaRPr sz="1300" b="0" i="0" u="none" strike="noStrike" cap="none">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SELF ESTEEM</a:t>
            </a:r>
            <a:endParaRPr sz="1300" b="0" i="0" u="none" strike="noStrike" cap="none">
              <a:solidFill>
                <a:srgbClr val="000000"/>
              </a:solidFill>
              <a:latin typeface="Arial"/>
              <a:ea typeface="Arial"/>
              <a:cs typeface="Arial"/>
              <a:sym typeface="Arial"/>
            </a:endParaRPr>
          </a:p>
        </p:txBody>
      </p:sp>
      <p:sp>
        <p:nvSpPr>
          <p:cNvPr id="318" name="Google Shape;318;p44"/>
          <p:cNvSpPr/>
          <p:nvPr/>
        </p:nvSpPr>
        <p:spPr>
          <a:xfrm>
            <a:off x="1355631" y="3652223"/>
            <a:ext cx="17424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 TROUBLE FOCUSING</a:t>
            </a:r>
            <a:endParaRPr sz="1300" b="0" i="0" u="none" strike="noStrike" cap="none">
              <a:solidFill>
                <a:srgbClr val="000000"/>
              </a:solidFill>
              <a:latin typeface="Arial"/>
              <a:ea typeface="Arial"/>
              <a:cs typeface="Arial"/>
              <a:sym typeface="Arial"/>
            </a:endParaRPr>
          </a:p>
        </p:txBody>
      </p:sp>
      <p:sp>
        <p:nvSpPr>
          <p:cNvPr id="319" name="Google Shape;319;p44"/>
          <p:cNvSpPr/>
          <p:nvPr/>
        </p:nvSpPr>
        <p:spPr>
          <a:xfrm>
            <a:off x="1162164" y="4481751"/>
            <a:ext cx="17424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LACK OF INTEREST </a:t>
            </a:r>
            <a:endParaRPr sz="1300" b="0" i="0" u="none" strike="noStrike" cap="none">
              <a:solidFill>
                <a:srgbClr val="000000"/>
              </a:solidFill>
              <a:latin typeface="Arial"/>
              <a:ea typeface="Arial"/>
              <a:cs typeface="Arial"/>
              <a:sym typeface="Arial"/>
            </a:endParaRPr>
          </a:p>
        </p:txBody>
      </p:sp>
      <p:cxnSp>
        <p:nvCxnSpPr>
          <p:cNvPr id="320" name="Google Shape;320;p44"/>
          <p:cNvCxnSpPr/>
          <p:nvPr/>
        </p:nvCxnSpPr>
        <p:spPr>
          <a:xfrm>
            <a:off x="6996110" y="2740607"/>
            <a:ext cx="414600" cy="1500"/>
          </a:xfrm>
          <a:prstGeom prst="straightConnector1">
            <a:avLst/>
          </a:prstGeom>
          <a:noFill/>
          <a:ln w="28575" cap="flat" cmpd="sng">
            <a:solidFill>
              <a:srgbClr val="6D9EEB"/>
            </a:solidFill>
            <a:prstDash val="solid"/>
            <a:round/>
            <a:headEnd type="none" w="sm" len="sm"/>
            <a:tailEnd type="triangle" w="med" len="med"/>
          </a:ln>
        </p:spPr>
      </p:cxnSp>
      <p:cxnSp>
        <p:nvCxnSpPr>
          <p:cNvPr id="321" name="Google Shape;321;p44"/>
          <p:cNvCxnSpPr/>
          <p:nvPr/>
        </p:nvCxnSpPr>
        <p:spPr>
          <a:xfrm flipH="1">
            <a:off x="7158891" y="1745463"/>
            <a:ext cx="336900" cy="580500"/>
          </a:xfrm>
          <a:prstGeom prst="straightConnector1">
            <a:avLst/>
          </a:prstGeom>
          <a:noFill/>
          <a:ln w="28575" cap="flat" cmpd="sng">
            <a:solidFill>
              <a:srgbClr val="6D9EEB"/>
            </a:solidFill>
            <a:prstDash val="solid"/>
            <a:round/>
            <a:headEnd type="none" w="sm" len="sm"/>
            <a:tailEnd type="triangle" w="med" len="med"/>
          </a:ln>
        </p:spPr>
      </p:cxnSp>
      <p:cxnSp>
        <p:nvCxnSpPr>
          <p:cNvPr id="322" name="Google Shape;322;p44"/>
          <p:cNvCxnSpPr/>
          <p:nvPr/>
        </p:nvCxnSpPr>
        <p:spPr>
          <a:xfrm>
            <a:off x="3098031" y="3901369"/>
            <a:ext cx="414600" cy="83700"/>
          </a:xfrm>
          <a:prstGeom prst="straightConnector1">
            <a:avLst/>
          </a:prstGeom>
          <a:noFill/>
          <a:ln w="28575" cap="flat" cmpd="sng">
            <a:solidFill>
              <a:srgbClr val="6D9EEB"/>
            </a:solidFill>
            <a:prstDash val="solid"/>
            <a:round/>
            <a:headEnd type="none" w="sm" len="sm"/>
            <a:tailEnd type="triangle" w="med" len="med"/>
          </a:ln>
        </p:spPr>
      </p:cxnSp>
      <p:cxnSp>
        <p:nvCxnSpPr>
          <p:cNvPr id="323" name="Google Shape;323;p44"/>
          <p:cNvCxnSpPr/>
          <p:nvPr/>
        </p:nvCxnSpPr>
        <p:spPr>
          <a:xfrm>
            <a:off x="6912590" y="3901369"/>
            <a:ext cx="498300" cy="1500"/>
          </a:xfrm>
          <a:prstGeom prst="straightConnector1">
            <a:avLst/>
          </a:prstGeom>
          <a:noFill/>
          <a:ln w="28575" cap="flat" cmpd="sng">
            <a:solidFill>
              <a:srgbClr val="6D9EEB"/>
            </a:solidFill>
            <a:prstDash val="solid"/>
            <a:round/>
            <a:headEnd type="none" w="sm" len="sm"/>
            <a:tailEnd type="triangle" w="med" len="med"/>
          </a:ln>
        </p:spPr>
      </p:cxnSp>
      <p:cxnSp>
        <p:nvCxnSpPr>
          <p:cNvPr id="324" name="Google Shape;324;p44"/>
          <p:cNvCxnSpPr/>
          <p:nvPr/>
        </p:nvCxnSpPr>
        <p:spPr>
          <a:xfrm>
            <a:off x="6083151" y="4814425"/>
            <a:ext cx="580500" cy="1500"/>
          </a:xfrm>
          <a:prstGeom prst="straightConnector1">
            <a:avLst/>
          </a:prstGeom>
          <a:noFill/>
          <a:ln w="28575" cap="flat" cmpd="sng">
            <a:solidFill>
              <a:srgbClr val="6D9EEB"/>
            </a:solidFill>
            <a:prstDash val="solid"/>
            <a:round/>
            <a:headEnd type="none" w="sm" len="sm"/>
            <a:tailEnd type="triangle" w="med" len="med"/>
          </a:ln>
        </p:spPr>
      </p:cxnSp>
      <p:sp>
        <p:nvSpPr>
          <p:cNvPr id="325" name="Google Shape;325;p44"/>
          <p:cNvSpPr/>
          <p:nvPr/>
        </p:nvSpPr>
        <p:spPr>
          <a:xfrm>
            <a:off x="1119762" y="3155371"/>
            <a:ext cx="663600" cy="331200"/>
          </a:xfrm>
          <a:prstGeom prst="chevron">
            <a:avLst>
              <a:gd name="adj" fmla="val 16200"/>
            </a:avLst>
          </a:prstGeom>
          <a:solidFill>
            <a:schemeClr val="accent1"/>
          </a:solidFill>
          <a:ln w="9525" cap="flat" cmpd="sng">
            <a:solidFill>
              <a:srgbClr val="80808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93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cxnSp>
        <p:nvCxnSpPr>
          <p:cNvPr id="326" name="Google Shape;326;p44"/>
          <p:cNvCxnSpPr/>
          <p:nvPr/>
        </p:nvCxnSpPr>
        <p:spPr>
          <a:xfrm rot="10800000" flipH="1">
            <a:off x="2848910" y="4562288"/>
            <a:ext cx="331200" cy="89400"/>
          </a:xfrm>
          <a:prstGeom prst="straightConnector1">
            <a:avLst/>
          </a:prstGeom>
          <a:noFill/>
          <a:ln w="28575" cap="flat" cmpd="sng">
            <a:solidFill>
              <a:srgbClr val="6D9EEB"/>
            </a:solidFill>
            <a:prstDash val="solid"/>
            <a:round/>
            <a:headEnd type="none" w="sm" len="sm"/>
            <a:tailEnd type="triangle" w="med" len="med"/>
          </a:ln>
        </p:spPr>
      </p:cxnSp>
      <p:sp>
        <p:nvSpPr>
          <p:cNvPr id="327" name="Google Shape;327;p44"/>
          <p:cNvSpPr/>
          <p:nvPr/>
        </p:nvSpPr>
        <p:spPr>
          <a:xfrm>
            <a:off x="3678350" y="3901369"/>
            <a:ext cx="1327800" cy="4983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 FAILURE  </a:t>
            </a:r>
            <a:endParaRPr sz="1300" b="0" i="0" u="none" strike="noStrike" cap="none">
              <a:solidFill>
                <a:srgbClr val="000000"/>
              </a:solidFill>
              <a:latin typeface="Arial"/>
              <a:ea typeface="Arial"/>
              <a:cs typeface="Arial"/>
              <a:sym typeface="Arial"/>
            </a:endParaRPr>
          </a:p>
        </p:txBody>
      </p:sp>
      <p:cxnSp>
        <p:nvCxnSpPr>
          <p:cNvPr id="328" name="Google Shape;328;p44"/>
          <p:cNvCxnSpPr/>
          <p:nvPr/>
        </p:nvCxnSpPr>
        <p:spPr>
          <a:xfrm flipH="1">
            <a:off x="3260930" y="4150516"/>
            <a:ext cx="420300" cy="165600"/>
          </a:xfrm>
          <a:prstGeom prst="straightConnector1">
            <a:avLst/>
          </a:prstGeom>
          <a:noFill/>
          <a:ln w="28575" cap="flat" cmpd="sng">
            <a:solidFill>
              <a:srgbClr val="6D9EEB"/>
            </a:solidFill>
            <a:prstDash val="solid"/>
            <a:round/>
            <a:headEnd type="none" w="sm" len="sm"/>
            <a:tailEnd type="triangle" w="med" len="med"/>
          </a:ln>
        </p:spPr>
      </p:cxnSp>
      <p:sp>
        <p:nvSpPr>
          <p:cNvPr id="329" name="Google Shape;329;p44"/>
          <p:cNvSpPr/>
          <p:nvPr/>
        </p:nvSpPr>
        <p:spPr>
          <a:xfrm>
            <a:off x="3760431" y="915936"/>
            <a:ext cx="1576800" cy="5805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PEER PRESSURE</a:t>
            </a:r>
            <a:endParaRPr sz="1300" b="0" i="0" u="none" strike="noStrike" cap="none">
              <a:solidFill>
                <a:srgbClr val="000000"/>
              </a:solidFill>
              <a:latin typeface="Arial"/>
              <a:ea typeface="Arial"/>
              <a:cs typeface="Arial"/>
              <a:sym typeface="Arial"/>
            </a:endParaRPr>
          </a:p>
        </p:txBody>
      </p:sp>
      <p:cxnSp>
        <p:nvCxnSpPr>
          <p:cNvPr id="330" name="Google Shape;330;p44"/>
          <p:cNvCxnSpPr/>
          <p:nvPr/>
        </p:nvCxnSpPr>
        <p:spPr>
          <a:xfrm flipH="1">
            <a:off x="3593451" y="1496317"/>
            <a:ext cx="336900" cy="1160700"/>
          </a:xfrm>
          <a:prstGeom prst="straightConnector1">
            <a:avLst/>
          </a:prstGeom>
          <a:noFill/>
          <a:ln w="28575" cap="flat" cmpd="sng">
            <a:solidFill>
              <a:srgbClr val="6D9EEB"/>
            </a:solidFill>
            <a:prstDash val="solid"/>
            <a:round/>
            <a:headEnd type="none" w="sm" len="sm"/>
            <a:tailEnd type="triangle" w="med" len="med"/>
          </a:ln>
        </p:spPr>
      </p:cxnSp>
      <p:cxnSp>
        <p:nvCxnSpPr>
          <p:cNvPr id="331" name="Google Shape;331;p44"/>
          <p:cNvCxnSpPr/>
          <p:nvPr/>
        </p:nvCxnSpPr>
        <p:spPr>
          <a:xfrm>
            <a:off x="3014511" y="2106850"/>
            <a:ext cx="365100" cy="92100"/>
          </a:xfrm>
          <a:prstGeom prst="straightConnector1">
            <a:avLst/>
          </a:prstGeom>
          <a:noFill/>
          <a:ln w="28575" cap="flat" cmpd="sng">
            <a:solidFill>
              <a:srgbClr val="4A86E8"/>
            </a:solidFill>
            <a:prstDash val="solid"/>
            <a:round/>
            <a:headEnd type="none" w="sm" len="sm"/>
            <a:tailEnd type="triangle" w="med" len="med"/>
          </a:ln>
        </p:spPr>
      </p:cxnSp>
      <p:cxnSp>
        <p:nvCxnSpPr>
          <p:cNvPr id="332" name="Google Shape;332;p44"/>
          <p:cNvCxnSpPr/>
          <p:nvPr/>
        </p:nvCxnSpPr>
        <p:spPr>
          <a:xfrm>
            <a:off x="3242498" y="2830000"/>
            <a:ext cx="457200" cy="1500"/>
          </a:xfrm>
          <a:prstGeom prst="straightConnector1">
            <a:avLst/>
          </a:prstGeom>
          <a:noFill/>
          <a:ln w="28575" cap="flat" cmpd="sng">
            <a:solidFill>
              <a:srgbClr val="4A86E8"/>
            </a:solidFill>
            <a:prstDash val="solid"/>
            <a:round/>
            <a:headEnd type="none" w="sm" len="sm"/>
            <a:tailEnd type="triangle" w="med" len="med"/>
          </a:ln>
        </p:spPr>
      </p:cxnSp>
      <p:cxnSp>
        <p:nvCxnSpPr>
          <p:cNvPr id="333" name="Google Shape;333;p44"/>
          <p:cNvCxnSpPr/>
          <p:nvPr/>
        </p:nvCxnSpPr>
        <p:spPr>
          <a:xfrm flipH="1">
            <a:off x="6826810" y="4606329"/>
            <a:ext cx="504000" cy="1500"/>
          </a:xfrm>
          <a:prstGeom prst="straightConnector1">
            <a:avLst/>
          </a:prstGeom>
          <a:noFill/>
          <a:ln w="28575" cap="flat" cmpd="sng">
            <a:solidFill>
              <a:srgbClr val="6D9EEB"/>
            </a:solidFill>
            <a:prstDash val="solid"/>
            <a:round/>
            <a:headEnd type="none" w="sm" len="sm"/>
            <a:tailEnd type="triangle" w="med" len="med"/>
          </a:ln>
        </p:spPr>
      </p:cxnSp>
      <p:sp>
        <p:nvSpPr>
          <p:cNvPr id="334" name="Google Shape;334;p44"/>
          <p:cNvSpPr/>
          <p:nvPr/>
        </p:nvSpPr>
        <p:spPr>
          <a:xfrm>
            <a:off x="7410711" y="4317523"/>
            <a:ext cx="2404800" cy="580500"/>
          </a:xfrm>
          <a:prstGeom prst="roundRect">
            <a:avLst>
              <a:gd name="adj" fmla="val 3600"/>
            </a:avLst>
          </a:prstGeom>
          <a:solidFill>
            <a:schemeClr val="accent5"/>
          </a:solidFill>
          <a:ln w="9525" cap="flat" cmpd="sng">
            <a:solidFill>
              <a:srgbClr val="808080"/>
            </a:solidFill>
            <a:prstDash val="solid"/>
            <a:round/>
            <a:headEnd type="none" w="sm" len="sm"/>
            <a:tailEnd type="none" w="sm" len="sm"/>
          </a:ln>
        </p:spPr>
        <p:txBody>
          <a:bodyPr spcFirstLastPara="1" wrap="square" lIns="81650" tIns="52875" rIns="81650" bIns="40825" anchor="ctr" anchorCtr="0">
            <a:noAutofit/>
          </a:bodyPr>
          <a:lstStyle/>
          <a:p>
            <a:pPr marL="0" marR="0" lvl="0" indent="0" algn="l" rtl="0">
              <a:lnSpc>
                <a:spcPct val="93000"/>
              </a:lnSpc>
              <a:spcBef>
                <a:spcPts val="0"/>
              </a:spcBef>
              <a:spcAft>
                <a:spcPts val="0"/>
              </a:spcAft>
              <a:buClr>
                <a:srgbClr val="000000"/>
              </a:buClr>
              <a:buSzPts val="1400"/>
              <a:buFont typeface="Arial"/>
              <a:buNone/>
            </a:pPr>
            <a:r>
              <a:rPr lang="en-US" sz="1800" b="1">
                <a:solidFill>
                  <a:schemeClr val="dk1"/>
                </a:solidFill>
                <a:latin typeface="Arial"/>
                <a:ea typeface="Arial"/>
                <a:cs typeface="Arial"/>
                <a:sym typeface="Arial"/>
              </a:rPr>
              <a:t>            FEELING</a:t>
            </a:r>
            <a:endParaRPr sz="1800" b="1">
              <a:solidFill>
                <a:schemeClr val="dk1"/>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1400"/>
              <a:buFont typeface="Arial"/>
              <a:buNone/>
            </a:pPr>
            <a:r>
              <a:rPr lang="en-US" sz="1800" b="1">
                <a:solidFill>
                  <a:schemeClr val="dk1"/>
                </a:solidFill>
                <a:latin typeface="Arial"/>
                <a:ea typeface="Arial"/>
                <a:cs typeface="Arial"/>
                <a:sym typeface="Arial"/>
              </a:rPr>
              <a:t>         WORTHLESS</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aphicFrame>
        <p:nvGraphicFramePr>
          <p:cNvPr id="339" name="Google Shape;339;p45"/>
          <p:cNvGraphicFramePr/>
          <p:nvPr/>
        </p:nvGraphicFramePr>
        <p:xfrm>
          <a:off x="181747" y="148922"/>
          <a:ext cx="10600050" cy="6570365"/>
        </p:xfrm>
        <a:graphic>
          <a:graphicData uri="http://schemas.openxmlformats.org/drawingml/2006/table">
            <a:tbl>
              <a:tblPr firstRow="1" bandRow="1">
                <a:noFill/>
                <a:tableStyleId>{9006D49B-030C-4C62-83E8-E6D397F8469E}</a:tableStyleId>
              </a:tblPr>
              <a:tblGrid>
                <a:gridCol w="1947550">
                  <a:extLst>
                    <a:ext uri="{9D8B030D-6E8A-4147-A177-3AD203B41FA5}">
                      <a16:colId xmlns:a16="http://schemas.microsoft.com/office/drawing/2014/main" val="20000"/>
                    </a:ext>
                  </a:extLst>
                </a:gridCol>
                <a:gridCol w="1817375">
                  <a:extLst>
                    <a:ext uri="{9D8B030D-6E8A-4147-A177-3AD203B41FA5}">
                      <a16:colId xmlns:a16="http://schemas.microsoft.com/office/drawing/2014/main" val="20001"/>
                    </a:ext>
                  </a:extLst>
                </a:gridCol>
                <a:gridCol w="1535425">
                  <a:extLst>
                    <a:ext uri="{9D8B030D-6E8A-4147-A177-3AD203B41FA5}">
                      <a16:colId xmlns:a16="http://schemas.microsoft.com/office/drawing/2014/main" val="20002"/>
                    </a:ext>
                  </a:extLst>
                </a:gridCol>
                <a:gridCol w="1765925">
                  <a:extLst>
                    <a:ext uri="{9D8B030D-6E8A-4147-A177-3AD203B41FA5}">
                      <a16:colId xmlns:a16="http://schemas.microsoft.com/office/drawing/2014/main" val="20003"/>
                    </a:ext>
                  </a:extLst>
                </a:gridCol>
                <a:gridCol w="1767200">
                  <a:extLst>
                    <a:ext uri="{9D8B030D-6E8A-4147-A177-3AD203B41FA5}">
                      <a16:colId xmlns:a16="http://schemas.microsoft.com/office/drawing/2014/main" val="20004"/>
                    </a:ext>
                  </a:extLst>
                </a:gridCol>
                <a:gridCol w="1766575">
                  <a:extLst>
                    <a:ext uri="{9D8B030D-6E8A-4147-A177-3AD203B41FA5}">
                      <a16:colId xmlns:a16="http://schemas.microsoft.com/office/drawing/2014/main" val="20005"/>
                    </a:ext>
                  </a:extLst>
                </a:gridCol>
              </a:tblGrid>
              <a:tr h="3657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r>
                        <a:rPr lang="en-US" sz="1800" u="none" strike="noStrike" cap="none">
                          <a:solidFill>
                            <a:schemeClr val="accent6"/>
                          </a:solidFill>
                        </a:rPr>
                        <a:t>WHAT?</a:t>
                      </a:r>
                      <a:endParaRPr sz="1400" u="none" strike="noStrike" cap="none"/>
                    </a:p>
                  </a:txBody>
                  <a:tcPr marL="91450" marR="91450" marT="45725" marB="45725">
                    <a:lnR w="12700" cap="flat" cmpd="sng">
                      <a:solidFill>
                        <a:srgbClr val="F6B26B"/>
                      </a:solidFill>
                      <a:prstDash val="solid"/>
                      <a:round/>
                      <a:headEnd type="none" w="sm" len="sm"/>
                      <a:tailEnd type="none" w="sm" len="sm"/>
                    </a:lnR>
                    <a:lnB w="38100" cap="flat" cmpd="sng">
                      <a:solidFill>
                        <a:srgbClr val="FF9900"/>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E69138"/>
                          </a:solidFill>
                        </a:rPr>
                        <a:t>       WHY?</a:t>
                      </a:r>
                      <a:endParaRPr sz="1400" u="none" strike="noStrike" cap="none">
                        <a:solidFill>
                          <a:srgbClr val="E69138"/>
                        </a:solidFill>
                      </a:endParaRPr>
                    </a:p>
                  </a:txBody>
                  <a:tcPr marL="91450" marR="91450" marT="45725" marB="45725">
                    <a:lnL w="12700" cap="flat" cmpd="sng">
                      <a:solidFill>
                        <a:srgbClr val="F6B26B"/>
                      </a:solidFill>
                      <a:prstDash val="solid"/>
                      <a:round/>
                      <a:headEnd type="none" w="sm" len="sm"/>
                      <a:tailEnd type="none" w="sm" len="sm"/>
                    </a:lnL>
                    <a:lnR w="12700" cap="flat" cmpd="sng">
                      <a:solidFill>
                        <a:srgbClr val="F9CB9C"/>
                      </a:solidFill>
                      <a:prstDash val="solid"/>
                      <a:round/>
                      <a:headEnd type="none" w="sm" len="sm"/>
                      <a:tailEnd type="none" w="sm" len="sm"/>
                    </a:lnR>
                    <a:lnB w="38100" cap="flat" cmpd="sng">
                      <a:solidFill>
                        <a:srgbClr val="FF9900"/>
                      </a:solidFill>
                      <a:prstDash val="solid"/>
                      <a:round/>
                      <a:headEnd type="none" w="sm" len="sm"/>
                      <a:tailEnd type="none" w="sm" len="sm"/>
                    </a:lnB>
                    <a:solidFill>
                      <a:srgbClr val="000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E69138"/>
                          </a:solidFill>
                        </a:rPr>
                        <a:t>        WHO?</a:t>
                      </a:r>
                      <a:endParaRPr sz="1400" u="none" strike="noStrike" cap="none">
                        <a:solidFill>
                          <a:srgbClr val="E69138"/>
                        </a:solidFill>
                      </a:endParaRPr>
                    </a:p>
                  </a:txBody>
                  <a:tcPr marL="91450" marR="91450" marT="45725" marB="45725">
                    <a:lnL w="12700" cap="flat" cmpd="sng">
                      <a:solidFill>
                        <a:srgbClr val="F9CB9C"/>
                      </a:solidFill>
                      <a:prstDash val="solid"/>
                      <a:round/>
                      <a:headEnd type="none" w="sm" len="sm"/>
                      <a:tailEnd type="none" w="sm" len="sm"/>
                    </a:lnL>
                    <a:lnR w="12700" cap="flat" cmpd="sng">
                      <a:solidFill>
                        <a:srgbClr val="F6B26B"/>
                      </a:solidFill>
                      <a:prstDash val="solid"/>
                      <a:round/>
                      <a:headEnd type="none" w="sm" len="sm"/>
                      <a:tailEnd type="none" w="sm" len="sm"/>
                    </a:lnR>
                    <a:lnB w="38100" cap="flat" cmpd="sng">
                      <a:solidFill>
                        <a:srgbClr val="FF9900"/>
                      </a:solidFill>
                      <a:prstDash val="solid"/>
                      <a:round/>
                      <a:headEnd type="none" w="sm" len="sm"/>
                      <a:tailEnd type="none" w="sm" len="sm"/>
                    </a:lnB>
                    <a:solidFill>
                      <a:srgbClr val="000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E69138"/>
                          </a:solidFill>
                        </a:rPr>
                        <a:t>     WHERE?</a:t>
                      </a:r>
                      <a:endParaRPr sz="1400" u="none" strike="noStrike" cap="none">
                        <a:solidFill>
                          <a:srgbClr val="E69138"/>
                        </a:solidFill>
                      </a:endParaRPr>
                    </a:p>
                  </a:txBody>
                  <a:tcPr marL="91450" marR="91450" marT="45725" marB="45725">
                    <a:lnL w="12700" cap="flat" cmpd="sng">
                      <a:solidFill>
                        <a:srgbClr val="F6B26B"/>
                      </a:solidFill>
                      <a:prstDash val="solid"/>
                      <a:round/>
                      <a:headEnd type="none" w="sm" len="sm"/>
                      <a:tailEnd type="none" w="sm" len="sm"/>
                    </a:lnL>
                    <a:lnR w="12700" cap="flat" cmpd="sng">
                      <a:solidFill>
                        <a:srgbClr val="FF9900"/>
                      </a:solidFill>
                      <a:prstDash val="solid"/>
                      <a:round/>
                      <a:headEnd type="none" w="sm" len="sm"/>
                      <a:tailEnd type="none" w="sm" len="sm"/>
                    </a:lnR>
                    <a:lnB w="38100" cap="flat" cmpd="sng">
                      <a:solidFill>
                        <a:srgbClr val="FF9900"/>
                      </a:solidFill>
                      <a:prstDash val="solid"/>
                      <a:round/>
                      <a:headEnd type="none" w="sm" len="sm"/>
                      <a:tailEnd type="none" w="sm" len="sm"/>
                    </a:lnB>
                    <a:solidFill>
                      <a:srgbClr val="000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E69138"/>
                          </a:solidFill>
                        </a:rPr>
                        <a:t>     WHEN?</a:t>
                      </a:r>
                      <a:endParaRPr sz="1400" u="none" strike="noStrike" cap="none">
                        <a:solidFill>
                          <a:srgbClr val="E69138"/>
                        </a:solidFill>
                      </a:endParaRPr>
                    </a:p>
                  </a:txBody>
                  <a:tcPr marL="91450" marR="91450" marT="45725" marB="45725">
                    <a:lnL w="12700" cap="flat" cmpd="sng">
                      <a:solidFill>
                        <a:srgbClr val="FF9900"/>
                      </a:solidFill>
                      <a:prstDash val="solid"/>
                      <a:round/>
                      <a:headEnd type="none" w="sm" len="sm"/>
                      <a:tailEnd type="none" w="sm" len="sm"/>
                    </a:lnL>
                    <a:lnR w="12700" cap="flat" cmpd="sng">
                      <a:solidFill>
                        <a:srgbClr val="FF9900"/>
                      </a:solidFill>
                      <a:prstDash val="solid"/>
                      <a:round/>
                      <a:headEnd type="none" w="sm" len="sm"/>
                      <a:tailEnd type="none" w="sm" len="sm"/>
                    </a:lnR>
                    <a:lnB w="38100" cap="flat" cmpd="sng">
                      <a:solidFill>
                        <a:srgbClr val="FF9900"/>
                      </a:solidFill>
                      <a:prstDash val="solid"/>
                      <a:round/>
                      <a:headEnd type="none" w="sm" len="sm"/>
                      <a:tailEnd type="none" w="sm" len="sm"/>
                    </a:lnB>
                    <a:solidFill>
                      <a:srgbClr val="000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E69138"/>
                          </a:solidFill>
                        </a:rPr>
                        <a:t>        HOW?</a:t>
                      </a:r>
                      <a:endParaRPr sz="1400" u="none" strike="noStrike" cap="none">
                        <a:solidFill>
                          <a:srgbClr val="E69138"/>
                        </a:solidFill>
                      </a:endParaRPr>
                    </a:p>
                  </a:txBody>
                  <a:tcPr marL="91450" marR="91450" marT="45725" marB="45725">
                    <a:lnL w="12700" cap="flat" cmpd="sng">
                      <a:solidFill>
                        <a:srgbClr val="FF9900"/>
                      </a:solidFill>
                      <a:prstDash val="solid"/>
                      <a:round/>
                      <a:headEnd type="none" w="sm" len="sm"/>
                      <a:tailEnd type="none" w="sm" len="sm"/>
                    </a:lnL>
                    <a:lnB w="38100" cap="flat" cmpd="sng">
                      <a:solidFill>
                        <a:srgbClr val="FF99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14014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Doing Mediation</a:t>
                      </a:r>
                      <a:endParaRPr sz="1800" b="1" u="none" strike="noStrike" cap="none"/>
                    </a:p>
                  </a:txBody>
                  <a:tcPr marL="91450" marR="91450" marT="45725" marB="45725">
                    <a:lnR w="12700" cap="flat" cmpd="sng">
                      <a:solidFill>
                        <a:srgbClr val="F6B26B"/>
                      </a:solidFill>
                      <a:prstDash val="solid"/>
                      <a:round/>
                      <a:headEnd type="none" w="sm" len="sm"/>
                      <a:tailEnd type="none" w="sm" len="sm"/>
                    </a:lnR>
                    <a:lnT w="381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To get Fresh Mind and relaxation</a:t>
                      </a:r>
                      <a:endParaRPr sz="1800" b="1" u="none" strike="noStrike" cap="none"/>
                    </a:p>
                  </a:txBody>
                  <a:tcPr marL="91450" marR="91450" marT="45725" marB="45725">
                    <a:lnL w="12700" cap="flat" cmpd="sng">
                      <a:solidFill>
                        <a:srgbClr val="F6B26B"/>
                      </a:solidFill>
                      <a:prstDash val="solid"/>
                      <a:round/>
                      <a:headEnd type="none" w="sm" len="sm"/>
                      <a:tailEnd type="none" w="sm" len="sm"/>
                    </a:lnL>
                    <a:lnR w="12700" cap="flat" cmpd="sng">
                      <a:solidFill>
                        <a:srgbClr val="F6B26B"/>
                      </a:solidFill>
                      <a:prstDash val="solid"/>
                      <a:round/>
                      <a:headEnd type="none" w="sm" len="sm"/>
                      <a:tailEnd type="none" w="sm" len="sm"/>
                    </a:lnR>
                    <a:lnT w="381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Faculty</a:t>
                      </a:r>
                      <a:endParaRPr sz="1400" b="1" u="none" strike="noStrike" cap="none"/>
                    </a:p>
                  </a:txBody>
                  <a:tcPr marL="91450" marR="91450" marT="45725" marB="45725">
                    <a:lnL w="12700" cap="flat" cmpd="sng">
                      <a:solidFill>
                        <a:srgbClr val="F6B26B"/>
                      </a:solidFill>
                      <a:prstDash val="solid"/>
                      <a:round/>
                      <a:headEnd type="none" w="sm" len="sm"/>
                      <a:tailEnd type="none" w="sm" len="sm"/>
                    </a:lnL>
                    <a:lnR w="12700" cap="flat" cmpd="sng">
                      <a:solidFill>
                        <a:srgbClr val="F6B26B"/>
                      </a:solidFill>
                      <a:prstDash val="solid"/>
                      <a:round/>
                      <a:headEnd type="none" w="sm" len="sm"/>
                      <a:tailEnd type="none" w="sm" len="sm"/>
                    </a:lnR>
                    <a:lnT w="381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In   Lab</a:t>
                      </a:r>
                      <a:endParaRPr sz="1400" b="1" u="none" strike="noStrike" cap="none"/>
                    </a:p>
                  </a:txBody>
                  <a:tcPr marL="91450" marR="91450" marT="45725" marB="45725">
                    <a:lnL w="12700" cap="flat" cmpd="sng">
                      <a:solidFill>
                        <a:srgbClr val="F6B26B"/>
                      </a:solidFill>
                      <a:prstDash val="solid"/>
                      <a:round/>
                      <a:headEnd type="none" w="sm" len="sm"/>
                      <a:tailEnd type="none" w="sm" len="sm"/>
                    </a:lnL>
                    <a:lnR w="12700" cap="flat" cmpd="sng">
                      <a:solidFill>
                        <a:srgbClr val="FF9900"/>
                      </a:solidFill>
                      <a:prstDash val="solid"/>
                      <a:round/>
                      <a:headEnd type="none" w="sm" len="sm"/>
                      <a:tailEnd type="none" w="sm" len="sm"/>
                    </a:lnR>
                    <a:lnT w="381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Twice a week</a:t>
                      </a:r>
                      <a:endParaRPr sz="1800" b="1" u="none" strike="noStrike" cap="none"/>
                    </a:p>
                  </a:txBody>
                  <a:tcPr marL="91450" marR="91450" marT="45725" marB="45725">
                    <a:lnL w="12700" cap="flat" cmpd="sng">
                      <a:solidFill>
                        <a:srgbClr val="FF9900"/>
                      </a:solidFill>
                      <a:prstDash val="solid"/>
                      <a:round/>
                      <a:headEnd type="none" w="sm" len="sm"/>
                      <a:tailEnd type="none" w="sm" len="sm"/>
                    </a:lnL>
                    <a:lnR w="12700" cap="flat" cmpd="sng">
                      <a:solidFill>
                        <a:srgbClr val="FF9900"/>
                      </a:solidFill>
                      <a:prstDash val="solid"/>
                      <a:round/>
                      <a:headEnd type="none" w="sm" len="sm"/>
                      <a:tailEnd type="none" w="sm" len="sm"/>
                    </a:lnR>
                    <a:lnT w="381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By speaking about  the own interest .</a:t>
                      </a:r>
                      <a:endParaRPr sz="1800" b="1" u="none" strike="noStrike" cap="none"/>
                    </a:p>
                  </a:txBody>
                  <a:tcPr marL="91450" marR="91450" marT="45725" marB="45725">
                    <a:lnL w="12700" cap="flat" cmpd="sng">
                      <a:solidFill>
                        <a:srgbClr val="FF9900"/>
                      </a:solidFill>
                      <a:prstDash val="solid"/>
                      <a:round/>
                      <a:headEnd type="none" w="sm" len="sm"/>
                      <a:tailEnd type="none" w="sm" len="sm"/>
                    </a:lnL>
                    <a:lnT w="381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014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Counselling</a:t>
                      </a:r>
                      <a:endParaRPr sz="1400" b="1" u="none" strike="noStrike" cap="none"/>
                    </a:p>
                  </a:txBody>
                  <a:tcPr marL="91450" marR="91450" marT="45725" marB="45725">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To make awareness of Mental Health issues</a:t>
                      </a:r>
                      <a:endParaRPr sz="1800" b="1" u="none" strike="noStrike" cap="none"/>
                    </a:p>
                  </a:txBody>
                  <a:tcPr marL="91450" marR="91450" marT="45725" marB="45725">
                    <a:lnL w="12700" cap="flat" cmpd="sng">
                      <a:solidFill>
                        <a:srgbClr val="FF9900"/>
                      </a:solidFill>
                      <a:prstDash val="solid"/>
                      <a:round/>
                      <a:headEnd type="none" w="sm" len="sm"/>
                      <a:tailEnd type="none" w="sm" len="sm"/>
                    </a:lnL>
                    <a:lnR w="12700" cap="flat" cmpd="sng">
                      <a:solidFill>
                        <a:srgbClr val="F9CB9C"/>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Faculty</a:t>
                      </a:r>
                      <a:endParaRPr sz="1400" b="1" u="none" strike="noStrike" cap="none"/>
                    </a:p>
                  </a:txBody>
                  <a:tcPr marL="91450" marR="91450" marT="45725" marB="45725">
                    <a:lnL w="12700" cap="flat" cmpd="sng">
                      <a:solidFill>
                        <a:srgbClr val="F9CB9C"/>
                      </a:solidFill>
                      <a:prstDash val="solid"/>
                      <a:round/>
                      <a:headEnd type="none" w="sm" len="sm"/>
                      <a:tailEnd type="none" w="sm" len="sm"/>
                    </a:lnL>
                    <a:lnR w="12700" cap="flat" cmpd="sng">
                      <a:solidFill>
                        <a:srgbClr val="F6B26B"/>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In Class room</a:t>
                      </a:r>
                      <a:endParaRPr sz="1800" b="1" u="none" strike="noStrike" cap="none"/>
                    </a:p>
                  </a:txBody>
                  <a:tcPr marL="91450" marR="91450" marT="45725" marB="45725">
                    <a:lnL w="12700" cap="flat" cmpd="sng">
                      <a:solidFill>
                        <a:srgbClr val="F6B26B"/>
                      </a:solidFill>
                      <a:prstDash val="solid"/>
                      <a:round/>
                      <a:headEnd type="none" w="sm" len="sm"/>
                      <a:tailEnd type="none" w="sm" len="sm"/>
                    </a:lnL>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Once </a:t>
                      </a:r>
                      <a:endParaRPr sz="1400" b="1" u="none" strike="noStrike" cap="none"/>
                    </a:p>
                    <a:p>
                      <a:pPr marL="0" marR="0" lvl="0" indent="0" algn="l" rtl="0">
                        <a:lnSpc>
                          <a:spcPct val="100000"/>
                        </a:lnSpc>
                        <a:spcBef>
                          <a:spcPts val="0"/>
                        </a:spcBef>
                        <a:spcAft>
                          <a:spcPts val="0"/>
                        </a:spcAft>
                        <a:buClr>
                          <a:srgbClr val="000000"/>
                        </a:buClr>
                        <a:buSzPts val="1800"/>
                        <a:buFont typeface="Arial"/>
                        <a:buNone/>
                      </a:pPr>
                      <a:r>
                        <a:rPr lang="en-US" sz="1800" b="1" u="none" strike="noStrike" cap="none"/>
                        <a:t>a week</a:t>
                      </a:r>
                      <a:endParaRPr sz="1400" b="1" u="none" strike="noStrike" cap="none"/>
                    </a:p>
                  </a:txBody>
                  <a:tcPr marL="91450" marR="91450" marT="45725" marB="45725">
                    <a:lnL w="12700" cap="flat" cmpd="sng">
                      <a:solidFill>
                        <a:srgbClr val="FF9900"/>
                      </a:solidFill>
                      <a:prstDash val="solid"/>
                      <a:round/>
                      <a:headEnd type="none" w="sm" len="sm"/>
                      <a:tailEnd type="none" w="sm" len="sm"/>
                    </a:lnL>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By allotting a period in the timetable.</a:t>
                      </a:r>
                      <a:endParaRPr sz="1800" b="1" u="none" strike="noStrike" cap="none"/>
                    </a:p>
                  </a:txBody>
                  <a:tcPr marL="91450" marR="91450" marT="45725" marB="45725">
                    <a:lnL w="12700" cap="flat" cmpd="sng">
                      <a:solidFill>
                        <a:srgbClr val="FF9900"/>
                      </a:solidFill>
                      <a:prstDash val="solid"/>
                      <a:round/>
                      <a:headEnd type="none" w="sm" len="sm"/>
                      <a:tailEnd type="none" w="sm" len="sm"/>
                    </a:lnL>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66432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Diverting mind in Volunteer Works</a:t>
                      </a:r>
                      <a:endParaRPr sz="1400" b="1" u="none" strike="noStrike" cap="none"/>
                    </a:p>
                  </a:txBody>
                  <a:tcPr marL="91450" marR="91450" marT="45725" marB="45725">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To   get to know about Environment</a:t>
                      </a:r>
                      <a:endParaRPr sz="1800" b="1" u="none" strike="noStrike" cap="none"/>
                    </a:p>
                  </a:txBody>
                  <a:tcPr marL="91450" marR="91450" marT="45725" marB="45725">
                    <a:lnL w="12700" cap="flat" cmpd="sng">
                      <a:solidFill>
                        <a:srgbClr val="FF9900"/>
                      </a:solidFill>
                      <a:prstDash val="solid"/>
                      <a:round/>
                      <a:headEnd type="none" w="sm" len="sm"/>
                      <a:tailEnd type="none" w="sm" len="sm"/>
                    </a:lnL>
                    <a:lnR w="12700" cap="flat" cmpd="sng">
                      <a:solidFill>
                        <a:srgbClr val="F6B26B"/>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Parents                      </a:t>
                      </a:r>
                      <a:endParaRPr sz="1400" b="1" u="none" strike="noStrike" cap="none"/>
                    </a:p>
                    <a:p>
                      <a:pPr marL="0" marR="0" lvl="0" indent="0" algn="l" rtl="0">
                        <a:lnSpc>
                          <a:spcPct val="100000"/>
                        </a:lnSpc>
                        <a:spcBef>
                          <a:spcPts val="0"/>
                        </a:spcBef>
                        <a:spcAft>
                          <a:spcPts val="0"/>
                        </a:spcAft>
                        <a:buClr>
                          <a:srgbClr val="000000"/>
                        </a:buClr>
                        <a:buSzPts val="1800"/>
                        <a:buFont typeface="Arial"/>
                        <a:buNone/>
                      </a:pPr>
                      <a:r>
                        <a:rPr lang="en-US" sz="1800" b="1" u="none" strike="noStrike" cap="none"/>
                        <a:t>    &amp; Faculty</a:t>
                      </a:r>
                      <a:endParaRPr sz="1400" b="1" u="none" strike="noStrike" cap="none"/>
                    </a:p>
                  </a:txBody>
                  <a:tcPr marL="91450" marR="91450" marT="45725" marB="45725">
                    <a:lnL w="12700" cap="flat" cmpd="sng">
                      <a:solidFill>
                        <a:srgbClr val="F6B26B"/>
                      </a:solidFill>
                      <a:prstDash val="solid"/>
                      <a:round/>
                      <a:headEnd type="none" w="sm" len="sm"/>
                      <a:tailEnd type="none" w="sm" len="sm"/>
                    </a:lnL>
                    <a:lnR w="12700" cap="flat" cmpd="sng">
                      <a:solidFill>
                        <a:srgbClr val="F6B26B"/>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In home &amp; classroom</a:t>
                      </a:r>
                      <a:endParaRPr sz="1800" b="1" u="none" strike="noStrike" cap="none"/>
                    </a:p>
                  </a:txBody>
                  <a:tcPr marL="91450" marR="91450" marT="45725" marB="45725">
                    <a:lnL w="12700" cap="flat" cmpd="sng">
                      <a:solidFill>
                        <a:srgbClr val="F6B26B"/>
                      </a:solidFill>
                      <a:prstDash val="solid"/>
                      <a:round/>
                      <a:headEnd type="none" w="sm" len="sm"/>
                      <a:tailEnd type="none" w="sm" len="sm"/>
                    </a:lnL>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When required</a:t>
                      </a:r>
                      <a:endParaRPr sz="1800" b="1" u="none" strike="noStrike" cap="none"/>
                    </a:p>
                  </a:txBody>
                  <a:tcPr marL="91450" marR="91450" marT="45725" marB="45725">
                    <a:lnL w="12700" cap="flat" cmpd="sng">
                      <a:solidFill>
                        <a:srgbClr val="FF9900"/>
                      </a:solidFill>
                      <a:prstDash val="solid"/>
                      <a:round/>
                      <a:headEnd type="none" w="sm" len="sm"/>
                      <a:tailEnd type="none" w="sm" len="sm"/>
                    </a:lnL>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By making them to join in all kind of compulsory works.</a:t>
                      </a:r>
                      <a:endParaRPr sz="1800" b="1" u="none" strike="noStrike" cap="none"/>
                    </a:p>
                  </a:txBody>
                  <a:tcPr marL="91450" marR="91450" marT="45725" marB="45725">
                    <a:lnL w="12700" cap="flat" cmpd="sng">
                      <a:solidFill>
                        <a:srgbClr val="FF9900"/>
                      </a:solidFill>
                      <a:prstDash val="solid"/>
                      <a:round/>
                      <a:headEnd type="none" w="sm" len="sm"/>
                      <a:tailEnd type="none" w="sm" len="sm"/>
                    </a:lnL>
                    <a:lnT w="12700" cap="flat" cmpd="sng">
                      <a:solidFill>
                        <a:srgbClr val="FF9900"/>
                      </a:solidFill>
                      <a:prstDash val="solid"/>
                      <a:round/>
                      <a:headEnd type="none" w="sm" len="sm"/>
                      <a:tailEnd type="none" w="sm" len="sm"/>
                    </a:lnT>
                    <a:lnB w="12700" cap="flat" cmpd="sng">
                      <a:solidFill>
                        <a:srgbClr val="FF99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7373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Communicate with Family/Friend</a:t>
                      </a:r>
                      <a:endParaRPr sz="1800" b="1" u="none" strike="noStrike" cap="none"/>
                    </a:p>
                  </a:txBody>
                  <a:tcPr marL="91450" marR="91450" marT="45725" marB="45725">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To Know there Relationship</a:t>
                      </a:r>
                      <a:endParaRPr sz="1800" b="1" u="none" strike="noStrike" cap="none"/>
                    </a:p>
                  </a:txBody>
                  <a:tcPr marL="91450" marR="91450" marT="45725" marB="45725">
                    <a:lnL w="12700" cap="flat" cmpd="sng">
                      <a:solidFill>
                        <a:srgbClr val="FF9900"/>
                      </a:solidFill>
                      <a:prstDash val="solid"/>
                      <a:round/>
                      <a:headEnd type="none" w="sm" len="sm"/>
                      <a:tailEnd type="none" w="sm" len="sm"/>
                    </a:lnL>
                    <a:lnR w="12700" cap="flat" cmpd="sng">
                      <a:solidFill>
                        <a:srgbClr val="F6B26B"/>
                      </a:solidFill>
                      <a:prstDash val="solid"/>
                      <a:round/>
                      <a:headEnd type="none" w="sm" len="sm"/>
                      <a:tailEnd type="none" w="sm" len="sm"/>
                    </a:lnR>
                    <a:lnT w="12700" cap="flat" cmpd="sng">
                      <a:solidFill>
                        <a:srgbClr val="FF9900"/>
                      </a:solidFill>
                      <a:prstDash val="solid"/>
                      <a:round/>
                      <a:headEnd type="none" w="sm" len="sm"/>
                      <a:tailEnd type="none" w="sm" len="sm"/>
                    </a:lnT>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Team members</a:t>
                      </a:r>
                      <a:endParaRPr sz="1800" b="1" u="none" strike="noStrike" cap="none"/>
                    </a:p>
                  </a:txBody>
                  <a:tcPr marL="91450" marR="91450" marT="45725" marB="45725">
                    <a:lnL w="12700" cap="flat" cmpd="sng">
                      <a:solidFill>
                        <a:srgbClr val="F6B26B"/>
                      </a:solidFill>
                      <a:prstDash val="solid"/>
                      <a:round/>
                      <a:headEnd type="none" w="sm" len="sm"/>
                      <a:tailEnd type="none" w="sm" len="sm"/>
                    </a:lnL>
                    <a:lnR w="12700" cap="flat" cmpd="sng">
                      <a:solidFill>
                        <a:srgbClr val="F6B26B"/>
                      </a:solidFill>
                      <a:prstDash val="solid"/>
                      <a:round/>
                      <a:headEnd type="none" w="sm" len="sm"/>
                      <a:tailEnd type="none" w="sm" len="sm"/>
                    </a:lnR>
                    <a:lnT w="12700" cap="flat" cmpd="sng">
                      <a:solidFill>
                        <a:srgbClr val="FF9900"/>
                      </a:solidFill>
                      <a:prstDash val="solid"/>
                      <a:round/>
                      <a:headEnd type="none" w="sm" len="sm"/>
                      <a:tailEnd type="none" w="sm" len="sm"/>
                    </a:lnT>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Classroom &amp; seminar hall</a:t>
                      </a:r>
                      <a:endParaRPr sz="1800" b="1" u="none" strike="noStrike" cap="none"/>
                    </a:p>
                  </a:txBody>
                  <a:tcPr marL="91450" marR="91450" marT="45725" marB="45725">
                    <a:lnL w="12700" cap="flat" cmpd="sng">
                      <a:solidFill>
                        <a:srgbClr val="F6B26B"/>
                      </a:solidFill>
                      <a:prstDash val="solid"/>
                      <a:round/>
                      <a:headEnd type="none" w="sm" len="sm"/>
                      <a:tailEnd type="none" w="sm" len="sm"/>
                    </a:lnL>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Daily </a:t>
                      </a:r>
                      <a:endParaRPr sz="1800" b="1" u="none" strike="noStrike" cap="none"/>
                    </a:p>
                  </a:txBody>
                  <a:tcPr marL="91450" marR="91450" marT="45725" marB="45725">
                    <a:lnL w="12700" cap="flat" cmpd="sng">
                      <a:solidFill>
                        <a:srgbClr val="FF9900"/>
                      </a:solidFill>
                      <a:prstDash val="solid"/>
                      <a:round/>
                      <a:headEnd type="none" w="sm" len="sm"/>
                      <a:tailEnd type="none" w="sm" len="sm"/>
                    </a:lnL>
                    <a:lnR w="12700" cap="flat" cmpd="sng">
                      <a:solidFill>
                        <a:srgbClr val="FF9900"/>
                      </a:solidFill>
                      <a:prstDash val="solid"/>
                      <a:round/>
                      <a:headEnd type="none" w="sm" len="sm"/>
                      <a:tailEnd type="none" w="sm" len="sm"/>
                    </a:lnR>
                    <a:lnT w="12700" cap="flat" cmpd="sng">
                      <a:solidFill>
                        <a:srgbClr val="FF9900"/>
                      </a:solidFill>
                      <a:prstDash val="solid"/>
                      <a:round/>
                      <a:headEnd type="none" w="sm" len="sm"/>
                      <a:tailEnd type="none" w="sm" len="sm"/>
                    </a:lnT>
                    <a:solidFill>
                      <a:srgbClr val="FFF2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By giving  a situation and make them  react according to it .</a:t>
                      </a:r>
                      <a:endParaRPr sz="1800" b="1" u="none" strike="noStrike" cap="none"/>
                    </a:p>
                  </a:txBody>
                  <a:tcPr marL="91450" marR="91450" marT="45725" marB="45725">
                    <a:lnL w="12700" cap="flat" cmpd="sng">
                      <a:solidFill>
                        <a:srgbClr val="FF9900"/>
                      </a:solidFill>
                      <a:prstDash val="solid"/>
                      <a:round/>
                      <a:headEnd type="none" w="sm" len="sm"/>
                      <a:tailEnd type="none" w="sm" len="sm"/>
                    </a:lnL>
                    <a:lnT w="12700" cap="flat" cmpd="sng">
                      <a:solidFill>
                        <a:srgbClr val="FF9900"/>
                      </a:solidFill>
                      <a:prstDash val="solid"/>
                      <a:round/>
                      <a:headEnd type="none" w="sm" len="sm"/>
                      <a:tailEnd type="none" w="sm" len="sm"/>
                    </a:lnT>
                    <a:solidFill>
                      <a:srgbClr val="FFF2CC"/>
                    </a:solidFill>
                  </a:tcPr>
                </a:tc>
                <a:extLst>
                  <a:ext uri="{0D108BD9-81ED-4DB2-BD59-A6C34878D82A}">
                    <a16:rowId xmlns:a16="http://schemas.microsoft.com/office/drawing/2014/main" val="10004"/>
                  </a:ext>
                </a:extLst>
              </a:tr>
            </a:tbl>
          </a:graphicData>
        </a:graphic>
      </p:graphicFrame>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p:nvPr/>
        </p:nvSpPr>
        <p:spPr>
          <a:xfrm>
            <a:off x="2004390" y="2585037"/>
            <a:ext cx="6689035"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i="0" u="none" strike="noStrike">
                <a:solidFill>
                  <a:schemeClr val="accent1"/>
                </a:solidFill>
                <a:latin typeface="Arial"/>
                <a:ea typeface="Arial"/>
                <a:cs typeface="Arial"/>
                <a:sym typeface="Arial"/>
              </a:rPr>
              <a:t>IMPLEMENTATION</a:t>
            </a:r>
            <a:endParaRPr sz="5400">
              <a:solidFill>
                <a:schemeClr val="accen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graphicFrame>
        <p:nvGraphicFramePr>
          <p:cNvPr id="349" name="Google Shape;349;p47"/>
          <p:cNvGraphicFramePr/>
          <p:nvPr/>
        </p:nvGraphicFramePr>
        <p:xfrm>
          <a:off x="1001865" y="211021"/>
          <a:ext cx="8538850" cy="6317470"/>
        </p:xfrm>
        <a:graphic>
          <a:graphicData uri="http://schemas.openxmlformats.org/drawingml/2006/table">
            <a:tbl>
              <a:tblPr>
                <a:noFill/>
                <a:tableStyleId>{9006D49B-030C-4C62-83E8-E6D397F8469E}</a:tableStyleId>
              </a:tblPr>
              <a:tblGrid>
                <a:gridCol w="450850">
                  <a:extLst>
                    <a:ext uri="{9D8B030D-6E8A-4147-A177-3AD203B41FA5}">
                      <a16:colId xmlns:a16="http://schemas.microsoft.com/office/drawing/2014/main" val="20000"/>
                    </a:ext>
                  </a:extLst>
                </a:gridCol>
                <a:gridCol w="1471925">
                  <a:extLst>
                    <a:ext uri="{9D8B030D-6E8A-4147-A177-3AD203B41FA5}">
                      <a16:colId xmlns:a16="http://schemas.microsoft.com/office/drawing/2014/main" val="20001"/>
                    </a:ext>
                  </a:extLst>
                </a:gridCol>
                <a:gridCol w="568950">
                  <a:extLst>
                    <a:ext uri="{9D8B030D-6E8A-4147-A177-3AD203B41FA5}">
                      <a16:colId xmlns:a16="http://schemas.microsoft.com/office/drawing/2014/main" val="20002"/>
                    </a:ext>
                  </a:extLst>
                </a:gridCol>
                <a:gridCol w="326400">
                  <a:extLst>
                    <a:ext uri="{9D8B030D-6E8A-4147-A177-3AD203B41FA5}">
                      <a16:colId xmlns:a16="http://schemas.microsoft.com/office/drawing/2014/main" val="20003"/>
                    </a:ext>
                  </a:extLst>
                </a:gridCol>
                <a:gridCol w="456575">
                  <a:extLst>
                    <a:ext uri="{9D8B030D-6E8A-4147-A177-3AD203B41FA5}">
                      <a16:colId xmlns:a16="http://schemas.microsoft.com/office/drawing/2014/main" val="20004"/>
                    </a:ext>
                  </a:extLst>
                </a:gridCol>
                <a:gridCol w="450850">
                  <a:extLst>
                    <a:ext uri="{9D8B030D-6E8A-4147-A177-3AD203B41FA5}">
                      <a16:colId xmlns:a16="http://schemas.microsoft.com/office/drawing/2014/main" val="20005"/>
                    </a:ext>
                  </a:extLst>
                </a:gridCol>
                <a:gridCol w="45085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450850">
                  <a:extLst>
                    <a:ext uri="{9D8B030D-6E8A-4147-A177-3AD203B41FA5}">
                      <a16:colId xmlns:a16="http://schemas.microsoft.com/office/drawing/2014/main" val="20008"/>
                    </a:ext>
                  </a:extLst>
                </a:gridCol>
                <a:gridCol w="450850">
                  <a:extLst>
                    <a:ext uri="{9D8B030D-6E8A-4147-A177-3AD203B41FA5}">
                      <a16:colId xmlns:a16="http://schemas.microsoft.com/office/drawing/2014/main" val="20009"/>
                    </a:ext>
                  </a:extLst>
                </a:gridCol>
                <a:gridCol w="450225">
                  <a:extLst>
                    <a:ext uri="{9D8B030D-6E8A-4147-A177-3AD203B41FA5}">
                      <a16:colId xmlns:a16="http://schemas.microsoft.com/office/drawing/2014/main" val="20010"/>
                    </a:ext>
                  </a:extLst>
                </a:gridCol>
                <a:gridCol w="450850">
                  <a:extLst>
                    <a:ext uri="{9D8B030D-6E8A-4147-A177-3AD203B41FA5}">
                      <a16:colId xmlns:a16="http://schemas.microsoft.com/office/drawing/2014/main" val="20011"/>
                    </a:ext>
                  </a:extLst>
                </a:gridCol>
                <a:gridCol w="450850">
                  <a:extLst>
                    <a:ext uri="{9D8B030D-6E8A-4147-A177-3AD203B41FA5}">
                      <a16:colId xmlns:a16="http://schemas.microsoft.com/office/drawing/2014/main" val="20012"/>
                    </a:ext>
                  </a:extLst>
                </a:gridCol>
                <a:gridCol w="450850">
                  <a:extLst>
                    <a:ext uri="{9D8B030D-6E8A-4147-A177-3AD203B41FA5}">
                      <a16:colId xmlns:a16="http://schemas.microsoft.com/office/drawing/2014/main" val="20013"/>
                    </a:ext>
                  </a:extLst>
                </a:gridCol>
                <a:gridCol w="450850">
                  <a:extLst>
                    <a:ext uri="{9D8B030D-6E8A-4147-A177-3AD203B41FA5}">
                      <a16:colId xmlns:a16="http://schemas.microsoft.com/office/drawing/2014/main" val="20014"/>
                    </a:ext>
                  </a:extLst>
                </a:gridCol>
                <a:gridCol w="450850">
                  <a:extLst>
                    <a:ext uri="{9D8B030D-6E8A-4147-A177-3AD203B41FA5}">
                      <a16:colId xmlns:a16="http://schemas.microsoft.com/office/drawing/2014/main" val="20015"/>
                    </a:ext>
                  </a:extLst>
                </a:gridCol>
                <a:gridCol w="305425">
                  <a:extLst>
                    <a:ext uri="{9D8B030D-6E8A-4147-A177-3AD203B41FA5}">
                      <a16:colId xmlns:a16="http://schemas.microsoft.com/office/drawing/2014/main" val="20016"/>
                    </a:ext>
                  </a:extLst>
                </a:gridCol>
              </a:tblGrid>
              <a:tr h="173350">
                <a:tc gridSpan="17">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MEENAKSHI COLLEGE FOR WOMEN(AUTONOMOUS)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3350">
                <a:tc gridSpan="17">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ACTIVITY SCHEDULE</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73350">
                <a:tc gridSpan="17">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THEME: MENTAL HEALTH ISSUSES FACED BY STUDENTS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73350">
                <a:tc gridSpan="17">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TARGET:40% TO 80%</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73350">
                <a:tc rowSpan="2">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SL.NO</a:t>
                      </a:r>
                      <a:endParaRPr sz="1100" b="1" i="1" u="none" strike="noStrike" cap="none">
                        <a:solidFill>
                          <a:srgbClr val="000000"/>
                        </a:solidFill>
                        <a:latin typeface="Calibri"/>
                        <a:ea typeface="Calibri"/>
                        <a:cs typeface="Calibri"/>
                        <a:sym typeface="Calibri"/>
                      </a:endParaRPr>
                    </a:p>
                  </a:txBody>
                  <a:tcPr marL="6000" marR="6000" marT="6000" marB="0" anchor="b"/>
                </a:tc>
                <a:tc rowSpan="2">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ACTIVITY</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rowSpan="2">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gridSpan="14">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Feb-20</a:t>
                      </a:r>
                      <a:endParaRPr sz="1100" b="1" i="1" u="none" strike="noStrike" cap="none">
                        <a:solidFill>
                          <a:srgbClr val="000000"/>
                        </a:solidFill>
                        <a:latin typeface="Calibri"/>
                        <a:ea typeface="Calibri"/>
                        <a:cs typeface="Calibri"/>
                        <a:sym typeface="Calibri"/>
                      </a:endParaRPr>
                    </a:p>
                  </a:txBody>
                  <a:tcPr marL="6000" marR="6000" marT="600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733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4</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5</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6</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7</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9</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11</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13</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17</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19</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22</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24</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27</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28</a:t>
                      </a: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5"/>
                  </a:ext>
                </a:extLst>
              </a:tr>
              <a:tr h="3410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IDENTIFICATION OF PROBLEMS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6"/>
                  </a:ext>
                </a:extLst>
              </a:tr>
              <a:tr h="22605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7"/>
                  </a:ext>
                </a:extLst>
              </a:tr>
              <a:tr h="3410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2</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SELECTION OF PROBLEMS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8"/>
                  </a:ext>
                </a:extLst>
              </a:tr>
              <a:tr h="20700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09"/>
                  </a:ext>
                </a:extLst>
              </a:tr>
              <a:tr h="3410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3</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DEFINITION OF PROBLEMS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0"/>
                  </a:ext>
                </a:extLst>
              </a:tr>
              <a:tr h="266075">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1"/>
                  </a:ext>
                </a:extLst>
              </a:tr>
              <a:tr h="3035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4</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ANALYSIS OF PROBLEMS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2"/>
                  </a:ext>
                </a:extLst>
              </a:tr>
              <a:tr h="21845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3"/>
                  </a:ext>
                </a:extLst>
              </a:tr>
              <a:tr h="3410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5</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IDENTIFICATION OF CAUSES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4"/>
                  </a:ext>
                </a:extLst>
              </a:tr>
              <a:tr h="235575">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5"/>
                  </a:ext>
                </a:extLst>
              </a:tr>
              <a:tr h="3410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6</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FINDING OUT ROOT CAUSE</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6"/>
                  </a:ext>
                </a:extLst>
              </a:tr>
              <a:tr h="254625">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7"/>
                  </a:ext>
                </a:extLst>
              </a:tr>
              <a:tr h="3117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7</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DATA ANALYSIS</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8"/>
                  </a:ext>
                </a:extLst>
              </a:tr>
              <a:tr h="28830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19"/>
                  </a:ext>
                </a:extLst>
              </a:tr>
              <a:tr h="3035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8</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DEVELOPING SOLUTION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20"/>
                  </a:ext>
                </a:extLst>
              </a:tr>
              <a:tr h="219075">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21"/>
                  </a:ext>
                </a:extLst>
              </a:tr>
              <a:tr h="2032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9</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IMPLEMENTATION </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extLst>
                  <a:ext uri="{0D108BD9-81ED-4DB2-BD59-A6C34878D82A}">
                    <a16:rowId xmlns:a16="http://schemas.microsoft.com/office/drawing/2014/main" val="10022"/>
                  </a:ext>
                </a:extLst>
              </a:tr>
              <a:tr h="17335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extLst>
                  <a:ext uri="{0D108BD9-81ED-4DB2-BD59-A6C34878D82A}">
                    <a16:rowId xmlns:a16="http://schemas.microsoft.com/office/drawing/2014/main" val="10023"/>
                  </a:ext>
                </a:extLst>
              </a:tr>
              <a:tr h="1847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10</a:t>
                      </a: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CHECKING</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PLAN</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3399FF"/>
                    </a:solidFill>
                  </a:tcPr>
                </a:tc>
                <a:extLst>
                  <a:ext uri="{0D108BD9-81ED-4DB2-BD59-A6C34878D82A}">
                    <a16:rowId xmlns:a16="http://schemas.microsoft.com/office/drawing/2014/main" val="10024"/>
                  </a:ext>
                </a:extLst>
              </a:tr>
              <a:tr h="173350">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latin typeface="Calibri"/>
                          <a:ea typeface="Calibri"/>
                          <a:cs typeface="Calibri"/>
                          <a:sym typeface="Calibri"/>
                        </a:rPr>
                        <a:t>ACTUAL</a:t>
                      </a:r>
                      <a:endParaRPr sz="1100" b="1" i="1" u="none" strike="noStrike" cap="none">
                        <a:solidFill>
                          <a:srgbClr val="000000"/>
                        </a:solidFill>
                        <a:latin typeface="Calibri"/>
                        <a:ea typeface="Calibri"/>
                        <a:cs typeface="Calibri"/>
                        <a:sym typeface="Calibri"/>
                      </a:endParaRPr>
                    </a:p>
                  </a:txBody>
                  <a:tcPr marL="6000" marR="6000" marT="6000" marB="0" anchor="b">
                    <a:solidFill>
                      <a:srgbClr val="47A3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tc>
                <a:tc>
                  <a:txBody>
                    <a:bodyPr/>
                    <a:lstStyle/>
                    <a:p>
                      <a:pPr marL="0" marR="0" lvl="0" indent="0" algn="ctr" rtl="0">
                        <a:lnSpc>
                          <a:spcPct val="100000"/>
                        </a:lnSpc>
                        <a:spcBef>
                          <a:spcPts val="0"/>
                        </a:spcBef>
                        <a:spcAft>
                          <a:spcPts val="0"/>
                        </a:spcAft>
                        <a:buClr>
                          <a:srgbClr val="000000"/>
                        </a:buClr>
                        <a:buSzPts val="1100"/>
                        <a:buFont typeface="Arial"/>
                        <a:buNone/>
                      </a:pPr>
                      <a:endParaRPr sz="1100" b="1" i="1" u="none" strike="noStrike" cap="none">
                        <a:solidFill>
                          <a:srgbClr val="000000"/>
                        </a:solidFill>
                        <a:latin typeface="Calibri"/>
                        <a:ea typeface="Calibri"/>
                        <a:cs typeface="Calibri"/>
                        <a:sym typeface="Calibri"/>
                      </a:endParaRPr>
                    </a:p>
                  </a:txBody>
                  <a:tcPr marL="6000" marR="6000" marT="6000" marB="0" anchor="b">
                    <a:solidFill>
                      <a:srgbClr val="0000FF"/>
                    </a:solidFill>
                  </a:tcPr>
                </a:tc>
                <a:extLst>
                  <a:ext uri="{0D108BD9-81ED-4DB2-BD59-A6C34878D82A}">
                    <a16:rowId xmlns:a16="http://schemas.microsoft.com/office/drawing/2014/main" val="10025"/>
                  </a:ext>
                </a:extLst>
              </a:tr>
            </a:tbl>
          </a:graphicData>
        </a:graphic>
      </p:graphicFrame>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5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8"/>
          <p:cNvSpPr txBox="1"/>
          <p:nvPr/>
        </p:nvSpPr>
        <p:spPr>
          <a:xfrm>
            <a:off x="1242996" y="609600"/>
            <a:ext cx="7138800" cy="70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latin typeface="Algerian"/>
                <a:ea typeface="Algerian"/>
                <a:cs typeface="Algerian"/>
                <a:sym typeface="Algerian"/>
              </a:rPr>
              <a:t>TARGET ACHIEVED</a:t>
            </a:r>
            <a:endParaRPr sz="1400" b="0" i="0" u="none" strike="noStrike" cap="none">
              <a:latin typeface="Arial"/>
              <a:ea typeface="Arial"/>
              <a:cs typeface="Arial"/>
              <a:sym typeface="Arial"/>
            </a:endParaRPr>
          </a:p>
        </p:txBody>
      </p:sp>
      <p:sp>
        <p:nvSpPr>
          <p:cNvPr id="355" name="Google Shape;355;p48"/>
          <p:cNvSpPr txBox="1"/>
          <p:nvPr/>
        </p:nvSpPr>
        <p:spPr>
          <a:xfrm>
            <a:off x="4101545" y="5522848"/>
            <a:ext cx="137088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lgerian"/>
                <a:ea typeface="Algerian"/>
                <a:cs typeface="Algerian"/>
                <a:sym typeface="Algerian"/>
              </a:rPr>
              <a:t>After qc</a:t>
            </a:r>
            <a:endParaRPr/>
          </a:p>
        </p:txBody>
      </p:sp>
      <p:pic>
        <p:nvPicPr>
          <p:cNvPr id="356" name="Google Shape;356;p48"/>
          <p:cNvPicPr preferRelativeResize="0"/>
          <p:nvPr/>
        </p:nvPicPr>
        <p:blipFill rotWithShape="1">
          <a:blip r:embed="rId3">
            <a:alphaModFix/>
          </a:blip>
          <a:srcRect/>
          <a:stretch/>
        </p:blipFill>
        <p:spPr>
          <a:xfrm>
            <a:off x="2729345" y="1858819"/>
            <a:ext cx="4648200" cy="4165500"/>
          </a:xfrm>
          <a:prstGeom prst="rect">
            <a:avLst/>
          </a:prstGeom>
          <a:noFill/>
          <a:ln>
            <a:noFill/>
          </a:ln>
        </p:spPr>
      </p:pic>
      <p:cxnSp>
        <p:nvCxnSpPr>
          <p:cNvPr id="357" name="Google Shape;357;p48"/>
          <p:cNvCxnSpPr>
            <a:cxnSpLocks/>
          </p:cNvCxnSpPr>
          <p:nvPr/>
        </p:nvCxnSpPr>
        <p:spPr>
          <a:xfrm flipV="1">
            <a:off x="3276584" y="1858819"/>
            <a:ext cx="3743194" cy="2350789"/>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4">
                                            <p:txEl>
                                              <p:pRg st="0" end="0"/>
                                            </p:txEl>
                                          </p:spTgt>
                                        </p:tgtEl>
                                        <p:attrNameLst>
                                          <p:attrName>style.visibility</p:attrName>
                                        </p:attrNameLst>
                                      </p:cBhvr>
                                      <p:to>
                                        <p:strVal val="visible"/>
                                      </p:to>
                                    </p:set>
                                    <p:animEffect transition="in" filter="fade">
                                      <p:cBhvr>
                                        <p:cTn id="7" dur="1000"/>
                                        <p:tgtEl>
                                          <p:spTgt spid="3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49"/>
          <p:cNvPicPr preferRelativeResize="0"/>
          <p:nvPr/>
        </p:nvPicPr>
        <p:blipFill>
          <a:blip r:embed="rId3">
            <a:alphaModFix/>
          </a:blip>
          <a:stretch>
            <a:fillRect/>
          </a:stretch>
        </p:blipFill>
        <p:spPr>
          <a:xfrm>
            <a:off x="1676400" y="609600"/>
            <a:ext cx="6591300" cy="5524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p:nvPr/>
        </p:nvSpPr>
        <p:spPr>
          <a:xfrm>
            <a:off x="427382" y="1022227"/>
            <a:ext cx="8239539" cy="41549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1" dirty="0">
                <a:solidFill>
                  <a:schemeClr val="accent1"/>
                </a:solidFill>
                <a:latin typeface="Arial"/>
                <a:ea typeface="Arial"/>
                <a:cs typeface="Arial"/>
                <a:sym typeface="Arial"/>
              </a:rPr>
              <a:t>Remedies</a:t>
            </a:r>
            <a:r>
              <a:rPr lang="en-US" sz="2800" b="1" i="0" u="none" strike="noStrike" cap="none" dirty="0">
                <a:solidFill>
                  <a:schemeClr val="accent1"/>
                </a:solidFill>
                <a:latin typeface="Arial"/>
                <a:ea typeface="Arial"/>
                <a:cs typeface="Arial"/>
                <a:sym typeface="Arial"/>
              </a:rPr>
              <a:t> For Reducing Mental Health Issues</a:t>
            </a:r>
            <a:endParaRPr dirty="0"/>
          </a:p>
          <a:p>
            <a:pPr marL="0" marR="0" lvl="0" indent="0" algn="l" rtl="0">
              <a:lnSpc>
                <a:spcPct val="100000"/>
              </a:lnSpc>
              <a:spcBef>
                <a:spcPts val="0"/>
              </a:spcBef>
              <a:spcAft>
                <a:spcPts val="0"/>
              </a:spcAft>
              <a:buNone/>
            </a:pPr>
            <a:br>
              <a:rPr lang="en-US" sz="1400" b="0" i="0" u="none" strike="noStrike" cap="none" dirty="0">
                <a:solidFill>
                  <a:schemeClr val="lt1"/>
                </a:solidFill>
                <a:latin typeface="Arial"/>
                <a:ea typeface="Arial"/>
                <a:cs typeface="Arial"/>
                <a:sym typeface="Arial"/>
              </a:rPr>
            </a:br>
            <a:r>
              <a:rPr lang="en-US" sz="2400" b="1" i="0" u="none" strike="noStrike" cap="none" dirty="0">
                <a:solidFill>
                  <a:srgbClr val="FF0000"/>
                </a:solidFill>
                <a:latin typeface="Arial"/>
                <a:ea typeface="Arial"/>
                <a:cs typeface="Arial"/>
                <a:sym typeface="Arial"/>
              </a:rPr>
              <a:t>Exercise:</a:t>
            </a:r>
            <a:br>
              <a:rPr lang="en-US" sz="1800" b="0" i="0" u="none" strike="noStrike" cap="none" dirty="0">
                <a:solidFill>
                  <a:srgbClr val="92D050"/>
                </a:solidFill>
                <a:latin typeface="Arial"/>
                <a:ea typeface="Arial"/>
                <a:cs typeface="Arial"/>
                <a:sym typeface="Arial"/>
              </a:rPr>
            </a:br>
            <a:r>
              <a:rPr lang="en-US" sz="2000" b="0" i="0" u="none" strike="noStrike" cap="none" dirty="0">
                <a:solidFill>
                  <a:schemeClr val="dk1"/>
                </a:solidFill>
                <a:latin typeface="Arial"/>
                <a:ea typeface="Arial"/>
                <a:cs typeface="Arial"/>
                <a:sym typeface="Arial"/>
              </a:rPr>
              <a:t>Try a fitness classes like Yoga and Meditation.</a:t>
            </a:r>
            <a:endParaRPr dirty="0"/>
          </a:p>
          <a:p>
            <a:pPr marL="0" marR="0" lvl="0" indent="0" algn="l" rtl="0">
              <a:lnSpc>
                <a:spcPct val="100000"/>
              </a:lnSpc>
              <a:spcBef>
                <a:spcPts val="0"/>
              </a:spcBef>
              <a:spcAft>
                <a:spcPts val="0"/>
              </a:spcAft>
              <a:buNone/>
            </a:pPr>
            <a:br>
              <a:rPr lang="en-US" sz="1400" b="0" i="0" u="none" strike="noStrike" cap="none" dirty="0">
                <a:solidFill>
                  <a:schemeClr val="lt1"/>
                </a:solidFill>
                <a:latin typeface="Arial"/>
                <a:ea typeface="Arial"/>
                <a:cs typeface="Arial"/>
                <a:sym typeface="Arial"/>
              </a:rPr>
            </a:br>
            <a:r>
              <a:rPr lang="en-US" sz="2400" b="1" i="0" u="none" strike="noStrike" cap="none" dirty="0">
                <a:solidFill>
                  <a:srgbClr val="FF0000"/>
                </a:solidFill>
                <a:latin typeface="Arial"/>
                <a:ea typeface="Arial"/>
                <a:cs typeface="Arial"/>
                <a:sym typeface="Arial"/>
              </a:rPr>
              <a:t>Sleeping</a:t>
            </a:r>
            <a:r>
              <a:rPr lang="en-US" sz="2400" i="0" u="none" strike="noStrike" cap="none" dirty="0">
                <a:solidFill>
                  <a:srgbClr val="FF0000"/>
                </a:solidFill>
                <a:latin typeface="Arial"/>
                <a:ea typeface="Arial"/>
                <a:cs typeface="Arial"/>
                <a:sym typeface="Arial"/>
              </a:rPr>
              <a:t>:</a:t>
            </a:r>
            <a:br>
              <a:rPr lang="en-US" sz="1800" b="0" i="0" u="none" strike="noStrike" cap="none" dirty="0">
                <a:solidFill>
                  <a:srgbClr val="002060"/>
                </a:solidFill>
                <a:latin typeface="Arial"/>
                <a:ea typeface="Arial"/>
                <a:cs typeface="Arial"/>
                <a:sym typeface="Arial"/>
              </a:rPr>
            </a:br>
            <a:r>
              <a:rPr lang="en-US" sz="2000" b="0" i="0" u="none" strike="noStrike" cap="none" dirty="0">
                <a:solidFill>
                  <a:schemeClr val="dk1"/>
                </a:solidFill>
                <a:latin typeface="Arial"/>
                <a:ea typeface="Arial"/>
                <a:cs typeface="Arial"/>
                <a:sym typeface="Arial"/>
              </a:rPr>
              <a:t>Set a goal for yourself to be in bed by the same time between 8 to 9 hours every night.</a:t>
            </a:r>
            <a:endParaRPr dirty="0"/>
          </a:p>
          <a:p>
            <a:pPr marL="0" marR="0" lvl="0" indent="0" algn="l" rtl="0">
              <a:lnSpc>
                <a:spcPct val="100000"/>
              </a:lnSpc>
              <a:spcBef>
                <a:spcPts val="0"/>
              </a:spcBef>
              <a:spcAft>
                <a:spcPts val="0"/>
              </a:spcAft>
              <a:buNone/>
            </a:pPr>
            <a:endParaRPr sz="16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2400" b="1" i="0" u="none" strike="noStrike" cap="none" dirty="0">
                <a:solidFill>
                  <a:srgbClr val="FF0000"/>
                </a:solidFill>
                <a:latin typeface="Arial"/>
                <a:ea typeface="Arial"/>
                <a:cs typeface="Arial"/>
                <a:sym typeface="Arial"/>
              </a:rPr>
              <a:t>Mental Health :</a:t>
            </a:r>
            <a:br>
              <a:rPr lang="en-US" sz="1800" b="0" i="0" u="none" strike="noStrike" cap="none" dirty="0">
                <a:solidFill>
                  <a:srgbClr val="FF0000"/>
                </a:solidFill>
                <a:latin typeface="Arial"/>
                <a:ea typeface="Arial"/>
                <a:cs typeface="Arial"/>
                <a:sym typeface="Arial"/>
              </a:rPr>
            </a:br>
            <a:r>
              <a:rPr lang="en-US" sz="2000" b="0" i="0" u="none" strike="noStrike" cap="none" dirty="0">
                <a:solidFill>
                  <a:schemeClr val="dk1"/>
                </a:solidFill>
                <a:latin typeface="Arial"/>
                <a:ea typeface="Arial"/>
                <a:cs typeface="Arial"/>
                <a:sym typeface="Arial"/>
              </a:rPr>
              <a:t>Practice Relaxation techniques like Exercise , Meditation and Deep   breathing when you feel stressed.</a:t>
            </a:r>
            <a:endParaRPr dirty="0"/>
          </a:p>
          <a:p>
            <a:pPr marL="0" marR="0" lvl="0" indent="0" algn="l" rtl="0">
              <a:lnSpc>
                <a:spcPct val="100000"/>
              </a:lnSpc>
              <a:spcBef>
                <a:spcPts val="0"/>
              </a:spcBef>
              <a:spcAft>
                <a:spcPts val="0"/>
              </a:spcAft>
              <a:buNone/>
            </a:pPr>
            <a:r>
              <a:rPr lang="en-US" sz="2000" b="0" i="0" u="none" strike="noStrike" cap="none" dirty="0">
                <a:solidFill>
                  <a:schemeClr val="dk1"/>
                </a:solidFill>
                <a:latin typeface="Arial"/>
                <a:ea typeface="Arial"/>
                <a:cs typeface="Arial"/>
                <a:sym typeface="Arial"/>
              </a:rPr>
              <a:t>Don’t be too hard on yourself when your expectations are went wrong</a:t>
            </a:r>
            <a:r>
              <a:rPr lang="en-US" sz="2000" b="0" i="0" u="none" strike="noStrike" cap="none" dirty="0">
                <a:solidFill>
                  <a:schemeClr val="lt1"/>
                </a:solidFill>
                <a:latin typeface="Arial"/>
                <a:ea typeface="Arial"/>
                <a:cs typeface="Arial"/>
                <a:sym typeface="Arial"/>
              </a:rPr>
              <a:t>.</a:t>
            </a:r>
            <a:endParaRPr sz="2000" dirty="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6A21F-926C-4275-BFC8-466EB234327D}"/>
              </a:ext>
            </a:extLst>
          </p:cNvPr>
          <p:cNvSpPr txBox="1"/>
          <p:nvPr/>
        </p:nvSpPr>
        <p:spPr>
          <a:xfrm>
            <a:off x="140676" y="1955410"/>
            <a:ext cx="10726882" cy="2246769"/>
          </a:xfrm>
          <a:prstGeom prst="rect">
            <a:avLst/>
          </a:prstGeom>
          <a:noFill/>
        </p:spPr>
        <p:txBody>
          <a:bodyPr wrap="square">
            <a:spAutoFit/>
          </a:bodyPr>
          <a:lstStyle/>
          <a:p>
            <a:r>
              <a:rPr lang="en-IN" altLang="en-US" sz="2800" b="1" dirty="0">
                <a:solidFill>
                  <a:srgbClr val="00B0F0"/>
                </a:solidFill>
                <a:latin typeface="+mj-lt"/>
                <a:cs typeface="Arial" panose="020B0604020202020204" pitchFamily="34" charset="0"/>
              </a:rPr>
              <a:t>STUDENTS ADVICED TO FOLLOW UP THE </a:t>
            </a:r>
          </a:p>
          <a:p>
            <a:r>
              <a:rPr lang="en-IN" altLang="en-US" sz="2800" b="1" dirty="0">
                <a:solidFill>
                  <a:srgbClr val="00B0F0"/>
                </a:solidFill>
                <a:latin typeface="+mj-lt"/>
                <a:cs typeface="Arial" panose="020B0604020202020204" pitchFamily="34" charset="0"/>
              </a:rPr>
              <a:t>IMPLEMENTATION OF MENTAL HEALTH ISSUE  </a:t>
            </a:r>
            <a:r>
              <a:rPr lang="en-IN" altLang="en-US" sz="2800" b="1" dirty="0">
                <a:latin typeface="+mj-lt"/>
                <a:cs typeface="Arial" panose="020B0604020202020204" pitchFamily="34" charset="0"/>
              </a:rPr>
              <a:t>   </a:t>
            </a:r>
            <a:r>
              <a:rPr lang="en-IN" altLang="en-US" sz="2800" b="1" dirty="0">
                <a:solidFill>
                  <a:srgbClr val="FF0000"/>
                </a:solidFill>
                <a:latin typeface="+mj-lt"/>
                <a:cs typeface="Arial" panose="020B0604020202020204" pitchFamily="34" charset="0"/>
              </a:rPr>
              <a:t>= 90</a:t>
            </a:r>
          </a:p>
          <a:p>
            <a:endParaRPr lang="en-IN" altLang="en-US" sz="2800" b="1" dirty="0">
              <a:latin typeface="+mj-lt"/>
              <a:cs typeface="Arial" panose="020B0604020202020204" pitchFamily="34" charset="0"/>
            </a:endParaRPr>
          </a:p>
          <a:p>
            <a:r>
              <a:rPr lang="en-IN" altLang="en-US" sz="2800" b="1" dirty="0">
                <a:solidFill>
                  <a:srgbClr val="00B0F0"/>
                </a:solidFill>
                <a:latin typeface="+mj-lt"/>
                <a:cs typeface="Arial" panose="020B0604020202020204" pitchFamily="34" charset="0"/>
              </a:rPr>
              <a:t>STUDENTS  WHO BENEFITED BY </a:t>
            </a:r>
          </a:p>
          <a:p>
            <a:r>
              <a:rPr lang="en-IN" altLang="en-US" sz="2800" b="1" dirty="0">
                <a:solidFill>
                  <a:srgbClr val="00B0F0"/>
                </a:solidFill>
                <a:latin typeface="+mj-lt"/>
                <a:cs typeface="Arial" panose="020B0604020202020204" pitchFamily="34" charset="0"/>
              </a:rPr>
              <a:t>FOLLOWING THE ADVICE AND GUIDELINES</a:t>
            </a:r>
            <a:r>
              <a:rPr lang="en-IN" altLang="en-US" sz="2800" b="1" dirty="0">
                <a:latin typeface="+mj-lt"/>
                <a:cs typeface="Arial" panose="020B0604020202020204" pitchFamily="34" charset="0"/>
              </a:rPr>
              <a:t>         </a:t>
            </a:r>
            <a:r>
              <a:rPr lang="en-IN" altLang="en-US" sz="2800" b="1" dirty="0">
                <a:solidFill>
                  <a:srgbClr val="FF0000"/>
                </a:solidFill>
                <a:latin typeface="+mj-lt"/>
                <a:cs typeface="Arial" panose="020B0604020202020204" pitchFamily="34" charset="0"/>
              </a:rPr>
              <a:t>= 70</a:t>
            </a:r>
          </a:p>
        </p:txBody>
      </p:sp>
    </p:spTree>
    <p:extLst>
      <p:ext uri="{BB962C8B-B14F-4D97-AF65-F5344CB8AC3E}">
        <p14:creationId xmlns:p14="http://schemas.microsoft.com/office/powerpoint/2010/main" val="98331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978189" y="60326"/>
            <a:ext cx="77661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C000"/>
              </a:buClr>
              <a:buSzPts val="4000"/>
              <a:buFont typeface="Algerian"/>
              <a:buNone/>
            </a:pPr>
            <a:r>
              <a:rPr lang="en-US" sz="4000" b="1" u="sng">
                <a:solidFill>
                  <a:srgbClr val="FFC000"/>
                </a:solidFill>
                <a:latin typeface="Algerian"/>
                <a:ea typeface="Algerian"/>
                <a:cs typeface="Algerian"/>
                <a:sym typeface="Algerian"/>
              </a:rPr>
              <a:t>TEAM MEMBERS</a:t>
            </a:r>
            <a:endParaRPr u="sng"/>
          </a:p>
        </p:txBody>
      </p:sp>
      <p:sp>
        <p:nvSpPr>
          <p:cNvPr id="114" name="Google Shape;114;p17"/>
          <p:cNvSpPr txBox="1"/>
          <p:nvPr/>
        </p:nvSpPr>
        <p:spPr>
          <a:xfrm>
            <a:off x="1008537" y="3685150"/>
            <a:ext cx="8665500" cy="317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Lucida Sans"/>
                <a:ea typeface="Lucida Sans"/>
                <a:cs typeface="Lucida Sans"/>
                <a:sym typeface="Lucida Sans"/>
              </a:rPr>
              <a:t>LEADER:</a:t>
            </a:r>
            <a:r>
              <a:rPr lang="en-US" sz="1400" b="0" i="0" u="none" strike="noStrike" cap="none">
                <a:solidFill>
                  <a:schemeClr val="accent1"/>
                </a:solidFill>
                <a:latin typeface="Arial"/>
                <a:ea typeface="Arial"/>
                <a:cs typeface="Arial"/>
                <a:sym typeface="Arial"/>
              </a:rPr>
              <a:t>  </a:t>
            </a:r>
            <a:r>
              <a:rPr lang="en-US" sz="1400" b="0" i="0" u="none" strike="noStrike" cap="none">
                <a:solidFill>
                  <a:srgbClr val="47A3FF"/>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a:t>
            </a:r>
            <a:r>
              <a:rPr lang="en-US" sz="1400" b="0" i="0" u="none" strike="noStrike" cap="none">
                <a:solidFill>
                  <a:srgbClr val="47A3FF"/>
                </a:solidFill>
                <a:latin typeface="Arial"/>
                <a:ea typeface="Arial"/>
                <a:cs typeface="Arial"/>
                <a:sym typeface="Arial"/>
              </a:rPr>
              <a:t>       </a:t>
            </a:r>
            <a:r>
              <a:rPr lang="en-US" sz="2400" b="1" i="0" u="none" strike="noStrike" cap="none">
                <a:solidFill>
                  <a:srgbClr val="47A3FF"/>
                </a:solidFill>
                <a:latin typeface="Arial"/>
                <a:ea typeface="Arial"/>
                <a:cs typeface="Arial"/>
                <a:sym typeface="Arial"/>
              </a:rPr>
              <a:t>S.Gokila</a:t>
            </a:r>
            <a:r>
              <a:rPr lang="en-US" sz="2400" b="0" i="0" u="none" strike="noStrike" cap="none">
                <a:solidFill>
                  <a:srgbClr val="47A3FF"/>
                </a:solidFill>
                <a:latin typeface="Arial"/>
                <a:ea typeface="Arial"/>
                <a:cs typeface="Arial"/>
                <a:sym typeface="Arial"/>
              </a:rPr>
              <a:t> </a:t>
            </a:r>
            <a:r>
              <a:rPr lang="en-US" sz="2400" b="0" i="0" u="none" strike="noStrike" cap="none">
                <a:solidFill>
                  <a:srgbClr val="47A3FF"/>
                </a:solidFill>
                <a:latin typeface="Lucida Sans"/>
                <a:ea typeface="Lucida Sans"/>
                <a:cs typeface="Lucida Sans"/>
                <a:sym typeface="Lucida Sans"/>
              </a:rPr>
              <a:t> </a:t>
            </a:r>
            <a:endParaRPr sz="2400" b="0" i="0" u="none" strike="noStrike" cap="none">
              <a:solidFill>
                <a:schemeClr val="lt1"/>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Lucida Sans"/>
                <a:ea typeface="Lucida Sans"/>
                <a:cs typeface="Lucida Sans"/>
                <a:sym typeface="Lucida Sans"/>
              </a:rPr>
              <a:t>MEMBERS:</a:t>
            </a:r>
            <a:endParaRPr sz="14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0F1E5"/>
                </a:solidFill>
                <a:latin typeface="Arial"/>
                <a:ea typeface="Arial"/>
                <a:cs typeface="Arial"/>
                <a:sym typeface="Arial"/>
              </a:rPr>
              <a:t>                  </a:t>
            </a:r>
            <a:r>
              <a:rPr lang="en-US" sz="2400" b="1" i="0" u="none" strike="noStrike" cap="none">
                <a:solidFill>
                  <a:srgbClr val="47A3FF"/>
                </a:solidFill>
                <a:latin typeface="Arial"/>
                <a:ea typeface="Arial"/>
                <a:cs typeface="Arial"/>
                <a:sym typeface="Arial"/>
              </a:rPr>
              <a:t>K.B.Karthika                            D.MukilaDevi                 </a:t>
            </a:r>
            <a:endParaRPr sz="2400" b="1" i="0" u="none" strike="noStrike" cap="none">
              <a:solidFill>
                <a:srgbClr val="47A3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7A3FF"/>
                </a:solidFill>
                <a:latin typeface="Arial"/>
                <a:ea typeface="Arial"/>
                <a:cs typeface="Arial"/>
                <a:sym typeface="Arial"/>
              </a:rPr>
              <a:t>                     M.Pavithra                        S.Ramya meenachi</a:t>
            </a:r>
            <a:endParaRPr sz="2400" b="1" i="0" u="none" strike="noStrike" cap="none">
              <a:solidFill>
                <a:srgbClr val="47A3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7A3FF"/>
                </a:solidFill>
                <a:latin typeface="Arial"/>
                <a:ea typeface="Arial"/>
                <a:cs typeface="Arial"/>
                <a:sym typeface="Arial"/>
              </a:rPr>
              <a:t>                        S.Shalini                      S.Senthamarai</a:t>
            </a:r>
            <a:endParaRPr sz="2400" b="1" i="0" u="none" strike="noStrike" cap="none">
              <a:solidFill>
                <a:srgbClr val="47A3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7A3FF"/>
                </a:solidFill>
                <a:latin typeface="Arial"/>
                <a:ea typeface="Arial"/>
                <a:cs typeface="Arial"/>
                <a:sym typeface="Arial"/>
              </a:rPr>
              <a:t>                                          K.Tharini                                     </a:t>
            </a:r>
            <a:endParaRPr sz="2400" b="1" i="0" u="none" strike="noStrike" cap="none">
              <a:solidFill>
                <a:srgbClr val="47A3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47A3FF"/>
                </a:solidFill>
                <a:latin typeface="Arial"/>
                <a:ea typeface="Arial"/>
                <a:cs typeface="Arial"/>
                <a:sym typeface="Arial"/>
              </a:rPr>
              <a:t>            </a:t>
            </a:r>
            <a:endParaRPr sz="2400" b="1" i="0" u="none" strike="noStrike" cap="none">
              <a:solidFill>
                <a:srgbClr val="47A3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C0F1E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0F1E5"/>
                </a:solidFill>
                <a:latin typeface="Lucida Sans"/>
                <a:ea typeface="Lucida Sans"/>
                <a:cs typeface="Lucida Sans"/>
                <a:sym typeface="Lucida Sans"/>
              </a:rPr>
              <a:t> </a:t>
            </a:r>
            <a:endParaRPr sz="2400" b="1" i="0" u="none" strike="noStrike" cap="none">
              <a:solidFill>
                <a:srgbClr val="C0F1E5"/>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C0F1E5"/>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Lucida Sans"/>
                <a:ea typeface="Lucida Sans"/>
                <a:cs typeface="Lucida Sans"/>
                <a:sym typeface="Lucida Sans"/>
              </a:rPr>
              <a:t>          </a:t>
            </a:r>
            <a:endParaRPr sz="1400" b="0" i="0" u="none" strike="noStrike" cap="none">
              <a:solidFill>
                <a:srgbClr val="000000"/>
              </a:solidFill>
              <a:latin typeface="Arial"/>
              <a:ea typeface="Arial"/>
              <a:cs typeface="Arial"/>
              <a:sym typeface="Arial"/>
            </a:endParaRPr>
          </a:p>
        </p:txBody>
      </p:sp>
      <p:sp>
        <p:nvSpPr>
          <p:cNvPr id="115" name="Google Shape;115;p17"/>
          <p:cNvSpPr/>
          <p:nvPr/>
        </p:nvSpPr>
        <p:spPr>
          <a:xfrm>
            <a:off x="8864600" y="60325"/>
            <a:ext cx="2286000" cy="523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800"/>
              <a:buFont typeface="Noto Sans Symbols"/>
              <a:buNone/>
            </a:pPr>
            <a:r>
              <a:rPr lang="en-US" sz="2800" b="0" i="0" u="none" strike="noStrike" cap="none">
                <a:solidFill>
                  <a:srgbClr val="FFFFFF"/>
                </a:solidFill>
                <a:latin typeface="SimSun"/>
                <a:ea typeface="SimSun"/>
                <a:cs typeface="SimSun"/>
                <a:sym typeface="SimSun"/>
              </a:rPr>
              <a:t> </a:t>
            </a:r>
            <a:endParaRPr sz="1800" b="0" i="0" u="none" strike="noStrike" cap="none">
              <a:solidFill>
                <a:schemeClr val="lt1"/>
              </a:solidFill>
              <a:latin typeface="Rockwell"/>
              <a:ea typeface="Rockwell"/>
              <a:cs typeface="Rockwell"/>
              <a:sym typeface="Rockwell"/>
            </a:endParaRPr>
          </a:p>
        </p:txBody>
      </p:sp>
      <p:pic>
        <p:nvPicPr>
          <p:cNvPr id="116" name="Google Shape;116;p17" descr="C:\Users\pc\Desktop\IMG-20190809-WA0009.jpg"/>
          <p:cNvPicPr preferRelativeResize="0"/>
          <p:nvPr/>
        </p:nvPicPr>
        <p:blipFill rotWithShape="1">
          <a:blip r:embed="rId3">
            <a:alphaModFix/>
          </a:blip>
          <a:srcRect/>
          <a:stretch/>
        </p:blipFill>
        <p:spPr>
          <a:xfrm>
            <a:off x="1389829" y="1143000"/>
            <a:ext cx="7072851" cy="2307125"/>
          </a:xfrm>
          <a:prstGeom prst="rect">
            <a:avLst/>
          </a:prstGeom>
          <a:noFill/>
          <a:ln>
            <a:noFill/>
          </a:ln>
        </p:spPr>
      </p:pic>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51"/>
          <p:cNvPicPr preferRelativeResize="0"/>
          <p:nvPr/>
        </p:nvPicPr>
        <p:blipFill rotWithShape="1">
          <a:blip r:embed="rId3">
            <a:alphaModFix/>
          </a:blip>
          <a:srcRect/>
          <a:stretch/>
        </p:blipFill>
        <p:spPr>
          <a:xfrm>
            <a:off x="1796425" y="415025"/>
            <a:ext cx="8627975" cy="5937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1423E8-8928-4860-A4D7-954761A1E9A0}"/>
              </a:ext>
            </a:extLst>
          </p:cNvPr>
          <p:cNvSpPr txBox="1"/>
          <p:nvPr/>
        </p:nvSpPr>
        <p:spPr>
          <a:xfrm>
            <a:off x="2152362" y="373648"/>
            <a:ext cx="6105378" cy="584775"/>
          </a:xfrm>
          <a:prstGeom prst="rect">
            <a:avLst/>
          </a:prstGeom>
          <a:noFill/>
        </p:spPr>
        <p:txBody>
          <a:bodyPr wrap="square">
            <a:spAutoFit/>
          </a:bodyPr>
          <a:lstStyle/>
          <a:p>
            <a:r>
              <a:rPr lang="en-IN" altLang="en-US" sz="3200" b="1" dirty="0">
                <a:solidFill>
                  <a:schemeClr val="accent1">
                    <a:lumMod val="75000"/>
                  </a:schemeClr>
                </a:solidFill>
                <a:latin typeface="+mj-lt"/>
                <a:cs typeface="Arial" panose="020B0604020202020204" pitchFamily="34" charset="0"/>
              </a:rPr>
              <a:t>PROOF FOR THE SOLUTION</a:t>
            </a:r>
            <a:endParaRPr lang="en-IN" sz="3200" dirty="0">
              <a:latin typeface="+mj-lt"/>
            </a:endParaRPr>
          </a:p>
        </p:txBody>
      </p:sp>
      <p:sp>
        <p:nvSpPr>
          <p:cNvPr id="5" name="TextBox 4">
            <a:extLst>
              <a:ext uri="{FF2B5EF4-FFF2-40B4-BE49-F238E27FC236}">
                <a16:creationId xmlns:a16="http://schemas.microsoft.com/office/drawing/2014/main" id="{1457C7DC-3C62-42CD-970B-7C6BB0F52056}"/>
              </a:ext>
            </a:extLst>
          </p:cNvPr>
          <p:cNvSpPr txBox="1"/>
          <p:nvPr/>
        </p:nvSpPr>
        <p:spPr>
          <a:xfrm>
            <a:off x="872196" y="1356317"/>
            <a:ext cx="9017392" cy="3662541"/>
          </a:xfrm>
          <a:prstGeom prst="rect">
            <a:avLst/>
          </a:prstGeom>
          <a:noFill/>
        </p:spPr>
        <p:txBody>
          <a:bodyPr wrap="square">
            <a:spAutoFit/>
          </a:bodyPr>
          <a:lstStyle/>
          <a:p>
            <a:r>
              <a:rPr lang="en-IN" altLang="en-US" sz="2800" b="1" dirty="0">
                <a:latin typeface="+mj-lt"/>
                <a:cs typeface="Arial" panose="020B0604020202020204" pitchFamily="34" charset="0"/>
              </a:rPr>
              <a:t>Proof for the solution here is that we have used QC tools in our planning and implementation process.  Our implementation and guidelines helped many of the students to recovered from their mental issue.</a:t>
            </a:r>
          </a:p>
          <a:p>
            <a:endParaRPr lang="en-IN" altLang="en-US" sz="2800" b="1" dirty="0">
              <a:latin typeface="+mj-lt"/>
              <a:cs typeface="Arial" panose="020B0604020202020204" pitchFamily="34" charset="0"/>
            </a:endParaRPr>
          </a:p>
          <a:p>
            <a:r>
              <a:rPr lang="en-IN" altLang="en-US" sz="2800" b="1" dirty="0">
                <a:latin typeface="+mj-lt"/>
                <a:cs typeface="Arial" panose="020B0604020202020204" pitchFamily="34" charset="0"/>
              </a:rPr>
              <a:t>Among 90 students 70 of them were benefited.</a:t>
            </a:r>
          </a:p>
          <a:p>
            <a:endParaRPr lang="en-IN" altLang="en-US" sz="1400" dirty="0">
              <a:latin typeface="Arial" panose="020B0604020202020204" pitchFamily="34" charset="0"/>
              <a:cs typeface="Arial" panose="020B0604020202020204" pitchFamily="34" charset="0"/>
            </a:endParaRPr>
          </a:p>
          <a:p>
            <a:endParaRPr lang="en-IN" altLang="en-US" sz="1400" dirty="0">
              <a:latin typeface="Arial" panose="020B0604020202020204" pitchFamily="34" charset="0"/>
              <a:cs typeface="Arial" panose="020B0604020202020204" pitchFamily="34" charset="0"/>
            </a:endParaRPr>
          </a:p>
          <a:p>
            <a:pPr algn="ctr"/>
            <a:r>
              <a:rPr lang="en-IN" altLang="en-US" sz="1800" b="1" dirty="0">
                <a:solidFill>
                  <a:srgbClr val="FF0000"/>
                </a:solidFill>
                <a:latin typeface="+mj-lt"/>
                <a:cs typeface="+mn-lt"/>
              </a:rPr>
              <a:t>YOU DON'T HAVE TO BE AN EXPERT TO TALK ABOUT MENTAL HEALTH- YOU JUST HAVE TO CARE</a:t>
            </a:r>
          </a:p>
        </p:txBody>
      </p:sp>
    </p:spTree>
    <p:extLst>
      <p:ext uri="{BB962C8B-B14F-4D97-AF65-F5344CB8AC3E}">
        <p14:creationId xmlns:p14="http://schemas.microsoft.com/office/powerpoint/2010/main" val="2055976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p:nvPr/>
        </p:nvSpPr>
        <p:spPr>
          <a:xfrm>
            <a:off x="867602" y="1652323"/>
            <a:ext cx="9283562" cy="3254224"/>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lt1"/>
              </a:buClr>
              <a:buSzPts val="3800"/>
              <a:buFont typeface="Arial"/>
              <a:buChar char="•"/>
            </a:pPr>
            <a:r>
              <a:rPr lang="en-US" sz="4000" dirty="0">
                <a:solidFill>
                  <a:srgbClr val="0072E5"/>
                </a:solidFill>
                <a:latin typeface="Arial"/>
                <a:ea typeface="Arial"/>
                <a:cs typeface="Arial"/>
                <a:sym typeface="Arial"/>
              </a:rPr>
              <a:t> T</a:t>
            </a:r>
            <a:r>
              <a:rPr lang="en-US" sz="4000" b="0" i="0" u="none" strike="noStrike" cap="none" dirty="0">
                <a:solidFill>
                  <a:srgbClr val="0072E5"/>
                </a:solidFill>
                <a:latin typeface="Arial"/>
                <a:ea typeface="Arial"/>
                <a:cs typeface="Arial"/>
                <a:sym typeface="Arial"/>
              </a:rPr>
              <a:t>angible benefits</a:t>
            </a:r>
            <a:endParaRPr sz="4000" b="0" i="0" u="none" strike="noStrike" cap="none" dirty="0">
              <a:solidFill>
                <a:schemeClr val="dk1"/>
              </a:solidFill>
              <a:latin typeface="Arial"/>
              <a:ea typeface="Arial"/>
              <a:cs typeface="Arial"/>
              <a:sym typeface="Arial"/>
            </a:endParaRPr>
          </a:p>
          <a:p>
            <a:pPr marL="171450" marR="0" lvl="0" indent="-171450" algn="l" rtl="0">
              <a:lnSpc>
                <a:spcPct val="90000"/>
              </a:lnSpc>
              <a:spcBef>
                <a:spcPts val="1000"/>
              </a:spcBef>
              <a:spcAft>
                <a:spcPts val="0"/>
              </a:spcAft>
              <a:buClr>
                <a:schemeClr val="lt1"/>
              </a:buClr>
              <a:buSzPts val="3800"/>
              <a:buFont typeface="Arial"/>
              <a:buChar char="•"/>
            </a:pPr>
            <a:r>
              <a:rPr lang="en-US" sz="3200" dirty="0">
                <a:solidFill>
                  <a:schemeClr val="dk1"/>
                </a:solidFill>
                <a:latin typeface="Arial"/>
                <a:ea typeface="Arial"/>
                <a:cs typeface="Arial"/>
                <a:sym typeface="Arial"/>
              </a:rPr>
              <a:t> Good sleep is achieved</a:t>
            </a:r>
            <a:endParaRPr dirty="0"/>
          </a:p>
          <a:p>
            <a:pPr marL="285750" marR="0" lvl="0" indent="-285750" algn="l" rtl="0">
              <a:lnSpc>
                <a:spcPct val="90000"/>
              </a:lnSpc>
              <a:spcBef>
                <a:spcPts val="1000"/>
              </a:spcBef>
              <a:spcAft>
                <a:spcPts val="0"/>
              </a:spcAft>
              <a:buClr>
                <a:schemeClr val="lt1"/>
              </a:buClr>
              <a:buSzPts val="3800"/>
              <a:buFont typeface="Arial"/>
              <a:buChar char="•"/>
            </a:pPr>
            <a:r>
              <a:rPr lang="en-US" sz="3200" b="0" i="0" u="none" strike="noStrike" cap="none" dirty="0">
                <a:solidFill>
                  <a:schemeClr val="dk1"/>
                </a:solidFill>
                <a:latin typeface="Arial"/>
                <a:ea typeface="Arial"/>
                <a:cs typeface="Arial"/>
                <a:sym typeface="Arial"/>
              </a:rPr>
              <a:t>Started participating in all activities voluntarily</a:t>
            </a:r>
            <a:endParaRPr dirty="0"/>
          </a:p>
          <a:p>
            <a:pPr marL="285750" marR="0" lvl="0" indent="-285750" algn="l" rtl="0">
              <a:lnSpc>
                <a:spcPct val="90000"/>
              </a:lnSpc>
              <a:spcBef>
                <a:spcPts val="1000"/>
              </a:spcBef>
              <a:spcAft>
                <a:spcPts val="0"/>
              </a:spcAft>
              <a:buClr>
                <a:schemeClr val="lt1"/>
              </a:buClr>
              <a:buSzPts val="3800"/>
              <a:buFont typeface="Arial"/>
              <a:buChar char="•"/>
            </a:pPr>
            <a:r>
              <a:rPr lang="en-US" sz="3200" dirty="0">
                <a:solidFill>
                  <a:schemeClr val="dk1"/>
                </a:solidFill>
                <a:latin typeface="Arial"/>
                <a:ea typeface="Arial"/>
                <a:cs typeface="Arial"/>
                <a:sym typeface="Arial"/>
              </a:rPr>
              <a:t>Improved performance in tests</a:t>
            </a:r>
            <a:endParaRPr dirty="0"/>
          </a:p>
          <a:p>
            <a:pPr marL="285750" marR="0" lvl="0" indent="-285750" algn="l" rtl="0">
              <a:lnSpc>
                <a:spcPct val="90000"/>
              </a:lnSpc>
              <a:spcBef>
                <a:spcPts val="1000"/>
              </a:spcBef>
              <a:spcAft>
                <a:spcPts val="0"/>
              </a:spcAft>
              <a:buClr>
                <a:schemeClr val="lt1"/>
              </a:buClr>
              <a:buSzPts val="3800"/>
              <a:buFont typeface="Arial"/>
              <a:buChar char="•"/>
            </a:pPr>
            <a:r>
              <a:rPr lang="en-US" sz="3200" b="0" i="0" u="none" strike="noStrike" cap="none" dirty="0">
                <a:solidFill>
                  <a:schemeClr val="dk1"/>
                </a:solidFill>
                <a:latin typeface="Arial"/>
                <a:ea typeface="Arial"/>
                <a:cs typeface="Arial"/>
                <a:sym typeface="Arial"/>
              </a:rPr>
              <a:t>Sugar levels are reduced</a:t>
            </a:r>
            <a:endParaRPr dirty="0"/>
          </a:p>
          <a:p>
            <a:pPr marL="0" marR="0" lvl="0" indent="0" algn="l" rtl="0">
              <a:lnSpc>
                <a:spcPct val="90000"/>
              </a:lnSpc>
              <a:spcBef>
                <a:spcPts val="1000"/>
              </a:spcBef>
              <a:spcAft>
                <a:spcPts val="0"/>
              </a:spcAft>
              <a:buNone/>
            </a:pPr>
            <a:r>
              <a:rPr lang="en-US" sz="1400" b="0" i="0" u="none" strike="noStrike" cap="none" dirty="0">
                <a:solidFill>
                  <a:schemeClr val="dk1"/>
                </a:solidFill>
                <a:latin typeface="Arial"/>
                <a:ea typeface="Arial"/>
                <a:cs typeface="Arial"/>
                <a:sym typeface="Arial"/>
              </a:rPr>
              <a:t> </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3"/>
          <p:cNvSpPr txBox="1"/>
          <p:nvPr/>
        </p:nvSpPr>
        <p:spPr>
          <a:xfrm>
            <a:off x="1215390" y="1370330"/>
            <a:ext cx="8161655" cy="64516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800"/>
              <a:buFont typeface="Arial"/>
              <a:buNone/>
            </a:pPr>
            <a:r>
              <a:rPr lang="en-US" sz="4000" b="0" i="0" u="none" strike="noStrike" cap="none">
                <a:solidFill>
                  <a:srgbClr val="0072E5"/>
                </a:solidFill>
                <a:latin typeface="Arial"/>
                <a:ea typeface="Arial"/>
                <a:cs typeface="Arial"/>
                <a:sym typeface="Arial"/>
              </a:rPr>
              <a:t>Intangible Benefits</a:t>
            </a:r>
            <a:endParaRPr/>
          </a:p>
        </p:txBody>
      </p:sp>
      <p:sp>
        <p:nvSpPr>
          <p:cNvPr id="384" name="Google Shape;384;p53"/>
          <p:cNvSpPr txBox="1"/>
          <p:nvPr/>
        </p:nvSpPr>
        <p:spPr>
          <a:xfrm>
            <a:off x="1060420" y="2390775"/>
            <a:ext cx="7813040" cy="22479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lt1"/>
              </a:buClr>
              <a:buSzPts val="3800"/>
              <a:buFont typeface="Arial"/>
              <a:buChar char="•"/>
            </a:pPr>
            <a:r>
              <a:rPr lang="en-US" sz="3200">
                <a:solidFill>
                  <a:schemeClr val="dk1"/>
                </a:solidFill>
                <a:latin typeface="Arial"/>
                <a:ea typeface="Arial"/>
                <a:cs typeface="Arial"/>
                <a:sym typeface="Arial"/>
              </a:rPr>
              <a:t>Improved self confidence</a:t>
            </a:r>
            <a:endParaRPr sz="3200">
              <a:solidFill>
                <a:schemeClr val="dk1"/>
              </a:solidFill>
              <a:latin typeface="Arial"/>
              <a:ea typeface="Arial"/>
              <a:cs typeface="Arial"/>
              <a:sym typeface="Arial"/>
            </a:endParaRPr>
          </a:p>
          <a:p>
            <a:pPr marL="171450" marR="0" lvl="0" indent="-171450" algn="l" rtl="0">
              <a:lnSpc>
                <a:spcPct val="90000"/>
              </a:lnSpc>
              <a:spcBef>
                <a:spcPts val="1000"/>
              </a:spcBef>
              <a:spcAft>
                <a:spcPts val="0"/>
              </a:spcAft>
              <a:buClr>
                <a:schemeClr val="lt1"/>
              </a:buClr>
              <a:buSzPts val="3800"/>
              <a:buFont typeface="Arial"/>
              <a:buChar char="•"/>
            </a:pPr>
            <a:r>
              <a:rPr lang="en-US" sz="3200">
                <a:solidFill>
                  <a:schemeClr val="dk1"/>
                </a:solidFill>
                <a:latin typeface="Arial"/>
                <a:ea typeface="Arial"/>
                <a:cs typeface="Arial"/>
                <a:sym typeface="Arial"/>
              </a:rPr>
              <a:t>Personality development has improved</a:t>
            </a:r>
            <a:endParaRPr sz="3200" b="0" i="0" u="none" strike="noStrike" cap="none">
              <a:solidFill>
                <a:schemeClr val="dk1"/>
              </a:solidFill>
              <a:latin typeface="Arial"/>
              <a:ea typeface="Arial"/>
              <a:cs typeface="Arial"/>
              <a:sym typeface="Arial"/>
            </a:endParaRPr>
          </a:p>
          <a:p>
            <a:pPr marL="171450" marR="0" lvl="0" indent="-171450" algn="l" rtl="0">
              <a:lnSpc>
                <a:spcPct val="90000"/>
              </a:lnSpc>
              <a:spcBef>
                <a:spcPts val="1000"/>
              </a:spcBef>
              <a:spcAft>
                <a:spcPts val="0"/>
              </a:spcAft>
              <a:buClr>
                <a:schemeClr val="lt1"/>
              </a:buClr>
              <a:buSzPts val="3800"/>
              <a:buFont typeface="Arial"/>
              <a:buChar char="•"/>
            </a:pPr>
            <a:r>
              <a:rPr lang="en-US" sz="3200">
                <a:solidFill>
                  <a:schemeClr val="dk1"/>
                </a:solidFill>
                <a:latin typeface="Arial"/>
                <a:ea typeface="Arial"/>
                <a:cs typeface="Arial"/>
                <a:sym typeface="Arial"/>
              </a:rPr>
              <a:t>Friendliness and patience has developed</a:t>
            </a:r>
            <a:endParaRPr sz="3200">
              <a:solidFill>
                <a:schemeClr val="dk1"/>
              </a:solidFill>
              <a:latin typeface="Arial"/>
              <a:ea typeface="Arial"/>
              <a:cs typeface="Arial"/>
              <a:sym typeface="Arial"/>
            </a:endParaRPr>
          </a:p>
          <a:p>
            <a:pPr marL="171450" marR="0" lvl="0" indent="-171450" algn="l" rtl="0">
              <a:lnSpc>
                <a:spcPct val="90000"/>
              </a:lnSpc>
              <a:spcBef>
                <a:spcPts val="1000"/>
              </a:spcBef>
              <a:spcAft>
                <a:spcPts val="0"/>
              </a:spcAft>
              <a:buClr>
                <a:schemeClr val="lt1"/>
              </a:buClr>
              <a:buSzPts val="3800"/>
              <a:buFont typeface="Arial"/>
              <a:buChar char="•"/>
            </a:pPr>
            <a:r>
              <a:rPr lang="en-US" sz="3200">
                <a:solidFill>
                  <a:schemeClr val="dk1"/>
                </a:solidFill>
                <a:latin typeface="Arial"/>
                <a:ea typeface="Arial"/>
                <a:cs typeface="Arial"/>
                <a:sym typeface="Arial"/>
              </a:rPr>
              <a:t>Improved clear and active mind</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4"/>
          <p:cNvSpPr/>
          <p:nvPr/>
        </p:nvSpPr>
        <p:spPr>
          <a:xfrm>
            <a:off x="1421295" y="482600"/>
            <a:ext cx="7646700" cy="584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600" b="1" i="0" u="none" strike="noStrike" cap="none" dirty="0">
                <a:solidFill>
                  <a:srgbClr val="00FFFF"/>
                </a:solidFill>
                <a:latin typeface="Arial"/>
                <a:ea typeface="Arial"/>
                <a:cs typeface="Arial"/>
                <a:sym typeface="Arial"/>
              </a:rPr>
              <a:t> </a:t>
            </a:r>
            <a:r>
              <a:rPr lang="en-US" sz="3600" b="1" i="0" u="none" strike="noStrike" cap="none" dirty="0">
                <a:solidFill>
                  <a:srgbClr val="004C99"/>
                </a:solidFill>
                <a:latin typeface="Arial"/>
                <a:ea typeface="Arial"/>
                <a:cs typeface="Arial"/>
                <a:sym typeface="Arial"/>
              </a:rPr>
              <a:t>QC TOOLS USED</a:t>
            </a:r>
            <a:endParaRPr sz="3600" b="0" i="0" u="none" strike="noStrike" cap="none" dirty="0">
              <a:solidFill>
                <a:srgbClr val="004C9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400"/>
              <a:buFont typeface="Arial"/>
              <a:buNone/>
            </a:pPr>
            <a:endParaRPr sz="3400" b="1" i="0" u="none" strike="noStrike" cap="none" dirty="0">
              <a:solidFill>
                <a:srgbClr val="FFFF00"/>
              </a:solidFill>
              <a:latin typeface="Corbel"/>
              <a:ea typeface="Corbel"/>
              <a:cs typeface="Corbel"/>
              <a:sym typeface="Corbel"/>
            </a:endParaRPr>
          </a:p>
          <a:p>
            <a:pPr marL="0" marR="0" lvl="0" indent="-158750" algn="l" rtl="0">
              <a:lnSpc>
                <a:spcPct val="100000"/>
              </a:lnSpc>
              <a:spcBef>
                <a:spcPts val="0"/>
              </a:spcBef>
              <a:spcAft>
                <a:spcPts val="0"/>
              </a:spcAft>
              <a:buClr>
                <a:srgbClr val="FFC000"/>
              </a:buClr>
              <a:buSzPts val="2500"/>
              <a:buFont typeface="Noto Sans Symbols"/>
              <a:buChar char="⮚"/>
            </a:pPr>
            <a:r>
              <a:rPr lang="en-US" sz="2600" b="1" i="0" u="none" strike="noStrike" cap="none" dirty="0">
                <a:solidFill>
                  <a:schemeClr val="lt1"/>
                </a:solidFill>
                <a:latin typeface="Corbel"/>
                <a:ea typeface="Corbel"/>
                <a:cs typeface="Corbel"/>
                <a:sym typeface="Corbel"/>
              </a:rPr>
              <a:t> </a:t>
            </a:r>
            <a:r>
              <a:rPr lang="en-US" sz="2800" b="1" i="0" u="none" strike="noStrike" cap="none" dirty="0">
                <a:solidFill>
                  <a:schemeClr val="dk1"/>
                </a:solidFill>
                <a:latin typeface="Arial"/>
                <a:ea typeface="Arial"/>
                <a:cs typeface="Arial"/>
                <a:sym typeface="Arial"/>
              </a:rPr>
              <a:t>PDCA CYCLE</a:t>
            </a:r>
            <a:endParaRPr sz="2800" b="1" i="0" u="none" strike="noStrike" cap="none" dirty="0">
              <a:solidFill>
                <a:schemeClr val="dk1"/>
              </a:solidFill>
              <a:latin typeface="Arial"/>
              <a:ea typeface="Arial"/>
              <a:cs typeface="Arial"/>
              <a:sym typeface="Arial"/>
            </a:endParaRPr>
          </a:p>
          <a:p>
            <a:pPr marL="342900" marR="0" lvl="0" indent="-342900" algn="l" rtl="0">
              <a:lnSpc>
                <a:spcPct val="80000"/>
              </a:lnSpc>
              <a:spcBef>
                <a:spcPts val="2400"/>
              </a:spcBef>
              <a:spcAft>
                <a:spcPts val="0"/>
              </a:spcAft>
              <a:buClr>
                <a:srgbClr val="FFC000"/>
              </a:buClr>
              <a:buSzPts val="2900"/>
              <a:buFont typeface="Arial"/>
              <a:buChar char="⮚"/>
            </a:pPr>
            <a:r>
              <a:rPr lang="en-US" sz="2800" b="1" i="0" u="none" strike="noStrike" cap="none" dirty="0">
                <a:solidFill>
                  <a:schemeClr val="dk1"/>
                </a:solidFill>
                <a:latin typeface="Arial"/>
                <a:ea typeface="Arial"/>
                <a:cs typeface="Arial"/>
                <a:sym typeface="Arial"/>
              </a:rPr>
              <a:t>MILESTONE CHART</a:t>
            </a:r>
            <a:endParaRPr sz="18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2400"/>
              </a:spcBef>
              <a:spcAft>
                <a:spcPts val="0"/>
              </a:spcAft>
              <a:buClr>
                <a:srgbClr val="FFC000"/>
              </a:buClr>
              <a:buSzPts val="2900"/>
              <a:buFont typeface="Arial"/>
              <a:buChar char="⮚"/>
            </a:pPr>
            <a:r>
              <a:rPr lang="en-US" sz="2800" b="1" i="0" u="none" strike="noStrike" cap="none" dirty="0">
                <a:solidFill>
                  <a:schemeClr val="dk1"/>
                </a:solidFill>
                <a:latin typeface="Arial"/>
                <a:ea typeface="Arial"/>
                <a:cs typeface="Arial"/>
                <a:sym typeface="Arial"/>
              </a:rPr>
              <a:t>TARGET ACHIEVEMENT DIAGRAM</a:t>
            </a:r>
            <a:endParaRPr sz="18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2400"/>
              </a:spcBef>
              <a:spcAft>
                <a:spcPts val="0"/>
              </a:spcAft>
              <a:buClr>
                <a:srgbClr val="FFC000"/>
              </a:buClr>
              <a:buSzPts val="2900"/>
              <a:buFont typeface="Arial"/>
              <a:buChar char="⮚"/>
            </a:pPr>
            <a:r>
              <a:rPr lang="en-US" sz="2800" b="1" i="0" u="none" strike="noStrike" cap="none" dirty="0">
                <a:solidFill>
                  <a:schemeClr val="dk1"/>
                </a:solidFill>
                <a:latin typeface="Arial"/>
                <a:ea typeface="Arial"/>
                <a:cs typeface="Arial"/>
                <a:sym typeface="Arial"/>
              </a:rPr>
              <a:t>CAUSE AND EFFECT DIAGRAM</a:t>
            </a:r>
            <a:endParaRPr sz="18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2400"/>
              </a:spcBef>
              <a:spcAft>
                <a:spcPts val="0"/>
              </a:spcAft>
              <a:buClr>
                <a:srgbClr val="FFC000"/>
              </a:buClr>
              <a:buSzPts val="2900"/>
              <a:buFont typeface="Arial"/>
              <a:buChar char="⮚"/>
            </a:pPr>
            <a:r>
              <a:rPr lang="en-US" sz="2800" b="1" i="0" u="none" strike="noStrike" cap="none" dirty="0">
                <a:solidFill>
                  <a:schemeClr val="dk1"/>
                </a:solidFill>
                <a:latin typeface="Arial"/>
                <a:ea typeface="Arial"/>
                <a:cs typeface="Arial"/>
                <a:sym typeface="Arial"/>
              </a:rPr>
              <a:t>BAR CHART.</a:t>
            </a:r>
            <a:endParaRPr sz="1800" b="0" i="0" u="none" strike="noStrike" cap="none" dirty="0">
              <a:solidFill>
                <a:schemeClr val="dk1"/>
              </a:solidFill>
              <a:latin typeface="Arial"/>
              <a:ea typeface="Arial"/>
              <a:cs typeface="Arial"/>
              <a:sym typeface="Arial"/>
            </a:endParaRPr>
          </a:p>
          <a:p>
            <a:pPr marL="342900" marR="0" lvl="0" indent="-342900" algn="l" rtl="0">
              <a:lnSpc>
                <a:spcPct val="80000"/>
              </a:lnSpc>
              <a:spcBef>
                <a:spcPts val="2400"/>
              </a:spcBef>
              <a:spcAft>
                <a:spcPts val="0"/>
              </a:spcAft>
              <a:buClr>
                <a:srgbClr val="FFC000"/>
              </a:buClr>
              <a:buSzPts val="2900"/>
              <a:buFont typeface="Arial"/>
              <a:buChar char="⮚"/>
            </a:pPr>
            <a:r>
              <a:rPr lang="en-US" sz="2800" b="1" i="0" u="none" strike="noStrike" cap="none" dirty="0">
                <a:solidFill>
                  <a:schemeClr val="dk1"/>
                </a:solidFill>
                <a:latin typeface="Arial"/>
                <a:ea typeface="Arial"/>
                <a:cs typeface="Arial"/>
                <a:sym typeface="Arial"/>
              </a:rPr>
              <a:t>PIE CHART</a:t>
            </a:r>
            <a:endParaRPr sz="2800" b="1" i="0" u="none" strike="noStrike" cap="none" dirty="0">
              <a:solidFill>
                <a:schemeClr val="dk1"/>
              </a:solidFill>
              <a:latin typeface="Arial"/>
              <a:ea typeface="Arial"/>
              <a:cs typeface="Arial"/>
              <a:sym typeface="Arial"/>
            </a:endParaRPr>
          </a:p>
          <a:p>
            <a:pPr marL="342900" marR="0" lvl="0" indent="-342900" algn="l" rtl="0">
              <a:lnSpc>
                <a:spcPct val="80000"/>
              </a:lnSpc>
              <a:spcBef>
                <a:spcPts val="2400"/>
              </a:spcBef>
              <a:spcAft>
                <a:spcPts val="0"/>
              </a:spcAft>
              <a:buClr>
                <a:srgbClr val="FFC000"/>
              </a:buClr>
              <a:buSzPts val="2900"/>
              <a:buFont typeface="Arial"/>
              <a:buChar char="⮚"/>
            </a:pPr>
            <a:r>
              <a:rPr lang="en-US" sz="2800" b="1" i="0" u="none" strike="noStrike" cap="none" dirty="0">
                <a:solidFill>
                  <a:schemeClr val="dk1"/>
                </a:solidFill>
                <a:latin typeface="Arial"/>
                <a:ea typeface="Arial"/>
                <a:cs typeface="Arial"/>
                <a:sym typeface="Arial"/>
              </a:rPr>
              <a:t>5W1H</a:t>
            </a:r>
            <a:endParaRPr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9">
                                            <p:txEl>
                                              <p:pRg st="0" end="0"/>
                                            </p:txEl>
                                          </p:spTgt>
                                        </p:tgtEl>
                                        <p:attrNameLst>
                                          <p:attrName>style.visibility</p:attrName>
                                        </p:attrNameLst>
                                      </p:cBhvr>
                                      <p:to>
                                        <p:strVal val="visible"/>
                                      </p:to>
                                    </p:set>
                                    <p:animEffect transition="in" filter="fade">
                                      <p:cBhvr>
                                        <p:cTn id="7" dur="1000"/>
                                        <p:tgtEl>
                                          <p:spTgt spid="38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9">
                                            <p:txEl>
                                              <p:pRg st="1" end="1"/>
                                            </p:txEl>
                                          </p:spTgt>
                                        </p:tgtEl>
                                        <p:attrNameLst>
                                          <p:attrName>style.visibility</p:attrName>
                                        </p:attrNameLst>
                                      </p:cBhvr>
                                      <p:to>
                                        <p:strVal val="visible"/>
                                      </p:to>
                                    </p:set>
                                    <p:animEffect transition="in" filter="fade">
                                      <p:cBhvr>
                                        <p:cTn id="10" dur="1000"/>
                                        <p:tgtEl>
                                          <p:spTgt spid="38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9">
                                            <p:txEl>
                                              <p:pRg st="2" end="2"/>
                                            </p:txEl>
                                          </p:spTgt>
                                        </p:tgtEl>
                                        <p:attrNameLst>
                                          <p:attrName>style.visibility</p:attrName>
                                        </p:attrNameLst>
                                      </p:cBhvr>
                                      <p:to>
                                        <p:strVal val="visible"/>
                                      </p:to>
                                    </p:set>
                                    <p:animEffect transition="in" filter="fade">
                                      <p:cBhvr>
                                        <p:cTn id="13" dur="1000"/>
                                        <p:tgtEl>
                                          <p:spTgt spid="38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89">
                                            <p:txEl>
                                              <p:pRg st="3" end="3"/>
                                            </p:txEl>
                                          </p:spTgt>
                                        </p:tgtEl>
                                        <p:attrNameLst>
                                          <p:attrName>style.visibility</p:attrName>
                                        </p:attrNameLst>
                                      </p:cBhvr>
                                      <p:to>
                                        <p:strVal val="visible"/>
                                      </p:to>
                                    </p:set>
                                    <p:animEffect transition="in" filter="fade">
                                      <p:cBhvr>
                                        <p:cTn id="16" dur="1000"/>
                                        <p:tgtEl>
                                          <p:spTgt spid="38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89">
                                            <p:txEl>
                                              <p:pRg st="4" end="4"/>
                                            </p:txEl>
                                          </p:spTgt>
                                        </p:tgtEl>
                                        <p:attrNameLst>
                                          <p:attrName>style.visibility</p:attrName>
                                        </p:attrNameLst>
                                      </p:cBhvr>
                                      <p:to>
                                        <p:strVal val="visible"/>
                                      </p:to>
                                    </p:set>
                                    <p:animEffect transition="in" filter="fade">
                                      <p:cBhvr>
                                        <p:cTn id="19" dur="1000"/>
                                        <p:tgtEl>
                                          <p:spTgt spid="38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89">
                                            <p:txEl>
                                              <p:pRg st="5" end="5"/>
                                            </p:txEl>
                                          </p:spTgt>
                                        </p:tgtEl>
                                        <p:attrNameLst>
                                          <p:attrName>style.visibility</p:attrName>
                                        </p:attrNameLst>
                                      </p:cBhvr>
                                      <p:to>
                                        <p:strVal val="visible"/>
                                      </p:to>
                                    </p:set>
                                    <p:animEffect transition="in" filter="fade">
                                      <p:cBhvr>
                                        <p:cTn id="22" dur="1000"/>
                                        <p:tgtEl>
                                          <p:spTgt spid="38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89">
                                            <p:txEl>
                                              <p:pRg st="6" end="6"/>
                                            </p:txEl>
                                          </p:spTgt>
                                        </p:tgtEl>
                                        <p:attrNameLst>
                                          <p:attrName>style.visibility</p:attrName>
                                        </p:attrNameLst>
                                      </p:cBhvr>
                                      <p:to>
                                        <p:strVal val="visible"/>
                                      </p:to>
                                    </p:set>
                                    <p:animEffect transition="in" filter="fade">
                                      <p:cBhvr>
                                        <p:cTn id="25" dur="1000"/>
                                        <p:tgtEl>
                                          <p:spTgt spid="38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89">
                                            <p:txEl>
                                              <p:pRg st="7" end="7"/>
                                            </p:txEl>
                                          </p:spTgt>
                                        </p:tgtEl>
                                        <p:attrNameLst>
                                          <p:attrName>style.visibility</p:attrName>
                                        </p:attrNameLst>
                                      </p:cBhvr>
                                      <p:to>
                                        <p:strVal val="visible"/>
                                      </p:to>
                                    </p:set>
                                    <p:animEffect transition="in" filter="fade">
                                      <p:cBhvr>
                                        <p:cTn id="28" dur="1000"/>
                                        <p:tgtEl>
                                          <p:spTgt spid="38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89">
                                            <p:txEl>
                                              <p:pRg st="8" end="8"/>
                                            </p:txEl>
                                          </p:spTgt>
                                        </p:tgtEl>
                                        <p:attrNameLst>
                                          <p:attrName>style.visibility</p:attrName>
                                        </p:attrNameLst>
                                      </p:cBhvr>
                                      <p:to>
                                        <p:strVal val="visible"/>
                                      </p:to>
                                    </p:set>
                                    <p:animEffect transition="in" filter="fade">
                                      <p:cBhvr>
                                        <p:cTn id="31" dur="1000"/>
                                        <p:tgtEl>
                                          <p:spTgt spid="3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55"/>
          <p:cNvPicPr preferRelativeResize="0"/>
          <p:nvPr/>
        </p:nvPicPr>
        <p:blipFill rotWithShape="1">
          <a:blip r:embed="rId3">
            <a:alphaModFix/>
          </a:blip>
          <a:srcRect/>
          <a:stretch/>
        </p:blipFill>
        <p:spPr>
          <a:xfrm>
            <a:off x="1992450" y="468450"/>
            <a:ext cx="8300799" cy="5921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56"/>
          <p:cNvPicPr preferRelativeResize="0"/>
          <p:nvPr/>
        </p:nvPicPr>
        <p:blipFill rotWithShape="1">
          <a:blip r:embed="rId3">
            <a:alphaModFix/>
          </a:blip>
          <a:srcRect/>
          <a:stretch/>
        </p:blipFill>
        <p:spPr>
          <a:xfrm>
            <a:off x="1524000" y="0"/>
            <a:ext cx="9144000" cy="6858000"/>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1787475" y="1295400"/>
            <a:ext cx="8411400" cy="357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600"/>
              <a:buFont typeface="Quintessential"/>
              <a:buNone/>
            </a:pPr>
            <a:r>
              <a:rPr lang="en-US" sz="6600">
                <a:solidFill>
                  <a:srgbClr val="003366"/>
                </a:solidFill>
                <a:latin typeface="Kaushan Script"/>
                <a:ea typeface="Kaushan Script"/>
                <a:cs typeface="Kaushan Script"/>
                <a:sym typeface="Kaushan Script"/>
              </a:rPr>
              <a:t>OUR TEAM MOTTO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28"/>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b="22386"/>
          <a:stretch/>
        </p:blipFill>
        <p:spPr>
          <a:xfrm>
            <a:off x="2082165" y="553085"/>
            <a:ext cx="8027670" cy="5751830"/>
          </a:xfrm>
          <a:prstGeom prst="rect">
            <a:avLst/>
          </a:prstGeom>
          <a:noFill/>
          <a:ln w="127000" cap="sq" cmpd="sng">
            <a:solidFill>
              <a:srgbClr val="000000"/>
            </a:solidFill>
            <a:prstDash val="solid"/>
            <a:miter lim="800000"/>
            <a:headEnd type="none" w="sm" len="sm"/>
            <a:tailEnd type="none" w="sm" len="sm"/>
          </a:ln>
          <a:effectLst>
            <a:outerShdw blurRad="57150" dist="50800" dir="2700000" algn="t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1828800" y="990600"/>
            <a:ext cx="7696200"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C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32" name="Google Shape;132;p20"/>
          <p:cNvSpPr/>
          <p:nvPr/>
        </p:nvSpPr>
        <p:spPr>
          <a:xfrm>
            <a:off x="1108075" y="434975"/>
            <a:ext cx="8564880" cy="5987415"/>
          </a:xfrm>
          <a:prstGeom prst="rect">
            <a:avLst/>
          </a:prstGeom>
          <a:solidFill>
            <a:srgbClr val="C0F1E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4A86E8"/>
                </a:solidFill>
                <a:latin typeface="Kaushan Script"/>
                <a:ea typeface="Kaushan Script"/>
                <a:cs typeface="Kaushan Script"/>
                <a:sym typeface="Kaushan Script"/>
              </a:rPr>
              <a:t> </a:t>
            </a:r>
            <a:r>
              <a:rPr lang="en-US" sz="2800" b="1" i="0" u="none" strike="noStrike" cap="none">
                <a:solidFill>
                  <a:srgbClr val="4A86E8"/>
                </a:solidFill>
                <a:latin typeface="Algerian"/>
                <a:ea typeface="Algerian"/>
                <a:cs typeface="Algerian"/>
                <a:sym typeface="Algerian"/>
              </a:rPr>
              <a:t>WORKING METHODOLOGY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600"/>
              <a:buFont typeface="Arial"/>
              <a:buNone/>
            </a:pPr>
            <a:endParaRPr sz="1600" b="0" i="0" u="sng" strike="noStrike" cap="none">
              <a:solidFill>
                <a:srgbClr val="C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a:solidFill>
                  <a:srgbClr val="C00000"/>
                </a:solidFill>
                <a:latin typeface="Arial"/>
                <a:ea typeface="Arial"/>
                <a:cs typeface="Arial"/>
                <a:sym typeface="Arial"/>
              </a:rPr>
              <a:t>     </a:t>
            </a:r>
            <a:r>
              <a:rPr lang="en-US" sz="1600" b="1" i="0" u="none" strike="noStrike" cap="none">
                <a:solidFill>
                  <a:srgbClr val="C00000"/>
                </a:solidFill>
                <a:latin typeface="Arial"/>
                <a:ea typeface="Arial"/>
                <a:cs typeface="Arial"/>
                <a:sym typeface="Arial"/>
              </a:rPr>
              <a:t> </a:t>
            </a:r>
            <a:r>
              <a:rPr lang="en-US" sz="1800" b="1" i="0" u="none" strike="noStrike" cap="none">
                <a:solidFill>
                  <a:srgbClr val="C00000"/>
                </a:solidFill>
                <a:latin typeface="Arial"/>
                <a:ea typeface="Arial"/>
                <a:cs typeface="Arial"/>
                <a:sym typeface="Arial"/>
              </a:rPr>
              <a:t>&gt;&gt;</a:t>
            </a:r>
            <a:r>
              <a:rPr lang="en-US" sz="2400" b="1" i="0" u="none" strike="noStrike" cap="none">
                <a:solidFill>
                  <a:srgbClr val="C00000"/>
                </a:solidFill>
                <a:latin typeface="Arial"/>
                <a:ea typeface="Arial"/>
                <a:cs typeface="Arial"/>
                <a:sym typeface="Arial"/>
              </a:rPr>
              <a:t>PLAN</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0" i="0" u="none" strike="noStrike" cap="none">
                <a:solidFill>
                  <a:srgbClr val="C00000"/>
                </a:solidFill>
                <a:latin typeface="Arial"/>
                <a:ea typeface="Arial"/>
                <a:cs typeface="Arial"/>
                <a:sym typeface="Arial"/>
              </a:rPr>
              <a:t>         </a:t>
            </a:r>
            <a:r>
              <a:rPr lang="en-US" sz="1800" b="1" i="0" u="none" strike="noStrike" cap="none">
                <a:solidFill>
                  <a:srgbClr val="C00000"/>
                </a:solidFill>
                <a:latin typeface="Arial"/>
                <a:ea typeface="Arial"/>
                <a:cs typeface="Arial"/>
                <a:sym typeface="Arial"/>
              </a:rPr>
              <a:t>   1. Understanding the current circumstance.</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1" i="0" u="none" strike="noStrike" cap="none">
                <a:solidFill>
                  <a:srgbClr val="C00000"/>
                </a:solidFill>
                <a:latin typeface="Arial"/>
                <a:ea typeface="Arial"/>
                <a:cs typeface="Arial"/>
                <a:sym typeface="Arial"/>
              </a:rPr>
              <a:t>            2. Establishing the activity plan and target.</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1" i="0" u="none" strike="noStrike" cap="none">
                <a:solidFill>
                  <a:srgbClr val="C00000"/>
                </a:solidFill>
                <a:latin typeface="Arial"/>
                <a:ea typeface="Arial"/>
                <a:cs typeface="Arial"/>
                <a:sym typeface="Arial"/>
              </a:rPr>
              <a:t>            3. Analyzing the problems.</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1" i="0" u="none" strike="noStrike" cap="none">
                <a:solidFill>
                  <a:srgbClr val="C00000"/>
                </a:solidFill>
                <a:latin typeface="Arial"/>
                <a:ea typeface="Arial"/>
                <a:cs typeface="Arial"/>
                <a:sym typeface="Arial"/>
              </a:rPr>
              <a:t>            4. Researching improvement plans.</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1" i="0" u="none" strike="noStrike" cap="none">
                <a:solidFill>
                  <a:srgbClr val="C00000"/>
                </a:solidFill>
                <a:latin typeface="Arial"/>
                <a:ea typeface="Arial"/>
                <a:cs typeface="Arial"/>
                <a:sym typeface="Arial"/>
              </a:rPr>
              <a:t>      &gt;&gt;</a:t>
            </a:r>
            <a:r>
              <a:rPr lang="en-US" sz="2400" b="1" i="0" u="none" strike="noStrike" cap="none">
                <a:solidFill>
                  <a:srgbClr val="C00000"/>
                </a:solidFill>
                <a:latin typeface="Arial"/>
                <a:ea typeface="Arial"/>
                <a:cs typeface="Arial"/>
                <a:sym typeface="Arial"/>
              </a:rPr>
              <a:t>DO</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0" i="0" u="none" strike="noStrike" cap="none">
                <a:solidFill>
                  <a:srgbClr val="C00000"/>
                </a:solidFill>
                <a:latin typeface="Arial"/>
                <a:ea typeface="Arial"/>
                <a:cs typeface="Arial"/>
                <a:sym typeface="Arial"/>
              </a:rPr>
              <a:t>           </a:t>
            </a:r>
            <a:r>
              <a:rPr lang="en-US" sz="1800" b="1" i="0" u="none" strike="noStrike" cap="none">
                <a:solidFill>
                  <a:srgbClr val="C00000"/>
                </a:solidFill>
                <a:latin typeface="Arial"/>
                <a:ea typeface="Arial"/>
                <a:cs typeface="Arial"/>
                <a:sym typeface="Arial"/>
              </a:rPr>
              <a:t> 5.Implementing the plan.</a:t>
            </a:r>
            <a:endParaRPr sz="1200" b="1" i="0" u="none" strike="noStrike" cap="none">
              <a:solidFill>
                <a:srgbClr val="000000"/>
              </a:solidFill>
              <a:latin typeface="Arial"/>
              <a:ea typeface="Arial"/>
              <a:cs typeface="Arial"/>
              <a:sym typeface="Arial"/>
            </a:endParaRPr>
          </a:p>
          <a:p>
            <a:pPr marL="457200" marR="0" lvl="0" indent="0" algn="l" rtl="0">
              <a:lnSpc>
                <a:spcPct val="100000"/>
              </a:lnSpc>
              <a:spcBef>
                <a:spcPts val="1000"/>
              </a:spcBef>
              <a:spcAft>
                <a:spcPts val="0"/>
              </a:spcAft>
              <a:buClr>
                <a:srgbClr val="000000"/>
              </a:buClr>
              <a:buSzPts val="1800"/>
              <a:buFont typeface="Arial"/>
              <a:buNone/>
            </a:pPr>
            <a:r>
              <a:rPr lang="en-US" sz="1800" b="1" i="0" u="none" strike="noStrike" cap="none">
                <a:solidFill>
                  <a:srgbClr val="C00000"/>
                </a:solidFill>
                <a:latin typeface="Arial"/>
                <a:ea typeface="Arial"/>
                <a:cs typeface="Arial"/>
                <a:sym typeface="Arial"/>
              </a:rPr>
              <a:t>&gt;&gt;</a:t>
            </a:r>
            <a:r>
              <a:rPr lang="en-US" sz="2400" b="1" i="0" u="none" strike="noStrike" cap="none">
                <a:solidFill>
                  <a:srgbClr val="C00000"/>
                </a:solidFill>
                <a:latin typeface="Arial"/>
                <a:ea typeface="Arial"/>
                <a:cs typeface="Arial"/>
                <a:sym typeface="Arial"/>
              </a:rPr>
              <a:t>CHECK</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0" i="0" u="none" strike="noStrike" cap="none">
                <a:solidFill>
                  <a:srgbClr val="C00000"/>
                </a:solidFill>
                <a:latin typeface="Arial"/>
                <a:ea typeface="Arial"/>
                <a:cs typeface="Arial"/>
                <a:sym typeface="Arial"/>
              </a:rPr>
              <a:t>  </a:t>
            </a:r>
            <a:r>
              <a:rPr lang="en-US" sz="1800" b="1" i="0" u="none" strike="noStrike" cap="none">
                <a:solidFill>
                  <a:srgbClr val="C00000"/>
                </a:solidFill>
                <a:latin typeface="Arial"/>
                <a:ea typeface="Arial"/>
                <a:cs typeface="Arial"/>
                <a:sym typeface="Arial"/>
              </a:rPr>
              <a:t>          6. Verifying the result.</a:t>
            </a:r>
            <a:endParaRPr sz="1200" b="1" i="0" u="none" strike="noStrike" cap="none">
              <a:solidFill>
                <a:srgbClr val="000000"/>
              </a:solidFill>
              <a:latin typeface="Arial"/>
              <a:ea typeface="Arial"/>
              <a:cs typeface="Arial"/>
              <a:sym typeface="Arial"/>
            </a:endParaRPr>
          </a:p>
          <a:p>
            <a:pPr marL="457200" marR="0" lvl="0" indent="0" algn="l" rtl="0">
              <a:lnSpc>
                <a:spcPct val="100000"/>
              </a:lnSpc>
              <a:spcBef>
                <a:spcPts val="1000"/>
              </a:spcBef>
              <a:spcAft>
                <a:spcPts val="0"/>
              </a:spcAft>
              <a:buClr>
                <a:srgbClr val="000000"/>
              </a:buClr>
              <a:buSzPts val="1800"/>
              <a:buFont typeface="Arial"/>
              <a:buNone/>
            </a:pPr>
            <a:r>
              <a:rPr lang="en-US" sz="1800" b="1" i="0" u="none" strike="noStrike" cap="none">
                <a:solidFill>
                  <a:srgbClr val="C00000"/>
                </a:solidFill>
                <a:latin typeface="Arial"/>
                <a:ea typeface="Arial"/>
                <a:cs typeface="Arial"/>
                <a:sym typeface="Arial"/>
              </a:rPr>
              <a:t>&gt;&gt;</a:t>
            </a:r>
            <a:r>
              <a:rPr lang="en-US" sz="2400" b="1" i="0" u="none" strike="noStrike" cap="none">
                <a:solidFill>
                  <a:srgbClr val="C00000"/>
                </a:solidFill>
                <a:latin typeface="Arial"/>
                <a:ea typeface="Arial"/>
                <a:cs typeface="Arial"/>
                <a:sym typeface="Arial"/>
              </a:rPr>
              <a:t>ACT</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0" i="0" u="none" strike="noStrike" cap="none">
                <a:solidFill>
                  <a:srgbClr val="C00000"/>
                </a:solidFill>
                <a:latin typeface="Arial"/>
                <a:ea typeface="Arial"/>
                <a:cs typeface="Arial"/>
                <a:sym typeface="Arial"/>
              </a:rPr>
              <a:t>       </a:t>
            </a:r>
            <a:r>
              <a:rPr lang="en-US" sz="1800" b="1" i="0" u="none" strike="noStrike" cap="none">
                <a:solidFill>
                  <a:srgbClr val="C00000"/>
                </a:solidFill>
                <a:latin typeface="Arial"/>
                <a:ea typeface="Arial"/>
                <a:cs typeface="Arial"/>
                <a:sym typeface="Arial"/>
              </a:rPr>
              <a:t>     7. Standardizing and institutionalizing. </a:t>
            </a:r>
            <a:endParaRPr sz="1800" b="0" i="0" u="none" strike="noStrike" cap="none">
              <a:solidFill>
                <a:srgbClr val="C00000"/>
              </a:solidFill>
              <a:latin typeface="Arial"/>
              <a:ea typeface="Arial"/>
              <a:cs typeface="Arial"/>
              <a:sym typeface="Arial"/>
            </a:endParaRPr>
          </a:p>
        </p:txBody>
      </p:sp>
      <p:sp>
        <p:nvSpPr>
          <p:cNvPr id="133" name="Google Shape;133;p20" descr="Pdca Cycle Images, Stock Photos &amp; Vectors | Shutterstock"/>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20" descr="C:\Users\pc\Desktop\depositphotos_25909797-stock-photo-plan-do-check-act-metaphor.jpg"/>
          <p:cNvPicPr preferRelativeResize="0"/>
          <p:nvPr/>
        </p:nvPicPr>
        <p:blipFill rotWithShape="1">
          <a:blip r:embed="rId3">
            <a:alphaModFix/>
          </a:blip>
          <a:srcRect l="7385" t="7588" r="4984" b="8936"/>
          <a:stretch/>
        </p:blipFill>
        <p:spPr>
          <a:xfrm>
            <a:off x="7021342" y="2059550"/>
            <a:ext cx="2504050" cy="35591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p:nvPr/>
        </p:nvSpPr>
        <p:spPr>
          <a:xfrm>
            <a:off x="3605275" y="522300"/>
            <a:ext cx="4692900" cy="654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6600" b="1" i="0" u="none" strike="noStrike" cap="none">
                <a:solidFill>
                  <a:schemeClr val="lt1"/>
                </a:solidFill>
                <a:latin typeface="Algerian"/>
                <a:ea typeface="Algerian"/>
                <a:cs typeface="Algerian"/>
                <a:sym typeface="Algerian"/>
              </a:rPr>
              <a:t>Problem</a:t>
            </a:r>
            <a:r>
              <a:rPr lang="en-US" sz="6600" b="1" i="0" u="none" strike="noStrike" cap="none">
                <a:solidFill>
                  <a:schemeClr val="lt1"/>
                </a:solidFill>
                <a:latin typeface="Corbel"/>
                <a:ea typeface="Corbel"/>
                <a:cs typeface="Corbel"/>
                <a:sym typeface="Corbel"/>
              </a:rPr>
              <a:t> </a:t>
            </a:r>
            <a:endParaRPr sz="6600" b="0" i="0" u="none" strike="noStrike" cap="none">
              <a:solidFill>
                <a:schemeClr val="lt1"/>
              </a:solidFill>
              <a:latin typeface="Corbel"/>
              <a:ea typeface="Corbel"/>
              <a:cs typeface="Corbel"/>
              <a:sym typeface="Corbel"/>
            </a:endParaRPr>
          </a:p>
        </p:txBody>
      </p:sp>
      <p:pic>
        <p:nvPicPr>
          <p:cNvPr id="140" name="Google Shape;140;p21" descr="C:\Users\pc\Desktop\manthinkingquestion2.png"/>
          <p:cNvPicPr preferRelativeResize="0"/>
          <p:nvPr/>
        </p:nvPicPr>
        <p:blipFill rotWithShape="1">
          <a:blip r:embed="rId3">
            <a:alphaModFix/>
          </a:blip>
          <a:srcRect/>
          <a:stretch/>
        </p:blipFill>
        <p:spPr>
          <a:xfrm>
            <a:off x="3704494" y="1655494"/>
            <a:ext cx="4600134" cy="4267004"/>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Effect transition="in" filter="fade">
                                      <p:cBhvr>
                                        <p:cTn id="7" dur="228"/>
                                        <p:tgtEl>
                                          <p:spTgt spid="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p22"/>
          <p:cNvGraphicFramePr/>
          <p:nvPr/>
        </p:nvGraphicFramePr>
        <p:xfrm>
          <a:off x="215900" y="76835"/>
          <a:ext cx="10622900" cy="6766700"/>
        </p:xfrm>
        <a:graphic>
          <a:graphicData uri="http://schemas.openxmlformats.org/drawingml/2006/table">
            <a:tbl>
              <a:tblPr firstRow="1" bandRow="1">
                <a:noFill/>
                <a:tableStyleId>{C0E49BDF-DD8F-4600-93DE-279810119A9E}</a:tableStyleId>
              </a:tblPr>
              <a:tblGrid>
                <a:gridCol w="1725925">
                  <a:extLst>
                    <a:ext uri="{9D8B030D-6E8A-4147-A177-3AD203B41FA5}">
                      <a16:colId xmlns:a16="http://schemas.microsoft.com/office/drawing/2014/main" val="20000"/>
                    </a:ext>
                  </a:extLst>
                </a:gridCol>
                <a:gridCol w="8896975">
                  <a:extLst>
                    <a:ext uri="{9D8B030D-6E8A-4147-A177-3AD203B41FA5}">
                      <a16:colId xmlns:a16="http://schemas.microsoft.com/office/drawing/2014/main" val="20001"/>
                    </a:ext>
                  </a:extLst>
                </a:gridCol>
              </a:tblGrid>
              <a:tr h="365750">
                <a:tc>
                  <a:txBody>
                    <a:bodyPr/>
                    <a:lstStyle/>
                    <a:p>
                      <a:pPr marL="0" marR="0" lvl="0" indent="0" algn="l" rtl="0">
                        <a:spcBef>
                          <a:spcPts val="0"/>
                        </a:spcBef>
                        <a:spcAft>
                          <a:spcPts val="0"/>
                        </a:spcAft>
                        <a:buNone/>
                      </a:pPr>
                      <a:r>
                        <a:rPr lang="en-US" sz="1800" u="none" strike="noStrike" cap="none"/>
                        <a:t>SL.NO</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LIST OF PROBLEMS</a:t>
                      </a:r>
                      <a:endParaRPr/>
                    </a:p>
                  </a:txBody>
                  <a:tcPr marL="91450" marR="91450" marT="45725" marB="45725">
                    <a:solidFill>
                      <a:srgbClr val="00B0F0"/>
                    </a:solidFill>
                  </a:tcPr>
                </a:tc>
                <a:extLst>
                  <a:ext uri="{0D108BD9-81ED-4DB2-BD59-A6C34878D82A}">
                    <a16:rowId xmlns:a16="http://schemas.microsoft.com/office/drawing/2014/main" val="10000"/>
                  </a:ext>
                </a:extLst>
              </a:tr>
              <a:tr h="640075">
                <a:tc>
                  <a:txBody>
                    <a:bodyPr/>
                    <a:lstStyle/>
                    <a:p>
                      <a:pPr marL="0" marR="0" lvl="0" indent="0" algn="ctr" rtl="0">
                        <a:spcBef>
                          <a:spcPts val="0"/>
                        </a:spcBef>
                        <a:spcAft>
                          <a:spcPts val="0"/>
                        </a:spcAft>
                        <a:buNone/>
                      </a:pPr>
                      <a:r>
                        <a:rPr lang="en-US" sz="1800"/>
                        <a:t>1</a:t>
                      </a:r>
                      <a:endParaRPr/>
                    </a:p>
                  </a:txBody>
                  <a:tcPr marL="91450" marR="91450" marT="45725" marB="45725">
                    <a:solidFill>
                      <a:srgbClr val="83C1FF"/>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a:t>LACK OF SELF CONFIDENCE</a:t>
                      </a:r>
                      <a:endParaRPr sz="1800"/>
                    </a:p>
                    <a:p>
                      <a:pPr marL="0" marR="0" lvl="0" indent="0" algn="ctr" rtl="0">
                        <a:spcBef>
                          <a:spcPts val="0"/>
                        </a:spcBef>
                        <a:spcAft>
                          <a:spcPts val="0"/>
                        </a:spcAft>
                        <a:buNone/>
                      </a:pPr>
                      <a:endParaRPr sz="1800"/>
                    </a:p>
                  </a:txBody>
                  <a:tcPr marL="91450" marR="91450" marT="45725" marB="45725">
                    <a:solidFill>
                      <a:srgbClr val="00B0F0"/>
                    </a:solidFill>
                  </a:tcPr>
                </a:tc>
                <a:extLst>
                  <a:ext uri="{0D108BD9-81ED-4DB2-BD59-A6C34878D82A}">
                    <a16:rowId xmlns:a16="http://schemas.microsoft.com/office/drawing/2014/main" val="10001"/>
                  </a:ext>
                </a:extLst>
              </a:tr>
              <a:tr h="640075">
                <a:tc>
                  <a:txBody>
                    <a:bodyPr/>
                    <a:lstStyle/>
                    <a:p>
                      <a:pPr marL="0" marR="0" lvl="0" indent="0" algn="ctr" rtl="0">
                        <a:spcBef>
                          <a:spcPts val="0"/>
                        </a:spcBef>
                        <a:spcAft>
                          <a:spcPts val="0"/>
                        </a:spcAft>
                        <a:buNone/>
                      </a:pPr>
                      <a:r>
                        <a:rPr lang="en-US" sz="1800"/>
                        <a:t>2</a:t>
                      </a:r>
                      <a:endParaRPr/>
                    </a:p>
                  </a:txBody>
                  <a:tcPr marL="91450" marR="91450" marT="45725" marB="45725">
                    <a:solidFill>
                      <a:srgbClr val="83C1FF"/>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a:t>POOR MAINTENANCE OF CLASS ROOM BY STUDENTS</a:t>
                      </a:r>
                      <a:endParaRPr/>
                    </a:p>
                    <a:p>
                      <a:pPr marL="0" marR="0" lvl="0" indent="0" algn="ctr" rtl="0">
                        <a:lnSpc>
                          <a:spcPct val="100000"/>
                        </a:lnSpc>
                        <a:spcBef>
                          <a:spcPts val="0"/>
                        </a:spcBef>
                        <a:spcAft>
                          <a:spcPts val="0"/>
                        </a:spcAft>
                        <a:buClr>
                          <a:schemeClr val="dk1"/>
                        </a:buClr>
                        <a:buSzPts val="1800"/>
                        <a:buFont typeface="Arial"/>
                        <a:buNone/>
                      </a:pPr>
                      <a:endParaRPr sz="1800"/>
                    </a:p>
                  </a:txBody>
                  <a:tcPr marL="91450" marR="91450" marT="45725" marB="45725">
                    <a:solidFill>
                      <a:srgbClr val="00B0F0"/>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a:t>3</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POOR PERFORMANCE IN EXAMINATIONS</a:t>
                      </a:r>
                      <a:endParaRPr/>
                    </a:p>
                  </a:txBody>
                  <a:tcPr marL="91450" marR="91450" marT="45725" marB="45725">
                    <a:solidFill>
                      <a:srgbClr val="00B0F0"/>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800"/>
                        <a:t>4</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LATE COMING OF STUDENTS</a:t>
                      </a:r>
                      <a:endParaRPr/>
                    </a:p>
                  </a:txBody>
                  <a:tcPr marL="91450" marR="91450" marT="45725" marB="45725">
                    <a:solidFill>
                      <a:srgbClr val="00B0F0"/>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800"/>
                        <a:t>5</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LACK OF COMMUNICATION SKILLS</a:t>
                      </a:r>
                      <a:endParaRPr/>
                    </a:p>
                  </a:txBody>
                  <a:tcPr marL="91450" marR="91450" marT="45725" marB="45725">
                    <a:solidFill>
                      <a:srgbClr val="00B0F0"/>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800"/>
                        <a:t>6</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POOR PERFORMANCE IN SPORTS</a:t>
                      </a:r>
                      <a:endParaRPr/>
                    </a:p>
                  </a:txBody>
                  <a:tcPr marL="91450" marR="91450" marT="45725" marB="45725">
                    <a:solidFill>
                      <a:srgbClr val="00B0F0"/>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800"/>
                        <a:t>7</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LACK OF ETHICAL VALUES</a:t>
                      </a:r>
                      <a:endParaRPr/>
                    </a:p>
                  </a:txBody>
                  <a:tcPr marL="91450" marR="91450" marT="45725" marB="45725">
                    <a:solidFill>
                      <a:srgbClr val="00B0F0"/>
                    </a:solidFill>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800"/>
                        <a:t>8</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MENTAL HEALTH ISSUES FACED BY STUDENTS</a:t>
                      </a:r>
                      <a:endParaRPr/>
                    </a:p>
                  </a:txBody>
                  <a:tcPr marL="91450" marR="91450" marT="45725" marB="45725">
                    <a:solidFill>
                      <a:srgbClr val="00B0F0"/>
                    </a:solidFill>
                  </a:tcPr>
                </a:tc>
                <a:extLst>
                  <a:ext uri="{0D108BD9-81ED-4DB2-BD59-A6C34878D82A}">
                    <a16:rowId xmlns:a16="http://schemas.microsoft.com/office/drawing/2014/main" val="10008"/>
                  </a:ext>
                </a:extLst>
              </a:tr>
              <a:tr h="365750">
                <a:tc>
                  <a:txBody>
                    <a:bodyPr/>
                    <a:lstStyle/>
                    <a:p>
                      <a:pPr marL="0" marR="0" lvl="0" indent="0" algn="ctr" rtl="0">
                        <a:spcBef>
                          <a:spcPts val="0"/>
                        </a:spcBef>
                        <a:spcAft>
                          <a:spcPts val="0"/>
                        </a:spcAft>
                        <a:buNone/>
                      </a:pPr>
                      <a:r>
                        <a:rPr lang="en-US" sz="1800"/>
                        <a:t>9</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USAGE OF LIBRARY BY STUDENTS</a:t>
                      </a:r>
                      <a:endParaRPr/>
                    </a:p>
                  </a:txBody>
                  <a:tcPr marL="91450" marR="91450" marT="45725" marB="45725">
                    <a:solidFill>
                      <a:srgbClr val="00B0F0"/>
                    </a:solidFill>
                  </a:tcPr>
                </a:tc>
                <a:extLst>
                  <a:ext uri="{0D108BD9-81ED-4DB2-BD59-A6C34878D82A}">
                    <a16:rowId xmlns:a16="http://schemas.microsoft.com/office/drawing/2014/main" val="10009"/>
                  </a:ext>
                </a:extLst>
              </a:tr>
              <a:tr h="640075">
                <a:tc>
                  <a:txBody>
                    <a:bodyPr/>
                    <a:lstStyle/>
                    <a:p>
                      <a:pPr marL="0" marR="0" lvl="0" indent="0" algn="ctr" rtl="0">
                        <a:spcBef>
                          <a:spcPts val="0"/>
                        </a:spcBef>
                        <a:spcAft>
                          <a:spcPts val="0"/>
                        </a:spcAft>
                        <a:buNone/>
                      </a:pPr>
                      <a:r>
                        <a:rPr lang="en-US" sz="1800"/>
                        <a:t>10</a:t>
                      </a:r>
                      <a:endParaRPr/>
                    </a:p>
                  </a:txBody>
                  <a:tcPr marL="91450" marR="91450" marT="45725" marB="45725">
                    <a:solidFill>
                      <a:srgbClr val="83C1FF"/>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a:t>LESS INVOLVEMENT IN STUDIES</a:t>
                      </a:r>
                      <a:endParaRPr/>
                    </a:p>
                    <a:p>
                      <a:pPr marL="0" marR="0" lvl="0" indent="0" algn="ctr" rtl="0">
                        <a:spcBef>
                          <a:spcPts val="0"/>
                        </a:spcBef>
                        <a:spcAft>
                          <a:spcPts val="0"/>
                        </a:spcAft>
                        <a:buNone/>
                      </a:pPr>
                      <a:endParaRPr sz="1800"/>
                    </a:p>
                  </a:txBody>
                  <a:tcPr marL="91450" marR="91450" marT="45725" marB="45725">
                    <a:solidFill>
                      <a:srgbClr val="00B0F0"/>
                    </a:solidFill>
                  </a:tcPr>
                </a:tc>
                <a:extLst>
                  <a:ext uri="{0D108BD9-81ED-4DB2-BD59-A6C34878D82A}">
                    <a16:rowId xmlns:a16="http://schemas.microsoft.com/office/drawing/2014/main" val="10010"/>
                  </a:ext>
                </a:extLst>
              </a:tr>
              <a:tr h="640075">
                <a:tc>
                  <a:txBody>
                    <a:bodyPr/>
                    <a:lstStyle/>
                    <a:p>
                      <a:pPr marL="0" marR="0" lvl="0" indent="0" algn="ctr" rtl="0">
                        <a:spcBef>
                          <a:spcPts val="0"/>
                        </a:spcBef>
                        <a:spcAft>
                          <a:spcPts val="0"/>
                        </a:spcAft>
                        <a:buNone/>
                      </a:pPr>
                      <a:r>
                        <a:rPr lang="en-US" sz="1800"/>
                        <a:t>11</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NO TRANSPORT FACILITY</a:t>
                      </a:r>
                      <a:endParaRPr sz="1800"/>
                    </a:p>
                    <a:p>
                      <a:pPr marL="0" marR="0" lvl="0" indent="0" algn="ctr" rtl="0">
                        <a:spcBef>
                          <a:spcPts val="0"/>
                        </a:spcBef>
                        <a:spcAft>
                          <a:spcPts val="0"/>
                        </a:spcAft>
                        <a:buNone/>
                      </a:pPr>
                      <a:endParaRPr sz="1800"/>
                    </a:p>
                  </a:txBody>
                  <a:tcPr marL="91450" marR="91450" marT="45725" marB="45725">
                    <a:solidFill>
                      <a:srgbClr val="00B0F0"/>
                    </a:solidFill>
                  </a:tcPr>
                </a:tc>
                <a:extLst>
                  <a:ext uri="{0D108BD9-81ED-4DB2-BD59-A6C34878D82A}">
                    <a16:rowId xmlns:a16="http://schemas.microsoft.com/office/drawing/2014/main" val="10011"/>
                  </a:ext>
                </a:extLst>
              </a:tr>
              <a:tr h="365750">
                <a:tc>
                  <a:txBody>
                    <a:bodyPr/>
                    <a:lstStyle/>
                    <a:p>
                      <a:pPr marL="0" marR="0" lvl="0" indent="0" algn="ctr" rtl="0">
                        <a:spcBef>
                          <a:spcPts val="0"/>
                        </a:spcBef>
                        <a:spcAft>
                          <a:spcPts val="0"/>
                        </a:spcAft>
                        <a:buNone/>
                      </a:pPr>
                      <a:r>
                        <a:rPr lang="en-US" sz="1800"/>
                        <a:t>12</a:t>
                      </a:r>
                      <a:endParaRPr/>
                    </a:p>
                  </a:txBody>
                  <a:tcPr marL="91450" marR="91450" marT="45725" marB="45725">
                    <a:solidFill>
                      <a:srgbClr val="83C1FF"/>
                    </a:solidFill>
                  </a:tcPr>
                </a:tc>
                <a:tc>
                  <a:txBody>
                    <a:bodyPr/>
                    <a:lstStyle/>
                    <a:p>
                      <a:pPr marL="0" marR="0" lvl="0" indent="0" algn="ctr" rtl="0">
                        <a:spcBef>
                          <a:spcPts val="0"/>
                        </a:spcBef>
                        <a:spcAft>
                          <a:spcPts val="0"/>
                        </a:spcAft>
                        <a:buNone/>
                      </a:pPr>
                      <a:r>
                        <a:rPr lang="en-US" sz="1800"/>
                        <a:t>HEAVY WORK LOAD FOR STUDENTS</a:t>
                      </a:r>
                      <a:endParaRPr/>
                    </a:p>
                  </a:txBody>
                  <a:tcPr marL="91450" marR="91450" marT="45725" marB="45725">
                    <a:solidFill>
                      <a:srgbClr val="00B0F0"/>
                    </a:solidFill>
                  </a:tcPr>
                </a:tc>
                <a:extLst>
                  <a:ext uri="{0D108BD9-81ED-4DB2-BD59-A6C34878D82A}">
                    <a16:rowId xmlns:a16="http://schemas.microsoft.com/office/drawing/2014/main" val="10012"/>
                  </a:ext>
                </a:extLst>
              </a:tr>
              <a:tr h="914400">
                <a:tc>
                  <a:txBody>
                    <a:bodyPr/>
                    <a:lstStyle/>
                    <a:p>
                      <a:pPr marL="0" marR="0" lvl="0" indent="0" algn="ctr" rtl="0">
                        <a:spcBef>
                          <a:spcPts val="0"/>
                        </a:spcBef>
                        <a:spcAft>
                          <a:spcPts val="0"/>
                        </a:spcAft>
                        <a:buNone/>
                      </a:pPr>
                      <a:r>
                        <a:rPr lang="en-US" sz="1800"/>
                        <a:t>13</a:t>
                      </a:r>
                      <a:endParaRPr/>
                    </a:p>
                  </a:txBody>
                  <a:tcPr marL="91450" marR="91450" marT="45725" marB="45725">
                    <a:solidFill>
                      <a:srgbClr val="83C1FF"/>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a:t>STAGE FEAR</a:t>
                      </a:r>
                      <a:endParaRPr sz="1800"/>
                    </a:p>
                    <a:p>
                      <a:pPr marL="0" marR="0" lvl="0" indent="0" algn="ctr" rtl="0">
                        <a:lnSpc>
                          <a:spcPct val="100000"/>
                        </a:lnSpc>
                        <a:spcBef>
                          <a:spcPts val="0"/>
                        </a:spcBef>
                        <a:spcAft>
                          <a:spcPts val="0"/>
                        </a:spcAft>
                        <a:buClr>
                          <a:schemeClr val="dk1"/>
                        </a:buClr>
                        <a:buSzPts val="1800"/>
                        <a:buFont typeface="Arial"/>
                        <a:buNone/>
                      </a:pPr>
                      <a:endParaRPr sz="1800"/>
                    </a:p>
                    <a:p>
                      <a:pPr marL="0" marR="0" lvl="0" indent="0" algn="ctr" rtl="0">
                        <a:spcBef>
                          <a:spcPts val="0"/>
                        </a:spcBef>
                        <a:spcAft>
                          <a:spcPts val="0"/>
                        </a:spcAft>
                        <a:buNone/>
                      </a:pPr>
                      <a:endParaRPr sz="1800"/>
                    </a:p>
                  </a:txBody>
                  <a:tcPr marL="91450" marR="91450" marT="45725" marB="45725">
                    <a:solidFill>
                      <a:srgbClr val="00B0F0"/>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1477</Words>
  <Application>Microsoft Office PowerPoint</Application>
  <PresentationFormat>Widescreen</PresentationFormat>
  <Paragraphs>482</Paragraphs>
  <Slides>46</Slides>
  <Notes>43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Lucida Sans</vt:lpstr>
      <vt:lpstr>Caveat</vt:lpstr>
      <vt:lpstr>Noto Sans Symbols</vt:lpstr>
      <vt:lpstr>Calibri</vt:lpstr>
      <vt:lpstr>Algerian</vt:lpstr>
      <vt:lpstr>SimSun</vt:lpstr>
      <vt:lpstr>Source Sans Pro</vt:lpstr>
      <vt:lpstr>Rockwell</vt:lpstr>
      <vt:lpstr>Quintessential</vt:lpstr>
      <vt:lpstr>Corbel</vt:lpstr>
      <vt:lpstr>Architects Daughter</vt:lpstr>
      <vt:lpstr>Trebuchet MS</vt:lpstr>
      <vt:lpstr>Kaushan Script</vt:lpstr>
      <vt:lpstr>Times New Roman</vt:lpstr>
      <vt:lpstr>Comic Sans MS</vt:lpstr>
      <vt:lpstr>Bodoni</vt:lpstr>
      <vt:lpstr>Arial</vt:lpstr>
      <vt:lpstr>Blue Waves</vt:lpstr>
      <vt:lpstr>PowerPoint Presentation</vt:lpstr>
      <vt:lpstr>About  Our Circle</vt:lpstr>
      <vt:lpstr>PowerPoint Presentation</vt:lpstr>
      <vt:lpstr>TEAM MEMBERS</vt:lpstr>
      <vt:lpstr>OUR TEAM MOTTO</vt:lpstr>
      <vt:lpstr>PowerPoint Presentation</vt:lpstr>
      <vt:lpstr>PowerPoint Presentation</vt:lpstr>
      <vt:lpstr>PowerPoint Presentation</vt:lpstr>
      <vt:lpstr>PowerPoint Presentation</vt:lpstr>
      <vt:lpstr>PROBLEM CLASSIFICATION</vt:lpstr>
      <vt:lpstr>PROBLEMs SELECTED UNDER CATEGORY ‘A’</vt:lpstr>
      <vt:lpstr>WEIGHTAGE OF PROBLEMS</vt:lpstr>
      <vt:lpstr>PowerPoint Presentation</vt:lpstr>
      <vt:lpstr>PowerPoint Presentation</vt:lpstr>
      <vt:lpstr>BrainStorming</vt:lpstr>
      <vt:lpstr>STEPS IN BRAINSTORMING</vt:lpstr>
      <vt:lpstr>TECHNIQUES OF BRAINSTORMING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Cause and Effect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karthika kb</cp:lastModifiedBy>
  <cp:revision>16</cp:revision>
  <dcterms:modified xsi:type="dcterms:W3CDTF">2020-10-11T03:11:44Z</dcterms:modified>
</cp:coreProperties>
</file>