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" name="标题 1"/>
          <p:cNvSpPr/>
          <p:nvPr/>
        </p:nvSpPr>
        <p:spPr>
          <a:xfrm>
            <a:off x="3094200" y="1159560"/>
            <a:ext cx="6003360" cy="37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Docker Monitoring &amp; Logging - Day 3  (Conceptual &amp; Architectural)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3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Metrics Collection with Prometheus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04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标题 1"/>
          <p:cNvSpPr/>
          <p:nvPr/>
        </p:nvSpPr>
        <p:spPr>
          <a:xfrm>
            <a:off x="3074400" y="3911040"/>
            <a:ext cx="296640" cy="29664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标题 1"/>
          <p:cNvSpPr/>
          <p:nvPr/>
        </p:nvSpPr>
        <p:spPr>
          <a:xfrm>
            <a:off x="5960160" y="3911040"/>
            <a:ext cx="296640" cy="29664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8846280" y="3911040"/>
            <a:ext cx="296640" cy="29664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60588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1179000" y="3147480"/>
            <a:ext cx="11563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01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76608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Prometheus ServerScrapes metrics from exporters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标题 1"/>
          <p:cNvSpPr/>
          <p:nvPr/>
        </p:nvSpPr>
        <p:spPr>
          <a:xfrm>
            <a:off x="349848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标题 1"/>
          <p:cNvSpPr/>
          <p:nvPr/>
        </p:nvSpPr>
        <p:spPr>
          <a:xfrm>
            <a:off x="4007520" y="3147480"/>
            <a:ext cx="12841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02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365868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cAdvisorProvides metrics from Docker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>
            <a:off x="639108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标题 1"/>
          <p:cNvSpPr/>
          <p:nvPr/>
        </p:nvSpPr>
        <p:spPr>
          <a:xfrm>
            <a:off x="6899760" y="3147480"/>
            <a:ext cx="12841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03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标题 1"/>
          <p:cNvSpPr/>
          <p:nvPr/>
        </p:nvSpPr>
        <p:spPr>
          <a:xfrm>
            <a:off x="655128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Service DiscoveryConfigured with target IPs or services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标题 1"/>
          <p:cNvSpPr/>
          <p:nvPr/>
        </p:nvSpPr>
        <p:spPr>
          <a:xfrm>
            <a:off x="928332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标题 1"/>
          <p:cNvSpPr/>
          <p:nvPr/>
        </p:nvSpPr>
        <p:spPr>
          <a:xfrm>
            <a:off x="9792360" y="3147480"/>
            <a:ext cx="12841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04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标题 1"/>
          <p:cNvSpPr/>
          <p:nvPr/>
        </p:nvSpPr>
        <p:spPr>
          <a:xfrm>
            <a:off x="944352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Time- Series DatabaseStores metrics efficiently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Prometheus Architecture for Docker Monitoring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45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Visualization using Grafana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05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标题 1"/>
          <p:cNvSpPr/>
          <p:nvPr/>
        </p:nvSpPr>
        <p:spPr>
          <a:xfrm>
            <a:off x="6095880" y="229356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标题 1"/>
          <p:cNvSpPr/>
          <p:nvPr/>
        </p:nvSpPr>
        <p:spPr>
          <a:xfrm>
            <a:off x="6095880" y="508464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标题 1"/>
          <p:cNvSpPr/>
          <p:nvPr/>
        </p:nvSpPr>
        <p:spPr>
          <a:xfrm>
            <a:off x="6095880" y="368892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标题 1"/>
          <p:cNvSpPr/>
          <p:nvPr/>
        </p:nvSpPr>
        <p:spPr>
          <a:xfrm>
            <a:off x="6523920" y="399384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Supports alerting and notifications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标题 1"/>
          <p:cNvSpPr/>
          <p:nvPr/>
        </p:nvSpPr>
        <p:spPr>
          <a:xfrm>
            <a:off x="6523920" y="259848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Creates dashboards and graphs for metrics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标题 1"/>
          <p:cNvSpPr/>
          <p:nvPr/>
        </p:nvSpPr>
        <p:spPr>
          <a:xfrm>
            <a:off x="6523920" y="538956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Easy to share and export dashboards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标题 1"/>
          <p:cNvSpPr/>
          <p:nvPr/>
        </p:nvSpPr>
        <p:spPr>
          <a:xfrm>
            <a:off x="5587560" y="2694600"/>
            <a:ext cx="349560" cy="34956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标题 1"/>
          <p:cNvSpPr/>
          <p:nvPr/>
        </p:nvSpPr>
        <p:spPr>
          <a:xfrm>
            <a:off x="5587560" y="408996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>
            <a:off x="5587560" y="548532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6095880" y="101988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标题 1"/>
          <p:cNvSpPr/>
          <p:nvPr/>
        </p:nvSpPr>
        <p:spPr>
          <a:xfrm>
            <a:off x="6523920" y="1324800"/>
            <a:ext cx="466056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标题 1"/>
          <p:cNvSpPr/>
          <p:nvPr/>
        </p:nvSpPr>
        <p:spPr>
          <a:xfrm>
            <a:off x="5587560" y="142092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Grafana Integration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64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Centralized Logging with Loki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06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标题 1"/>
          <p:cNvSpPr/>
          <p:nvPr/>
        </p:nvSpPr>
        <p:spPr>
          <a:xfrm>
            <a:off x="660240" y="2117880"/>
            <a:ext cx="10816560" cy="4015800"/>
          </a:xfrm>
          <a:custGeom>
            <a:avLst/>
            <a:gdLst>
              <a:gd name="textAreaLeft" fmla="*/ 0 w 10816560"/>
              <a:gd name="textAreaRight" fmla="*/ 10816920 w 10816560"/>
              <a:gd name="textAreaTop" fmla="*/ 0 h 4015800"/>
              <a:gd name="textAreaBottom" fmla="*/ 4016160 h 4015800"/>
            </a:gdLst>
            <a:ahLst/>
            <a:rect l="textAreaLeft" t="textAreaTop" r="textAreaRight" b="textAreaBottom"/>
            <a:pathLst>
              <a:path w="10816976" h="5555534">
                <a:moveTo>
                  <a:pt x="0" y="3260407"/>
                </a:moveTo>
                <a:lnTo>
                  <a:pt x="0" y="5555535"/>
                </a:lnTo>
                <a:lnTo>
                  <a:pt x="10816976" y="5555535"/>
                </a:lnTo>
                <a:cubicBezTo>
                  <a:pt x="10816976" y="5555535"/>
                  <a:pt x="10816976" y="1300849"/>
                  <a:pt x="10816976" y="0"/>
                </a:cubicBezTo>
                <a:cubicBezTo>
                  <a:pt x="7367032" y="2618268"/>
                  <a:pt x="3276928" y="3260407"/>
                  <a:pt x="0" y="3260407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90000">
                <a:srgbClr val="f2f2f2"/>
              </a:gs>
            </a:gsLst>
            <a:lin ang="16800000"/>
          </a:gradFill>
          <a:ln w="6921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标题 1"/>
          <p:cNvSpPr/>
          <p:nvPr/>
        </p:nvSpPr>
        <p:spPr>
          <a:xfrm>
            <a:off x="660240" y="1899000"/>
            <a:ext cx="10858320" cy="2575440"/>
          </a:xfrm>
          <a:custGeom>
            <a:avLst/>
            <a:gdLst>
              <a:gd name="textAreaLeft" fmla="*/ 0 w 10858320"/>
              <a:gd name="textAreaRight" fmla="*/ 10858680 w 10858320"/>
              <a:gd name="textAreaTop" fmla="*/ 0 h 2575440"/>
              <a:gd name="textAreaBottom" fmla="*/ 2575800 h 2575440"/>
            </a:gdLst>
            <a:ahLst/>
            <a:rect l="textAreaLeft" t="textAreaTop" r="textAreaRight" b="textAreaBottom"/>
            <a:pathLst>
              <a:path w="10858500" h="3562841">
                <a:moveTo>
                  <a:pt x="10858500" y="0"/>
                </a:moveTo>
                <a:cubicBezTo>
                  <a:pt x="9232147" y="1988558"/>
                  <a:pt x="5366964" y="3566976"/>
                  <a:pt x="0" y="3562834"/>
                </a:cubicBezTo>
                <a:cubicBezTo>
                  <a:pt x="3993215" y="3455120"/>
                  <a:pt x="8034875" y="2543697"/>
                  <a:pt x="10342912" y="368712"/>
                </a:cubicBezTo>
                <a:cubicBezTo>
                  <a:pt x="10280626" y="269284"/>
                  <a:pt x="10197578" y="128428"/>
                  <a:pt x="10197578" y="128428"/>
                </a:cubicBezTo>
                <a:lnTo>
                  <a:pt x="10858500" y="0"/>
                </a:lnTo>
                <a:close/>
              </a:path>
            </a:pathLst>
          </a:custGeom>
          <a:gradFill rotWithShape="0">
            <a:gsLst>
              <a:gs pos="10000">
                <a:srgbClr val="7ddfd7"/>
              </a:gs>
              <a:gs pos="90000">
                <a:srgbClr val="155550"/>
              </a:gs>
            </a:gsLst>
            <a:lin ang="0"/>
          </a:gradFill>
          <a:ln w="6921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标题 1"/>
          <p:cNvSpPr/>
          <p:nvPr/>
        </p:nvSpPr>
        <p:spPr>
          <a:xfrm>
            <a:off x="1987200" y="436680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标题 1"/>
          <p:cNvSpPr/>
          <p:nvPr/>
        </p:nvSpPr>
        <p:spPr>
          <a:xfrm>
            <a:off x="805320" y="4709880"/>
            <a:ext cx="2515320" cy="13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PromtailCollects logs from container stdout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标题 1"/>
          <p:cNvSpPr/>
          <p:nvPr/>
        </p:nvSpPr>
        <p:spPr>
          <a:xfrm>
            <a:off x="5769360" y="395964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标题 1"/>
          <p:cNvSpPr/>
          <p:nvPr/>
        </p:nvSpPr>
        <p:spPr>
          <a:xfrm>
            <a:off x="4587480" y="4470840"/>
            <a:ext cx="2515320" cy="13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Loki Indexes and stores logs (like Prometheus for logs)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标题 1"/>
          <p:cNvSpPr/>
          <p:nvPr/>
        </p:nvSpPr>
        <p:spPr>
          <a:xfrm>
            <a:off x="9551520" y="288288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>
            <a:off x="8369640" y="3659040"/>
            <a:ext cx="2515320" cy="13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Grafana Unified UI for metrics and logs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Loki-based Logging Architecture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79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Architecture Deep Dive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07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 1"/>
          <p:cNvSpPr/>
          <p:nvPr/>
        </p:nvSpPr>
        <p:spPr>
          <a:xfrm>
            <a:off x="-2556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标题 1"/>
          <p:cNvSpPr/>
          <p:nvPr/>
        </p:nvSpPr>
        <p:spPr>
          <a:xfrm flipH="1">
            <a:off x="956520" y="1572480"/>
            <a:ext cx="10277640" cy="4779720"/>
          </a:xfrm>
          <a:custGeom>
            <a:avLst/>
            <a:gdLst>
              <a:gd name="textAreaLeft" fmla="*/ -360 w 10277640"/>
              <a:gd name="textAreaRight" fmla="*/ 10277640 w 10277640"/>
              <a:gd name="textAreaTop" fmla="*/ 0 h 4779720"/>
              <a:gd name="textAreaBottom" fmla="*/ 4780080 h 4779720"/>
            </a:gdLst>
            <a:ahLst/>
            <a:rect l="textAreaLeft" t="textAreaTop" r="textAreaRight" b="textAreaBottom"/>
            <a:pathLst>
              <a:path w="10277872" h="3776846">
                <a:moveTo>
                  <a:pt x="9927634" y="0"/>
                </a:moveTo>
                <a:lnTo>
                  <a:pt x="8856124" y="0"/>
                </a:lnTo>
                <a:lnTo>
                  <a:pt x="8682031" y="0"/>
                </a:lnTo>
                <a:lnTo>
                  <a:pt x="7771551" y="0"/>
                </a:lnTo>
                <a:lnTo>
                  <a:pt x="7610521" y="0"/>
                </a:lnTo>
                <a:lnTo>
                  <a:pt x="6615193" y="0"/>
                </a:lnTo>
                <a:lnTo>
                  <a:pt x="6525948" y="0"/>
                </a:lnTo>
                <a:lnTo>
                  <a:pt x="5840244" y="0"/>
                </a:lnTo>
                <a:lnTo>
                  <a:pt x="5369590" y="0"/>
                </a:lnTo>
                <a:lnTo>
                  <a:pt x="4908282" y="0"/>
                </a:lnTo>
                <a:lnTo>
                  <a:pt x="4683886" y="0"/>
                </a:lnTo>
                <a:lnTo>
                  <a:pt x="4594641" y="0"/>
                </a:lnTo>
                <a:lnTo>
                  <a:pt x="3751924" y="0"/>
                </a:lnTo>
                <a:lnTo>
                  <a:pt x="3662679" y="0"/>
                </a:lnTo>
                <a:lnTo>
                  <a:pt x="3599313" y="0"/>
                </a:lnTo>
                <a:lnTo>
                  <a:pt x="3438283" y="0"/>
                </a:lnTo>
                <a:lnTo>
                  <a:pt x="2667351" y="0"/>
                </a:lnTo>
                <a:lnTo>
                  <a:pt x="2527803" y="0"/>
                </a:lnTo>
                <a:lnTo>
                  <a:pt x="2506321" y="0"/>
                </a:lnTo>
                <a:lnTo>
                  <a:pt x="2353710" y="0"/>
                </a:lnTo>
                <a:lnTo>
                  <a:pt x="1595841" y="0"/>
                </a:lnTo>
                <a:lnTo>
                  <a:pt x="1421748" y="0"/>
                </a:lnTo>
                <a:lnTo>
                  <a:pt x="1282200" y="0"/>
                </a:lnTo>
                <a:lnTo>
                  <a:pt x="350238" y="0"/>
                </a:lnTo>
                <a:cubicBezTo>
                  <a:pt x="156788" y="0"/>
                  <a:pt x="0" y="161928"/>
                  <a:pt x="0" y="361656"/>
                </a:cubicBezTo>
                <a:lnTo>
                  <a:pt x="0" y="972817"/>
                </a:lnTo>
                <a:lnTo>
                  <a:pt x="0" y="2441301"/>
                </a:lnTo>
                <a:lnTo>
                  <a:pt x="0" y="3052462"/>
                </a:lnTo>
                <a:cubicBezTo>
                  <a:pt x="0" y="3452495"/>
                  <a:pt x="314056" y="3776846"/>
                  <a:pt x="701504" y="3776846"/>
                </a:cubicBezTo>
                <a:lnTo>
                  <a:pt x="1633466" y="3776846"/>
                </a:lnTo>
                <a:lnTo>
                  <a:pt x="1773014" y="3776846"/>
                </a:lnTo>
                <a:lnTo>
                  <a:pt x="1946079" y="3776846"/>
                </a:lnTo>
                <a:lnTo>
                  <a:pt x="2704976" y="3776846"/>
                </a:lnTo>
                <a:lnTo>
                  <a:pt x="2857587" y="3776846"/>
                </a:lnTo>
                <a:lnTo>
                  <a:pt x="2878041" y="3776846"/>
                </a:lnTo>
                <a:lnTo>
                  <a:pt x="3017589" y="3776846"/>
                </a:lnTo>
                <a:lnTo>
                  <a:pt x="3789549" y="3776846"/>
                </a:lnTo>
                <a:lnTo>
                  <a:pt x="3949551" y="3776846"/>
                </a:lnTo>
                <a:lnTo>
                  <a:pt x="4013945" y="3776846"/>
                </a:lnTo>
                <a:lnTo>
                  <a:pt x="4102162" y="3776846"/>
                </a:lnTo>
                <a:lnTo>
                  <a:pt x="4945907" y="3776846"/>
                </a:lnTo>
                <a:lnTo>
                  <a:pt x="5019352" y="3776846"/>
                </a:lnTo>
                <a:lnTo>
                  <a:pt x="5034124" y="3776846"/>
                </a:lnTo>
                <a:lnTo>
                  <a:pt x="5258520" y="3776846"/>
                </a:lnTo>
                <a:lnTo>
                  <a:pt x="6175710" y="3776846"/>
                </a:lnTo>
                <a:lnTo>
                  <a:pt x="6190482" y="3776846"/>
                </a:lnTo>
                <a:lnTo>
                  <a:pt x="6263927" y="3776846"/>
                </a:lnTo>
                <a:lnTo>
                  <a:pt x="7260283" y="3776846"/>
                </a:lnTo>
                <a:lnTo>
                  <a:pt x="7420285" y="3776846"/>
                </a:lnTo>
                <a:lnTo>
                  <a:pt x="8331793" y="3776846"/>
                </a:lnTo>
                <a:lnTo>
                  <a:pt x="8504858" y="3776846"/>
                </a:lnTo>
                <a:lnTo>
                  <a:pt x="9576368" y="3776846"/>
                </a:lnTo>
                <a:cubicBezTo>
                  <a:pt x="9963816" y="3776846"/>
                  <a:pt x="10277872" y="3452495"/>
                  <a:pt x="10277872" y="3052462"/>
                </a:cubicBezTo>
                <a:lnTo>
                  <a:pt x="10277872" y="2441301"/>
                </a:lnTo>
                <a:lnTo>
                  <a:pt x="10277872" y="972817"/>
                </a:lnTo>
                <a:lnTo>
                  <a:pt x="10277872" y="361656"/>
                </a:lnTo>
                <a:cubicBezTo>
                  <a:pt x="10277872" y="161928"/>
                  <a:pt x="10121084" y="0"/>
                  <a:pt x="9927634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标题 1"/>
          <p:cNvSpPr/>
          <p:nvPr/>
        </p:nvSpPr>
        <p:spPr>
          <a:xfrm>
            <a:off x="957240" y="1572480"/>
            <a:ext cx="10277640" cy="563040"/>
          </a:xfrm>
          <a:custGeom>
            <a:avLst/>
            <a:gdLst>
              <a:gd name="textAreaLeft" fmla="*/ 0 w 10277640"/>
              <a:gd name="textAreaRight" fmla="*/ 10278000 w 1027764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10277872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44331" y="0"/>
                </a:lnTo>
                <a:lnTo>
                  <a:pt x="4069694" y="0"/>
                </a:lnTo>
                <a:lnTo>
                  <a:pt x="4908283" y="0"/>
                </a:lnTo>
                <a:lnTo>
                  <a:pt x="5220783" y="0"/>
                </a:lnTo>
                <a:lnTo>
                  <a:pt x="5289934" y="0"/>
                </a:lnTo>
                <a:lnTo>
                  <a:pt x="5369589" y="0"/>
                </a:lnTo>
                <a:lnTo>
                  <a:pt x="6466386" y="0"/>
                </a:lnTo>
                <a:lnTo>
                  <a:pt x="6518184" y="0"/>
                </a:lnTo>
                <a:lnTo>
                  <a:pt x="6546041" y="0"/>
                </a:lnTo>
                <a:lnTo>
                  <a:pt x="6615192" y="0"/>
                </a:lnTo>
                <a:lnTo>
                  <a:pt x="7356773" y="0"/>
                </a:lnTo>
                <a:lnTo>
                  <a:pt x="7763787" y="0"/>
                </a:lnTo>
                <a:lnTo>
                  <a:pt x="7791644" y="0"/>
                </a:lnTo>
                <a:lnTo>
                  <a:pt x="7843442" y="0"/>
                </a:lnTo>
                <a:lnTo>
                  <a:pt x="8602376" y="0"/>
                </a:lnTo>
                <a:lnTo>
                  <a:pt x="8682031" y="0"/>
                </a:lnTo>
                <a:lnTo>
                  <a:pt x="9089045" y="0"/>
                </a:lnTo>
                <a:lnTo>
                  <a:pt x="9927634" y="0"/>
                </a:lnTo>
                <a:cubicBezTo>
                  <a:pt x="10121083" y="0"/>
                  <a:pt x="10277872" y="161816"/>
                  <a:pt x="10277872" y="361406"/>
                </a:cubicBezTo>
                <a:lnTo>
                  <a:pt x="10277872" y="563305"/>
                </a:lnTo>
                <a:lnTo>
                  <a:pt x="9439283" y="563305"/>
                </a:lnTo>
                <a:lnTo>
                  <a:pt x="8952614" y="563305"/>
                </a:lnTo>
                <a:lnTo>
                  <a:pt x="8331793" y="563305"/>
                </a:lnTo>
                <a:lnTo>
                  <a:pt x="8141882" y="563305"/>
                </a:lnTo>
                <a:lnTo>
                  <a:pt x="8114025" y="563305"/>
                </a:lnTo>
                <a:lnTo>
                  <a:pt x="7493204" y="563305"/>
                </a:lnTo>
                <a:lnTo>
                  <a:pt x="7006535" y="563305"/>
                </a:lnTo>
                <a:lnTo>
                  <a:pt x="6965430" y="563305"/>
                </a:lnTo>
                <a:lnTo>
                  <a:pt x="6816624" y="563305"/>
                </a:lnTo>
                <a:lnTo>
                  <a:pt x="6195803" y="563305"/>
                </a:lnTo>
                <a:lnTo>
                  <a:pt x="6167946" y="563305"/>
                </a:lnTo>
                <a:lnTo>
                  <a:pt x="5640172" y="563305"/>
                </a:lnTo>
                <a:lnTo>
                  <a:pt x="5258521" y="563305"/>
                </a:lnTo>
                <a:lnTo>
                  <a:pt x="5019351" y="563305"/>
                </a:lnTo>
                <a:lnTo>
                  <a:pt x="4870545" y="563305"/>
                </a:lnTo>
                <a:lnTo>
                  <a:pt x="4419932" y="563305"/>
                </a:lnTo>
                <a:lnTo>
                  <a:pt x="3694093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5596560" y="1362240"/>
            <a:ext cx="999000" cy="999000"/>
          </a:xfrm>
          <a:custGeom>
            <a:avLst/>
            <a:gdLst>
              <a:gd name="textAreaLeft" fmla="*/ 0 w 999000"/>
              <a:gd name="textAreaRight" fmla="*/ 999360 w 999000"/>
              <a:gd name="textAreaTop" fmla="*/ 0 h 999000"/>
              <a:gd name="textAreaBottom" fmla="*/ 999360 h 99900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>
            <a:off x="5693040" y="1459080"/>
            <a:ext cx="805680" cy="805680"/>
          </a:xfrm>
          <a:custGeom>
            <a:avLst/>
            <a:gdLst>
              <a:gd name="textAreaLeft" fmla="*/ 0 w 805680"/>
              <a:gd name="textAreaRight" fmla="*/ 806040 w 805680"/>
              <a:gd name="textAreaTop" fmla="*/ 0 h 805680"/>
              <a:gd name="textAreaBottom" fmla="*/ 806040 h 80568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标题 1"/>
          <p:cNvSpPr/>
          <p:nvPr/>
        </p:nvSpPr>
        <p:spPr>
          <a:xfrm>
            <a:off x="5844240" y="1641600"/>
            <a:ext cx="502920" cy="440280"/>
          </a:xfrm>
          <a:custGeom>
            <a:avLst/>
            <a:gdLst>
              <a:gd name="textAreaLeft" fmla="*/ 0 w 502920"/>
              <a:gd name="textAreaRight" fmla="*/ 503280 w 502920"/>
              <a:gd name="textAreaTop" fmla="*/ 0 h 440280"/>
              <a:gd name="textAreaBottom" fmla="*/ 440640 h 4402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Monitoring  Architecture Diagram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679120" y="2546280"/>
            <a:ext cx="7169400" cy="32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 1"/>
          <p:cNvSpPr/>
          <p:nvPr/>
        </p:nvSpPr>
        <p:spPr>
          <a:xfrm>
            <a:off x="-2556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 flipH="1">
            <a:off x="956520" y="1572480"/>
            <a:ext cx="10277640" cy="4779720"/>
          </a:xfrm>
          <a:custGeom>
            <a:avLst/>
            <a:gdLst>
              <a:gd name="textAreaLeft" fmla="*/ -360 w 10277640"/>
              <a:gd name="textAreaRight" fmla="*/ 10277640 w 10277640"/>
              <a:gd name="textAreaTop" fmla="*/ 0 h 4779720"/>
              <a:gd name="textAreaBottom" fmla="*/ 4780080 h 4779720"/>
            </a:gdLst>
            <a:ahLst/>
            <a:rect l="textAreaLeft" t="textAreaTop" r="textAreaRight" b="textAreaBottom"/>
            <a:pathLst>
              <a:path w="10277872" h="3776846">
                <a:moveTo>
                  <a:pt x="9927634" y="0"/>
                </a:moveTo>
                <a:lnTo>
                  <a:pt x="8856124" y="0"/>
                </a:lnTo>
                <a:lnTo>
                  <a:pt x="8682031" y="0"/>
                </a:lnTo>
                <a:lnTo>
                  <a:pt x="7771551" y="0"/>
                </a:lnTo>
                <a:lnTo>
                  <a:pt x="7610521" y="0"/>
                </a:lnTo>
                <a:lnTo>
                  <a:pt x="6615193" y="0"/>
                </a:lnTo>
                <a:lnTo>
                  <a:pt x="6525948" y="0"/>
                </a:lnTo>
                <a:lnTo>
                  <a:pt x="5840244" y="0"/>
                </a:lnTo>
                <a:lnTo>
                  <a:pt x="5369590" y="0"/>
                </a:lnTo>
                <a:lnTo>
                  <a:pt x="4908282" y="0"/>
                </a:lnTo>
                <a:lnTo>
                  <a:pt x="4683886" y="0"/>
                </a:lnTo>
                <a:lnTo>
                  <a:pt x="4594641" y="0"/>
                </a:lnTo>
                <a:lnTo>
                  <a:pt x="3751924" y="0"/>
                </a:lnTo>
                <a:lnTo>
                  <a:pt x="3662679" y="0"/>
                </a:lnTo>
                <a:lnTo>
                  <a:pt x="3599313" y="0"/>
                </a:lnTo>
                <a:lnTo>
                  <a:pt x="3438283" y="0"/>
                </a:lnTo>
                <a:lnTo>
                  <a:pt x="2667351" y="0"/>
                </a:lnTo>
                <a:lnTo>
                  <a:pt x="2527803" y="0"/>
                </a:lnTo>
                <a:lnTo>
                  <a:pt x="2506321" y="0"/>
                </a:lnTo>
                <a:lnTo>
                  <a:pt x="2353710" y="0"/>
                </a:lnTo>
                <a:lnTo>
                  <a:pt x="1595841" y="0"/>
                </a:lnTo>
                <a:lnTo>
                  <a:pt x="1421748" y="0"/>
                </a:lnTo>
                <a:lnTo>
                  <a:pt x="1282200" y="0"/>
                </a:lnTo>
                <a:lnTo>
                  <a:pt x="350238" y="0"/>
                </a:lnTo>
                <a:cubicBezTo>
                  <a:pt x="156788" y="0"/>
                  <a:pt x="0" y="161928"/>
                  <a:pt x="0" y="361656"/>
                </a:cubicBezTo>
                <a:lnTo>
                  <a:pt x="0" y="972817"/>
                </a:lnTo>
                <a:lnTo>
                  <a:pt x="0" y="2441301"/>
                </a:lnTo>
                <a:lnTo>
                  <a:pt x="0" y="3052462"/>
                </a:lnTo>
                <a:cubicBezTo>
                  <a:pt x="0" y="3452495"/>
                  <a:pt x="314056" y="3776846"/>
                  <a:pt x="701504" y="3776846"/>
                </a:cubicBezTo>
                <a:lnTo>
                  <a:pt x="1633466" y="3776846"/>
                </a:lnTo>
                <a:lnTo>
                  <a:pt x="1773014" y="3776846"/>
                </a:lnTo>
                <a:lnTo>
                  <a:pt x="1946079" y="3776846"/>
                </a:lnTo>
                <a:lnTo>
                  <a:pt x="2704976" y="3776846"/>
                </a:lnTo>
                <a:lnTo>
                  <a:pt x="2857587" y="3776846"/>
                </a:lnTo>
                <a:lnTo>
                  <a:pt x="2878041" y="3776846"/>
                </a:lnTo>
                <a:lnTo>
                  <a:pt x="3017589" y="3776846"/>
                </a:lnTo>
                <a:lnTo>
                  <a:pt x="3789549" y="3776846"/>
                </a:lnTo>
                <a:lnTo>
                  <a:pt x="3949551" y="3776846"/>
                </a:lnTo>
                <a:lnTo>
                  <a:pt x="4013945" y="3776846"/>
                </a:lnTo>
                <a:lnTo>
                  <a:pt x="4102162" y="3776846"/>
                </a:lnTo>
                <a:lnTo>
                  <a:pt x="4945907" y="3776846"/>
                </a:lnTo>
                <a:lnTo>
                  <a:pt x="5019352" y="3776846"/>
                </a:lnTo>
                <a:lnTo>
                  <a:pt x="5034124" y="3776846"/>
                </a:lnTo>
                <a:lnTo>
                  <a:pt x="5258520" y="3776846"/>
                </a:lnTo>
                <a:lnTo>
                  <a:pt x="6175710" y="3776846"/>
                </a:lnTo>
                <a:lnTo>
                  <a:pt x="6190482" y="3776846"/>
                </a:lnTo>
                <a:lnTo>
                  <a:pt x="6263927" y="3776846"/>
                </a:lnTo>
                <a:lnTo>
                  <a:pt x="7260283" y="3776846"/>
                </a:lnTo>
                <a:lnTo>
                  <a:pt x="7420285" y="3776846"/>
                </a:lnTo>
                <a:lnTo>
                  <a:pt x="8331793" y="3776846"/>
                </a:lnTo>
                <a:lnTo>
                  <a:pt x="8504858" y="3776846"/>
                </a:lnTo>
                <a:lnTo>
                  <a:pt x="9576368" y="3776846"/>
                </a:lnTo>
                <a:cubicBezTo>
                  <a:pt x="9963816" y="3776846"/>
                  <a:pt x="10277872" y="3452495"/>
                  <a:pt x="10277872" y="3052462"/>
                </a:cubicBezTo>
                <a:lnTo>
                  <a:pt x="10277872" y="2441301"/>
                </a:lnTo>
                <a:lnTo>
                  <a:pt x="10277872" y="972817"/>
                </a:lnTo>
                <a:lnTo>
                  <a:pt x="10277872" y="361656"/>
                </a:lnTo>
                <a:cubicBezTo>
                  <a:pt x="10277872" y="161928"/>
                  <a:pt x="10121084" y="0"/>
                  <a:pt x="9927634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957240" y="1572480"/>
            <a:ext cx="10277640" cy="563040"/>
          </a:xfrm>
          <a:custGeom>
            <a:avLst/>
            <a:gdLst>
              <a:gd name="textAreaLeft" fmla="*/ 0 w 10277640"/>
              <a:gd name="textAreaRight" fmla="*/ 10278000 w 1027764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10277872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44331" y="0"/>
                </a:lnTo>
                <a:lnTo>
                  <a:pt x="4069694" y="0"/>
                </a:lnTo>
                <a:lnTo>
                  <a:pt x="4908283" y="0"/>
                </a:lnTo>
                <a:lnTo>
                  <a:pt x="5220783" y="0"/>
                </a:lnTo>
                <a:lnTo>
                  <a:pt x="5289934" y="0"/>
                </a:lnTo>
                <a:lnTo>
                  <a:pt x="5369589" y="0"/>
                </a:lnTo>
                <a:lnTo>
                  <a:pt x="6466386" y="0"/>
                </a:lnTo>
                <a:lnTo>
                  <a:pt x="6518184" y="0"/>
                </a:lnTo>
                <a:lnTo>
                  <a:pt x="6546041" y="0"/>
                </a:lnTo>
                <a:lnTo>
                  <a:pt x="6615192" y="0"/>
                </a:lnTo>
                <a:lnTo>
                  <a:pt x="7356773" y="0"/>
                </a:lnTo>
                <a:lnTo>
                  <a:pt x="7763787" y="0"/>
                </a:lnTo>
                <a:lnTo>
                  <a:pt x="7791644" y="0"/>
                </a:lnTo>
                <a:lnTo>
                  <a:pt x="7843442" y="0"/>
                </a:lnTo>
                <a:lnTo>
                  <a:pt x="8602376" y="0"/>
                </a:lnTo>
                <a:lnTo>
                  <a:pt x="8682031" y="0"/>
                </a:lnTo>
                <a:lnTo>
                  <a:pt x="9089045" y="0"/>
                </a:lnTo>
                <a:lnTo>
                  <a:pt x="9927634" y="0"/>
                </a:lnTo>
                <a:cubicBezTo>
                  <a:pt x="10121083" y="0"/>
                  <a:pt x="10277872" y="161816"/>
                  <a:pt x="10277872" y="361406"/>
                </a:cubicBezTo>
                <a:lnTo>
                  <a:pt x="10277872" y="563305"/>
                </a:lnTo>
                <a:lnTo>
                  <a:pt x="9439283" y="563305"/>
                </a:lnTo>
                <a:lnTo>
                  <a:pt x="8952614" y="563305"/>
                </a:lnTo>
                <a:lnTo>
                  <a:pt x="8331793" y="563305"/>
                </a:lnTo>
                <a:lnTo>
                  <a:pt x="8141882" y="563305"/>
                </a:lnTo>
                <a:lnTo>
                  <a:pt x="8114025" y="563305"/>
                </a:lnTo>
                <a:lnTo>
                  <a:pt x="7493204" y="563305"/>
                </a:lnTo>
                <a:lnTo>
                  <a:pt x="7006535" y="563305"/>
                </a:lnTo>
                <a:lnTo>
                  <a:pt x="6965430" y="563305"/>
                </a:lnTo>
                <a:lnTo>
                  <a:pt x="6816624" y="563305"/>
                </a:lnTo>
                <a:lnTo>
                  <a:pt x="6195803" y="563305"/>
                </a:lnTo>
                <a:lnTo>
                  <a:pt x="6167946" y="563305"/>
                </a:lnTo>
                <a:lnTo>
                  <a:pt x="5640172" y="563305"/>
                </a:lnTo>
                <a:lnTo>
                  <a:pt x="5258521" y="563305"/>
                </a:lnTo>
                <a:lnTo>
                  <a:pt x="5019351" y="563305"/>
                </a:lnTo>
                <a:lnTo>
                  <a:pt x="4870545" y="563305"/>
                </a:lnTo>
                <a:lnTo>
                  <a:pt x="4419932" y="563305"/>
                </a:lnTo>
                <a:lnTo>
                  <a:pt x="3694093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>
            <a:off x="5596560" y="1362240"/>
            <a:ext cx="999000" cy="999000"/>
          </a:xfrm>
          <a:custGeom>
            <a:avLst/>
            <a:gdLst>
              <a:gd name="textAreaLeft" fmla="*/ 0 w 999000"/>
              <a:gd name="textAreaRight" fmla="*/ 999360 w 999000"/>
              <a:gd name="textAreaTop" fmla="*/ 0 h 999000"/>
              <a:gd name="textAreaBottom" fmla="*/ 999360 h 99900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标题 1"/>
          <p:cNvSpPr/>
          <p:nvPr/>
        </p:nvSpPr>
        <p:spPr>
          <a:xfrm>
            <a:off x="5693040" y="1459080"/>
            <a:ext cx="805680" cy="805680"/>
          </a:xfrm>
          <a:custGeom>
            <a:avLst/>
            <a:gdLst>
              <a:gd name="textAreaLeft" fmla="*/ 0 w 805680"/>
              <a:gd name="textAreaRight" fmla="*/ 806040 w 805680"/>
              <a:gd name="textAreaTop" fmla="*/ 0 h 805680"/>
              <a:gd name="textAreaBottom" fmla="*/ 806040 h 80568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标题 1"/>
          <p:cNvSpPr/>
          <p:nvPr/>
        </p:nvSpPr>
        <p:spPr>
          <a:xfrm>
            <a:off x="5844240" y="1641600"/>
            <a:ext cx="502920" cy="440280"/>
          </a:xfrm>
          <a:custGeom>
            <a:avLst/>
            <a:gdLst>
              <a:gd name="textAreaLeft" fmla="*/ 0 w 502920"/>
              <a:gd name="textAreaRight" fmla="*/ 503280 w 502920"/>
              <a:gd name="textAreaTop" fmla="*/ 0 h 440280"/>
              <a:gd name="textAreaBottom" fmla="*/ 440640 h 4402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Logging Architecture Diagram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502000" y="2257200"/>
            <a:ext cx="7175160" cy="40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标题 1"/>
          <p:cNvCxnSpPr/>
          <p:nvPr/>
        </p:nvCxnSpPr>
        <p:spPr>
          <a:xfrm>
            <a:off x="5892480" y="5045760"/>
            <a:ext cx="406800" cy="360"/>
          </a:xfrm>
          <a:prstGeom prst="straightConnector1">
            <a:avLst/>
          </a:prstGeom>
          <a:ln cap="sq" w="12700">
            <a:solidFill>
              <a:srgbClr val="155550"/>
            </a:solidFill>
            <a:miter/>
            <a:headEnd len="med" type="oval" w="med"/>
            <a:tailEnd len="med" type="oval" w="med"/>
          </a:ln>
        </p:spPr>
      </p:cxnSp>
      <p:sp>
        <p:nvSpPr>
          <p:cNvPr id="202" name="标题 1"/>
          <p:cNvSpPr/>
          <p:nvPr/>
        </p:nvSpPr>
        <p:spPr>
          <a:xfrm>
            <a:off x="719280" y="2118960"/>
            <a:ext cx="2500200" cy="278316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标题 1"/>
          <p:cNvSpPr/>
          <p:nvPr/>
        </p:nvSpPr>
        <p:spPr>
          <a:xfrm>
            <a:off x="1013400" y="2667960"/>
            <a:ext cx="1912320" cy="2142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Single- pane observability (Metrics + Logs)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标题 1"/>
          <p:cNvSpPr/>
          <p:nvPr/>
        </p:nvSpPr>
        <p:spPr>
          <a:xfrm>
            <a:off x="493920" y="2420280"/>
            <a:ext cx="474120" cy="474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3545280" y="1348920"/>
            <a:ext cx="2500200" cy="278316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3839400" y="1897920"/>
            <a:ext cx="1912320" cy="2147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Faster troubleshooting and RCA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标题 1"/>
          <p:cNvSpPr/>
          <p:nvPr/>
        </p:nvSpPr>
        <p:spPr>
          <a:xfrm>
            <a:off x="3319920" y="1650240"/>
            <a:ext cx="474120" cy="474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标题 1"/>
          <p:cNvSpPr/>
          <p:nvPr/>
        </p:nvSpPr>
        <p:spPr>
          <a:xfrm>
            <a:off x="6371280" y="2118960"/>
            <a:ext cx="2500200" cy="278316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标题 1"/>
          <p:cNvSpPr/>
          <p:nvPr/>
        </p:nvSpPr>
        <p:spPr>
          <a:xfrm>
            <a:off x="6665400" y="2667960"/>
            <a:ext cx="1912320" cy="2154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Correlate spikes in metrics with logs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标题 1"/>
          <p:cNvSpPr/>
          <p:nvPr/>
        </p:nvSpPr>
        <p:spPr>
          <a:xfrm>
            <a:off x="6145920" y="2420280"/>
            <a:ext cx="474120" cy="474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标题 1"/>
          <p:cNvSpPr/>
          <p:nvPr/>
        </p:nvSpPr>
        <p:spPr>
          <a:xfrm>
            <a:off x="9197280" y="1348920"/>
            <a:ext cx="2500200" cy="278316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标题 1"/>
          <p:cNvSpPr/>
          <p:nvPr/>
        </p:nvSpPr>
        <p:spPr>
          <a:xfrm>
            <a:off x="9491400" y="1897920"/>
            <a:ext cx="1912320" cy="2134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Scalable and open- source stack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标题 1"/>
          <p:cNvSpPr/>
          <p:nvPr/>
        </p:nvSpPr>
        <p:spPr>
          <a:xfrm>
            <a:off x="8971920" y="1650240"/>
            <a:ext cx="474120" cy="4741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标题 1"/>
          <p:cNvSpPr/>
          <p:nvPr/>
        </p:nvSpPr>
        <p:spPr>
          <a:xfrm>
            <a:off x="390960" y="2477520"/>
            <a:ext cx="6296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标题 1"/>
          <p:cNvSpPr/>
          <p:nvPr/>
        </p:nvSpPr>
        <p:spPr>
          <a:xfrm>
            <a:off x="3236040" y="1715400"/>
            <a:ext cx="6296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02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标题 1"/>
          <p:cNvSpPr/>
          <p:nvPr/>
        </p:nvSpPr>
        <p:spPr>
          <a:xfrm>
            <a:off x="6068160" y="2477520"/>
            <a:ext cx="6296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标题 1"/>
          <p:cNvSpPr/>
          <p:nvPr/>
        </p:nvSpPr>
        <p:spPr>
          <a:xfrm>
            <a:off x="8887320" y="1715400"/>
            <a:ext cx="6296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04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Benefits of Unified Monitoring &amp; Logging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7018920" y="200952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Monitoring Containers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6595200" y="200952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2.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1129680" y="200952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1.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1542240" y="200952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Agenda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7018920" y="289656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Metrics Collection with Prometheus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1542240" y="289656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Logging Strategies with Docker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1129680" y="289656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3.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6595200" y="289656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4.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7018920" y="379728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Centralized Logging with Loki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1542240" y="379728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Visualization using Grafana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>
            <a:off x="1129680" y="379728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5.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6595200" y="379728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6.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7018920" y="469764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Summary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标题 1"/>
          <p:cNvSpPr/>
          <p:nvPr/>
        </p:nvSpPr>
        <p:spPr>
          <a:xfrm>
            <a:off x="1542240" y="469764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Architecture Deep Dive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标题 1"/>
          <p:cNvSpPr/>
          <p:nvPr/>
        </p:nvSpPr>
        <p:spPr>
          <a:xfrm>
            <a:off x="1129680" y="469764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7.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标题 1"/>
          <p:cNvSpPr/>
          <p:nvPr/>
        </p:nvSpPr>
        <p:spPr>
          <a:xfrm>
            <a:off x="6595200" y="469764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8.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标题 1"/>
          <p:cNvSpPr/>
          <p:nvPr/>
        </p:nvSpPr>
        <p:spPr>
          <a:xfrm>
            <a:off x="660240" y="1326600"/>
            <a:ext cx="2639160" cy="149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677880" y="715680"/>
            <a:ext cx="2610000" cy="66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1542240" y="5598360"/>
            <a:ext cx="449964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Discussion &amp; Q/A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标题 1"/>
          <p:cNvSpPr/>
          <p:nvPr/>
        </p:nvSpPr>
        <p:spPr>
          <a:xfrm>
            <a:off x="1129680" y="5598360"/>
            <a:ext cx="395640" cy="369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155550"/>
                </a:solidFill>
                <a:latin typeface="poppins-bold"/>
                <a:ea typeface="poppins-bold"/>
              </a:rPr>
              <a:t>9.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标题 1"/>
          <p:cNvSpPr/>
          <p:nvPr/>
        </p:nvSpPr>
        <p:spPr>
          <a:xfrm>
            <a:off x="4880880" y="1843200"/>
            <a:ext cx="1131840" cy="1131840"/>
          </a:xfrm>
          <a:custGeom>
            <a:avLst/>
            <a:gdLst>
              <a:gd name="textAreaLeft" fmla="*/ 0 w 1131840"/>
              <a:gd name="textAreaRight" fmla="*/ 1132200 w 1131840"/>
              <a:gd name="textAreaTop" fmla="*/ 0 h 1131840"/>
              <a:gd name="textAreaBottom" fmla="*/ 1132200 h 1131840"/>
            </a:gdLst>
            <a:ahLst/>
            <a:rect l="textAreaLeft" t="textAreaTop" r="textAreaRight" b="textAreaBottom"/>
            <a:pathLst>
              <a:path w="1390905" h="1390905">
                <a:moveTo>
                  <a:pt x="231822" y="0"/>
                </a:move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标题 1"/>
          <p:cNvSpPr/>
          <p:nvPr/>
        </p:nvSpPr>
        <p:spPr>
          <a:xfrm>
            <a:off x="6065280" y="1843200"/>
            <a:ext cx="1131840" cy="1131840"/>
          </a:xfrm>
          <a:custGeom>
            <a:avLst/>
            <a:gdLst>
              <a:gd name="textAreaLeft" fmla="*/ 0 w 1131840"/>
              <a:gd name="textAreaRight" fmla="*/ 1132200 w 1131840"/>
              <a:gd name="textAreaTop" fmla="*/ 0 h 1131840"/>
              <a:gd name="textAreaBottom" fmla="*/ 1132200 h 1131840"/>
            </a:gdLst>
            <a:ahLst/>
            <a:rect l="textAreaLeft" t="textAreaTop" r="textAreaRight" b="textAreaBottom"/>
            <a:pathLst>
              <a:path w="1390905" h="1390905">
                <a:moveTo>
                  <a:pt x="1390905" y="231822"/>
                </a:move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标题 1"/>
          <p:cNvSpPr/>
          <p:nvPr/>
        </p:nvSpPr>
        <p:spPr>
          <a:xfrm>
            <a:off x="6065280" y="3027600"/>
            <a:ext cx="1131840" cy="1131840"/>
          </a:xfrm>
          <a:custGeom>
            <a:avLst/>
            <a:gdLst>
              <a:gd name="textAreaLeft" fmla="*/ 0 w 1131840"/>
              <a:gd name="textAreaRight" fmla="*/ 1132200 w 1131840"/>
              <a:gd name="textAreaTop" fmla="*/ 0 h 1131840"/>
              <a:gd name="textAreaBottom" fmla="*/ 1132200 h 1131840"/>
            </a:gdLst>
            <a:ahLst/>
            <a:rect l="textAreaLeft" t="textAreaTop" r="textAreaRight" b="textAreaBottom"/>
            <a:pathLst>
              <a:path w="1390905" h="1390905">
                <a:moveTo>
                  <a:pt x="1159083" y="1390905"/>
                </a:move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标题 1"/>
          <p:cNvSpPr/>
          <p:nvPr/>
        </p:nvSpPr>
        <p:spPr>
          <a:xfrm>
            <a:off x="4880880" y="3027600"/>
            <a:ext cx="1131840" cy="1131840"/>
          </a:xfrm>
          <a:custGeom>
            <a:avLst/>
            <a:gdLst>
              <a:gd name="textAreaLeft" fmla="*/ 0 w 1131840"/>
              <a:gd name="textAreaRight" fmla="*/ 1132200 w 1131840"/>
              <a:gd name="textAreaTop" fmla="*/ 0 h 1131840"/>
              <a:gd name="textAreaBottom" fmla="*/ 1132200 h 1131840"/>
            </a:gdLst>
            <a:ahLst/>
            <a:rect l="textAreaLeft" t="textAreaTop" r="textAreaRight" b="textAreaBottom"/>
            <a:pathLst>
              <a:path w="1390905" h="1390905">
                <a:moveTo>
                  <a:pt x="0" y="1159083"/>
                </a:move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标题 1"/>
          <p:cNvSpPr/>
          <p:nvPr/>
        </p:nvSpPr>
        <p:spPr>
          <a:xfrm>
            <a:off x="902520" y="4904280"/>
            <a:ext cx="103737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Summary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6" name="标题 1"/>
          <p:cNvCxnSpPr/>
          <p:nvPr/>
        </p:nvCxnSpPr>
        <p:spPr>
          <a:xfrm>
            <a:off x="663120" y="4680720"/>
            <a:ext cx="10853280" cy="360"/>
          </a:xfrm>
          <a:prstGeom prst="straightConnector1">
            <a:avLst/>
          </a:prstGeom>
          <a:ln cap="sq" w="12700">
            <a:solidFill>
              <a:srgbClr val="ffffff">
                <a:lumMod val="65000"/>
              </a:srgbClr>
            </a:solidFill>
            <a:miter/>
            <a:headEnd len="med" type="oval" w="med"/>
            <a:tailEnd len="med" type="oval" w="med"/>
          </a:ln>
        </p:spPr>
      </p:cxnSp>
      <p:sp>
        <p:nvSpPr>
          <p:cNvPr id="227" name="标题 1"/>
          <p:cNvSpPr/>
          <p:nvPr/>
        </p:nvSpPr>
        <p:spPr>
          <a:xfrm>
            <a:off x="5363280" y="2271600"/>
            <a:ext cx="322200" cy="348840"/>
          </a:xfrm>
          <a:custGeom>
            <a:avLst/>
            <a:gdLst>
              <a:gd name="textAreaLeft" fmla="*/ 0 w 322200"/>
              <a:gd name="textAreaRight" fmla="*/ 322560 w 322200"/>
              <a:gd name="textAreaTop" fmla="*/ 0 h 348840"/>
              <a:gd name="textAreaBottom" fmla="*/ 349200 h 34884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标题 1"/>
          <p:cNvSpPr/>
          <p:nvPr/>
        </p:nvSpPr>
        <p:spPr>
          <a:xfrm>
            <a:off x="5343480" y="3483720"/>
            <a:ext cx="355320" cy="321840"/>
          </a:xfrm>
          <a:custGeom>
            <a:avLst/>
            <a:gdLst>
              <a:gd name="textAreaLeft" fmla="*/ 0 w 355320"/>
              <a:gd name="textAreaRight" fmla="*/ 355680 w 355320"/>
              <a:gd name="textAreaTop" fmla="*/ 0 h 321840"/>
              <a:gd name="textAreaBottom" fmla="*/ 322200 h 32184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标题 1"/>
          <p:cNvSpPr/>
          <p:nvPr/>
        </p:nvSpPr>
        <p:spPr>
          <a:xfrm>
            <a:off x="6461280" y="3423600"/>
            <a:ext cx="339840" cy="339840"/>
          </a:xfrm>
          <a:custGeom>
            <a:avLst/>
            <a:gdLst>
              <a:gd name="textAreaLeft" fmla="*/ 0 w 339840"/>
              <a:gd name="textAreaRight" fmla="*/ 340200 w 339840"/>
              <a:gd name="textAreaTop" fmla="*/ 0 h 339840"/>
              <a:gd name="textAreaBottom" fmla="*/ 340200 h 339840"/>
            </a:gdLst>
            <a:ahLst/>
            <a:rect l="textAreaLeft" t="textAreaTop" r="textAreaRight" b="textAreaBottom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标题 1"/>
          <p:cNvSpPr/>
          <p:nvPr/>
        </p:nvSpPr>
        <p:spPr>
          <a:xfrm>
            <a:off x="7671240" y="2124360"/>
            <a:ext cx="208800" cy="2088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标题 1"/>
          <p:cNvSpPr/>
          <p:nvPr/>
        </p:nvSpPr>
        <p:spPr>
          <a:xfrm>
            <a:off x="7985520" y="2102760"/>
            <a:ext cx="3530160" cy="82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Leverage Prometheus for metrics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标题 1"/>
          <p:cNvSpPr/>
          <p:nvPr/>
        </p:nvSpPr>
        <p:spPr>
          <a:xfrm>
            <a:off x="7671240" y="3193920"/>
            <a:ext cx="208800" cy="208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标题 1"/>
          <p:cNvSpPr/>
          <p:nvPr/>
        </p:nvSpPr>
        <p:spPr>
          <a:xfrm>
            <a:off x="7985520" y="3193920"/>
            <a:ext cx="3530160" cy="82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Centralized logging improves traceability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标题 1"/>
          <p:cNvSpPr/>
          <p:nvPr/>
        </p:nvSpPr>
        <p:spPr>
          <a:xfrm>
            <a:off x="6481080" y="2281680"/>
            <a:ext cx="348840" cy="329040"/>
          </a:xfrm>
          <a:custGeom>
            <a:avLst/>
            <a:gdLst>
              <a:gd name="textAreaLeft" fmla="*/ 0 w 348840"/>
              <a:gd name="textAreaRight" fmla="*/ 349200 w 348840"/>
              <a:gd name="textAreaTop" fmla="*/ 0 h 329040"/>
              <a:gd name="textAreaBottom" fmla="*/ 329400 h 329040"/>
            </a:gdLst>
            <a:ahLst/>
            <a:rect l="textAreaLeft" t="textAreaTop" r="textAreaRight" b="textAreaBottom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标题 1"/>
          <p:cNvSpPr/>
          <p:nvPr/>
        </p:nvSpPr>
        <p:spPr>
          <a:xfrm>
            <a:off x="4298760" y="1578600"/>
            <a:ext cx="208800" cy="208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标题 1"/>
          <p:cNvSpPr/>
          <p:nvPr/>
        </p:nvSpPr>
        <p:spPr>
          <a:xfrm>
            <a:off x="660240" y="1557000"/>
            <a:ext cx="3473640" cy="82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Understand what and why to monitor in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标题 1"/>
          <p:cNvSpPr/>
          <p:nvPr/>
        </p:nvSpPr>
        <p:spPr>
          <a:xfrm>
            <a:off x="4298760" y="2648520"/>
            <a:ext cx="208800" cy="2088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标题 1"/>
          <p:cNvSpPr/>
          <p:nvPr/>
        </p:nvSpPr>
        <p:spPr>
          <a:xfrm>
            <a:off x="660240" y="2648520"/>
            <a:ext cx="3473640" cy="82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Grafana for powerful visualization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标题 1"/>
          <p:cNvSpPr/>
          <p:nvPr/>
        </p:nvSpPr>
        <p:spPr>
          <a:xfrm>
            <a:off x="4298760" y="3739680"/>
            <a:ext cx="208800" cy="2088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标题 1"/>
          <p:cNvSpPr/>
          <p:nvPr/>
        </p:nvSpPr>
        <p:spPr>
          <a:xfrm>
            <a:off x="660240" y="3739680"/>
            <a:ext cx="3473640" cy="829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Combine metrics and logs for full observability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Summary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标题 1"/>
          <p:cNvSpPr/>
          <p:nvPr/>
        </p:nvSpPr>
        <p:spPr>
          <a:xfrm>
            <a:off x="0" y="1938960"/>
            <a:ext cx="12191760" cy="3599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标题 1"/>
          <p:cNvSpPr/>
          <p:nvPr/>
        </p:nvSpPr>
        <p:spPr>
          <a:xfrm>
            <a:off x="0" y="1832040"/>
            <a:ext cx="12191760" cy="3599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标题 1"/>
          <p:cNvSpPr/>
          <p:nvPr/>
        </p:nvSpPr>
        <p:spPr>
          <a:xfrm>
            <a:off x="1592640" y="2822040"/>
            <a:ext cx="9006480" cy="1439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"/>
                <a:ea typeface="Poppins"/>
              </a:rPr>
              <a:t>Let’s discuss your current Docker monitoring setup.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标题 1"/>
          <p:cNvCxnSpPr/>
          <p:nvPr/>
        </p:nvCxnSpPr>
        <p:spPr>
          <a:xfrm>
            <a:off x="5650920" y="4641120"/>
            <a:ext cx="889920" cy="360"/>
          </a:xfrm>
          <a:prstGeom prst="straightConnector1">
            <a:avLst/>
          </a:prstGeom>
          <a:ln cap="rnd" w="12700">
            <a:solidFill>
              <a:srgbClr val="ffffff"/>
            </a:solidFill>
            <a:miter/>
          </a:ln>
        </p:spPr>
      </p:cxnSp>
      <p:sp>
        <p:nvSpPr>
          <p:cNvPr id="248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Discussion &amp; Q/A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1" name="标题 1"/>
          <p:cNvSpPr/>
          <p:nvPr/>
        </p:nvSpPr>
        <p:spPr>
          <a:xfrm>
            <a:off x="3094200" y="1159560"/>
            <a:ext cx="6003360" cy="37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标题 1"/>
          <p:cNvSpPr/>
          <p:nvPr/>
        </p:nvSpPr>
        <p:spPr>
          <a:xfrm>
            <a:off x="3878640" y="5456880"/>
            <a:ext cx="4332960" cy="504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55550"/>
                </a:solidFill>
                <a:latin typeface="Poppins"/>
                <a:ea typeface="Poppins"/>
              </a:rPr>
              <a:t>Karthikeyan Vaiyapuri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标题 1"/>
          <p:cNvSpPr/>
          <p:nvPr/>
        </p:nvSpPr>
        <p:spPr>
          <a:xfrm>
            <a:off x="1167120" y="2574360"/>
            <a:ext cx="4535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Monitoring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标题 1"/>
          <p:cNvSpPr/>
          <p:nvPr/>
        </p:nvSpPr>
        <p:spPr>
          <a:xfrm>
            <a:off x="1854720" y="1353240"/>
            <a:ext cx="9405000" cy="935280"/>
          </a:xfrm>
          <a:custGeom>
            <a:avLst/>
            <a:gdLst>
              <a:gd name="textAreaLeft" fmla="*/ 0 w 9405000"/>
              <a:gd name="textAreaRight" fmla="*/ 9405360 w 9405000"/>
              <a:gd name="textAreaTop" fmla="*/ 0 h 935280"/>
              <a:gd name="textAreaBottom" fmla="*/ 935640 h 935280"/>
            </a:gdLst>
            <a:ahLst/>
            <a:rect l="textAreaLeft" t="textAreaTop" r="textAreaRight" b="textAreaBottom"/>
            <a:pathLst>
              <a:path w="710088" h="710088">
                <a:moveTo>
                  <a:pt x="0" y="0"/>
                </a:moveTo>
                <a:lnTo>
                  <a:pt x="710089" y="0"/>
                </a:lnTo>
                <a:lnTo>
                  <a:pt x="710089" y="710089"/>
                </a:lnTo>
                <a:lnTo>
                  <a:pt x="0" y="710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919080" y="2687040"/>
            <a:ext cx="107640" cy="107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标题 1"/>
          <p:cNvSpPr/>
          <p:nvPr/>
        </p:nvSpPr>
        <p:spPr>
          <a:xfrm>
            <a:off x="1167120" y="3762720"/>
            <a:ext cx="4535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Logging Strategies with Docker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标题 1"/>
          <p:cNvSpPr/>
          <p:nvPr/>
        </p:nvSpPr>
        <p:spPr>
          <a:xfrm>
            <a:off x="919080" y="3875760"/>
            <a:ext cx="107640" cy="107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标题 1"/>
          <p:cNvSpPr/>
          <p:nvPr/>
        </p:nvSpPr>
        <p:spPr>
          <a:xfrm>
            <a:off x="1167120" y="4975200"/>
            <a:ext cx="4535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Metrics Collection with Prometheus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标题 1"/>
          <p:cNvSpPr/>
          <p:nvPr/>
        </p:nvSpPr>
        <p:spPr>
          <a:xfrm>
            <a:off x="919080" y="5087880"/>
            <a:ext cx="107640" cy="107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标题 1"/>
          <p:cNvSpPr/>
          <p:nvPr/>
        </p:nvSpPr>
        <p:spPr>
          <a:xfrm>
            <a:off x="6724080" y="2574360"/>
            <a:ext cx="4535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Visualization using Grafana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标题 1"/>
          <p:cNvSpPr/>
          <p:nvPr/>
        </p:nvSpPr>
        <p:spPr>
          <a:xfrm>
            <a:off x="6476400" y="2687040"/>
            <a:ext cx="107640" cy="107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标题 1"/>
          <p:cNvSpPr/>
          <p:nvPr/>
        </p:nvSpPr>
        <p:spPr>
          <a:xfrm>
            <a:off x="6724080" y="3762720"/>
            <a:ext cx="4535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Centralized Logging with Loki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标题 1"/>
          <p:cNvSpPr/>
          <p:nvPr/>
        </p:nvSpPr>
        <p:spPr>
          <a:xfrm>
            <a:off x="6476400" y="3875760"/>
            <a:ext cx="107640" cy="107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标题 1"/>
          <p:cNvSpPr/>
          <p:nvPr/>
        </p:nvSpPr>
        <p:spPr>
          <a:xfrm>
            <a:off x="6724080" y="4975200"/>
            <a:ext cx="4535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Architecture Deep Dive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标题 1"/>
          <p:cNvSpPr/>
          <p:nvPr/>
        </p:nvSpPr>
        <p:spPr>
          <a:xfrm>
            <a:off x="6476400" y="5087880"/>
            <a:ext cx="107640" cy="107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" name=""/>
          <p:cNvGrpSpPr/>
          <p:nvPr/>
        </p:nvGrpSpPr>
        <p:grpSpPr>
          <a:xfrm>
            <a:off x="919080" y="1353240"/>
            <a:ext cx="935280" cy="936000"/>
            <a:chOff x="919080" y="1353240"/>
            <a:chExt cx="935280" cy="936000"/>
          </a:xfrm>
        </p:grpSpPr>
        <p:sp>
          <p:nvSpPr>
            <p:cNvPr id="40" name="标题 1"/>
            <p:cNvSpPr/>
            <p:nvPr/>
          </p:nvSpPr>
          <p:spPr>
            <a:xfrm>
              <a:off x="919080" y="1353240"/>
              <a:ext cx="934920" cy="934920"/>
            </a:xfrm>
            <a:custGeom>
              <a:avLst/>
              <a:gdLst>
                <a:gd name="textAreaLeft" fmla="*/ 0 w 934920"/>
                <a:gd name="textAreaRight" fmla="*/ 935280 w 934920"/>
                <a:gd name="textAreaTop" fmla="*/ 0 h 934920"/>
                <a:gd name="textAreaBottom" fmla="*/ 935280 h 934920"/>
              </a:gdLst>
              <a:ahLst/>
              <a:rect l="textAreaLeft" t="textAreaTop" r="textAreaRight" b="textAreaBottom"/>
              <a:pathLst>
                <a:path w="710088" h="710088">
                  <a:moveTo>
                    <a:pt x="0" y="0"/>
                  </a:moveTo>
                  <a:lnTo>
                    <a:pt x="710089" y="0"/>
                  </a:lnTo>
                  <a:lnTo>
                    <a:pt x="710089" y="710089"/>
                  </a:lnTo>
                  <a:lnTo>
                    <a:pt x="0" y="71008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标题 1"/>
            <p:cNvSpPr/>
            <p:nvPr/>
          </p:nvSpPr>
          <p:spPr>
            <a:xfrm>
              <a:off x="1292400" y="1659240"/>
              <a:ext cx="561960" cy="630000"/>
            </a:xfrm>
            <a:custGeom>
              <a:avLst/>
              <a:gdLst>
                <a:gd name="textAreaLeft" fmla="*/ 0 w 561960"/>
                <a:gd name="textAreaRight" fmla="*/ 562320 w 561960"/>
                <a:gd name="textAreaTop" fmla="*/ 0 h 630000"/>
                <a:gd name="textAreaBottom" fmla="*/ 630360 h 630000"/>
              </a:gdLst>
              <a:ahLst/>
              <a:rect l="textAreaLeft" t="textAreaTop" r="textAreaRight" b="textAreaBottom"/>
              <a:pathLst>
                <a:path w="426815" h="478440">
                  <a:moveTo>
                    <a:pt x="153924" y="0"/>
                  </a:moveTo>
                  <a:lnTo>
                    <a:pt x="0" y="141446"/>
                  </a:lnTo>
                  <a:lnTo>
                    <a:pt x="36576" y="284607"/>
                  </a:lnTo>
                  <a:lnTo>
                    <a:pt x="236982" y="478441"/>
                  </a:lnTo>
                  <a:cubicBezTo>
                    <a:pt x="293846" y="478441"/>
                    <a:pt x="426529" y="477965"/>
                    <a:pt x="426529" y="477965"/>
                  </a:cubicBezTo>
                  <a:cubicBezTo>
                    <a:pt x="426529" y="477965"/>
                    <a:pt x="426815" y="248603"/>
                    <a:pt x="426815" y="209550"/>
                  </a:cubicBezTo>
                  <a:lnTo>
                    <a:pt x="15401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42" name=""/>
            <p:cNvGrpSpPr/>
            <p:nvPr/>
          </p:nvGrpSpPr>
          <p:grpSpPr>
            <a:xfrm>
              <a:off x="1247040" y="1609200"/>
              <a:ext cx="279360" cy="424440"/>
              <a:chOff x="1247040" y="1609200"/>
              <a:chExt cx="279360" cy="424440"/>
            </a:xfrm>
          </p:grpSpPr>
          <p:sp>
            <p:nvSpPr>
              <p:cNvPr id="43" name="标题 1"/>
              <p:cNvSpPr/>
              <p:nvPr/>
            </p:nvSpPr>
            <p:spPr>
              <a:xfrm>
                <a:off x="1247040" y="1609200"/>
                <a:ext cx="279360" cy="325440"/>
              </a:xfrm>
              <a:custGeom>
                <a:avLst/>
                <a:gdLst>
                  <a:gd name="textAreaLeft" fmla="*/ 0 w 279360"/>
                  <a:gd name="textAreaRight" fmla="*/ 279720 w 279360"/>
                  <a:gd name="textAreaTop" fmla="*/ 0 h 325440"/>
                  <a:gd name="textAreaBottom" fmla="*/ 325800 h 325440"/>
                </a:gdLst>
                <a:ahLst/>
                <a:rect l="textAreaLeft" t="textAreaTop" r="textAreaRight" b="textAreaBottom"/>
                <a:pathLst>
                  <a:path w="212407" h="247459">
                    <a:moveTo>
                      <a:pt x="197930" y="155067"/>
                    </a:moveTo>
                    <a:cubicBezTo>
                      <a:pt x="207074" y="139827"/>
                      <a:pt x="212408" y="122206"/>
                      <a:pt x="212408" y="103251"/>
                    </a:cubicBezTo>
                    <a:cubicBezTo>
                      <a:pt x="212408" y="46196"/>
                      <a:pt x="164878" y="0"/>
                      <a:pt x="106204" y="0"/>
                    </a:cubicBezTo>
                    <a:cubicBezTo>
                      <a:pt x="47530" y="0"/>
                      <a:pt x="0" y="46196"/>
                      <a:pt x="0" y="103251"/>
                    </a:cubicBezTo>
                    <a:cubicBezTo>
                      <a:pt x="0" y="134969"/>
                      <a:pt x="14764" y="163354"/>
                      <a:pt x="38005" y="182309"/>
                    </a:cubicBezTo>
                    <a:cubicBezTo>
                      <a:pt x="45815" y="197453"/>
                      <a:pt x="54674" y="247460"/>
                      <a:pt x="54674" y="247460"/>
                    </a:cubicBezTo>
                    <a:lnTo>
                      <a:pt x="154686" y="247460"/>
                    </a:lnTo>
                    <a:cubicBezTo>
                      <a:pt x="154686" y="247460"/>
                      <a:pt x="157925" y="212408"/>
                      <a:pt x="175641" y="181261"/>
                    </a:cubicBezTo>
                    <a:cubicBezTo>
                      <a:pt x="184499" y="173831"/>
                      <a:pt x="192024" y="165068"/>
                      <a:pt x="197930" y="155162"/>
                    </a:cubicBezTo>
                    <a:cubicBezTo>
                      <a:pt x="197930" y="155162"/>
                      <a:pt x="198025" y="155067"/>
                      <a:pt x="198120" y="154972"/>
                    </a:cubicBezTo>
                    <a:lnTo>
                      <a:pt x="198120" y="1549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标题 1"/>
              <p:cNvSpPr/>
              <p:nvPr/>
            </p:nvSpPr>
            <p:spPr>
              <a:xfrm>
                <a:off x="1326240" y="1954440"/>
                <a:ext cx="119160" cy="30960"/>
              </a:xfrm>
              <a:custGeom>
                <a:avLst/>
                <a:gdLst>
                  <a:gd name="textAreaLeft" fmla="*/ 0 w 119160"/>
                  <a:gd name="textAreaRight" fmla="*/ 119520 w 119160"/>
                  <a:gd name="textAreaTop" fmla="*/ 0 h 30960"/>
                  <a:gd name="textAreaBottom" fmla="*/ 31320 h 30960"/>
                </a:gdLst>
                <a:ahLst/>
                <a:rect l="textAreaLeft" t="textAreaTop" r="textAreaRight" b="textAreaBottom"/>
                <a:pathLst>
                  <a:path w="90868" h="23717">
                    <a:moveTo>
                      <a:pt x="0" y="0"/>
                    </a:moveTo>
                    <a:lnTo>
                      <a:pt x="90869" y="0"/>
                    </a:lnTo>
                    <a:lnTo>
                      <a:pt x="90869" y="23717"/>
                    </a:lnTo>
                    <a:lnTo>
                      <a:pt x="0" y="237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480" bIns="15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标题 1"/>
              <p:cNvSpPr/>
              <p:nvPr/>
            </p:nvSpPr>
            <p:spPr>
              <a:xfrm>
                <a:off x="1340640" y="2002680"/>
                <a:ext cx="91080" cy="30960"/>
              </a:xfrm>
              <a:custGeom>
                <a:avLst/>
                <a:gdLst>
                  <a:gd name="textAreaLeft" fmla="*/ 0 w 91080"/>
                  <a:gd name="textAreaRight" fmla="*/ 91440 w 91080"/>
                  <a:gd name="textAreaTop" fmla="*/ 0 h 30960"/>
                  <a:gd name="textAreaBottom" fmla="*/ 31320 h 30960"/>
                </a:gdLst>
                <a:ahLst/>
                <a:rect l="textAreaLeft" t="textAreaTop" r="textAreaRight" b="textAreaBottom"/>
                <a:pathLst>
                  <a:path w="69342" h="23717">
                    <a:moveTo>
                      <a:pt x="0" y="0"/>
                    </a:moveTo>
                    <a:lnTo>
                      <a:pt x="69342" y="0"/>
                    </a:lnTo>
                    <a:lnTo>
                      <a:pt x="69342" y="23717"/>
                    </a:lnTo>
                    <a:lnTo>
                      <a:pt x="0" y="237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480" bIns="15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6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Agenda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9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Monitoring Containers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标题 1"/>
          <p:cNvSpPr/>
          <p:nvPr/>
        </p:nvSpPr>
        <p:spPr>
          <a:xfrm>
            <a:off x="493092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标题 1"/>
          <p:cNvSpPr/>
          <p:nvPr/>
        </p:nvSpPr>
        <p:spPr>
          <a:xfrm>
            <a:off x="6477120" y="1742760"/>
            <a:ext cx="539640" cy="1439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标题 1"/>
          <p:cNvSpPr/>
          <p:nvPr/>
        </p:nvSpPr>
        <p:spPr>
          <a:xfrm>
            <a:off x="660240" y="3901680"/>
            <a:ext cx="539640" cy="1439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标题 1"/>
          <p:cNvSpPr/>
          <p:nvPr/>
        </p:nvSpPr>
        <p:spPr>
          <a:xfrm>
            <a:off x="6477120" y="3901680"/>
            <a:ext cx="539640" cy="1439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标题 1"/>
          <p:cNvSpPr/>
          <p:nvPr/>
        </p:nvSpPr>
        <p:spPr>
          <a:xfrm>
            <a:off x="660240" y="1742760"/>
            <a:ext cx="539640" cy="1439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标题 1"/>
          <p:cNvSpPr/>
          <p:nvPr/>
        </p:nvSpPr>
        <p:spPr>
          <a:xfrm>
            <a:off x="660240" y="1742760"/>
            <a:ext cx="539640" cy="5396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标题 1"/>
          <p:cNvSpPr/>
          <p:nvPr/>
        </p:nvSpPr>
        <p:spPr>
          <a:xfrm>
            <a:off x="660240" y="3901680"/>
            <a:ext cx="539640" cy="539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标题 1"/>
          <p:cNvSpPr/>
          <p:nvPr/>
        </p:nvSpPr>
        <p:spPr>
          <a:xfrm>
            <a:off x="6477120" y="1742760"/>
            <a:ext cx="539640" cy="5396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标题 1"/>
          <p:cNvSpPr/>
          <p:nvPr/>
        </p:nvSpPr>
        <p:spPr>
          <a:xfrm>
            <a:off x="6477120" y="3901680"/>
            <a:ext cx="539640" cy="5396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>
            <a:off x="1374840" y="1742760"/>
            <a:ext cx="431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Ensure container health and availability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>
            <a:off x="7191720" y="1742760"/>
            <a:ext cx="431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Track resource usage (CPU, Memory, Disk, Network)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标题 1"/>
          <p:cNvSpPr/>
          <p:nvPr/>
        </p:nvSpPr>
        <p:spPr>
          <a:xfrm>
            <a:off x="1374840" y="3901680"/>
            <a:ext cx="431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Enable proactive alerting and scaling decisions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标题 1"/>
          <p:cNvSpPr/>
          <p:nvPr/>
        </p:nvSpPr>
        <p:spPr>
          <a:xfrm>
            <a:off x="7191720" y="3901680"/>
            <a:ext cx="431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Identify performance bottlenecks and anomalies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标题 1"/>
          <p:cNvSpPr/>
          <p:nvPr/>
        </p:nvSpPr>
        <p:spPr>
          <a:xfrm>
            <a:off x="553320" y="1852200"/>
            <a:ext cx="7491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01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标题 1"/>
          <p:cNvSpPr/>
          <p:nvPr/>
        </p:nvSpPr>
        <p:spPr>
          <a:xfrm>
            <a:off x="553320" y="4011480"/>
            <a:ext cx="7491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03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标题 1"/>
          <p:cNvSpPr/>
          <p:nvPr/>
        </p:nvSpPr>
        <p:spPr>
          <a:xfrm>
            <a:off x="6369840" y="1852200"/>
            <a:ext cx="7491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02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标题 1"/>
          <p:cNvSpPr/>
          <p:nvPr/>
        </p:nvSpPr>
        <p:spPr>
          <a:xfrm>
            <a:off x="6369840" y="4011480"/>
            <a:ext cx="7491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04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Monitor Docker Containers?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标题 1"/>
          <p:cNvSpPr/>
          <p:nvPr/>
        </p:nvSpPr>
        <p:spPr>
          <a:xfrm>
            <a:off x="3576960" y="1833840"/>
            <a:ext cx="180144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155550"/>
            </a:solidFill>
            <a:miter/>
          </a:ln>
          <a:effectLst>
            <a:outerShdw algn="ctr" blurRad="0" dir="2700000" dist="50402" kx="0" ky="0" rotWithShape="0" sx="100000" sy="100000">
              <a:schemeClr val="accen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标题 1"/>
          <p:cNvSpPr/>
          <p:nvPr/>
        </p:nvSpPr>
        <p:spPr>
          <a:xfrm>
            <a:off x="5601960" y="1838880"/>
            <a:ext cx="180144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44546a"/>
            </a:solidFill>
            <a:miter/>
          </a:ln>
          <a:effectLst>
            <a:outerShdw algn="ctr" blurRad="0" dir="2700000" dist="50402" kx="0" ky="0" rotWithShape="0" sx="100000" sy="100000">
              <a:schemeClr val="tx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标题 1"/>
          <p:cNvSpPr/>
          <p:nvPr/>
        </p:nvSpPr>
        <p:spPr>
          <a:xfrm>
            <a:off x="7626960" y="1833840"/>
            <a:ext cx="180144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155550"/>
            </a:solidFill>
            <a:miter/>
          </a:ln>
          <a:effectLst>
            <a:outerShdw algn="ctr" blurRad="0" dir="2700000" dist="50402" kx="0" ky="0" rotWithShape="0" sx="100000" sy="100000">
              <a:schemeClr val="accen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标题 1"/>
          <p:cNvSpPr/>
          <p:nvPr/>
        </p:nvSpPr>
        <p:spPr>
          <a:xfrm>
            <a:off x="3727800" y="3198240"/>
            <a:ext cx="1551240" cy="20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 HealthUptime, Restart count, Health checks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标题 1"/>
          <p:cNvSpPr/>
          <p:nvPr/>
        </p:nvSpPr>
        <p:spPr>
          <a:xfrm>
            <a:off x="3693960" y="2400120"/>
            <a:ext cx="378360" cy="331200"/>
          </a:xfrm>
          <a:custGeom>
            <a:avLst/>
            <a:gdLst>
              <a:gd name="textAreaLeft" fmla="*/ 0 w 378360"/>
              <a:gd name="textAreaRight" fmla="*/ 378720 w 378360"/>
              <a:gd name="textAreaTop" fmla="*/ 0 h 331200"/>
              <a:gd name="textAreaBottom" fmla="*/ 331560 h 33120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标题 1"/>
          <p:cNvSpPr/>
          <p:nvPr/>
        </p:nvSpPr>
        <p:spPr>
          <a:xfrm>
            <a:off x="5752800" y="3198240"/>
            <a:ext cx="155124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Resource MetricsCPU, Memory, Disk I/O, Network I/O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标题 1"/>
          <p:cNvSpPr/>
          <p:nvPr/>
        </p:nvSpPr>
        <p:spPr>
          <a:xfrm>
            <a:off x="7777800" y="3198240"/>
            <a:ext cx="155124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Application LogsErrors, Warnings, Debug Info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标题 1"/>
          <p:cNvSpPr/>
          <p:nvPr/>
        </p:nvSpPr>
        <p:spPr>
          <a:xfrm>
            <a:off x="5752800" y="2394000"/>
            <a:ext cx="378360" cy="342720"/>
          </a:xfrm>
          <a:custGeom>
            <a:avLst/>
            <a:gdLst>
              <a:gd name="textAreaLeft" fmla="*/ 0 w 378360"/>
              <a:gd name="textAreaRight" fmla="*/ 378720 w 378360"/>
              <a:gd name="textAreaTop" fmla="*/ 0 h 342720"/>
              <a:gd name="textAreaBottom" fmla="*/ 343080 h 34272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标题 1"/>
          <p:cNvSpPr/>
          <p:nvPr/>
        </p:nvSpPr>
        <p:spPr>
          <a:xfrm>
            <a:off x="7777800" y="2377080"/>
            <a:ext cx="376560" cy="376560"/>
          </a:xfrm>
          <a:custGeom>
            <a:avLst/>
            <a:gdLst>
              <a:gd name="textAreaLeft" fmla="*/ 0 w 376560"/>
              <a:gd name="textAreaRight" fmla="*/ 376920 w 376560"/>
              <a:gd name="textAreaTop" fmla="*/ 0 h 376560"/>
              <a:gd name="textAreaBottom" fmla="*/ 376920 h 37656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标题 1"/>
          <p:cNvSpPr/>
          <p:nvPr/>
        </p:nvSpPr>
        <p:spPr>
          <a:xfrm>
            <a:off x="668160" y="5162400"/>
            <a:ext cx="126360" cy="131040"/>
          </a:xfrm>
          <a:custGeom>
            <a:avLst/>
            <a:gdLst>
              <a:gd name="textAreaLeft" fmla="*/ 0 w 126360"/>
              <a:gd name="textAreaRight" fmla="*/ 126720 w 12636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标题 1"/>
          <p:cNvSpPr/>
          <p:nvPr/>
        </p:nvSpPr>
        <p:spPr>
          <a:xfrm>
            <a:off x="861840" y="5162400"/>
            <a:ext cx="126360" cy="131040"/>
          </a:xfrm>
          <a:custGeom>
            <a:avLst/>
            <a:gdLst>
              <a:gd name="textAreaLeft" fmla="*/ 0 w 126360"/>
              <a:gd name="textAreaRight" fmla="*/ 126720 w 12636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标题 1"/>
          <p:cNvSpPr/>
          <p:nvPr/>
        </p:nvSpPr>
        <p:spPr>
          <a:xfrm>
            <a:off x="1055520" y="5162400"/>
            <a:ext cx="126360" cy="131040"/>
          </a:xfrm>
          <a:custGeom>
            <a:avLst/>
            <a:gdLst>
              <a:gd name="textAreaLeft" fmla="*/ 0 w 126360"/>
              <a:gd name="textAreaRight" fmla="*/ 126720 w 12636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标题 1"/>
          <p:cNvSpPr/>
          <p:nvPr/>
        </p:nvSpPr>
        <p:spPr>
          <a:xfrm>
            <a:off x="3727800" y="2958840"/>
            <a:ext cx="270720" cy="5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标题 1"/>
          <p:cNvSpPr/>
          <p:nvPr/>
        </p:nvSpPr>
        <p:spPr>
          <a:xfrm>
            <a:off x="5752800" y="2963880"/>
            <a:ext cx="270720" cy="56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标题 1"/>
          <p:cNvSpPr/>
          <p:nvPr/>
        </p:nvSpPr>
        <p:spPr>
          <a:xfrm>
            <a:off x="7777800" y="2958840"/>
            <a:ext cx="270720" cy="5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标题 1"/>
          <p:cNvSpPr/>
          <p:nvPr/>
        </p:nvSpPr>
        <p:spPr>
          <a:xfrm>
            <a:off x="9664200" y="1833840"/>
            <a:ext cx="180144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44546a"/>
            </a:solidFill>
            <a:miter/>
          </a:ln>
          <a:effectLst>
            <a:outerShdw algn="ctr" blurRad="0" dir="2700000" dist="50402" kx="0" ky="0" rotWithShape="0" sx="100000" sy="100000">
              <a:schemeClr val="tx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标题 1"/>
          <p:cNvSpPr/>
          <p:nvPr/>
        </p:nvSpPr>
        <p:spPr>
          <a:xfrm>
            <a:off x="9815040" y="3198240"/>
            <a:ext cx="155124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Infrastructure EventsStart, stop, crashes,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标题 1"/>
          <p:cNvSpPr/>
          <p:nvPr/>
        </p:nvSpPr>
        <p:spPr>
          <a:xfrm>
            <a:off x="9825840" y="2958840"/>
            <a:ext cx="270720" cy="56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标题 1"/>
          <p:cNvSpPr/>
          <p:nvPr/>
        </p:nvSpPr>
        <p:spPr>
          <a:xfrm>
            <a:off x="9815040" y="2382120"/>
            <a:ext cx="338760" cy="366840"/>
          </a:xfrm>
          <a:custGeom>
            <a:avLst/>
            <a:gdLst>
              <a:gd name="textAreaLeft" fmla="*/ 0 w 338760"/>
              <a:gd name="textAreaRight" fmla="*/ 339120 w 338760"/>
              <a:gd name="textAreaTop" fmla="*/ 0 h 366840"/>
              <a:gd name="textAreaBottom" fmla="*/ 367200 h 36684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2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to Monitor?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标题 1"/>
          <p:cNvCxnSpPr/>
          <p:nvPr/>
        </p:nvCxnSpPr>
        <p:spPr>
          <a:xfrm flipV="1">
            <a:off x="3297240" y="3914280"/>
            <a:ext cx="322200" cy="395640"/>
          </a:xfrm>
          <a:prstGeom prst="straightConnector1">
            <a:avLst/>
          </a:prstGeom>
          <a:ln cap="sq" w="25400">
            <a:solidFill>
              <a:srgbClr val="000000">
                <a:lumMod val="50000"/>
                <a:lumOff val="50000"/>
                <a:alpha val="20000"/>
              </a:srgbClr>
            </a:solidFill>
            <a:miter/>
          </a:ln>
        </p:spPr>
      </p:cxnSp>
      <p:sp>
        <p:nvSpPr>
          <p:cNvPr id="95" name="标题 1"/>
          <p:cNvSpPr/>
          <p:nvPr/>
        </p:nvSpPr>
        <p:spPr>
          <a:xfrm>
            <a:off x="891720" y="4591080"/>
            <a:ext cx="2418120" cy="13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Docker Built- in Tools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标题 1"/>
          <p:cNvCxnSpPr/>
          <p:nvPr/>
        </p:nvCxnSpPr>
        <p:spPr>
          <a:xfrm>
            <a:off x="950760" y="4308120"/>
            <a:ext cx="2359440" cy="36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cxnSp>
        <p:nvCxnSpPr>
          <p:cNvPr id="97" name="标题 1"/>
          <p:cNvCxnSpPr/>
          <p:nvPr/>
        </p:nvCxnSpPr>
        <p:spPr>
          <a:xfrm flipV="1">
            <a:off x="5953320" y="3520440"/>
            <a:ext cx="322560" cy="395640"/>
          </a:xfrm>
          <a:prstGeom prst="straightConnector1">
            <a:avLst/>
          </a:prstGeom>
          <a:ln cap="sq" w="25400">
            <a:solidFill>
              <a:srgbClr val="000000">
                <a:lumMod val="50000"/>
                <a:lumOff val="50000"/>
                <a:alpha val="20000"/>
              </a:srgbClr>
            </a:solidFill>
            <a:miter/>
          </a:ln>
        </p:spPr>
      </p:cxnSp>
      <p:sp>
        <p:nvSpPr>
          <p:cNvPr id="98" name="标题 1"/>
          <p:cNvSpPr/>
          <p:nvPr/>
        </p:nvSpPr>
        <p:spPr>
          <a:xfrm>
            <a:off x="3547800" y="4197240"/>
            <a:ext cx="2418120" cy="13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Prometheus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标题 1"/>
          <p:cNvCxnSpPr/>
          <p:nvPr/>
        </p:nvCxnSpPr>
        <p:spPr>
          <a:xfrm>
            <a:off x="3606840" y="3913920"/>
            <a:ext cx="2359800" cy="36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sp>
        <p:nvSpPr>
          <p:cNvPr id="100" name="标题 1"/>
          <p:cNvSpPr/>
          <p:nvPr/>
        </p:nvSpPr>
        <p:spPr>
          <a:xfrm>
            <a:off x="6213240" y="3808080"/>
            <a:ext cx="2418120" cy="13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cAdvisor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标题 1"/>
          <p:cNvCxnSpPr/>
          <p:nvPr/>
        </p:nvCxnSpPr>
        <p:spPr>
          <a:xfrm>
            <a:off x="6272280" y="3524760"/>
            <a:ext cx="2359440" cy="36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cxnSp>
        <p:nvCxnSpPr>
          <p:cNvPr id="102" name="标题 1"/>
          <p:cNvCxnSpPr/>
          <p:nvPr/>
        </p:nvCxnSpPr>
        <p:spPr>
          <a:xfrm flipV="1">
            <a:off x="8622000" y="3141360"/>
            <a:ext cx="322560" cy="395640"/>
          </a:xfrm>
          <a:prstGeom prst="straightConnector1">
            <a:avLst/>
          </a:prstGeom>
          <a:ln cap="sq" w="25400">
            <a:solidFill>
              <a:srgbClr val="000000">
                <a:lumMod val="50000"/>
                <a:lumOff val="50000"/>
                <a:alpha val="20000"/>
              </a:srgbClr>
            </a:solidFill>
            <a:miter/>
          </a:ln>
        </p:spPr>
      </p:cxnSp>
      <p:sp>
        <p:nvSpPr>
          <p:cNvPr id="103" name="标题 1"/>
          <p:cNvSpPr/>
          <p:nvPr/>
        </p:nvSpPr>
        <p:spPr>
          <a:xfrm>
            <a:off x="8881920" y="3429000"/>
            <a:ext cx="2418120" cy="13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Grafana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标题 1"/>
          <p:cNvCxnSpPr/>
          <p:nvPr/>
        </p:nvCxnSpPr>
        <p:spPr>
          <a:xfrm>
            <a:off x="8940600" y="3145680"/>
            <a:ext cx="2359800" cy="36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sp>
        <p:nvSpPr>
          <p:cNvPr id="105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Monitoring Tools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8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Logging Strategies with Docker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491832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1525320" y="3306960"/>
            <a:ext cx="719640" cy="7196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标题 1"/>
          <p:cNvSpPr/>
          <p:nvPr/>
        </p:nvSpPr>
        <p:spPr>
          <a:xfrm>
            <a:off x="1713240" y="3480480"/>
            <a:ext cx="343800" cy="372240"/>
          </a:xfrm>
          <a:custGeom>
            <a:avLst/>
            <a:gdLst>
              <a:gd name="textAreaLeft" fmla="*/ 0 w 343800"/>
              <a:gd name="textAreaRight" fmla="*/ 344160 w 343800"/>
              <a:gd name="textAreaTop" fmla="*/ 0 h 372240"/>
              <a:gd name="textAreaBottom" fmla="*/ 372600 h 37224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标题 1"/>
          <p:cNvSpPr/>
          <p:nvPr/>
        </p:nvSpPr>
        <p:spPr>
          <a:xfrm>
            <a:off x="1428480" y="3210120"/>
            <a:ext cx="913680" cy="91368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1555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标题 1"/>
          <p:cNvSpPr/>
          <p:nvPr/>
        </p:nvSpPr>
        <p:spPr>
          <a:xfrm>
            <a:off x="1445400" y="4296240"/>
            <a:ext cx="4196160" cy="15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Logging Drivers: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6647040" y="3303360"/>
            <a:ext cx="719640" cy="71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6820560" y="3483000"/>
            <a:ext cx="372240" cy="360360"/>
          </a:xfrm>
          <a:custGeom>
            <a:avLst/>
            <a:gdLst>
              <a:gd name="textAreaLeft" fmla="*/ 0 w 372240"/>
              <a:gd name="textAreaRight" fmla="*/ 372600 w 372240"/>
              <a:gd name="textAreaTop" fmla="*/ 0 h 360360"/>
              <a:gd name="textAreaBottom" fmla="*/ 360720 h 36036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6550200" y="3206520"/>
            <a:ext cx="913680" cy="91368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155550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6554880" y="4299840"/>
            <a:ext cx="422172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Centralized Log Aggregation: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标题 1"/>
          <p:cNvSpPr/>
          <p:nvPr/>
        </p:nvSpPr>
        <p:spPr>
          <a:xfrm>
            <a:off x="783360" y="46692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Logging Tools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标题 1"/>
          <p:cNvSpPr/>
          <p:nvPr/>
        </p:nvSpPr>
        <p:spPr>
          <a:xfrm rot="2700000">
            <a:off x="256320" y="473400"/>
            <a:ext cx="459720" cy="459720"/>
          </a:xfrm>
          <a:custGeom>
            <a:avLst/>
            <a:gdLst>
              <a:gd name="textAreaLeft" fmla="*/ 0 w 459720"/>
              <a:gd name="textAreaRight" fmla="*/ 460080 w 459720"/>
              <a:gd name="textAreaTop" fmla="*/ 0 h 459720"/>
              <a:gd name="textAreaBottom" fmla="*/ 460080 h 45972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550"/>
      </a:accent1>
      <a:accent2>
        <a:srgbClr val="fcbcb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2025-07-17T14:09:27Z</dcterms:modified>
  <cp:revision>1</cp:revision>
  <dc:subject/>
  <dc:title/>
</cp:coreProperties>
</file>