
<file path=[Content_Types].xml><?xml version="1.0" encoding="utf-8"?>
<Types xmlns="http://schemas.openxmlformats.org/package/2006/content-types">
  <Default Extension="png" ContentType="image/png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embeddedFontLst>
    <p:embeddedFont>
      <p:font typeface="Poppins Medium"/>
      <p:regular r:id="rId25"/>
    </p:embeddedFont>
    <p:embeddedFont>
      <p:font typeface="Poppins"/>
      <p:regular r:id="rId26"/>
    </p:embeddedFont>
    <p:embeddedFont>
      <p:font typeface="poppins-bold"/>
      <p:regular r:id="rId27"/>
    </p:embeddedFont>
  </p:embeddedFontLst>
</p:presentation>
</file>

<file path=ppt/_rels/presentation.xml.rels><?xml version="1.0" encoding="UTF-8" standalone="yes"?>
<Relationships xmlns="http://schemas.openxmlformats.org/package/2006/relationships">
<Relationship Id="rId1" Type="http://schemas.openxmlformats.org/officeDocument/2006/relationships/theme" Target="theme/theme1.xml"/>
<Relationship Id="rId2" Type="http://schemas.openxmlformats.org/officeDocument/2006/relationships/slideMaster" Target="slideMasters/slideMaster1.xml"/>
<Relationship Id="rId3" Type="http://schemas.openxmlformats.org/officeDocument/2006/relationships/slide" Target="slides/slide1.xml"/>
<Relationship Id="rId4" Type="http://schemas.openxmlformats.org/officeDocument/2006/relationships/slide" Target="slides/slide2.xml"/>
<Relationship Id="rId5" Type="http://schemas.openxmlformats.org/officeDocument/2006/relationships/slide" Target="slides/slide3.xml"/>
<Relationship Id="rId6" Type="http://schemas.openxmlformats.org/officeDocument/2006/relationships/slide" Target="slides/slide4.xml"/>
<Relationship Id="rId7" Type="http://schemas.openxmlformats.org/officeDocument/2006/relationships/slide" Target="slides/slide5.xml"/>
<Relationship Id="rId8" Type="http://schemas.openxmlformats.org/officeDocument/2006/relationships/slide" Target="slides/slide6.xml"/>
<Relationship Id="rId9" Type="http://schemas.openxmlformats.org/officeDocument/2006/relationships/slide" Target="slides/slide7.xml"/>
<Relationship Id="rId10" Type="http://schemas.openxmlformats.org/officeDocument/2006/relationships/slide" Target="slides/slide8.xml"/>
<Relationship Id="rId11" Type="http://schemas.openxmlformats.org/officeDocument/2006/relationships/slide" Target="slides/slide9.xml"/>
<Relationship Id="rId12" Type="http://schemas.openxmlformats.org/officeDocument/2006/relationships/slide" Target="slides/slide10.xml"/>
<Relationship Id="rId13" Type="http://schemas.openxmlformats.org/officeDocument/2006/relationships/slide" Target="slides/slide11.xml"/>
<Relationship Id="rId14" Type="http://schemas.openxmlformats.org/officeDocument/2006/relationships/slide" Target="slides/slide12.xml"/>
<Relationship Id="rId15" Type="http://schemas.openxmlformats.org/officeDocument/2006/relationships/slide" Target="slides/slide13.xml"/>
<Relationship Id="rId16" Type="http://schemas.openxmlformats.org/officeDocument/2006/relationships/slide" Target="slides/slide14.xml"/>
<Relationship Id="rId17" Type="http://schemas.openxmlformats.org/officeDocument/2006/relationships/slide" Target="slides/slide15.xml"/>
<Relationship Id="rId18" Type="http://schemas.openxmlformats.org/officeDocument/2006/relationships/slide" Target="slides/slide16.xml"/>
<Relationship Id="rId19" Type="http://schemas.openxmlformats.org/officeDocument/2006/relationships/slide" Target="slides/slide17.xml"/>
<Relationship Id="rId20" Type="http://schemas.openxmlformats.org/officeDocument/2006/relationships/slide" Target="slides/slide18.xml"/>
<Relationship Id="rId21" Type="http://schemas.openxmlformats.org/officeDocument/2006/relationships/slide" Target="slides/slide19.xml"/>
<Relationship Id="rId22" Type="http://schemas.openxmlformats.org/officeDocument/2006/relationships/slide" Target="slides/slide20.xml"/>
<Relationship Id="rId23" Type="http://schemas.openxmlformats.org/officeDocument/2006/relationships/slide" Target="slides/slide21.xml"/>
<Relationship Id="rId24" Type="http://schemas.openxmlformats.org/officeDocument/2006/relationships/slide" Target="slides/slide22.xml"/>
<Relationship Id="rId25" Type="http://schemas.openxmlformats.org/officeDocument/2006/relationships/font" Target="fonts/font1.fntdata"/>
<Relationship Id="rId26" Type="http://schemas.openxmlformats.org/officeDocument/2006/relationships/font" Target="fonts/font2.fntdata"/>
<Relationship Id="rId27" Type="http://schemas.openxmlformats.org/officeDocument/2006/relationships/font" Target="fonts/font3.fntdata"/>
</Relationships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1.xml"/>
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1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1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2.png"/>
</Relationships>
</file>

<file path=ppt/slides/_rels/slide1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3.png"/>
</Relationships>
</file>

<file path=ppt/slides/_rels/slide1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3094182" y="1159559"/>
            <a:ext cx="6003636" cy="3774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38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Docker Monitoring &amp; Logging - Day 3  (Conceptual &amp; Architectural)</a:t>
            </a:r>
            <a:endParaRPr kumimoji="1" lang="zh-CN" alt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931886" y="3290935"/>
            <a:ext cx="6328228" cy="1311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Metrics Collection with Prometheus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588169" y="2112716"/>
            <a:ext cx="1015663" cy="101566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867564" y="1322371"/>
            <a:ext cx="2456872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04</a:t>
            </a:r>
            <a:endParaRPr kumimoji="1" lang="zh-CN" alt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3074416" y="3911165"/>
            <a:ext cx="297165" cy="297170"/>
          </a:xfrm>
          <a:prstGeom prst="chevron">
            <a:avLst/>
          </a:prstGeom>
          <a:solidFill>
            <a:schemeClr val="tx1">
              <a:lumMod val="25000"/>
              <a:lumOff val="75000"/>
              <a:alpha val="80000"/>
            </a:schemeClr>
          </a:solidFill>
          <a:ln w="6055" cap="flat">
            <a:noFill/>
            <a:miter/>
          </a:ln>
        </p:spPr>
        <p:txBody>
          <a:bodyPr vert="horz" wrap="square" lIns="108000" tIns="108000" rIns="108000" bIns="108000" rtlCol="0" anchor="ctr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960286" y="3911165"/>
            <a:ext cx="297165" cy="297170"/>
          </a:xfrm>
          <a:prstGeom prst="chevron">
            <a:avLst/>
          </a:prstGeom>
          <a:solidFill>
            <a:schemeClr val="tx1">
              <a:lumMod val="25000"/>
              <a:lumOff val="75000"/>
              <a:alpha val="80000"/>
            </a:schemeClr>
          </a:solidFill>
          <a:ln w="6055" cap="flat">
            <a:noFill/>
            <a:miter/>
          </a:ln>
        </p:spPr>
        <p:txBody>
          <a:bodyPr vert="horz" wrap="square" lIns="108000" tIns="108000" rIns="108000" bIns="10800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8846156" y="3911165"/>
            <a:ext cx="297165" cy="297170"/>
          </a:xfrm>
          <a:prstGeom prst="chevron">
            <a:avLst/>
          </a:prstGeom>
          <a:solidFill>
            <a:schemeClr val="tx1">
              <a:lumMod val="25000"/>
              <a:lumOff val="75000"/>
              <a:alpha val="80000"/>
            </a:schemeClr>
          </a:solidFill>
          <a:ln w="6055" cap="flat">
            <a:noFill/>
            <a:miter/>
          </a:ln>
        </p:spPr>
        <p:txBody>
          <a:bodyPr vert="horz" wrap="square" lIns="108000" tIns="108000" rIns="108000" bIns="108000" rtlCol="0" anchor="ctr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06000" y="3050539"/>
            <a:ext cx="2302549" cy="2718131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178851" y="3147644"/>
            <a:ext cx="1156846" cy="6687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/>
            <a:r>
              <a:rPr kumimoji="1" lang="en-US" altLang="zh-CN" sz="4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766222" y="3911459"/>
            <a:ext cx="1982106" cy="1565111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Prometheus ServerScrapes metrics from exporters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3498484" y="3050539"/>
            <a:ext cx="2302549" cy="2718131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accent1">
              <a:alpha val="1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4007452" y="3147644"/>
            <a:ext cx="1284614" cy="6687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/>
            <a:r>
              <a:rPr kumimoji="1" lang="en-US" altLang="zh-CN" sz="4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3658706" y="3911459"/>
            <a:ext cx="1982106" cy="1565111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cAdvisorProvides metrics from Docker containers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390968" y="3050539"/>
            <a:ext cx="2302549" cy="2718131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6899936" y="3147644"/>
            <a:ext cx="1284614" cy="6687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/>
            <a:r>
              <a:rPr kumimoji="1" lang="en-US" altLang="zh-CN" sz="4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03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6551190" y="3911459"/>
            <a:ext cx="1982106" cy="1565111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Service DiscoveryConfigured with target IPs or services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9283451" y="3050539"/>
            <a:ext cx="2302549" cy="2718131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accent1">
              <a:alpha val="1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9792419" y="3147644"/>
            <a:ext cx="1284614" cy="6687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/>
            <a:r>
              <a:rPr kumimoji="1" lang="en-US" altLang="zh-CN" sz="4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04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9443673" y="3911459"/>
            <a:ext cx="1982106" cy="1565111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Time- Series DatabaseStores metrics efficiently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Prometheus Architecture for Docker Monitoring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2700000" flipH="0" flipV="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931886" y="3290935"/>
            <a:ext cx="6328228" cy="1311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Visualization using Grafana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588169" y="2112716"/>
            <a:ext cx="1015663" cy="101566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867564" y="1322371"/>
            <a:ext cx="2456872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05</a:t>
            </a:r>
            <a:endParaRPr kumimoji="1" lang="zh-CN" alt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095999" y="2293656"/>
            <a:ext cx="5400000" cy="115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095999" y="5084503"/>
            <a:ext cx="5400000" cy="115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 cap="sq">
            <a:solidFill>
              <a:schemeClr val="accent1"/>
            </a:solidFill>
          </a:ln>
          <a:effectLst>
            <a:outerShdw dist="0" blurRad="190500" dir="0" sx="102000" sy="102000" kx="0" ky="0" algn="ctr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095999" y="3689079"/>
            <a:ext cx="5400000" cy="115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 cap="sq">
            <a:solidFill>
              <a:schemeClr val="accent1"/>
            </a:solidFill>
          </a:ln>
          <a:effectLst>
            <a:outerShdw dist="0" blurRad="190500" dir="0" sx="102000" sy="102000" kx="0" ky="0" algn="ctr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523891" y="3993979"/>
            <a:ext cx="4660900" cy="228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Supports alerting and notifications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523891" y="2598556"/>
            <a:ext cx="4660900" cy="228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Creates dashboards and graphs for metrics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523891" y="5389403"/>
            <a:ext cx="4660900" cy="228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Easy to share and export dashboards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5587544" y="2694646"/>
            <a:ext cx="350020" cy="350020"/>
          </a:xfrm>
          <a:prstGeom prst="ellipse">
            <a:avLst/>
          </a:prstGeom>
          <a:solidFill>
            <a:schemeClr val="accent1"/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5587544" y="4090069"/>
            <a:ext cx="350020" cy="3500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5587544" y="5485493"/>
            <a:ext cx="350020" cy="3500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095999" y="1019944"/>
            <a:ext cx="5400000" cy="115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 cap="sq">
            <a:solidFill>
              <a:schemeClr val="accent1"/>
            </a:solidFill>
          </a:ln>
          <a:effectLst>
            <a:outerShdw dist="0" blurRad="190500" dir="0" sx="102000" sy="102000" kx="0" ky="0" algn="ctr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6523891" y="1324844"/>
            <a:ext cx="4660900" cy="228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5587544" y="1420934"/>
            <a:ext cx="350020" cy="3500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Grafana Integration Overview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2700000" flipH="0" flipV="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931886" y="3290935"/>
            <a:ext cx="6328228" cy="1311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Centralized Logging with Loki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588169" y="2112716"/>
            <a:ext cx="1015663" cy="101566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867564" y="1322371"/>
            <a:ext cx="2456872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06</a:t>
            </a:r>
            <a:endParaRPr kumimoji="1" lang="zh-CN" alt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60400" y="2117774"/>
            <a:ext cx="10816976" cy="4016326"/>
          </a:xfrm>
          <a:custGeom>
            <a:avLst/>
            <a:gdLst>
              <a:gd name="connsiteX0" fmla="*/ 0 w 10816976"/>
              <a:gd name="connsiteY0" fmla="*/ 3260407 h 5555534"/>
              <a:gd name="connsiteX1" fmla="*/ 0 w 10816976"/>
              <a:gd name="connsiteY1" fmla="*/ 5555535 h 5555534"/>
              <a:gd name="connsiteX2" fmla="*/ 10816976 w 10816976"/>
              <a:gd name="connsiteY2" fmla="*/ 5555535 h 5555534"/>
              <a:gd name="connsiteX3" fmla="*/ 10816976 w 10816976"/>
              <a:gd name="connsiteY3" fmla="*/ 0 h 5555534"/>
              <a:gd name="connsiteX4" fmla="*/ 0 w 10816976"/>
              <a:gd name="connsiteY4" fmla="*/ 3260407 h 5555534"/>
            </a:gdLst>
            <a:rect l="l" t="t" r="r" b="b"/>
            <a:pathLst>
              <a:path w="10816976" h="5555534">
                <a:moveTo>
                  <a:pt x="0" y="3260407"/>
                </a:moveTo>
                <a:lnTo>
                  <a:pt x="0" y="5555535"/>
                </a:lnTo>
                <a:lnTo>
                  <a:pt x="10816976" y="5555535"/>
                </a:lnTo>
                <a:cubicBezTo>
                  <a:pt x="10816976" y="5555535"/>
                  <a:pt x="10816976" y="1300849"/>
                  <a:pt x="10816976" y="0"/>
                </a:cubicBezTo>
                <a:cubicBezTo>
                  <a:pt x="7367032" y="2618268"/>
                  <a:pt x="3276928" y="3260407"/>
                  <a:pt x="0" y="3260407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90000">
                <a:schemeClr val="bg1">
                  <a:lumMod val="95000"/>
                </a:schemeClr>
              </a:gs>
            </a:gsLst>
            <a:lin ang="16800000" scaled="0"/>
          </a:gradFill>
          <a:ln w="6921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60400" y="1899138"/>
            <a:ext cx="10858500" cy="2575725"/>
          </a:xfrm>
          <a:custGeom>
            <a:avLst/>
            <a:gdLst>
              <a:gd name="connsiteX0" fmla="*/ 10858500 w 10858500"/>
              <a:gd name="connsiteY0" fmla="*/ 0 h 3562841"/>
              <a:gd name="connsiteX1" fmla="*/ 0 w 10858500"/>
              <a:gd name="connsiteY1" fmla="*/ 3562834 h 3562841"/>
              <a:gd name="connsiteX2" fmla="*/ 10342912 w 10858500"/>
              <a:gd name="connsiteY2" fmla="*/ 368712 h 3562841"/>
              <a:gd name="connsiteX3" fmla="*/ 10197578 w 10858500"/>
              <a:gd name="connsiteY3" fmla="*/ 128428 h 3562841"/>
              <a:gd name="connsiteX4" fmla="*/ 10858500 w 10858500"/>
              <a:gd name="connsiteY4" fmla="*/ 0 h 3562841"/>
            </a:gdLst>
            <a:rect l="l" t="t" r="r" b="b"/>
            <a:pathLst>
              <a:path w="10858500" h="3562841">
                <a:moveTo>
                  <a:pt x="10858500" y="0"/>
                </a:moveTo>
                <a:cubicBezTo>
                  <a:pt x="9232147" y="1988558"/>
                  <a:pt x="5366964" y="3566976"/>
                  <a:pt x="0" y="3562834"/>
                </a:cubicBezTo>
                <a:cubicBezTo>
                  <a:pt x="3993215" y="3455120"/>
                  <a:pt x="8034875" y="2543697"/>
                  <a:pt x="10342912" y="368712"/>
                </a:cubicBezTo>
                <a:cubicBezTo>
                  <a:pt x="10280626" y="269284"/>
                  <a:pt x="10197578" y="128428"/>
                  <a:pt x="10197578" y="128428"/>
                </a:cubicBezTo>
                <a:lnTo>
                  <a:pt x="10858500" y="0"/>
                </a:lnTo>
                <a:close/>
              </a:path>
            </a:pathLst>
          </a:custGeom>
          <a:gradFill>
            <a:gsLst>
              <a:gs pos="10000">
                <a:schemeClr val="accent1">
                  <a:lumMod val="40000"/>
                  <a:lumOff val="60000"/>
                </a:schemeClr>
              </a:gs>
              <a:gs pos="90000">
                <a:schemeClr val="accent1"/>
              </a:gs>
            </a:gsLst>
            <a:lin ang="0" scaled="0"/>
          </a:gradFill>
          <a:ln w="6921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987191" y="4366640"/>
            <a:ext cx="151945" cy="151945"/>
          </a:xfrm>
          <a:prstGeom prst="ellipse">
            <a:avLst/>
          </a:prstGeom>
          <a:solidFill>
            <a:schemeClr val="accent1"/>
          </a:solidFill>
          <a:ln w="25400" cap="sq">
            <a:solidFill>
              <a:schemeClr val="bg1"/>
            </a:soli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805263" y="4709828"/>
            <a:ext cx="2515800" cy="133607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PromtailCollects logs from container stdout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5769395" y="3959747"/>
            <a:ext cx="151945" cy="151945"/>
          </a:xfrm>
          <a:prstGeom prst="ellipse">
            <a:avLst/>
          </a:prstGeom>
          <a:solidFill>
            <a:schemeClr val="accent1"/>
          </a:solidFill>
          <a:ln w="25400" cap="sq">
            <a:solidFill>
              <a:schemeClr val="bg1"/>
            </a:soli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4587467" y="4470667"/>
            <a:ext cx="2515800" cy="133607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Loki Indexes and stores logs (like Prometheus for logs)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9551600" y="2883005"/>
            <a:ext cx="151945" cy="151945"/>
          </a:xfrm>
          <a:prstGeom prst="ellipse">
            <a:avLst/>
          </a:prstGeom>
          <a:solidFill>
            <a:schemeClr val="accent1"/>
          </a:solidFill>
          <a:ln w="25400" cap="sq">
            <a:solidFill>
              <a:schemeClr val="bg1"/>
            </a:soli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8369672" y="3658901"/>
            <a:ext cx="2515800" cy="133607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Grafana Unified UI for metrics and logs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Loki-based Logging Architecture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2700000" flipH="0" flipV="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931886" y="3290935"/>
            <a:ext cx="6328228" cy="1311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Architecture Deep Dive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588169" y="2112716"/>
            <a:ext cx="1015663" cy="101566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867564" y="1322371"/>
            <a:ext cx="2456872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07</a:t>
            </a:r>
            <a:endParaRPr kumimoji="1" lang="zh-CN" alt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-2540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1" flipV="0">
            <a:off x="957064" y="1572389"/>
            <a:ext cx="10277872" cy="4780146"/>
          </a:xfrm>
          <a:custGeom>
            <a:avLst/>
            <a:gdLst>
              <a:gd name="connsiteX0" fmla="*/ 9927634 w 10277872"/>
              <a:gd name="connsiteY0" fmla="*/ 0 h 3776846"/>
              <a:gd name="connsiteX1" fmla="*/ 8856124 w 10277872"/>
              <a:gd name="connsiteY1" fmla="*/ 0 h 3776846"/>
              <a:gd name="connsiteX2" fmla="*/ 8682031 w 10277872"/>
              <a:gd name="connsiteY2" fmla="*/ 0 h 3776846"/>
              <a:gd name="connsiteX3" fmla="*/ 7771551 w 10277872"/>
              <a:gd name="connsiteY3" fmla="*/ 0 h 3776846"/>
              <a:gd name="connsiteX4" fmla="*/ 7610521 w 10277872"/>
              <a:gd name="connsiteY4" fmla="*/ 0 h 3776846"/>
              <a:gd name="connsiteX5" fmla="*/ 6615193 w 10277872"/>
              <a:gd name="connsiteY5" fmla="*/ 0 h 3776846"/>
              <a:gd name="connsiteX6" fmla="*/ 6525948 w 10277872"/>
              <a:gd name="connsiteY6" fmla="*/ 0 h 3776846"/>
              <a:gd name="connsiteX7" fmla="*/ 5840244 w 10277872"/>
              <a:gd name="connsiteY7" fmla="*/ 0 h 3776846"/>
              <a:gd name="connsiteX8" fmla="*/ 5369590 w 10277872"/>
              <a:gd name="connsiteY8" fmla="*/ 0 h 3776846"/>
              <a:gd name="connsiteX9" fmla="*/ 4908282 w 10277872"/>
              <a:gd name="connsiteY9" fmla="*/ 0 h 3776846"/>
              <a:gd name="connsiteX10" fmla="*/ 4683886 w 10277872"/>
              <a:gd name="connsiteY10" fmla="*/ 0 h 3776846"/>
              <a:gd name="connsiteX11" fmla="*/ 4594641 w 10277872"/>
              <a:gd name="connsiteY11" fmla="*/ 0 h 3776846"/>
              <a:gd name="connsiteX12" fmla="*/ 3751924 w 10277872"/>
              <a:gd name="connsiteY12" fmla="*/ 0 h 3776846"/>
              <a:gd name="connsiteX13" fmla="*/ 3662679 w 10277872"/>
              <a:gd name="connsiteY13" fmla="*/ 0 h 3776846"/>
              <a:gd name="connsiteX14" fmla="*/ 3599313 w 10277872"/>
              <a:gd name="connsiteY14" fmla="*/ 0 h 3776846"/>
              <a:gd name="connsiteX15" fmla="*/ 3438283 w 10277872"/>
              <a:gd name="connsiteY15" fmla="*/ 0 h 3776846"/>
              <a:gd name="connsiteX16" fmla="*/ 2667351 w 10277872"/>
              <a:gd name="connsiteY16" fmla="*/ 0 h 3776846"/>
              <a:gd name="connsiteX17" fmla="*/ 2527803 w 10277872"/>
              <a:gd name="connsiteY17" fmla="*/ 0 h 3776846"/>
              <a:gd name="connsiteX18" fmla="*/ 2506321 w 10277872"/>
              <a:gd name="connsiteY18" fmla="*/ 0 h 3776846"/>
              <a:gd name="connsiteX19" fmla="*/ 2353710 w 10277872"/>
              <a:gd name="connsiteY19" fmla="*/ 0 h 3776846"/>
              <a:gd name="connsiteX20" fmla="*/ 1595841 w 10277872"/>
              <a:gd name="connsiteY20" fmla="*/ 0 h 3776846"/>
              <a:gd name="connsiteX21" fmla="*/ 1421748 w 10277872"/>
              <a:gd name="connsiteY21" fmla="*/ 0 h 3776846"/>
              <a:gd name="connsiteX22" fmla="*/ 1282200 w 10277872"/>
              <a:gd name="connsiteY22" fmla="*/ 0 h 3776846"/>
              <a:gd name="connsiteX23" fmla="*/ 350238 w 10277872"/>
              <a:gd name="connsiteY23" fmla="*/ 0 h 3776846"/>
              <a:gd name="connsiteX24" fmla="*/ 0 w 10277872"/>
              <a:gd name="connsiteY24" fmla="*/ 361656 h 3776846"/>
              <a:gd name="connsiteX25" fmla="*/ 0 w 10277872"/>
              <a:gd name="connsiteY25" fmla="*/ 972817 h 3776846"/>
              <a:gd name="connsiteX26" fmla="*/ 0 w 10277872"/>
              <a:gd name="connsiteY26" fmla="*/ 2441301 h 3776846"/>
              <a:gd name="connsiteX27" fmla="*/ 0 w 10277872"/>
              <a:gd name="connsiteY27" fmla="*/ 3052462 h 3776846"/>
              <a:gd name="connsiteX28" fmla="*/ 701504 w 10277872"/>
              <a:gd name="connsiteY28" fmla="*/ 3776846 h 3776846"/>
              <a:gd name="connsiteX29" fmla="*/ 1633466 w 10277872"/>
              <a:gd name="connsiteY29" fmla="*/ 3776846 h 3776846"/>
              <a:gd name="connsiteX30" fmla="*/ 1773014 w 10277872"/>
              <a:gd name="connsiteY30" fmla="*/ 3776846 h 3776846"/>
              <a:gd name="connsiteX31" fmla="*/ 1946079 w 10277872"/>
              <a:gd name="connsiteY31" fmla="*/ 3776846 h 3776846"/>
              <a:gd name="connsiteX32" fmla="*/ 2704976 w 10277872"/>
              <a:gd name="connsiteY32" fmla="*/ 3776846 h 3776846"/>
              <a:gd name="connsiteX33" fmla="*/ 2857587 w 10277872"/>
              <a:gd name="connsiteY33" fmla="*/ 3776846 h 3776846"/>
              <a:gd name="connsiteX34" fmla="*/ 2878041 w 10277872"/>
              <a:gd name="connsiteY34" fmla="*/ 3776846 h 3776846"/>
              <a:gd name="connsiteX35" fmla="*/ 3017589 w 10277872"/>
              <a:gd name="connsiteY35" fmla="*/ 3776846 h 3776846"/>
              <a:gd name="connsiteX36" fmla="*/ 3789549 w 10277872"/>
              <a:gd name="connsiteY36" fmla="*/ 3776846 h 3776846"/>
              <a:gd name="connsiteX37" fmla="*/ 3949551 w 10277872"/>
              <a:gd name="connsiteY37" fmla="*/ 3776846 h 3776846"/>
              <a:gd name="connsiteX38" fmla="*/ 4013945 w 10277872"/>
              <a:gd name="connsiteY38" fmla="*/ 3776846 h 3776846"/>
              <a:gd name="connsiteX39" fmla="*/ 4102162 w 10277872"/>
              <a:gd name="connsiteY39" fmla="*/ 3776846 h 3776846"/>
              <a:gd name="connsiteX40" fmla="*/ 4945907 w 10277872"/>
              <a:gd name="connsiteY40" fmla="*/ 3776846 h 3776846"/>
              <a:gd name="connsiteX41" fmla="*/ 5019352 w 10277872"/>
              <a:gd name="connsiteY41" fmla="*/ 3776846 h 3776846"/>
              <a:gd name="connsiteX42" fmla="*/ 5034124 w 10277872"/>
              <a:gd name="connsiteY42" fmla="*/ 3776846 h 3776846"/>
              <a:gd name="connsiteX43" fmla="*/ 5258520 w 10277872"/>
              <a:gd name="connsiteY43" fmla="*/ 3776846 h 3776846"/>
              <a:gd name="connsiteX44" fmla="*/ 6175710 w 10277872"/>
              <a:gd name="connsiteY44" fmla="*/ 3776846 h 3776846"/>
              <a:gd name="connsiteX45" fmla="*/ 6190482 w 10277872"/>
              <a:gd name="connsiteY45" fmla="*/ 3776846 h 3776846"/>
              <a:gd name="connsiteX46" fmla="*/ 6263927 w 10277872"/>
              <a:gd name="connsiteY46" fmla="*/ 3776846 h 3776846"/>
              <a:gd name="connsiteX47" fmla="*/ 7260283 w 10277872"/>
              <a:gd name="connsiteY47" fmla="*/ 3776846 h 3776846"/>
              <a:gd name="connsiteX48" fmla="*/ 7420285 w 10277872"/>
              <a:gd name="connsiteY48" fmla="*/ 3776846 h 3776846"/>
              <a:gd name="connsiteX49" fmla="*/ 8331793 w 10277872"/>
              <a:gd name="connsiteY49" fmla="*/ 3776846 h 3776846"/>
              <a:gd name="connsiteX50" fmla="*/ 8504858 w 10277872"/>
              <a:gd name="connsiteY50" fmla="*/ 3776846 h 3776846"/>
              <a:gd name="connsiteX51" fmla="*/ 9576368 w 10277872"/>
              <a:gd name="connsiteY51" fmla="*/ 3776846 h 3776846"/>
              <a:gd name="connsiteX52" fmla="*/ 10277872 w 10277872"/>
              <a:gd name="connsiteY52" fmla="*/ 3052462 h 3776846"/>
              <a:gd name="connsiteX53" fmla="*/ 10277872 w 10277872"/>
              <a:gd name="connsiteY53" fmla="*/ 2441301 h 3776846"/>
              <a:gd name="connsiteX54" fmla="*/ 10277872 w 10277872"/>
              <a:gd name="connsiteY54" fmla="*/ 972817 h 3776846"/>
              <a:gd name="connsiteX55" fmla="*/ 10277872 w 10277872"/>
              <a:gd name="connsiteY55" fmla="*/ 361656 h 3776846"/>
              <a:gd name="connsiteX56" fmla="*/ 9927634 w 10277872"/>
              <a:gd name="connsiteY56" fmla="*/ 0 h 3776846"/>
            </a:gdLst>
            <a:rect l="l" t="t" r="r" b="b"/>
            <a:pathLst>
              <a:path w="10277872" h="3776846">
                <a:moveTo>
                  <a:pt x="9927634" y="0"/>
                </a:moveTo>
                <a:lnTo>
                  <a:pt x="8856124" y="0"/>
                </a:lnTo>
                <a:lnTo>
                  <a:pt x="8682031" y="0"/>
                </a:lnTo>
                <a:lnTo>
                  <a:pt x="7771551" y="0"/>
                </a:lnTo>
                <a:lnTo>
                  <a:pt x="7610521" y="0"/>
                </a:lnTo>
                <a:lnTo>
                  <a:pt x="6615193" y="0"/>
                </a:lnTo>
                <a:lnTo>
                  <a:pt x="6525948" y="0"/>
                </a:lnTo>
                <a:lnTo>
                  <a:pt x="5840244" y="0"/>
                </a:lnTo>
                <a:lnTo>
                  <a:pt x="5369590" y="0"/>
                </a:lnTo>
                <a:lnTo>
                  <a:pt x="4908282" y="0"/>
                </a:lnTo>
                <a:lnTo>
                  <a:pt x="4683886" y="0"/>
                </a:lnTo>
                <a:lnTo>
                  <a:pt x="4594641" y="0"/>
                </a:lnTo>
                <a:lnTo>
                  <a:pt x="3751924" y="0"/>
                </a:lnTo>
                <a:lnTo>
                  <a:pt x="3662679" y="0"/>
                </a:lnTo>
                <a:lnTo>
                  <a:pt x="3599313" y="0"/>
                </a:lnTo>
                <a:lnTo>
                  <a:pt x="3438283" y="0"/>
                </a:lnTo>
                <a:lnTo>
                  <a:pt x="2667351" y="0"/>
                </a:lnTo>
                <a:lnTo>
                  <a:pt x="2527803" y="0"/>
                </a:lnTo>
                <a:lnTo>
                  <a:pt x="2506321" y="0"/>
                </a:lnTo>
                <a:lnTo>
                  <a:pt x="2353710" y="0"/>
                </a:lnTo>
                <a:lnTo>
                  <a:pt x="1595841" y="0"/>
                </a:lnTo>
                <a:lnTo>
                  <a:pt x="1421748" y="0"/>
                </a:lnTo>
                <a:lnTo>
                  <a:pt x="1282200" y="0"/>
                </a:lnTo>
                <a:lnTo>
                  <a:pt x="350238" y="0"/>
                </a:lnTo>
                <a:cubicBezTo>
                  <a:pt x="156788" y="0"/>
                  <a:pt x="0" y="161928"/>
                  <a:pt x="0" y="361656"/>
                </a:cubicBezTo>
                <a:lnTo>
                  <a:pt x="0" y="972817"/>
                </a:lnTo>
                <a:lnTo>
                  <a:pt x="0" y="2441301"/>
                </a:lnTo>
                <a:lnTo>
                  <a:pt x="0" y="3052462"/>
                </a:lnTo>
                <a:cubicBezTo>
                  <a:pt x="0" y="3452495"/>
                  <a:pt x="314056" y="3776846"/>
                  <a:pt x="701504" y="3776846"/>
                </a:cubicBezTo>
                <a:lnTo>
                  <a:pt x="1633466" y="3776846"/>
                </a:lnTo>
                <a:lnTo>
                  <a:pt x="1773014" y="3776846"/>
                </a:lnTo>
                <a:lnTo>
                  <a:pt x="1946079" y="3776846"/>
                </a:lnTo>
                <a:lnTo>
                  <a:pt x="2704976" y="3776846"/>
                </a:lnTo>
                <a:lnTo>
                  <a:pt x="2857587" y="3776846"/>
                </a:lnTo>
                <a:lnTo>
                  <a:pt x="2878041" y="3776846"/>
                </a:lnTo>
                <a:lnTo>
                  <a:pt x="3017589" y="3776846"/>
                </a:lnTo>
                <a:lnTo>
                  <a:pt x="3789549" y="3776846"/>
                </a:lnTo>
                <a:lnTo>
                  <a:pt x="3949551" y="3776846"/>
                </a:lnTo>
                <a:lnTo>
                  <a:pt x="4013945" y="3776846"/>
                </a:lnTo>
                <a:lnTo>
                  <a:pt x="4102162" y="3776846"/>
                </a:lnTo>
                <a:lnTo>
                  <a:pt x="4945907" y="3776846"/>
                </a:lnTo>
                <a:lnTo>
                  <a:pt x="5019352" y="3776846"/>
                </a:lnTo>
                <a:lnTo>
                  <a:pt x="5034124" y="3776846"/>
                </a:lnTo>
                <a:lnTo>
                  <a:pt x="5258520" y="3776846"/>
                </a:lnTo>
                <a:lnTo>
                  <a:pt x="6175710" y="3776846"/>
                </a:lnTo>
                <a:lnTo>
                  <a:pt x="6190482" y="3776846"/>
                </a:lnTo>
                <a:lnTo>
                  <a:pt x="6263927" y="3776846"/>
                </a:lnTo>
                <a:lnTo>
                  <a:pt x="7260283" y="3776846"/>
                </a:lnTo>
                <a:lnTo>
                  <a:pt x="7420285" y="3776846"/>
                </a:lnTo>
                <a:lnTo>
                  <a:pt x="8331793" y="3776846"/>
                </a:lnTo>
                <a:lnTo>
                  <a:pt x="8504858" y="3776846"/>
                </a:lnTo>
                <a:lnTo>
                  <a:pt x="9576368" y="3776846"/>
                </a:lnTo>
                <a:cubicBezTo>
                  <a:pt x="9963816" y="3776846"/>
                  <a:pt x="10277872" y="3452495"/>
                  <a:pt x="10277872" y="3052462"/>
                </a:cubicBezTo>
                <a:lnTo>
                  <a:pt x="10277872" y="2441301"/>
                </a:lnTo>
                <a:lnTo>
                  <a:pt x="10277872" y="972817"/>
                </a:lnTo>
                <a:lnTo>
                  <a:pt x="10277872" y="361656"/>
                </a:lnTo>
                <a:cubicBezTo>
                  <a:pt x="10277872" y="161928"/>
                  <a:pt x="10121084" y="0"/>
                  <a:pt x="9927634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3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957064" y="1572390"/>
            <a:ext cx="10277872" cy="563305"/>
          </a:xfrm>
          <a:custGeom>
            <a:avLst/>
            <a:gdLst>
              <a:gd name="connsiteX0" fmla="*/ 350238 w 10277872"/>
              <a:gd name="connsiteY0" fmla="*/ 0 h 563305"/>
              <a:gd name="connsiteX1" fmla="*/ 1526690 w 10277872"/>
              <a:gd name="connsiteY1" fmla="*/ 0 h 563305"/>
              <a:gd name="connsiteX2" fmla="*/ 1595841 w 10277872"/>
              <a:gd name="connsiteY2" fmla="*/ 0 h 563305"/>
              <a:gd name="connsiteX3" fmla="*/ 2772293 w 10277872"/>
              <a:gd name="connsiteY3" fmla="*/ 0 h 563305"/>
              <a:gd name="connsiteX4" fmla="*/ 2798192 w 10277872"/>
              <a:gd name="connsiteY4" fmla="*/ 2694 h 563305"/>
              <a:gd name="connsiteX5" fmla="*/ 2824091 w 10277872"/>
              <a:gd name="connsiteY5" fmla="*/ 0 h 563305"/>
              <a:gd name="connsiteX6" fmla="*/ 3662680 w 10277872"/>
              <a:gd name="connsiteY6" fmla="*/ 0 h 563305"/>
              <a:gd name="connsiteX7" fmla="*/ 4044331 w 10277872"/>
              <a:gd name="connsiteY7" fmla="*/ 0 h 563305"/>
              <a:gd name="connsiteX8" fmla="*/ 4069694 w 10277872"/>
              <a:gd name="connsiteY8" fmla="*/ 0 h 563305"/>
              <a:gd name="connsiteX9" fmla="*/ 4908283 w 10277872"/>
              <a:gd name="connsiteY9" fmla="*/ 0 h 563305"/>
              <a:gd name="connsiteX10" fmla="*/ 5220783 w 10277872"/>
              <a:gd name="connsiteY10" fmla="*/ 0 h 563305"/>
              <a:gd name="connsiteX11" fmla="*/ 5289934 w 10277872"/>
              <a:gd name="connsiteY11" fmla="*/ 0 h 563305"/>
              <a:gd name="connsiteX12" fmla="*/ 5369589 w 10277872"/>
              <a:gd name="connsiteY12" fmla="*/ 0 h 563305"/>
              <a:gd name="connsiteX13" fmla="*/ 6466386 w 10277872"/>
              <a:gd name="connsiteY13" fmla="*/ 0 h 563305"/>
              <a:gd name="connsiteX14" fmla="*/ 6518184 w 10277872"/>
              <a:gd name="connsiteY14" fmla="*/ 0 h 563305"/>
              <a:gd name="connsiteX15" fmla="*/ 6546041 w 10277872"/>
              <a:gd name="connsiteY15" fmla="*/ 0 h 563305"/>
              <a:gd name="connsiteX16" fmla="*/ 6615192 w 10277872"/>
              <a:gd name="connsiteY16" fmla="*/ 0 h 563305"/>
              <a:gd name="connsiteX17" fmla="*/ 7356773 w 10277872"/>
              <a:gd name="connsiteY17" fmla="*/ 0 h 563305"/>
              <a:gd name="connsiteX18" fmla="*/ 7763787 w 10277872"/>
              <a:gd name="connsiteY18" fmla="*/ 0 h 563305"/>
              <a:gd name="connsiteX19" fmla="*/ 7791644 w 10277872"/>
              <a:gd name="connsiteY19" fmla="*/ 0 h 563305"/>
              <a:gd name="connsiteX20" fmla="*/ 7843442 w 10277872"/>
              <a:gd name="connsiteY20" fmla="*/ 0 h 563305"/>
              <a:gd name="connsiteX21" fmla="*/ 8602376 w 10277872"/>
              <a:gd name="connsiteY21" fmla="*/ 0 h 563305"/>
              <a:gd name="connsiteX22" fmla="*/ 8682031 w 10277872"/>
              <a:gd name="connsiteY22" fmla="*/ 0 h 563305"/>
              <a:gd name="connsiteX23" fmla="*/ 9089045 w 10277872"/>
              <a:gd name="connsiteY23" fmla="*/ 0 h 563305"/>
              <a:gd name="connsiteX24" fmla="*/ 9927634 w 10277872"/>
              <a:gd name="connsiteY24" fmla="*/ 0 h 563305"/>
              <a:gd name="connsiteX25" fmla="*/ 10277872 w 10277872"/>
              <a:gd name="connsiteY25" fmla="*/ 361406 h 563305"/>
              <a:gd name="connsiteX26" fmla="*/ 10277872 w 10277872"/>
              <a:gd name="connsiteY26" fmla="*/ 563305 h 563305"/>
              <a:gd name="connsiteX27" fmla="*/ 9439283 w 10277872"/>
              <a:gd name="connsiteY27" fmla="*/ 563305 h 563305"/>
              <a:gd name="connsiteX28" fmla="*/ 8952614 w 10277872"/>
              <a:gd name="connsiteY28" fmla="*/ 563305 h 563305"/>
              <a:gd name="connsiteX29" fmla="*/ 8331793 w 10277872"/>
              <a:gd name="connsiteY29" fmla="*/ 563305 h 563305"/>
              <a:gd name="connsiteX30" fmla="*/ 8141882 w 10277872"/>
              <a:gd name="connsiteY30" fmla="*/ 563305 h 563305"/>
              <a:gd name="connsiteX31" fmla="*/ 8114025 w 10277872"/>
              <a:gd name="connsiteY31" fmla="*/ 563305 h 563305"/>
              <a:gd name="connsiteX32" fmla="*/ 7493204 w 10277872"/>
              <a:gd name="connsiteY32" fmla="*/ 563305 h 563305"/>
              <a:gd name="connsiteX33" fmla="*/ 7006535 w 10277872"/>
              <a:gd name="connsiteY33" fmla="*/ 563305 h 563305"/>
              <a:gd name="connsiteX34" fmla="*/ 6965430 w 10277872"/>
              <a:gd name="connsiteY34" fmla="*/ 563305 h 563305"/>
              <a:gd name="connsiteX35" fmla="*/ 6816624 w 10277872"/>
              <a:gd name="connsiteY35" fmla="*/ 563305 h 563305"/>
              <a:gd name="connsiteX36" fmla="*/ 6195803 w 10277872"/>
              <a:gd name="connsiteY36" fmla="*/ 563305 h 563305"/>
              <a:gd name="connsiteX37" fmla="*/ 6167946 w 10277872"/>
              <a:gd name="connsiteY37" fmla="*/ 563305 h 563305"/>
              <a:gd name="connsiteX38" fmla="*/ 5640172 w 10277872"/>
              <a:gd name="connsiteY38" fmla="*/ 563305 h 563305"/>
              <a:gd name="connsiteX39" fmla="*/ 5258521 w 10277872"/>
              <a:gd name="connsiteY39" fmla="*/ 563305 h 563305"/>
              <a:gd name="connsiteX40" fmla="*/ 5019351 w 10277872"/>
              <a:gd name="connsiteY40" fmla="*/ 563305 h 563305"/>
              <a:gd name="connsiteX41" fmla="*/ 4870545 w 10277872"/>
              <a:gd name="connsiteY41" fmla="*/ 563305 h 563305"/>
              <a:gd name="connsiteX42" fmla="*/ 4419932 w 10277872"/>
              <a:gd name="connsiteY42" fmla="*/ 563305 h 563305"/>
              <a:gd name="connsiteX43" fmla="*/ 3694093 w 10277872"/>
              <a:gd name="connsiteY43" fmla="*/ 563305 h 563305"/>
              <a:gd name="connsiteX44" fmla="*/ 3312442 w 10277872"/>
              <a:gd name="connsiteY44" fmla="*/ 563305 h 563305"/>
              <a:gd name="connsiteX45" fmla="*/ 3122531 w 10277872"/>
              <a:gd name="connsiteY45" fmla="*/ 563305 h 563305"/>
              <a:gd name="connsiteX46" fmla="*/ 2473853 w 10277872"/>
              <a:gd name="connsiteY46" fmla="*/ 563305 h 563305"/>
              <a:gd name="connsiteX47" fmla="*/ 1946079 w 10277872"/>
              <a:gd name="connsiteY47" fmla="*/ 563305 h 563305"/>
              <a:gd name="connsiteX48" fmla="*/ 1176452 w 10277872"/>
              <a:gd name="connsiteY48" fmla="*/ 563305 h 563305"/>
              <a:gd name="connsiteX49" fmla="*/ 0 w 10277872"/>
              <a:gd name="connsiteY49" fmla="*/ 563305 h 563305"/>
              <a:gd name="connsiteX50" fmla="*/ 0 w 10277872"/>
              <a:gd name="connsiteY50" fmla="*/ 361406 h 563305"/>
              <a:gd name="connsiteX51" fmla="*/ 350238 w 10277872"/>
              <a:gd name="connsiteY51" fmla="*/ 0 h 563305"/>
            </a:gdLst>
            <a:rect l="l" t="t" r="r" b="b"/>
            <a:pathLst>
              <a:path w="10277872" h="563305">
                <a:moveTo>
                  <a:pt x="350238" y="0"/>
                </a:moveTo>
                <a:lnTo>
                  <a:pt x="1526690" y="0"/>
                </a:lnTo>
                <a:lnTo>
                  <a:pt x="1595841" y="0"/>
                </a:lnTo>
                <a:lnTo>
                  <a:pt x="2772293" y="0"/>
                </a:lnTo>
                <a:lnTo>
                  <a:pt x="2798192" y="2694"/>
                </a:lnTo>
                <a:lnTo>
                  <a:pt x="2824091" y="0"/>
                </a:lnTo>
                <a:lnTo>
                  <a:pt x="3662680" y="0"/>
                </a:lnTo>
                <a:lnTo>
                  <a:pt x="4044331" y="0"/>
                </a:lnTo>
                <a:lnTo>
                  <a:pt x="4069694" y="0"/>
                </a:lnTo>
                <a:lnTo>
                  <a:pt x="4908283" y="0"/>
                </a:lnTo>
                <a:lnTo>
                  <a:pt x="5220783" y="0"/>
                </a:lnTo>
                <a:lnTo>
                  <a:pt x="5289934" y="0"/>
                </a:lnTo>
                <a:lnTo>
                  <a:pt x="5369589" y="0"/>
                </a:lnTo>
                <a:lnTo>
                  <a:pt x="6466386" y="0"/>
                </a:lnTo>
                <a:lnTo>
                  <a:pt x="6518184" y="0"/>
                </a:lnTo>
                <a:lnTo>
                  <a:pt x="6546041" y="0"/>
                </a:lnTo>
                <a:lnTo>
                  <a:pt x="6615192" y="0"/>
                </a:lnTo>
                <a:lnTo>
                  <a:pt x="7356773" y="0"/>
                </a:lnTo>
                <a:lnTo>
                  <a:pt x="7763787" y="0"/>
                </a:lnTo>
                <a:lnTo>
                  <a:pt x="7791644" y="0"/>
                </a:lnTo>
                <a:lnTo>
                  <a:pt x="7843442" y="0"/>
                </a:lnTo>
                <a:lnTo>
                  <a:pt x="8602376" y="0"/>
                </a:lnTo>
                <a:lnTo>
                  <a:pt x="8682031" y="0"/>
                </a:lnTo>
                <a:lnTo>
                  <a:pt x="9089045" y="0"/>
                </a:lnTo>
                <a:lnTo>
                  <a:pt x="9927634" y="0"/>
                </a:lnTo>
                <a:cubicBezTo>
                  <a:pt x="10121083" y="0"/>
                  <a:pt x="10277872" y="161816"/>
                  <a:pt x="10277872" y="361406"/>
                </a:cubicBezTo>
                <a:lnTo>
                  <a:pt x="10277872" y="563305"/>
                </a:lnTo>
                <a:lnTo>
                  <a:pt x="9439283" y="563305"/>
                </a:lnTo>
                <a:lnTo>
                  <a:pt x="8952614" y="563305"/>
                </a:lnTo>
                <a:lnTo>
                  <a:pt x="8331793" y="563305"/>
                </a:lnTo>
                <a:lnTo>
                  <a:pt x="8141882" y="563305"/>
                </a:lnTo>
                <a:lnTo>
                  <a:pt x="8114025" y="563305"/>
                </a:lnTo>
                <a:lnTo>
                  <a:pt x="7493204" y="563305"/>
                </a:lnTo>
                <a:lnTo>
                  <a:pt x="7006535" y="563305"/>
                </a:lnTo>
                <a:lnTo>
                  <a:pt x="6965430" y="563305"/>
                </a:lnTo>
                <a:lnTo>
                  <a:pt x="6816624" y="563305"/>
                </a:lnTo>
                <a:lnTo>
                  <a:pt x="6195803" y="563305"/>
                </a:lnTo>
                <a:lnTo>
                  <a:pt x="6167946" y="563305"/>
                </a:lnTo>
                <a:lnTo>
                  <a:pt x="5640172" y="563305"/>
                </a:lnTo>
                <a:lnTo>
                  <a:pt x="5258521" y="563305"/>
                </a:lnTo>
                <a:lnTo>
                  <a:pt x="5019351" y="563305"/>
                </a:lnTo>
                <a:lnTo>
                  <a:pt x="4870545" y="563305"/>
                </a:lnTo>
                <a:lnTo>
                  <a:pt x="4419932" y="563305"/>
                </a:lnTo>
                <a:lnTo>
                  <a:pt x="3694093" y="563305"/>
                </a:lnTo>
                <a:lnTo>
                  <a:pt x="3312442" y="563305"/>
                </a:lnTo>
                <a:lnTo>
                  <a:pt x="3122531" y="563305"/>
                </a:lnTo>
                <a:lnTo>
                  <a:pt x="2473853" y="563305"/>
                </a:lnTo>
                <a:lnTo>
                  <a:pt x="1946079" y="563305"/>
                </a:lnTo>
                <a:lnTo>
                  <a:pt x="1176452" y="563305"/>
                </a:lnTo>
                <a:lnTo>
                  <a:pt x="0" y="563305"/>
                </a:lnTo>
                <a:lnTo>
                  <a:pt x="0" y="361406"/>
                </a:lnTo>
                <a:cubicBezTo>
                  <a:pt x="0" y="161816"/>
                  <a:pt x="156788" y="0"/>
                  <a:pt x="35023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5596404" y="1362415"/>
            <a:ext cx="999192" cy="999314"/>
          </a:xfrm>
          <a:custGeom>
            <a:avLst/>
            <a:gdLst>
              <a:gd name="connsiteX0" fmla="*/ 1153668 w 1153668"/>
              <a:gd name="connsiteY0" fmla="*/ 576834 h 1153668"/>
              <a:gd name="connsiteX1" fmla="*/ 576834 w 1153668"/>
              <a:gd name="connsiteY1" fmla="*/ 1153668 h 1153668"/>
              <a:gd name="connsiteX2" fmla="*/ 0 w 1153668"/>
              <a:gd name="connsiteY2" fmla="*/ 576834 h 1153668"/>
              <a:gd name="connsiteX3" fmla="*/ 576834 w 1153668"/>
              <a:gd name="connsiteY3" fmla="*/ 0 h 1153668"/>
              <a:gd name="connsiteX4" fmla="*/ 1153668 w 1153668"/>
              <a:gd name="connsiteY4" fmla="*/ 576834 h 1153668"/>
            </a:gdLst>
            <a:rect l="l" t="t" r="r" b="b"/>
            <a:pathLst>
              <a:path w="1153668" h="1153668">
                <a:moveTo>
                  <a:pt x="1153668" y="576834"/>
                </a:moveTo>
                <a:cubicBezTo>
                  <a:pt x="1153668" y="895411"/>
                  <a:pt x="895411" y="1153668"/>
                  <a:pt x="576834" y="1153668"/>
                </a:cubicBezTo>
                <a:cubicBezTo>
                  <a:pt x="258257" y="1153668"/>
                  <a:pt x="0" y="895411"/>
                  <a:pt x="0" y="576834"/>
                </a:cubicBezTo>
                <a:cubicBezTo>
                  <a:pt x="0" y="258257"/>
                  <a:pt x="258257" y="0"/>
                  <a:pt x="576834" y="0"/>
                </a:cubicBezTo>
                <a:cubicBezTo>
                  <a:pt x="895411" y="0"/>
                  <a:pt x="1153668" y="258257"/>
                  <a:pt x="1153668" y="576834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5693003" y="1459124"/>
            <a:ext cx="805995" cy="805896"/>
          </a:xfrm>
          <a:custGeom>
            <a:avLst/>
            <a:gdLst>
              <a:gd name="connsiteX0" fmla="*/ 930558 w 930558"/>
              <a:gd name="connsiteY0" fmla="*/ 465279 h 930558"/>
              <a:gd name="connsiteX1" fmla="*/ 465279 w 930558"/>
              <a:gd name="connsiteY1" fmla="*/ 930558 h 930558"/>
              <a:gd name="connsiteX2" fmla="*/ 0 w 930558"/>
              <a:gd name="connsiteY2" fmla="*/ 465279 h 930558"/>
              <a:gd name="connsiteX3" fmla="*/ 465279 w 930558"/>
              <a:gd name="connsiteY3" fmla="*/ 0 h 930558"/>
              <a:gd name="connsiteX4" fmla="*/ 930558 w 930558"/>
              <a:gd name="connsiteY4" fmla="*/ 465279 h 930558"/>
            </a:gdLst>
            <a:rect l="l" t="t" r="r" b="b"/>
            <a:pathLst>
              <a:path w="930558" h="930558">
                <a:moveTo>
                  <a:pt x="930558" y="465279"/>
                </a:moveTo>
                <a:cubicBezTo>
                  <a:pt x="930558" y="722246"/>
                  <a:pt x="722246" y="930558"/>
                  <a:pt x="465279" y="930558"/>
                </a:cubicBezTo>
                <a:cubicBezTo>
                  <a:pt x="208313" y="930558"/>
                  <a:pt x="0" y="722246"/>
                  <a:pt x="0" y="465279"/>
                </a:cubicBezTo>
                <a:cubicBezTo>
                  <a:pt x="0" y="208313"/>
                  <a:pt x="208313" y="0"/>
                  <a:pt x="465279" y="0"/>
                </a:cubicBezTo>
                <a:cubicBezTo>
                  <a:pt x="722246" y="0"/>
                  <a:pt x="930558" y="208313"/>
                  <a:pt x="930558" y="46527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5844317" y="1641727"/>
            <a:ext cx="503367" cy="440690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Monitoring  Architecture Diagram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2700000" flipH="0" flipV="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2678985" y="2546350"/>
            <a:ext cx="7169865" cy="325120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-2540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1" flipV="0">
            <a:off x="957064" y="1572389"/>
            <a:ext cx="10277872" cy="4780146"/>
          </a:xfrm>
          <a:custGeom>
            <a:avLst/>
            <a:gdLst>
              <a:gd name="connsiteX0" fmla="*/ 9927634 w 10277872"/>
              <a:gd name="connsiteY0" fmla="*/ 0 h 3776846"/>
              <a:gd name="connsiteX1" fmla="*/ 8856124 w 10277872"/>
              <a:gd name="connsiteY1" fmla="*/ 0 h 3776846"/>
              <a:gd name="connsiteX2" fmla="*/ 8682031 w 10277872"/>
              <a:gd name="connsiteY2" fmla="*/ 0 h 3776846"/>
              <a:gd name="connsiteX3" fmla="*/ 7771551 w 10277872"/>
              <a:gd name="connsiteY3" fmla="*/ 0 h 3776846"/>
              <a:gd name="connsiteX4" fmla="*/ 7610521 w 10277872"/>
              <a:gd name="connsiteY4" fmla="*/ 0 h 3776846"/>
              <a:gd name="connsiteX5" fmla="*/ 6615193 w 10277872"/>
              <a:gd name="connsiteY5" fmla="*/ 0 h 3776846"/>
              <a:gd name="connsiteX6" fmla="*/ 6525948 w 10277872"/>
              <a:gd name="connsiteY6" fmla="*/ 0 h 3776846"/>
              <a:gd name="connsiteX7" fmla="*/ 5840244 w 10277872"/>
              <a:gd name="connsiteY7" fmla="*/ 0 h 3776846"/>
              <a:gd name="connsiteX8" fmla="*/ 5369590 w 10277872"/>
              <a:gd name="connsiteY8" fmla="*/ 0 h 3776846"/>
              <a:gd name="connsiteX9" fmla="*/ 4908282 w 10277872"/>
              <a:gd name="connsiteY9" fmla="*/ 0 h 3776846"/>
              <a:gd name="connsiteX10" fmla="*/ 4683886 w 10277872"/>
              <a:gd name="connsiteY10" fmla="*/ 0 h 3776846"/>
              <a:gd name="connsiteX11" fmla="*/ 4594641 w 10277872"/>
              <a:gd name="connsiteY11" fmla="*/ 0 h 3776846"/>
              <a:gd name="connsiteX12" fmla="*/ 3751924 w 10277872"/>
              <a:gd name="connsiteY12" fmla="*/ 0 h 3776846"/>
              <a:gd name="connsiteX13" fmla="*/ 3662679 w 10277872"/>
              <a:gd name="connsiteY13" fmla="*/ 0 h 3776846"/>
              <a:gd name="connsiteX14" fmla="*/ 3599313 w 10277872"/>
              <a:gd name="connsiteY14" fmla="*/ 0 h 3776846"/>
              <a:gd name="connsiteX15" fmla="*/ 3438283 w 10277872"/>
              <a:gd name="connsiteY15" fmla="*/ 0 h 3776846"/>
              <a:gd name="connsiteX16" fmla="*/ 2667351 w 10277872"/>
              <a:gd name="connsiteY16" fmla="*/ 0 h 3776846"/>
              <a:gd name="connsiteX17" fmla="*/ 2527803 w 10277872"/>
              <a:gd name="connsiteY17" fmla="*/ 0 h 3776846"/>
              <a:gd name="connsiteX18" fmla="*/ 2506321 w 10277872"/>
              <a:gd name="connsiteY18" fmla="*/ 0 h 3776846"/>
              <a:gd name="connsiteX19" fmla="*/ 2353710 w 10277872"/>
              <a:gd name="connsiteY19" fmla="*/ 0 h 3776846"/>
              <a:gd name="connsiteX20" fmla="*/ 1595841 w 10277872"/>
              <a:gd name="connsiteY20" fmla="*/ 0 h 3776846"/>
              <a:gd name="connsiteX21" fmla="*/ 1421748 w 10277872"/>
              <a:gd name="connsiteY21" fmla="*/ 0 h 3776846"/>
              <a:gd name="connsiteX22" fmla="*/ 1282200 w 10277872"/>
              <a:gd name="connsiteY22" fmla="*/ 0 h 3776846"/>
              <a:gd name="connsiteX23" fmla="*/ 350238 w 10277872"/>
              <a:gd name="connsiteY23" fmla="*/ 0 h 3776846"/>
              <a:gd name="connsiteX24" fmla="*/ 0 w 10277872"/>
              <a:gd name="connsiteY24" fmla="*/ 361656 h 3776846"/>
              <a:gd name="connsiteX25" fmla="*/ 0 w 10277872"/>
              <a:gd name="connsiteY25" fmla="*/ 972817 h 3776846"/>
              <a:gd name="connsiteX26" fmla="*/ 0 w 10277872"/>
              <a:gd name="connsiteY26" fmla="*/ 2441301 h 3776846"/>
              <a:gd name="connsiteX27" fmla="*/ 0 w 10277872"/>
              <a:gd name="connsiteY27" fmla="*/ 3052462 h 3776846"/>
              <a:gd name="connsiteX28" fmla="*/ 701504 w 10277872"/>
              <a:gd name="connsiteY28" fmla="*/ 3776846 h 3776846"/>
              <a:gd name="connsiteX29" fmla="*/ 1633466 w 10277872"/>
              <a:gd name="connsiteY29" fmla="*/ 3776846 h 3776846"/>
              <a:gd name="connsiteX30" fmla="*/ 1773014 w 10277872"/>
              <a:gd name="connsiteY30" fmla="*/ 3776846 h 3776846"/>
              <a:gd name="connsiteX31" fmla="*/ 1946079 w 10277872"/>
              <a:gd name="connsiteY31" fmla="*/ 3776846 h 3776846"/>
              <a:gd name="connsiteX32" fmla="*/ 2704976 w 10277872"/>
              <a:gd name="connsiteY32" fmla="*/ 3776846 h 3776846"/>
              <a:gd name="connsiteX33" fmla="*/ 2857587 w 10277872"/>
              <a:gd name="connsiteY33" fmla="*/ 3776846 h 3776846"/>
              <a:gd name="connsiteX34" fmla="*/ 2878041 w 10277872"/>
              <a:gd name="connsiteY34" fmla="*/ 3776846 h 3776846"/>
              <a:gd name="connsiteX35" fmla="*/ 3017589 w 10277872"/>
              <a:gd name="connsiteY35" fmla="*/ 3776846 h 3776846"/>
              <a:gd name="connsiteX36" fmla="*/ 3789549 w 10277872"/>
              <a:gd name="connsiteY36" fmla="*/ 3776846 h 3776846"/>
              <a:gd name="connsiteX37" fmla="*/ 3949551 w 10277872"/>
              <a:gd name="connsiteY37" fmla="*/ 3776846 h 3776846"/>
              <a:gd name="connsiteX38" fmla="*/ 4013945 w 10277872"/>
              <a:gd name="connsiteY38" fmla="*/ 3776846 h 3776846"/>
              <a:gd name="connsiteX39" fmla="*/ 4102162 w 10277872"/>
              <a:gd name="connsiteY39" fmla="*/ 3776846 h 3776846"/>
              <a:gd name="connsiteX40" fmla="*/ 4945907 w 10277872"/>
              <a:gd name="connsiteY40" fmla="*/ 3776846 h 3776846"/>
              <a:gd name="connsiteX41" fmla="*/ 5019352 w 10277872"/>
              <a:gd name="connsiteY41" fmla="*/ 3776846 h 3776846"/>
              <a:gd name="connsiteX42" fmla="*/ 5034124 w 10277872"/>
              <a:gd name="connsiteY42" fmla="*/ 3776846 h 3776846"/>
              <a:gd name="connsiteX43" fmla="*/ 5258520 w 10277872"/>
              <a:gd name="connsiteY43" fmla="*/ 3776846 h 3776846"/>
              <a:gd name="connsiteX44" fmla="*/ 6175710 w 10277872"/>
              <a:gd name="connsiteY44" fmla="*/ 3776846 h 3776846"/>
              <a:gd name="connsiteX45" fmla="*/ 6190482 w 10277872"/>
              <a:gd name="connsiteY45" fmla="*/ 3776846 h 3776846"/>
              <a:gd name="connsiteX46" fmla="*/ 6263927 w 10277872"/>
              <a:gd name="connsiteY46" fmla="*/ 3776846 h 3776846"/>
              <a:gd name="connsiteX47" fmla="*/ 7260283 w 10277872"/>
              <a:gd name="connsiteY47" fmla="*/ 3776846 h 3776846"/>
              <a:gd name="connsiteX48" fmla="*/ 7420285 w 10277872"/>
              <a:gd name="connsiteY48" fmla="*/ 3776846 h 3776846"/>
              <a:gd name="connsiteX49" fmla="*/ 8331793 w 10277872"/>
              <a:gd name="connsiteY49" fmla="*/ 3776846 h 3776846"/>
              <a:gd name="connsiteX50" fmla="*/ 8504858 w 10277872"/>
              <a:gd name="connsiteY50" fmla="*/ 3776846 h 3776846"/>
              <a:gd name="connsiteX51" fmla="*/ 9576368 w 10277872"/>
              <a:gd name="connsiteY51" fmla="*/ 3776846 h 3776846"/>
              <a:gd name="connsiteX52" fmla="*/ 10277872 w 10277872"/>
              <a:gd name="connsiteY52" fmla="*/ 3052462 h 3776846"/>
              <a:gd name="connsiteX53" fmla="*/ 10277872 w 10277872"/>
              <a:gd name="connsiteY53" fmla="*/ 2441301 h 3776846"/>
              <a:gd name="connsiteX54" fmla="*/ 10277872 w 10277872"/>
              <a:gd name="connsiteY54" fmla="*/ 972817 h 3776846"/>
              <a:gd name="connsiteX55" fmla="*/ 10277872 w 10277872"/>
              <a:gd name="connsiteY55" fmla="*/ 361656 h 3776846"/>
              <a:gd name="connsiteX56" fmla="*/ 9927634 w 10277872"/>
              <a:gd name="connsiteY56" fmla="*/ 0 h 3776846"/>
            </a:gdLst>
            <a:rect l="l" t="t" r="r" b="b"/>
            <a:pathLst>
              <a:path w="10277872" h="3776846">
                <a:moveTo>
                  <a:pt x="9927634" y="0"/>
                </a:moveTo>
                <a:lnTo>
                  <a:pt x="8856124" y="0"/>
                </a:lnTo>
                <a:lnTo>
                  <a:pt x="8682031" y="0"/>
                </a:lnTo>
                <a:lnTo>
                  <a:pt x="7771551" y="0"/>
                </a:lnTo>
                <a:lnTo>
                  <a:pt x="7610521" y="0"/>
                </a:lnTo>
                <a:lnTo>
                  <a:pt x="6615193" y="0"/>
                </a:lnTo>
                <a:lnTo>
                  <a:pt x="6525948" y="0"/>
                </a:lnTo>
                <a:lnTo>
                  <a:pt x="5840244" y="0"/>
                </a:lnTo>
                <a:lnTo>
                  <a:pt x="5369590" y="0"/>
                </a:lnTo>
                <a:lnTo>
                  <a:pt x="4908282" y="0"/>
                </a:lnTo>
                <a:lnTo>
                  <a:pt x="4683886" y="0"/>
                </a:lnTo>
                <a:lnTo>
                  <a:pt x="4594641" y="0"/>
                </a:lnTo>
                <a:lnTo>
                  <a:pt x="3751924" y="0"/>
                </a:lnTo>
                <a:lnTo>
                  <a:pt x="3662679" y="0"/>
                </a:lnTo>
                <a:lnTo>
                  <a:pt x="3599313" y="0"/>
                </a:lnTo>
                <a:lnTo>
                  <a:pt x="3438283" y="0"/>
                </a:lnTo>
                <a:lnTo>
                  <a:pt x="2667351" y="0"/>
                </a:lnTo>
                <a:lnTo>
                  <a:pt x="2527803" y="0"/>
                </a:lnTo>
                <a:lnTo>
                  <a:pt x="2506321" y="0"/>
                </a:lnTo>
                <a:lnTo>
                  <a:pt x="2353710" y="0"/>
                </a:lnTo>
                <a:lnTo>
                  <a:pt x="1595841" y="0"/>
                </a:lnTo>
                <a:lnTo>
                  <a:pt x="1421748" y="0"/>
                </a:lnTo>
                <a:lnTo>
                  <a:pt x="1282200" y="0"/>
                </a:lnTo>
                <a:lnTo>
                  <a:pt x="350238" y="0"/>
                </a:lnTo>
                <a:cubicBezTo>
                  <a:pt x="156788" y="0"/>
                  <a:pt x="0" y="161928"/>
                  <a:pt x="0" y="361656"/>
                </a:cubicBezTo>
                <a:lnTo>
                  <a:pt x="0" y="972817"/>
                </a:lnTo>
                <a:lnTo>
                  <a:pt x="0" y="2441301"/>
                </a:lnTo>
                <a:lnTo>
                  <a:pt x="0" y="3052462"/>
                </a:lnTo>
                <a:cubicBezTo>
                  <a:pt x="0" y="3452495"/>
                  <a:pt x="314056" y="3776846"/>
                  <a:pt x="701504" y="3776846"/>
                </a:cubicBezTo>
                <a:lnTo>
                  <a:pt x="1633466" y="3776846"/>
                </a:lnTo>
                <a:lnTo>
                  <a:pt x="1773014" y="3776846"/>
                </a:lnTo>
                <a:lnTo>
                  <a:pt x="1946079" y="3776846"/>
                </a:lnTo>
                <a:lnTo>
                  <a:pt x="2704976" y="3776846"/>
                </a:lnTo>
                <a:lnTo>
                  <a:pt x="2857587" y="3776846"/>
                </a:lnTo>
                <a:lnTo>
                  <a:pt x="2878041" y="3776846"/>
                </a:lnTo>
                <a:lnTo>
                  <a:pt x="3017589" y="3776846"/>
                </a:lnTo>
                <a:lnTo>
                  <a:pt x="3789549" y="3776846"/>
                </a:lnTo>
                <a:lnTo>
                  <a:pt x="3949551" y="3776846"/>
                </a:lnTo>
                <a:lnTo>
                  <a:pt x="4013945" y="3776846"/>
                </a:lnTo>
                <a:lnTo>
                  <a:pt x="4102162" y="3776846"/>
                </a:lnTo>
                <a:lnTo>
                  <a:pt x="4945907" y="3776846"/>
                </a:lnTo>
                <a:lnTo>
                  <a:pt x="5019352" y="3776846"/>
                </a:lnTo>
                <a:lnTo>
                  <a:pt x="5034124" y="3776846"/>
                </a:lnTo>
                <a:lnTo>
                  <a:pt x="5258520" y="3776846"/>
                </a:lnTo>
                <a:lnTo>
                  <a:pt x="6175710" y="3776846"/>
                </a:lnTo>
                <a:lnTo>
                  <a:pt x="6190482" y="3776846"/>
                </a:lnTo>
                <a:lnTo>
                  <a:pt x="6263927" y="3776846"/>
                </a:lnTo>
                <a:lnTo>
                  <a:pt x="7260283" y="3776846"/>
                </a:lnTo>
                <a:lnTo>
                  <a:pt x="7420285" y="3776846"/>
                </a:lnTo>
                <a:lnTo>
                  <a:pt x="8331793" y="3776846"/>
                </a:lnTo>
                <a:lnTo>
                  <a:pt x="8504858" y="3776846"/>
                </a:lnTo>
                <a:lnTo>
                  <a:pt x="9576368" y="3776846"/>
                </a:lnTo>
                <a:cubicBezTo>
                  <a:pt x="9963816" y="3776846"/>
                  <a:pt x="10277872" y="3452495"/>
                  <a:pt x="10277872" y="3052462"/>
                </a:cubicBezTo>
                <a:lnTo>
                  <a:pt x="10277872" y="2441301"/>
                </a:lnTo>
                <a:lnTo>
                  <a:pt x="10277872" y="972817"/>
                </a:lnTo>
                <a:lnTo>
                  <a:pt x="10277872" y="361656"/>
                </a:lnTo>
                <a:cubicBezTo>
                  <a:pt x="10277872" y="161928"/>
                  <a:pt x="10121084" y="0"/>
                  <a:pt x="9927634" y="0"/>
                </a:cubicBezTo>
                <a:close/>
              </a:path>
            </a:pathLst>
          </a:custGeom>
          <a:solidFill>
            <a:schemeClr val="bg1"/>
          </a:solidFill>
          <a:ln w="19050" cap="flat">
            <a:solidFill>
              <a:schemeClr val="accent3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957064" y="1572390"/>
            <a:ext cx="10277872" cy="563305"/>
          </a:xfrm>
          <a:custGeom>
            <a:avLst/>
            <a:gdLst>
              <a:gd name="connsiteX0" fmla="*/ 350238 w 10277872"/>
              <a:gd name="connsiteY0" fmla="*/ 0 h 563305"/>
              <a:gd name="connsiteX1" fmla="*/ 1526690 w 10277872"/>
              <a:gd name="connsiteY1" fmla="*/ 0 h 563305"/>
              <a:gd name="connsiteX2" fmla="*/ 1595841 w 10277872"/>
              <a:gd name="connsiteY2" fmla="*/ 0 h 563305"/>
              <a:gd name="connsiteX3" fmla="*/ 2772293 w 10277872"/>
              <a:gd name="connsiteY3" fmla="*/ 0 h 563305"/>
              <a:gd name="connsiteX4" fmla="*/ 2798192 w 10277872"/>
              <a:gd name="connsiteY4" fmla="*/ 2694 h 563305"/>
              <a:gd name="connsiteX5" fmla="*/ 2824091 w 10277872"/>
              <a:gd name="connsiteY5" fmla="*/ 0 h 563305"/>
              <a:gd name="connsiteX6" fmla="*/ 3662680 w 10277872"/>
              <a:gd name="connsiteY6" fmla="*/ 0 h 563305"/>
              <a:gd name="connsiteX7" fmla="*/ 4044331 w 10277872"/>
              <a:gd name="connsiteY7" fmla="*/ 0 h 563305"/>
              <a:gd name="connsiteX8" fmla="*/ 4069694 w 10277872"/>
              <a:gd name="connsiteY8" fmla="*/ 0 h 563305"/>
              <a:gd name="connsiteX9" fmla="*/ 4908283 w 10277872"/>
              <a:gd name="connsiteY9" fmla="*/ 0 h 563305"/>
              <a:gd name="connsiteX10" fmla="*/ 5220783 w 10277872"/>
              <a:gd name="connsiteY10" fmla="*/ 0 h 563305"/>
              <a:gd name="connsiteX11" fmla="*/ 5289934 w 10277872"/>
              <a:gd name="connsiteY11" fmla="*/ 0 h 563305"/>
              <a:gd name="connsiteX12" fmla="*/ 5369589 w 10277872"/>
              <a:gd name="connsiteY12" fmla="*/ 0 h 563305"/>
              <a:gd name="connsiteX13" fmla="*/ 6466386 w 10277872"/>
              <a:gd name="connsiteY13" fmla="*/ 0 h 563305"/>
              <a:gd name="connsiteX14" fmla="*/ 6518184 w 10277872"/>
              <a:gd name="connsiteY14" fmla="*/ 0 h 563305"/>
              <a:gd name="connsiteX15" fmla="*/ 6546041 w 10277872"/>
              <a:gd name="connsiteY15" fmla="*/ 0 h 563305"/>
              <a:gd name="connsiteX16" fmla="*/ 6615192 w 10277872"/>
              <a:gd name="connsiteY16" fmla="*/ 0 h 563305"/>
              <a:gd name="connsiteX17" fmla="*/ 7356773 w 10277872"/>
              <a:gd name="connsiteY17" fmla="*/ 0 h 563305"/>
              <a:gd name="connsiteX18" fmla="*/ 7763787 w 10277872"/>
              <a:gd name="connsiteY18" fmla="*/ 0 h 563305"/>
              <a:gd name="connsiteX19" fmla="*/ 7791644 w 10277872"/>
              <a:gd name="connsiteY19" fmla="*/ 0 h 563305"/>
              <a:gd name="connsiteX20" fmla="*/ 7843442 w 10277872"/>
              <a:gd name="connsiteY20" fmla="*/ 0 h 563305"/>
              <a:gd name="connsiteX21" fmla="*/ 8602376 w 10277872"/>
              <a:gd name="connsiteY21" fmla="*/ 0 h 563305"/>
              <a:gd name="connsiteX22" fmla="*/ 8682031 w 10277872"/>
              <a:gd name="connsiteY22" fmla="*/ 0 h 563305"/>
              <a:gd name="connsiteX23" fmla="*/ 9089045 w 10277872"/>
              <a:gd name="connsiteY23" fmla="*/ 0 h 563305"/>
              <a:gd name="connsiteX24" fmla="*/ 9927634 w 10277872"/>
              <a:gd name="connsiteY24" fmla="*/ 0 h 563305"/>
              <a:gd name="connsiteX25" fmla="*/ 10277872 w 10277872"/>
              <a:gd name="connsiteY25" fmla="*/ 361406 h 563305"/>
              <a:gd name="connsiteX26" fmla="*/ 10277872 w 10277872"/>
              <a:gd name="connsiteY26" fmla="*/ 563305 h 563305"/>
              <a:gd name="connsiteX27" fmla="*/ 9439283 w 10277872"/>
              <a:gd name="connsiteY27" fmla="*/ 563305 h 563305"/>
              <a:gd name="connsiteX28" fmla="*/ 8952614 w 10277872"/>
              <a:gd name="connsiteY28" fmla="*/ 563305 h 563305"/>
              <a:gd name="connsiteX29" fmla="*/ 8331793 w 10277872"/>
              <a:gd name="connsiteY29" fmla="*/ 563305 h 563305"/>
              <a:gd name="connsiteX30" fmla="*/ 8141882 w 10277872"/>
              <a:gd name="connsiteY30" fmla="*/ 563305 h 563305"/>
              <a:gd name="connsiteX31" fmla="*/ 8114025 w 10277872"/>
              <a:gd name="connsiteY31" fmla="*/ 563305 h 563305"/>
              <a:gd name="connsiteX32" fmla="*/ 7493204 w 10277872"/>
              <a:gd name="connsiteY32" fmla="*/ 563305 h 563305"/>
              <a:gd name="connsiteX33" fmla="*/ 7006535 w 10277872"/>
              <a:gd name="connsiteY33" fmla="*/ 563305 h 563305"/>
              <a:gd name="connsiteX34" fmla="*/ 6965430 w 10277872"/>
              <a:gd name="connsiteY34" fmla="*/ 563305 h 563305"/>
              <a:gd name="connsiteX35" fmla="*/ 6816624 w 10277872"/>
              <a:gd name="connsiteY35" fmla="*/ 563305 h 563305"/>
              <a:gd name="connsiteX36" fmla="*/ 6195803 w 10277872"/>
              <a:gd name="connsiteY36" fmla="*/ 563305 h 563305"/>
              <a:gd name="connsiteX37" fmla="*/ 6167946 w 10277872"/>
              <a:gd name="connsiteY37" fmla="*/ 563305 h 563305"/>
              <a:gd name="connsiteX38" fmla="*/ 5640172 w 10277872"/>
              <a:gd name="connsiteY38" fmla="*/ 563305 h 563305"/>
              <a:gd name="connsiteX39" fmla="*/ 5258521 w 10277872"/>
              <a:gd name="connsiteY39" fmla="*/ 563305 h 563305"/>
              <a:gd name="connsiteX40" fmla="*/ 5019351 w 10277872"/>
              <a:gd name="connsiteY40" fmla="*/ 563305 h 563305"/>
              <a:gd name="connsiteX41" fmla="*/ 4870545 w 10277872"/>
              <a:gd name="connsiteY41" fmla="*/ 563305 h 563305"/>
              <a:gd name="connsiteX42" fmla="*/ 4419932 w 10277872"/>
              <a:gd name="connsiteY42" fmla="*/ 563305 h 563305"/>
              <a:gd name="connsiteX43" fmla="*/ 3694093 w 10277872"/>
              <a:gd name="connsiteY43" fmla="*/ 563305 h 563305"/>
              <a:gd name="connsiteX44" fmla="*/ 3312442 w 10277872"/>
              <a:gd name="connsiteY44" fmla="*/ 563305 h 563305"/>
              <a:gd name="connsiteX45" fmla="*/ 3122531 w 10277872"/>
              <a:gd name="connsiteY45" fmla="*/ 563305 h 563305"/>
              <a:gd name="connsiteX46" fmla="*/ 2473853 w 10277872"/>
              <a:gd name="connsiteY46" fmla="*/ 563305 h 563305"/>
              <a:gd name="connsiteX47" fmla="*/ 1946079 w 10277872"/>
              <a:gd name="connsiteY47" fmla="*/ 563305 h 563305"/>
              <a:gd name="connsiteX48" fmla="*/ 1176452 w 10277872"/>
              <a:gd name="connsiteY48" fmla="*/ 563305 h 563305"/>
              <a:gd name="connsiteX49" fmla="*/ 0 w 10277872"/>
              <a:gd name="connsiteY49" fmla="*/ 563305 h 563305"/>
              <a:gd name="connsiteX50" fmla="*/ 0 w 10277872"/>
              <a:gd name="connsiteY50" fmla="*/ 361406 h 563305"/>
              <a:gd name="connsiteX51" fmla="*/ 350238 w 10277872"/>
              <a:gd name="connsiteY51" fmla="*/ 0 h 563305"/>
            </a:gdLst>
            <a:rect l="l" t="t" r="r" b="b"/>
            <a:pathLst>
              <a:path w="10277872" h="563305">
                <a:moveTo>
                  <a:pt x="350238" y="0"/>
                </a:moveTo>
                <a:lnTo>
                  <a:pt x="1526690" y="0"/>
                </a:lnTo>
                <a:lnTo>
                  <a:pt x="1595841" y="0"/>
                </a:lnTo>
                <a:lnTo>
                  <a:pt x="2772293" y="0"/>
                </a:lnTo>
                <a:lnTo>
                  <a:pt x="2798192" y="2694"/>
                </a:lnTo>
                <a:lnTo>
                  <a:pt x="2824091" y="0"/>
                </a:lnTo>
                <a:lnTo>
                  <a:pt x="3662680" y="0"/>
                </a:lnTo>
                <a:lnTo>
                  <a:pt x="4044331" y="0"/>
                </a:lnTo>
                <a:lnTo>
                  <a:pt x="4069694" y="0"/>
                </a:lnTo>
                <a:lnTo>
                  <a:pt x="4908283" y="0"/>
                </a:lnTo>
                <a:lnTo>
                  <a:pt x="5220783" y="0"/>
                </a:lnTo>
                <a:lnTo>
                  <a:pt x="5289934" y="0"/>
                </a:lnTo>
                <a:lnTo>
                  <a:pt x="5369589" y="0"/>
                </a:lnTo>
                <a:lnTo>
                  <a:pt x="6466386" y="0"/>
                </a:lnTo>
                <a:lnTo>
                  <a:pt x="6518184" y="0"/>
                </a:lnTo>
                <a:lnTo>
                  <a:pt x="6546041" y="0"/>
                </a:lnTo>
                <a:lnTo>
                  <a:pt x="6615192" y="0"/>
                </a:lnTo>
                <a:lnTo>
                  <a:pt x="7356773" y="0"/>
                </a:lnTo>
                <a:lnTo>
                  <a:pt x="7763787" y="0"/>
                </a:lnTo>
                <a:lnTo>
                  <a:pt x="7791644" y="0"/>
                </a:lnTo>
                <a:lnTo>
                  <a:pt x="7843442" y="0"/>
                </a:lnTo>
                <a:lnTo>
                  <a:pt x="8602376" y="0"/>
                </a:lnTo>
                <a:lnTo>
                  <a:pt x="8682031" y="0"/>
                </a:lnTo>
                <a:lnTo>
                  <a:pt x="9089045" y="0"/>
                </a:lnTo>
                <a:lnTo>
                  <a:pt x="9927634" y="0"/>
                </a:lnTo>
                <a:cubicBezTo>
                  <a:pt x="10121083" y="0"/>
                  <a:pt x="10277872" y="161816"/>
                  <a:pt x="10277872" y="361406"/>
                </a:cubicBezTo>
                <a:lnTo>
                  <a:pt x="10277872" y="563305"/>
                </a:lnTo>
                <a:lnTo>
                  <a:pt x="9439283" y="563305"/>
                </a:lnTo>
                <a:lnTo>
                  <a:pt x="8952614" y="563305"/>
                </a:lnTo>
                <a:lnTo>
                  <a:pt x="8331793" y="563305"/>
                </a:lnTo>
                <a:lnTo>
                  <a:pt x="8141882" y="563305"/>
                </a:lnTo>
                <a:lnTo>
                  <a:pt x="8114025" y="563305"/>
                </a:lnTo>
                <a:lnTo>
                  <a:pt x="7493204" y="563305"/>
                </a:lnTo>
                <a:lnTo>
                  <a:pt x="7006535" y="563305"/>
                </a:lnTo>
                <a:lnTo>
                  <a:pt x="6965430" y="563305"/>
                </a:lnTo>
                <a:lnTo>
                  <a:pt x="6816624" y="563305"/>
                </a:lnTo>
                <a:lnTo>
                  <a:pt x="6195803" y="563305"/>
                </a:lnTo>
                <a:lnTo>
                  <a:pt x="6167946" y="563305"/>
                </a:lnTo>
                <a:lnTo>
                  <a:pt x="5640172" y="563305"/>
                </a:lnTo>
                <a:lnTo>
                  <a:pt x="5258521" y="563305"/>
                </a:lnTo>
                <a:lnTo>
                  <a:pt x="5019351" y="563305"/>
                </a:lnTo>
                <a:lnTo>
                  <a:pt x="4870545" y="563305"/>
                </a:lnTo>
                <a:lnTo>
                  <a:pt x="4419932" y="563305"/>
                </a:lnTo>
                <a:lnTo>
                  <a:pt x="3694093" y="563305"/>
                </a:lnTo>
                <a:lnTo>
                  <a:pt x="3312442" y="563305"/>
                </a:lnTo>
                <a:lnTo>
                  <a:pt x="3122531" y="563305"/>
                </a:lnTo>
                <a:lnTo>
                  <a:pt x="2473853" y="563305"/>
                </a:lnTo>
                <a:lnTo>
                  <a:pt x="1946079" y="563305"/>
                </a:lnTo>
                <a:lnTo>
                  <a:pt x="1176452" y="563305"/>
                </a:lnTo>
                <a:lnTo>
                  <a:pt x="0" y="563305"/>
                </a:lnTo>
                <a:lnTo>
                  <a:pt x="0" y="361406"/>
                </a:lnTo>
                <a:cubicBezTo>
                  <a:pt x="0" y="161816"/>
                  <a:pt x="156788" y="0"/>
                  <a:pt x="35023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5596404" y="1362415"/>
            <a:ext cx="999192" cy="999314"/>
          </a:xfrm>
          <a:custGeom>
            <a:avLst/>
            <a:gdLst>
              <a:gd name="connsiteX0" fmla="*/ 1153668 w 1153668"/>
              <a:gd name="connsiteY0" fmla="*/ 576834 h 1153668"/>
              <a:gd name="connsiteX1" fmla="*/ 576834 w 1153668"/>
              <a:gd name="connsiteY1" fmla="*/ 1153668 h 1153668"/>
              <a:gd name="connsiteX2" fmla="*/ 0 w 1153668"/>
              <a:gd name="connsiteY2" fmla="*/ 576834 h 1153668"/>
              <a:gd name="connsiteX3" fmla="*/ 576834 w 1153668"/>
              <a:gd name="connsiteY3" fmla="*/ 0 h 1153668"/>
              <a:gd name="connsiteX4" fmla="*/ 1153668 w 1153668"/>
              <a:gd name="connsiteY4" fmla="*/ 576834 h 1153668"/>
            </a:gdLst>
            <a:rect l="l" t="t" r="r" b="b"/>
            <a:pathLst>
              <a:path w="1153668" h="1153668">
                <a:moveTo>
                  <a:pt x="1153668" y="576834"/>
                </a:moveTo>
                <a:cubicBezTo>
                  <a:pt x="1153668" y="895411"/>
                  <a:pt x="895411" y="1153668"/>
                  <a:pt x="576834" y="1153668"/>
                </a:cubicBezTo>
                <a:cubicBezTo>
                  <a:pt x="258257" y="1153668"/>
                  <a:pt x="0" y="895411"/>
                  <a:pt x="0" y="576834"/>
                </a:cubicBezTo>
                <a:cubicBezTo>
                  <a:pt x="0" y="258257"/>
                  <a:pt x="258257" y="0"/>
                  <a:pt x="576834" y="0"/>
                </a:cubicBezTo>
                <a:cubicBezTo>
                  <a:pt x="895411" y="0"/>
                  <a:pt x="1153668" y="258257"/>
                  <a:pt x="1153668" y="576834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5693003" y="1459124"/>
            <a:ext cx="805995" cy="805896"/>
          </a:xfrm>
          <a:custGeom>
            <a:avLst/>
            <a:gdLst>
              <a:gd name="connsiteX0" fmla="*/ 930558 w 930558"/>
              <a:gd name="connsiteY0" fmla="*/ 465279 h 930558"/>
              <a:gd name="connsiteX1" fmla="*/ 465279 w 930558"/>
              <a:gd name="connsiteY1" fmla="*/ 930558 h 930558"/>
              <a:gd name="connsiteX2" fmla="*/ 0 w 930558"/>
              <a:gd name="connsiteY2" fmla="*/ 465279 h 930558"/>
              <a:gd name="connsiteX3" fmla="*/ 465279 w 930558"/>
              <a:gd name="connsiteY3" fmla="*/ 0 h 930558"/>
              <a:gd name="connsiteX4" fmla="*/ 930558 w 930558"/>
              <a:gd name="connsiteY4" fmla="*/ 465279 h 930558"/>
            </a:gdLst>
            <a:rect l="l" t="t" r="r" b="b"/>
            <a:pathLst>
              <a:path w="930558" h="930558">
                <a:moveTo>
                  <a:pt x="930558" y="465279"/>
                </a:moveTo>
                <a:cubicBezTo>
                  <a:pt x="930558" y="722246"/>
                  <a:pt x="722246" y="930558"/>
                  <a:pt x="465279" y="930558"/>
                </a:cubicBezTo>
                <a:cubicBezTo>
                  <a:pt x="208313" y="930558"/>
                  <a:pt x="0" y="722246"/>
                  <a:pt x="0" y="465279"/>
                </a:cubicBezTo>
                <a:cubicBezTo>
                  <a:pt x="0" y="208313"/>
                  <a:pt x="208313" y="0"/>
                  <a:pt x="465279" y="0"/>
                </a:cubicBezTo>
                <a:cubicBezTo>
                  <a:pt x="722246" y="0"/>
                  <a:pt x="930558" y="208313"/>
                  <a:pt x="930558" y="46527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5844317" y="1641727"/>
            <a:ext cx="503367" cy="440690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Logging Architecture Diagram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2700000" flipH="0" flipV="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2501900" y="2257044"/>
            <a:ext cx="7175500" cy="4014692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标题 1"/>
          <p:cNvCxnSpPr/>
          <p:nvPr/>
        </p:nvCxnSpPr>
        <p:spPr>
          <a:xfrm rot="0" flipH="0" flipV="0">
            <a:off x="5892800" y="5045819"/>
            <a:ext cx="406400" cy="0"/>
          </a:xfrm>
          <a:prstGeom prst="line">
            <a:avLst/>
          </a:prstGeom>
          <a:noFill/>
          <a:ln w="12700" cap="sq">
            <a:solidFill>
              <a:schemeClr val="accent1"/>
            </a:solidFill>
            <a:miter/>
            <a:headEnd type="oval"/>
            <a:tailEnd type="oval"/>
          </a:ln>
        </p:spPr>
      </p:cxnSp>
      <p:sp>
        <p:nvSpPr>
          <p:cNvPr id="4" name="标题 1"/>
          <p:cNvSpPr txBox="1"/>
          <p:nvPr/>
        </p:nvSpPr>
        <p:spPr>
          <a:xfrm rot="0" flipH="0" flipV="0">
            <a:off x="719446" y="2119028"/>
            <a:ext cx="2500653" cy="2783661"/>
          </a:xfrm>
          <a:prstGeom prst="round2DiagRect">
            <a:avLst>
              <a:gd name="adj1" fmla="val 29083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013426" y="2667992"/>
            <a:ext cx="1912692" cy="214221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Single- pane observability (Metrics + Logs)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493977" y="2420151"/>
            <a:ext cx="474393" cy="4743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108000" tIns="108000" rIns="108000" bIns="10800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3545421" y="1349012"/>
            <a:ext cx="2500653" cy="2783661"/>
          </a:xfrm>
          <a:prstGeom prst="round2DiagRect">
            <a:avLst>
              <a:gd name="adj1" fmla="val 29083"/>
              <a:gd name="adj2" fmla="val 0"/>
            </a:avLst>
          </a:prstGeom>
          <a:solidFill>
            <a:schemeClr val="accent1">
              <a:alpha val="1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3839401" y="1897976"/>
            <a:ext cx="1912692" cy="2147393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Faster troubleshooting and RCA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3319952" y="1650135"/>
            <a:ext cx="474393" cy="4743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108000" tIns="108000" rIns="108000" bIns="10800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371396" y="2119028"/>
            <a:ext cx="2500653" cy="2783661"/>
          </a:xfrm>
          <a:prstGeom prst="round2DiagRect">
            <a:avLst>
              <a:gd name="adj1" fmla="val 29083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6665376" y="2667992"/>
            <a:ext cx="1912692" cy="215491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Correlate spikes in metrics with logs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145927" y="2420151"/>
            <a:ext cx="474393" cy="4743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108000" tIns="108000" rIns="108000" bIns="10800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9197370" y="1349012"/>
            <a:ext cx="2500653" cy="2783661"/>
          </a:xfrm>
          <a:prstGeom prst="round2DiagRect">
            <a:avLst>
              <a:gd name="adj1" fmla="val 29083"/>
              <a:gd name="adj2" fmla="val 0"/>
            </a:avLst>
          </a:prstGeom>
          <a:solidFill>
            <a:schemeClr val="accent1">
              <a:alpha val="1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9491350" y="1897976"/>
            <a:ext cx="1912692" cy="2134693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Scalable and open- source stack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8971901" y="1650135"/>
            <a:ext cx="474393" cy="4743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108000" tIns="108000" rIns="108000" bIns="10800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391126" y="2477492"/>
            <a:ext cx="629992" cy="36421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L"/>
                <a:ea typeface="OPPOSans L"/>
                <a:cs typeface="OPPOSans L"/>
              </a:rPr>
              <a:t>01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3235926" y="1715492"/>
            <a:ext cx="629992" cy="36421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L"/>
                <a:ea typeface="OPPOSans L"/>
                <a:cs typeface="OPPOSans L"/>
              </a:rPr>
              <a:t>02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6068026" y="2477492"/>
            <a:ext cx="629992" cy="36421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L"/>
                <a:ea typeface="OPPOSans L"/>
                <a:cs typeface="OPPOSans L"/>
              </a:rPr>
              <a:t>03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8887426" y="1715492"/>
            <a:ext cx="629992" cy="36421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L"/>
                <a:ea typeface="OPPOSans L"/>
                <a:cs typeface="OPPOSans L"/>
              </a:rPr>
              <a:t>04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Benefits of Unified Monitoring &amp; Logging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2700000" flipH="0" flipV="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7018900" y="2009368"/>
            <a:ext cx="4500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Monitoring Containers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595304" y="2009368"/>
            <a:ext cx="396000" cy="369332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2.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129772" y="2009368"/>
            <a:ext cx="396000" cy="369332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1.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542139" y="2009368"/>
            <a:ext cx="4500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Agenda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7018900" y="2896572"/>
            <a:ext cx="4500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Metrics Collection with Prometheus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542139" y="2896572"/>
            <a:ext cx="4500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Logging Strategies with Docker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129772" y="2896572"/>
            <a:ext cx="396000" cy="369332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3.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595304" y="2896572"/>
            <a:ext cx="396000" cy="369332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4.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7018900" y="3797124"/>
            <a:ext cx="4500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Centralized Logging with Loki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1542139" y="3797124"/>
            <a:ext cx="4500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Visualization using Grafana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1129772" y="3797124"/>
            <a:ext cx="396000" cy="369332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5.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6595304" y="3797124"/>
            <a:ext cx="396000" cy="369332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6.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7018900" y="4697677"/>
            <a:ext cx="4500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Summary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1542139" y="4697677"/>
            <a:ext cx="4500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Architecture Deep Dive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1129772" y="4697677"/>
            <a:ext cx="396000" cy="369332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7.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6595304" y="4697677"/>
            <a:ext cx="396000" cy="369332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8.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660400" y="1326515"/>
            <a:ext cx="2639417" cy="149865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677907" y="715553"/>
            <a:ext cx="2610304" cy="66710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3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Contents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1542139" y="5598231"/>
            <a:ext cx="4500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Discussion &amp; Q/A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1129772" y="5598231"/>
            <a:ext cx="396000" cy="369332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9.</a:t>
            </a:r>
            <a:endParaRPr kumimoji="1" lang="zh-CN" alt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4880848" y="1843203"/>
            <a:ext cx="1132094" cy="1132094"/>
          </a:xfrm>
          <a:custGeom>
            <a:avLst/>
            <a:gdLst>
              <a:gd name="connsiteX0" fmla="*/ 231822 w 1390905"/>
              <a:gd name="connsiteY0" fmla="*/ 0 h 1390905"/>
              <a:gd name="connsiteX1" fmla="*/ 1390905 w 1390905"/>
              <a:gd name="connsiteY1" fmla="*/ 0 h 1390905"/>
              <a:gd name="connsiteX2" fmla="*/ 1390905 w 1390905"/>
              <a:gd name="connsiteY2" fmla="*/ 0 h 1390905"/>
              <a:gd name="connsiteX3" fmla="*/ 1390905 w 1390905"/>
              <a:gd name="connsiteY3" fmla="*/ 1159083 h 1390905"/>
              <a:gd name="connsiteX4" fmla="*/ 1159083 w 1390905"/>
              <a:gd name="connsiteY4" fmla="*/ 1390905 h 1390905"/>
              <a:gd name="connsiteX5" fmla="*/ 0 w 1390905"/>
              <a:gd name="connsiteY5" fmla="*/ 1390905 h 1390905"/>
              <a:gd name="connsiteX6" fmla="*/ 0 w 1390905"/>
              <a:gd name="connsiteY6" fmla="*/ 1390905 h 1390905"/>
              <a:gd name="connsiteX7" fmla="*/ 0 w 1390905"/>
              <a:gd name="connsiteY7" fmla="*/ 231822 h 1390905"/>
              <a:gd name="connsiteX8" fmla="*/ 231822 w 1390905"/>
              <a:gd name="connsiteY8" fmla="*/ 0 h 1390905"/>
            </a:gdLst>
            <a:rect l="l" t="t" r="r" b="b"/>
            <a:pathLst>
              <a:path w="1390905" h="1390905">
                <a:moveTo>
                  <a:pt x="231822" y="0"/>
                </a:moveTo>
                <a:lnTo>
                  <a:pt x="1390905" y="0"/>
                </a:lnTo>
                <a:lnTo>
                  <a:pt x="1390905" y="0"/>
                </a:lnTo>
                <a:lnTo>
                  <a:pt x="1390905" y="1159083"/>
                </a:lnTo>
                <a:cubicBezTo>
                  <a:pt x="1390905" y="1287115"/>
                  <a:pt x="1287115" y="1390905"/>
                  <a:pt x="1159083" y="1390905"/>
                </a:cubicBezTo>
                <a:lnTo>
                  <a:pt x="0" y="1390905"/>
                </a:lnTo>
                <a:lnTo>
                  <a:pt x="0" y="1390905"/>
                </a:lnTo>
                <a:lnTo>
                  <a:pt x="0" y="231822"/>
                </a:lnTo>
                <a:cubicBezTo>
                  <a:pt x="0" y="103790"/>
                  <a:pt x="103790" y="0"/>
                  <a:pt x="231822" y="0"/>
                </a:cubicBezTo>
                <a:close/>
              </a:path>
            </a:pathLst>
          </a:cu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 cap="sq">
            <a:noFill/>
            <a:miter/>
          </a:ln>
        </p:spPr>
        <p:txBody>
          <a:bodyPr vert="horz" wrap="square" lIns="274146" tIns="274146" rIns="274146" bIns="274146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065234" y="1843203"/>
            <a:ext cx="1132094" cy="1132094"/>
          </a:xfrm>
          <a:custGeom>
            <a:avLst/>
            <a:gdLst>
              <a:gd name="connsiteX0" fmla="*/ 231822 w 1390905"/>
              <a:gd name="connsiteY0" fmla="*/ 0 h 1390905"/>
              <a:gd name="connsiteX1" fmla="*/ 1390905 w 1390905"/>
              <a:gd name="connsiteY1" fmla="*/ 0 h 1390905"/>
              <a:gd name="connsiteX2" fmla="*/ 1390905 w 1390905"/>
              <a:gd name="connsiteY2" fmla="*/ 0 h 1390905"/>
              <a:gd name="connsiteX3" fmla="*/ 1390905 w 1390905"/>
              <a:gd name="connsiteY3" fmla="*/ 1159083 h 1390905"/>
              <a:gd name="connsiteX4" fmla="*/ 1159083 w 1390905"/>
              <a:gd name="connsiteY4" fmla="*/ 1390905 h 1390905"/>
              <a:gd name="connsiteX5" fmla="*/ 0 w 1390905"/>
              <a:gd name="connsiteY5" fmla="*/ 1390905 h 1390905"/>
              <a:gd name="connsiteX6" fmla="*/ 0 w 1390905"/>
              <a:gd name="connsiteY6" fmla="*/ 1390905 h 1390905"/>
              <a:gd name="connsiteX7" fmla="*/ 0 w 1390905"/>
              <a:gd name="connsiteY7" fmla="*/ 231822 h 1390905"/>
              <a:gd name="connsiteX8" fmla="*/ 231822 w 1390905"/>
              <a:gd name="connsiteY8" fmla="*/ 0 h 1390905"/>
            </a:gdLst>
            <a:rect l="l" t="t" r="r" b="b"/>
            <a:pathLst>
              <a:path w="1390905" h="1390905">
                <a:moveTo>
                  <a:pt x="1390905" y="231822"/>
                </a:moveTo>
                <a:lnTo>
                  <a:pt x="1390905" y="1390905"/>
                </a:lnTo>
                <a:lnTo>
                  <a:pt x="1390905" y="1390905"/>
                </a:lnTo>
                <a:lnTo>
                  <a:pt x="231822" y="1390905"/>
                </a:lnTo>
                <a:cubicBezTo>
                  <a:pt x="103790" y="1390905"/>
                  <a:pt x="0" y="1287115"/>
                  <a:pt x="0" y="1159083"/>
                </a:cubicBezTo>
                <a:lnTo>
                  <a:pt x="0" y="0"/>
                </a:lnTo>
                <a:lnTo>
                  <a:pt x="0" y="0"/>
                </a:lnTo>
                <a:lnTo>
                  <a:pt x="1159083" y="0"/>
                </a:lnTo>
                <a:cubicBezTo>
                  <a:pt x="1287115" y="0"/>
                  <a:pt x="1390905" y="103790"/>
                  <a:pt x="1390905" y="231822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274146" tIns="274146" rIns="274146" bIns="274146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065233" y="3027588"/>
            <a:ext cx="1132095" cy="1132095"/>
          </a:xfrm>
          <a:custGeom>
            <a:avLst/>
            <a:gdLst>
              <a:gd name="connsiteX0" fmla="*/ 231822 w 1390905"/>
              <a:gd name="connsiteY0" fmla="*/ 0 h 1390905"/>
              <a:gd name="connsiteX1" fmla="*/ 1390905 w 1390905"/>
              <a:gd name="connsiteY1" fmla="*/ 0 h 1390905"/>
              <a:gd name="connsiteX2" fmla="*/ 1390905 w 1390905"/>
              <a:gd name="connsiteY2" fmla="*/ 0 h 1390905"/>
              <a:gd name="connsiteX3" fmla="*/ 1390905 w 1390905"/>
              <a:gd name="connsiteY3" fmla="*/ 1159083 h 1390905"/>
              <a:gd name="connsiteX4" fmla="*/ 1159083 w 1390905"/>
              <a:gd name="connsiteY4" fmla="*/ 1390905 h 1390905"/>
              <a:gd name="connsiteX5" fmla="*/ 0 w 1390905"/>
              <a:gd name="connsiteY5" fmla="*/ 1390905 h 1390905"/>
              <a:gd name="connsiteX6" fmla="*/ 0 w 1390905"/>
              <a:gd name="connsiteY6" fmla="*/ 1390905 h 1390905"/>
              <a:gd name="connsiteX7" fmla="*/ 0 w 1390905"/>
              <a:gd name="connsiteY7" fmla="*/ 231822 h 1390905"/>
              <a:gd name="connsiteX8" fmla="*/ 231822 w 1390905"/>
              <a:gd name="connsiteY8" fmla="*/ 0 h 1390905"/>
            </a:gdLst>
            <a:rect l="l" t="t" r="r" b="b"/>
            <a:pathLst>
              <a:path w="1390905" h="1390905">
                <a:moveTo>
                  <a:pt x="1159083" y="1390905"/>
                </a:moveTo>
                <a:lnTo>
                  <a:pt x="0" y="1390905"/>
                </a:lnTo>
                <a:lnTo>
                  <a:pt x="0" y="1390905"/>
                </a:lnTo>
                <a:lnTo>
                  <a:pt x="0" y="231822"/>
                </a:lnTo>
                <a:cubicBezTo>
                  <a:pt x="0" y="103790"/>
                  <a:pt x="103790" y="0"/>
                  <a:pt x="231822" y="0"/>
                </a:cubicBezTo>
                <a:lnTo>
                  <a:pt x="1390905" y="0"/>
                </a:lnTo>
                <a:lnTo>
                  <a:pt x="1390905" y="0"/>
                </a:lnTo>
                <a:lnTo>
                  <a:pt x="1390905" y="1159083"/>
                </a:lnTo>
                <a:cubicBezTo>
                  <a:pt x="1390905" y="1287115"/>
                  <a:pt x="1287115" y="1390905"/>
                  <a:pt x="1159083" y="1390905"/>
                </a:cubicBezTo>
                <a:close/>
              </a:path>
            </a:pathLst>
          </a:cu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 cap="sq">
            <a:noFill/>
            <a:miter/>
          </a:ln>
        </p:spPr>
        <p:txBody>
          <a:bodyPr vert="horz" wrap="square" lIns="274146" tIns="274146" rIns="274146" bIns="274146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4880848" y="3027589"/>
            <a:ext cx="1132094" cy="1132094"/>
          </a:xfrm>
          <a:custGeom>
            <a:avLst/>
            <a:gdLst>
              <a:gd name="connsiteX0" fmla="*/ 231822 w 1390905"/>
              <a:gd name="connsiteY0" fmla="*/ 0 h 1390905"/>
              <a:gd name="connsiteX1" fmla="*/ 1390905 w 1390905"/>
              <a:gd name="connsiteY1" fmla="*/ 0 h 1390905"/>
              <a:gd name="connsiteX2" fmla="*/ 1390905 w 1390905"/>
              <a:gd name="connsiteY2" fmla="*/ 0 h 1390905"/>
              <a:gd name="connsiteX3" fmla="*/ 1390905 w 1390905"/>
              <a:gd name="connsiteY3" fmla="*/ 1159083 h 1390905"/>
              <a:gd name="connsiteX4" fmla="*/ 1159083 w 1390905"/>
              <a:gd name="connsiteY4" fmla="*/ 1390905 h 1390905"/>
              <a:gd name="connsiteX5" fmla="*/ 0 w 1390905"/>
              <a:gd name="connsiteY5" fmla="*/ 1390905 h 1390905"/>
              <a:gd name="connsiteX6" fmla="*/ 0 w 1390905"/>
              <a:gd name="connsiteY6" fmla="*/ 1390905 h 1390905"/>
              <a:gd name="connsiteX7" fmla="*/ 0 w 1390905"/>
              <a:gd name="connsiteY7" fmla="*/ 231822 h 1390905"/>
              <a:gd name="connsiteX8" fmla="*/ 231822 w 1390905"/>
              <a:gd name="connsiteY8" fmla="*/ 0 h 1390905"/>
            </a:gdLst>
            <a:rect l="l" t="t" r="r" b="b"/>
            <a:pathLst>
              <a:path w="1390905" h="1390905">
                <a:moveTo>
                  <a:pt x="0" y="1159083"/>
                </a:moveTo>
                <a:lnTo>
                  <a:pt x="0" y="0"/>
                </a:lnTo>
                <a:lnTo>
                  <a:pt x="0" y="0"/>
                </a:lnTo>
                <a:lnTo>
                  <a:pt x="1159083" y="0"/>
                </a:lnTo>
                <a:cubicBezTo>
                  <a:pt x="1287115" y="0"/>
                  <a:pt x="1390905" y="103790"/>
                  <a:pt x="1390905" y="231822"/>
                </a:cubicBezTo>
                <a:lnTo>
                  <a:pt x="1390905" y="1390905"/>
                </a:lnTo>
                <a:lnTo>
                  <a:pt x="1390905" y="1390905"/>
                </a:lnTo>
                <a:lnTo>
                  <a:pt x="231822" y="1390905"/>
                </a:lnTo>
                <a:cubicBezTo>
                  <a:pt x="103790" y="1390905"/>
                  <a:pt x="0" y="1287115"/>
                  <a:pt x="0" y="1159083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274146" tIns="274146" rIns="274146" bIns="274146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902607" y="4904222"/>
            <a:ext cx="10374086" cy="114703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Summary</a:t>
            </a:r>
            <a:endParaRPr kumimoji="1" lang="zh-CN" altLang="en-US"/>
          </a:p>
        </p:txBody>
      </p:sp>
      <p:cxnSp>
        <p:nvCxnSpPr>
          <p:cNvPr id="8" name="标题 1"/>
          <p:cNvCxnSpPr/>
          <p:nvPr/>
        </p:nvCxnSpPr>
        <p:spPr>
          <a:xfrm rot="0" flipH="0" flipV="0">
            <a:off x="663212" y="4680814"/>
            <a:ext cx="10852876" cy="0"/>
          </a:xfrm>
          <a:prstGeom prst="line">
            <a:avLst/>
          </a:prstGeom>
          <a:noFill/>
          <a:ln w="12700" cap="sq">
            <a:solidFill>
              <a:schemeClr val="bg1">
                <a:lumMod val="65000"/>
              </a:schemeClr>
            </a:solidFill>
            <a:miter/>
            <a:headEnd type="oval" w="med" len="med"/>
            <a:tailEnd type="oval"/>
          </a:ln>
        </p:spPr>
      </p:cxnSp>
      <p:sp>
        <p:nvSpPr>
          <p:cNvPr id="9" name="标题 1"/>
          <p:cNvSpPr txBox="1"/>
          <p:nvPr/>
        </p:nvSpPr>
        <p:spPr>
          <a:xfrm rot="0" flipH="0" flipV="0">
            <a:off x="5363160" y="2271740"/>
            <a:ext cx="322498" cy="349344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5343511" y="3483656"/>
            <a:ext cx="355570" cy="322365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6461220" y="3423550"/>
            <a:ext cx="340119" cy="340169"/>
          </a:xfrm>
          <a:custGeom>
            <a:avLst/>
            <a:gdLst>
              <a:gd name="connsiteX0" fmla="*/ 669168 w 1599855"/>
              <a:gd name="connsiteY0" fmla="*/ 111621 h 1600088"/>
              <a:gd name="connsiteX1" fmla="*/ 886086 w 1599855"/>
              <a:gd name="connsiteY1" fmla="*/ 155339 h 1600088"/>
              <a:gd name="connsiteX2" fmla="*/ 1063377 w 1599855"/>
              <a:gd name="connsiteY2" fmla="*/ 274960 h 1600088"/>
              <a:gd name="connsiteX3" fmla="*/ 1182998 w 1599855"/>
              <a:gd name="connsiteY3" fmla="*/ 452251 h 1600088"/>
              <a:gd name="connsiteX4" fmla="*/ 1226716 w 1599855"/>
              <a:gd name="connsiteY4" fmla="*/ 669168 h 1600088"/>
              <a:gd name="connsiteX5" fmla="*/ 1182998 w 1599855"/>
              <a:gd name="connsiteY5" fmla="*/ 886085 h 1600088"/>
              <a:gd name="connsiteX6" fmla="*/ 1063377 w 1599855"/>
              <a:gd name="connsiteY6" fmla="*/ 1063377 h 1600088"/>
              <a:gd name="connsiteX7" fmla="*/ 886086 w 1599855"/>
              <a:gd name="connsiteY7" fmla="*/ 1182998 h 1600088"/>
              <a:gd name="connsiteX8" fmla="*/ 669168 w 1599855"/>
              <a:gd name="connsiteY8" fmla="*/ 1226716 h 1600088"/>
              <a:gd name="connsiteX9" fmla="*/ 452251 w 1599855"/>
              <a:gd name="connsiteY9" fmla="*/ 1182998 h 1600088"/>
              <a:gd name="connsiteX10" fmla="*/ 274960 w 1599855"/>
              <a:gd name="connsiteY10" fmla="*/ 1063377 h 1600088"/>
              <a:gd name="connsiteX11" fmla="*/ 155339 w 1599855"/>
              <a:gd name="connsiteY11" fmla="*/ 886085 h 1600088"/>
              <a:gd name="connsiteX12" fmla="*/ 111621 w 1599855"/>
              <a:gd name="connsiteY12" fmla="*/ 669168 h 1600088"/>
              <a:gd name="connsiteX13" fmla="*/ 155339 w 1599855"/>
              <a:gd name="connsiteY13" fmla="*/ 452251 h 1600088"/>
              <a:gd name="connsiteX14" fmla="*/ 274960 w 1599855"/>
              <a:gd name="connsiteY14" fmla="*/ 274960 h 1600088"/>
              <a:gd name="connsiteX15" fmla="*/ 452251 w 1599855"/>
              <a:gd name="connsiteY15" fmla="*/ 155339 h 1600088"/>
              <a:gd name="connsiteX16" fmla="*/ 669168 w 1599855"/>
              <a:gd name="connsiteY16" fmla="*/ 111621 h 1600088"/>
              <a:gd name="connsiteX17" fmla="*/ 669168 w 1599855"/>
              <a:gd name="connsiteY17" fmla="*/ 0 h 1600088"/>
              <a:gd name="connsiteX18" fmla="*/ 0 w 1599855"/>
              <a:gd name="connsiteY18" fmla="*/ 669168 h 1600088"/>
              <a:gd name="connsiteX19" fmla="*/ 669168 w 1599855"/>
              <a:gd name="connsiteY19" fmla="*/ 1338337 h 1600088"/>
              <a:gd name="connsiteX20" fmla="*/ 1338337 w 1599855"/>
              <a:gd name="connsiteY20" fmla="*/ 669168 h 1600088"/>
              <a:gd name="connsiteX21" fmla="*/ 669168 w 1599855"/>
              <a:gd name="connsiteY21" fmla="*/ 0 h 1600088"/>
              <a:gd name="connsiteX22" fmla="*/ 1544278 w 1599855"/>
              <a:gd name="connsiteY22" fmla="*/ 1600088 h 1600088"/>
              <a:gd name="connsiteX23" fmla="*/ 1504838 w 1599855"/>
              <a:gd name="connsiteY23" fmla="*/ 1583717 h 1600088"/>
              <a:gd name="connsiteX24" fmla="*/ 1247366 w 1599855"/>
              <a:gd name="connsiteY24" fmla="*/ 1326431 h 1600088"/>
              <a:gd name="connsiteX25" fmla="*/ 1247366 w 1599855"/>
              <a:gd name="connsiteY25" fmla="*/ 1247552 h 1600088"/>
              <a:gd name="connsiteX26" fmla="*/ 1326245 w 1599855"/>
              <a:gd name="connsiteY26" fmla="*/ 1247552 h 1600088"/>
              <a:gd name="connsiteX27" fmla="*/ 1583531 w 1599855"/>
              <a:gd name="connsiteY27" fmla="*/ 1504838 h 1600088"/>
              <a:gd name="connsiteX28" fmla="*/ 1583531 w 1599855"/>
              <a:gd name="connsiteY28" fmla="*/ 1583717 h 1600088"/>
              <a:gd name="connsiteX29" fmla="*/ 1544278 w 1599855"/>
              <a:gd name="connsiteY29" fmla="*/ 1600088 h 1600088"/>
            </a:gdLst>
            <a:rect l="l" t="t" r="r" b="b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7671230" y="2124445"/>
            <a:ext cx="209327" cy="209327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7985534" y="2102676"/>
            <a:ext cx="3530553" cy="830051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Leverage Prometheus for metrics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7671230" y="3194075"/>
            <a:ext cx="209327" cy="209327"/>
          </a:xfrm>
          <a:prstGeom prst="ellipse">
            <a:avLst/>
          </a:prstGeom>
          <a:solidFill>
            <a:schemeClr val="accent2">
              <a:alpha val="9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7985534" y="3194075"/>
            <a:ext cx="3530553" cy="830051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Centralized logging improves traceability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6481059" y="2281780"/>
            <a:ext cx="349344" cy="329264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4298743" y="1578746"/>
            <a:ext cx="209327" cy="209327"/>
          </a:xfrm>
          <a:prstGeom prst="ellipse">
            <a:avLst/>
          </a:prstGeom>
          <a:solidFill>
            <a:schemeClr val="accent2">
              <a:alpha val="9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660400" y="1556977"/>
            <a:ext cx="3474113" cy="830051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Understand what and why to monitor in containers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4298743" y="2648376"/>
            <a:ext cx="209327" cy="209327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660400" y="2648376"/>
            <a:ext cx="3474113" cy="830051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Use Grafana for powerful visualization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4298743" y="3739774"/>
            <a:ext cx="209327" cy="209327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660400" y="3739774"/>
            <a:ext cx="3474113" cy="830051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Combine metrics and logs for full observability</a:t>
            </a: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Summary</a:t>
            </a: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 rot="2700000" flipH="0" flipV="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0" y="1938880"/>
            <a:ext cx="12192000" cy="36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0" y="1832200"/>
            <a:ext cx="12192000" cy="360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592580" y="2822020"/>
            <a:ext cx="9006840" cy="1440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Let’s discuss your current Docker monitoring setup.</a:t>
            </a:r>
            <a:endParaRPr kumimoji="1" lang="zh-CN" altLang="en-US"/>
          </a:p>
        </p:txBody>
      </p:sp>
      <p:cxnSp>
        <p:nvCxnSpPr>
          <p:cNvPr id="6" name="标题 1"/>
          <p:cNvCxnSpPr/>
          <p:nvPr/>
        </p:nvCxnSpPr>
        <p:spPr>
          <a:xfrm rot="0" flipH="0" flipV="0">
            <a:off x="5651212" y="4641374"/>
            <a:ext cx="889576" cy="0"/>
          </a:xfrm>
          <a:prstGeom prst="line">
            <a:avLst/>
          </a:prstGeom>
          <a:noFill/>
          <a:ln w="12700" cap="rnd">
            <a:solidFill>
              <a:schemeClr val="bg1"/>
            </a:solidFill>
            <a:prstDash val="solid"/>
            <a:miter/>
          </a:ln>
        </p:spPr>
      </p:cxnSp>
      <p:sp>
        <p:nvSpPr>
          <p:cNvPr id="7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Discussion &amp; Q/A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2700000" flipH="0" flipV="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3094182" y="1159559"/>
            <a:ext cx="6003636" cy="3774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65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Thanks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3878488" y="5456704"/>
            <a:ext cx="4333422" cy="504655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Karthikeyan Vaiyapuri</a:t>
            </a:r>
            <a:endParaRPr kumimoji="1" lang="zh-CN" alt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166993" y="2574346"/>
            <a:ext cx="4536000" cy="93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Monitoring Containers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854702" y="1353367"/>
            <a:ext cx="9405396" cy="935499"/>
          </a:xfrm>
          <a:custGeom>
            <a:avLst/>
            <a:gdLst>
              <a:gd name="connsiteX0" fmla="*/ 0 w 710088"/>
              <a:gd name="connsiteY0" fmla="*/ 0 h 710088"/>
              <a:gd name="connsiteX1" fmla="*/ 710089 w 710088"/>
              <a:gd name="connsiteY1" fmla="*/ 0 h 710088"/>
              <a:gd name="connsiteX2" fmla="*/ 710089 w 710088"/>
              <a:gd name="connsiteY2" fmla="*/ 710089 h 710088"/>
              <a:gd name="connsiteX3" fmla="*/ 0 w 710088"/>
              <a:gd name="connsiteY3" fmla="*/ 710089 h 710088"/>
            </a:gdLst>
            <a:rect l="l" t="t" r="r" b="b"/>
            <a:pathLst>
              <a:path w="710088" h="710088">
                <a:moveTo>
                  <a:pt x="0" y="0"/>
                </a:moveTo>
                <a:lnTo>
                  <a:pt x="710089" y="0"/>
                </a:lnTo>
                <a:lnTo>
                  <a:pt x="710089" y="710089"/>
                </a:lnTo>
                <a:lnTo>
                  <a:pt x="0" y="7100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919203" y="2687212"/>
            <a:ext cx="108000" cy="108000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166993" y="3762847"/>
            <a:ext cx="4536000" cy="93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Logging Strategies with Docker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919203" y="3875713"/>
            <a:ext cx="108000" cy="108000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166993" y="4975034"/>
            <a:ext cx="4536000" cy="93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Metrics Collection with Prometheus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919203" y="5087900"/>
            <a:ext cx="108000" cy="108000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724097" y="2574346"/>
            <a:ext cx="4536000" cy="93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Visualization using Grafana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6476307" y="2687212"/>
            <a:ext cx="108000" cy="108000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724097" y="3762847"/>
            <a:ext cx="4536000" cy="93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OptionalCentralized Logging with Loki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6476307" y="3875713"/>
            <a:ext cx="108000" cy="108000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6724097" y="4975034"/>
            <a:ext cx="4536000" cy="93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Architecture Deep Dive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6476307" y="5087900"/>
            <a:ext cx="108000" cy="108000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" name=""/>
          <p:cNvGrpSpPr/>
          <p:nvPr/>
        </p:nvGrpSpPr>
        <p:grpSpPr>
          <a:xfrm>
            <a:off x="919203" y="1353367"/>
            <a:ext cx="935373" cy="936000"/>
            <a:chOff x="919203" y="1353367"/>
            <a:chExt cx="935373" cy="936000"/>
          </a:xfrm>
        </p:grpSpPr>
        <p:sp>
          <p:nvSpPr>
            <p:cNvPr id="17" name="标题 1"/>
            <p:cNvSpPr txBox="1"/>
            <p:nvPr/>
          </p:nvSpPr>
          <p:spPr>
            <a:xfrm rot="0" flipH="0" flipV="0">
              <a:off x="919203" y="1353367"/>
              <a:ext cx="935373" cy="935373"/>
            </a:xfrm>
            <a:custGeom>
              <a:avLst/>
              <a:gdLst>
                <a:gd name="connsiteX0" fmla="*/ 0 w 710088"/>
                <a:gd name="connsiteY0" fmla="*/ 0 h 710088"/>
                <a:gd name="connsiteX1" fmla="*/ 710089 w 710088"/>
                <a:gd name="connsiteY1" fmla="*/ 0 h 710088"/>
                <a:gd name="connsiteX2" fmla="*/ 710089 w 710088"/>
                <a:gd name="connsiteY2" fmla="*/ 710089 h 710088"/>
                <a:gd name="connsiteX3" fmla="*/ 0 w 710088"/>
                <a:gd name="connsiteY3" fmla="*/ 710089 h 710088"/>
              </a:gdLst>
              <a:rect l="l" t="t" r="r" b="b"/>
              <a:pathLst>
                <a:path w="710088" h="710088">
                  <a:moveTo>
                    <a:pt x="0" y="0"/>
                  </a:moveTo>
                  <a:lnTo>
                    <a:pt x="710089" y="0"/>
                  </a:lnTo>
                  <a:lnTo>
                    <a:pt x="710089" y="710089"/>
                  </a:lnTo>
                  <a:lnTo>
                    <a:pt x="0" y="71008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l"/>
              <a:endParaRPr kumimoji="1" lang="zh-CN" altLang="en-US"/>
            </a:p>
          </p:txBody>
        </p:sp>
        <p:sp>
          <p:nvSpPr>
            <p:cNvPr id="18" name="标题 1"/>
            <p:cNvSpPr txBox="1"/>
            <p:nvPr/>
          </p:nvSpPr>
          <p:spPr>
            <a:xfrm rot="0" flipH="0" flipV="0">
              <a:off x="1292348" y="1659135"/>
              <a:ext cx="562228" cy="630232"/>
            </a:xfrm>
            <a:custGeom>
              <a:avLst/>
              <a:gdLst>
                <a:gd name="connsiteX0" fmla="*/ 153924 w 426815"/>
                <a:gd name="connsiteY0" fmla="*/ 0 h 478440"/>
                <a:gd name="connsiteX1" fmla="*/ 0 w 426815"/>
                <a:gd name="connsiteY1" fmla="*/ 141446 h 478440"/>
                <a:gd name="connsiteX2" fmla="*/ 36576 w 426815"/>
                <a:gd name="connsiteY2" fmla="*/ 284607 h 478440"/>
                <a:gd name="connsiteX3" fmla="*/ 236982 w 426815"/>
                <a:gd name="connsiteY3" fmla="*/ 478441 h 478440"/>
                <a:gd name="connsiteX4" fmla="*/ 426529 w 426815"/>
                <a:gd name="connsiteY4" fmla="*/ 477965 h 478440"/>
                <a:gd name="connsiteX5" fmla="*/ 426815 w 426815"/>
                <a:gd name="connsiteY5" fmla="*/ 209550 h 478440"/>
                <a:gd name="connsiteX6" fmla="*/ 154019 w 426815"/>
                <a:gd name="connsiteY6" fmla="*/ 0 h 478440"/>
              </a:gdLst>
              <a:rect l="l" t="t" r="r" b="b"/>
              <a:pathLst>
                <a:path w="426815" h="478440">
                  <a:moveTo>
                    <a:pt x="153924" y="0"/>
                  </a:moveTo>
                  <a:lnTo>
                    <a:pt x="0" y="141446"/>
                  </a:lnTo>
                  <a:lnTo>
                    <a:pt x="36576" y="284607"/>
                  </a:lnTo>
                  <a:lnTo>
                    <a:pt x="236982" y="478441"/>
                  </a:lnTo>
                  <a:cubicBezTo>
                    <a:pt x="293846" y="478441"/>
                    <a:pt x="426529" y="477965"/>
                    <a:pt x="426529" y="477965"/>
                  </a:cubicBezTo>
                  <a:cubicBezTo>
                    <a:pt x="426529" y="477965"/>
                    <a:pt x="426815" y="248603"/>
                    <a:pt x="426815" y="209550"/>
                  </a:cubicBezTo>
                  <a:lnTo>
                    <a:pt x="154019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9525" cap="flat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l"/>
              <a:endParaRPr kumimoji="1" lang="zh-CN" altLang="en-US"/>
            </a:p>
          </p:txBody>
        </p:sp>
        <p:grpSp>
          <p:nvGrpSpPr>
            <p:cNvPr id="19" name=""/>
            <p:cNvGrpSpPr/>
            <p:nvPr/>
          </p:nvGrpSpPr>
          <p:grpSpPr>
            <a:xfrm>
              <a:off x="1247054" y="1609198"/>
              <a:ext cx="279796" cy="424840"/>
              <a:chOff x="1247054" y="1609198"/>
              <a:chExt cx="279796" cy="424840"/>
            </a:xfrm>
          </p:grpSpPr>
          <p:sp>
            <p:nvSpPr>
              <p:cNvPr id="20" name="标题 1"/>
              <p:cNvSpPr txBox="1"/>
              <p:nvPr/>
            </p:nvSpPr>
            <p:spPr>
              <a:xfrm rot="0" flipH="0" flipV="0">
                <a:off x="1247054" y="1609198"/>
                <a:ext cx="279796" cy="325969"/>
              </a:xfrm>
              <a:custGeom>
                <a:avLst/>
                <a:gdLst>
                  <a:gd name="connsiteX0" fmla="*/ 197930 w 212407"/>
                  <a:gd name="connsiteY0" fmla="*/ 155067 h 247459"/>
                  <a:gd name="connsiteX1" fmla="*/ 212408 w 212407"/>
                  <a:gd name="connsiteY1" fmla="*/ 103251 h 247459"/>
                  <a:gd name="connsiteX2" fmla="*/ 106204 w 212407"/>
                  <a:gd name="connsiteY2" fmla="*/ 0 h 247459"/>
                  <a:gd name="connsiteX3" fmla="*/ 0 w 212407"/>
                  <a:gd name="connsiteY3" fmla="*/ 103251 h 247459"/>
                  <a:gd name="connsiteX4" fmla="*/ 38005 w 212407"/>
                  <a:gd name="connsiteY4" fmla="*/ 182309 h 247459"/>
                  <a:gd name="connsiteX5" fmla="*/ 54674 w 212407"/>
                  <a:gd name="connsiteY5" fmla="*/ 247460 h 247459"/>
                  <a:gd name="connsiteX6" fmla="*/ 154686 w 212407"/>
                  <a:gd name="connsiteY6" fmla="*/ 247460 h 247459"/>
                  <a:gd name="connsiteX7" fmla="*/ 175641 w 212407"/>
                  <a:gd name="connsiteY7" fmla="*/ 181261 h 247459"/>
                  <a:gd name="connsiteX8" fmla="*/ 197930 w 212407"/>
                  <a:gd name="connsiteY8" fmla="*/ 155162 h 247459"/>
                  <a:gd name="connsiteX9" fmla="*/ 198120 w 212407"/>
                  <a:gd name="connsiteY9" fmla="*/ 154972 h 247459"/>
                  <a:gd name="connsiteX10" fmla="*/ 198120 w 212407"/>
                  <a:gd name="connsiteY10" fmla="*/ 154972 h 247459"/>
                </a:gdLst>
                <a:rect l="l" t="t" r="r" b="b"/>
                <a:pathLst>
                  <a:path w="212407" h="247459">
                    <a:moveTo>
                      <a:pt x="197930" y="155067"/>
                    </a:moveTo>
                    <a:cubicBezTo>
                      <a:pt x="207074" y="139827"/>
                      <a:pt x="212408" y="122206"/>
                      <a:pt x="212408" y="103251"/>
                    </a:cubicBezTo>
                    <a:cubicBezTo>
                      <a:pt x="212408" y="46196"/>
                      <a:pt x="164878" y="0"/>
                      <a:pt x="106204" y="0"/>
                    </a:cubicBezTo>
                    <a:cubicBezTo>
                      <a:pt x="47530" y="0"/>
                      <a:pt x="0" y="46196"/>
                      <a:pt x="0" y="103251"/>
                    </a:cubicBezTo>
                    <a:cubicBezTo>
                      <a:pt x="0" y="134969"/>
                      <a:pt x="14764" y="163354"/>
                      <a:pt x="38005" y="182309"/>
                    </a:cubicBezTo>
                    <a:cubicBezTo>
                      <a:pt x="45815" y="197453"/>
                      <a:pt x="54674" y="247460"/>
                      <a:pt x="54674" y="247460"/>
                    </a:cubicBezTo>
                    <a:lnTo>
                      <a:pt x="154686" y="247460"/>
                    </a:lnTo>
                    <a:cubicBezTo>
                      <a:pt x="154686" y="247460"/>
                      <a:pt x="157925" y="212408"/>
                      <a:pt x="175641" y="181261"/>
                    </a:cubicBezTo>
                    <a:cubicBezTo>
                      <a:pt x="184499" y="173831"/>
                      <a:pt x="192024" y="165068"/>
                      <a:pt x="197930" y="155162"/>
                    </a:cubicBezTo>
                    <a:cubicBezTo>
                      <a:pt x="197930" y="155162"/>
                      <a:pt x="198025" y="155067"/>
                      <a:pt x="198120" y="154972"/>
                    </a:cubicBezTo>
                    <a:lnTo>
                      <a:pt x="198120" y="15497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miter/>
              </a:ln>
            </p:spPr>
            <p:txBody>
              <a:bodyPr vert="horz" wrap="square" lIns="91440" tIns="45720" rIns="91440" bIns="45720" rtlCol="0" anchor="ctr"/>
              <a:lstStyle/>
              <a:p>
                <a:pPr algn="l"/>
                <a:endParaRPr kumimoji="1" lang="zh-CN" altLang="en-US"/>
              </a:p>
            </p:txBody>
          </p:sp>
          <p:sp>
            <p:nvSpPr>
              <p:cNvPr id="21" name="标题 1"/>
              <p:cNvSpPr txBox="1"/>
              <p:nvPr/>
            </p:nvSpPr>
            <p:spPr>
              <a:xfrm rot="0" flipH="0" flipV="0">
                <a:off x="1326351" y="1954616"/>
                <a:ext cx="119697" cy="31242"/>
              </a:xfrm>
              <a:custGeom>
                <a:avLst/>
                <a:gdLst>
                  <a:gd name="connsiteX0" fmla="*/ 0 w 90868"/>
                  <a:gd name="connsiteY0" fmla="*/ 0 h 23717"/>
                  <a:gd name="connsiteX1" fmla="*/ 90869 w 90868"/>
                  <a:gd name="connsiteY1" fmla="*/ 0 h 23717"/>
                  <a:gd name="connsiteX2" fmla="*/ 90869 w 90868"/>
                  <a:gd name="connsiteY2" fmla="*/ 23717 h 23717"/>
                  <a:gd name="connsiteX3" fmla="*/ 0 w 90868"/>
                  <a:gd name="connsiteY3" fmla="*/ 23717 h 23717"/>
                </a:gdLst>
                <a:rect l="l" t="t" r="r" b="b"/>
                <a:pathLst>
                  <a:path w="90868" h="23717">
                    <a:moveTo>
                      <a:pt x="0" y="0"/>
                    </a:moveTo>
                    <a:lnTo>
                      <a:pt x="90869" y="0"/>
                    </a:lnTo>
                    <a:lnTo>
                      <a:pt x="90869" y="23717"/>
                    </a:lnTo>
                    <a:lnTo>
                      <a:pt x="0" y="2371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miter/>
              </a:ln>
            </p:spPr>
            <p:txBody>
              <a:bodyPr vert="horz" wrap="square" lIns="91440" tIns="45720" rIns="91440" bIns="45720" rtlCol="0" anchor="ctr"/>
              <a:lstStyle/>
              <a:p>
                <a:pPr algn="l"/>
                <a:endParaRPr kumimoji="1" lang="zh-CN" altLang="en-US"/>
              </a:p>
            </p:txBody>
          </p:sp>
          <p:sp>
            <p:nvSpPr>
              <p:cNvPr id="22" name="标题 1"/>
              <p:cNvSpPr txBox="1"/>
              <p:nvPr/>
            </p:nvSpPr>
            <p:spPr>
              <a:xfrm rot="0" flipH="0" flipV="0">
                <a:off x="1340528" y="2002796"/>
                <a:ext cx="91342" cy="31242"/>
              </a:xfrm>
              <a:custGeom>
                <a:avLst/>
                <a:gdLst>
                  <a:gd name="connsiteX0" fmla="*/ 0 w 69342"/>
                  <a:gd name="connsiteY0" fmla="*/ 0 h 23717"/>
                  <a:gd name="connsiteX1" fmla="*/ 69342 w 69342"/>
                  <a:gd name="connsiteY1" fmla="*/ 0 h 23717"/>
                  <a:gd name="connsiteX2" fmla="*/ 69342 w 69342"/>
                  <a:gd name="connsiteY2" fmla="*/ 23717 h 23717"/>
                  <a:gd name="connsiteX3" fmla="*/ 0 w 69342"/>
                  <a:gd name="connsiteY3" fmla="*/ 23717 h 23717"/>
                </a:gdLst>
                <a:rect l="l" t="t" r="r" b="b"/>
                <a:pathLst>
                  <a:path w="69342" h="23717">
                    <a:moveTo>
                      <a:pt x="0" y="0"/>
                    </a:moveTo>
                    <a:lnTo>
                      <a:pt x="69342" y="0"/>
                    </a:lnTo>
                    <a:lnTo>
                      <a:pt x="69342" y="23717"/>
                    </a:lnTo>
                    <a:lnTo>
                      <a:pt x="0" y="23717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miter/>
              </a:ln>
            </p:spPr>
            <p:txBody>
              <a:bodyPr vert="horz" wrap="square" lIns="91440" tIns="45720" rIns="91440" bIns="45720" rtlCol="0" anchor="ctr"/>
              <a:lstStyle/>
              <a:p>
                <a:pPr algn="l"/>
                <a:endParaRPr kumimoji="1" lang="zh-CN" altLang="en-US"/>
              </a:p>
            </p:txBody>
          </p:sp>
        </p:grpSp>
      </p:grpSp>
      <p:sp>
        <p:nvSpPr>
          <p:cNvPr id="23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Agenda</a:t>
            </a: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 rot="2700000" flipH="0" flipV="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931886" y="3290935"/>
            <a:ext cx="6328228" cy="1311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Monitoring Containers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588169" y="2112716"/>
            <a:ext cx="1015663" cy="101566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931064" y="1322371"/>
            <a:ext cx="2456872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01</a:t>
            </a:r>
            <a:endParaRPr kumimoji="1" lang="zh-CN" alt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477295" y="1742784"/>
            <a:ext cx="540000" cy="144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60400" y="3901618"/>
            <a:ext cx="540000" cy="144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477295" y="3901618"/>
            <a:ext cx="540000" cy="144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60400" y="1742784"/>
            <a:ext cx="540000" cy="144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60400" y="1742784"/>
            <a:ext cx="540001" cy="54000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60400" y="3901618"/>
            <a:ext cx="540001" cy="540000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477295" y="1742784"/>
            <a:ext cx="540001" cy="54000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477295" y="3901618"/>
            <a:ext cx="540001" cy="540000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374930" y="1742782"/>
            <a:ext cx="4320000" cy="161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Ensure container health and availability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7191826" y="1742782"/>
            <a:ext cx="4320000" cy="161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Track resource usage (CPU, Memory, Disk, Network)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1374930" y="3901618"/>
            <a:ext cx="4320000" cy="161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Enable proactive alerting and scaling decisions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7191826" y="3901618"/>
            <a:ext cx="4320000" cy="161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Identify performance bottlenecks and anomalies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553288" y="1852326"/>
            <a:ext cx="749571" cy="2998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9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01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553288" y="4011326"/>
            <a:ext cx="749571" cy="2998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9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03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6369888" y="1852326"/>
            <a:ext cx="749571" cy="2998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9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02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6369888" y="4011326"/>
            <a:ext cx="749571" cy="2998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9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04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Why Monitor Docker Containers?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2700000" flipH="0" flipV="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3577077" y="1833789"/>
            <a:ext cx="1801788" cy="3609068"/>
          </a:xfrm>
          <a:prstGeom prst="snip2DiagRect">
            <a:avLst/>
          </a:prstGeom>
          <a:solidFill>
            <a:schemeClr val="bg1"/>
          </a:solidFill>
          <a:ln w="12700" cap="flat">
            <a:solidFill>
              <a:schemeClr val="accent1"/>
            </a:solidFill>
            <a:miter/>
          </a:ln>
          <a:effectLst>
            <a:outerShdw dist="50800" blurRad="0" dir="2700000" sx="100000" sy="100000" kx="0" ky="0" algn="ctr" rotWithShape="0">
              <a:schemeClr val="accent1"/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602079" y="1838778"/>
            <a:ext cx="1801788" cy="3609068"/>
          </a:xfrm>
          <a:prstGeom prst="snip2DiagRect">
            <a:avLst/>
          </a:prstGeom>
          <a:solidFill>
            <a:schemeClr val="bg1"/>
          </a:solidFill>
          <a:ln w="12700" cap="flat">
            <a:solidFill>
              <a:schemeClr val="tx2"/>
            </a:solidFill>
            <a:miter/>
          </a:ln>
          <a:effectLst>
            <a:outerShdw dist="50800" blurRad="0" dir="2700000" sx="100000" sy="100000" kx="0" ky="0" algn="ctr" rotWithShape="0">
              <a:schemeClr val="tx2"/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7627081" y="1833789"/>
            <a:ext cx="1801788" cy="3609068"/>
          </a:xfrm>
          <a:prstGeom prst="snip2DiagRect">
            <a:avLst/>
          </a:prstGeom>
          <a:solidFill>
            <a:schemeClr val="bg1"/>
          </a:solidFill>
          <a:ln w="12700" cap="flat">
            <a:solidFill>
              <a:schemeClr val="accent1"/>
            </a:solidFill>
            <a:miter/>
          </a:ln>
          <a:effectLst>
            <a:outerShdw dist="50800" blurRad="0" dir="2700000" sx="100000" sy="100000" kx="0" ky="0" algn="ctr" rotWithShape="0">
              <a:schemeClr val="accent1"/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3727847" y="3198358"/>
            <a:ext cx="1551591" cy="20309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Container HealthUptime, Restart count, Health checks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3694045" y="2400064"/>
            <a:ext cx="378575" cy="331437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5752849" y="3198358"/>
            <a:ext cx="1551591" cy="16194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Resource MetricsCPU, Memory, Disk I/O, Network I/O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7777851" y="3198358"/>
            <a:ext cx="1551591" cy="16194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Application LogsErrors, Warnings, Debug Info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5752849" y="2394171"/>
            <a:ext cx="378575" cy="343222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7777851" y="2377239"/>
            <a:ext cx="377087" cy="377087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68327" y="5162499"/>
            <a:ext cx="126854" cy="131412"/>
          </a:xfrm>
          <a:custGeom>
            <a:avLst/>
            <a:gdLst>
              <a:gd name="T0" fmla="*/ 7371 w 17675"/>
              <a:gd name="T1" fmla="*/ 1125 h 18310"/>
              <a:gd name="T2" fmla="*/ 5959 w 17675"/>
              <a:gd name="T3" fmla="*/ 593 h 18310"/>
              <a:gd name="T4" fmla="*/ 4735 w 17675"/>
              <a:gd name="T5" fmla="*/ 240 h 18310"/>
              <a:gd name="T6" fmla="*/ 3627 w 17675"/>
              <a:gd name="T7" fmla="*/ 54 h 18310"/>
              <a:gd name="T8" fmla="*/ 2806 w 17675"/>
              <a:gd name="T9" fmla="*/ 7 h 18310"/>
              <a:gd name="T10" fmla="*/ 2454 w 17675"/>
              <a:gd name="T11" fmla="*/ 85 h 18310"/>
              <a:gd name="T12" fmla="*/ 2132 w 17675"/>
              <a:gd name="T13" fmla="*/ 262 h 18310"/>
              <a:gd name="T14" fmla="*/ 1838 w 17675"/>
              <a:gd name="T15" fmla="*/ 533 h 18310"/>
              <a:gd name="T16" fmla="*/ 1454 w 17675"/>
              <a:gd name="T17" fmla="*/ 1111 h 18310"/>
              <a:gd name="T18" fmla="*/ 1261 w 17675"/>
              <a:gd name="T19" fmla="*/ 1545 h 18310"/>
              <a:gd name="T20" fmla="*/ 1008 w 17675"/>
              <a:gd name="T21" fmla="*/ 2315 h 18310"/>
              <a:gd name="T22" fmla="*/ 836 w 17675"/>
              <a:gd name="T23" fmla="*/ 2906 h 18310"/>
              <a:gd name="T24" fmla="*/ 683 w 17675"/>
              <a:gd name="T25" fmla="*/ 3519 h 18310"/>
              <a:gd name="T26" fmla="*/ 506 w 17675"/>
              <a:gd name="T27" fmla="*/ 4330 h 18310"/>
              <a:gd name="T28" fmla="*/ 356 w 17675"/>
              <a:gd name="T29" fmla="*/ 5177 h 18310"/>
              <a:gd name="T30" fmla="*/ 199 w 17675"/>
              <a:gd name="T31" fmla="*/ 6352 h 18310"/>
              <a:gd name="T32" fmla="*/ 65 w 17675"/>
              <a:gd name="T33" fmla="*/ 7805 h 18310"/>
              <a:gd name="T34" fmla="*/ 1 w 17675"/>
              <a:gd name="T35" fmla="*/ 9354 h 18310"/>
              <a:gd name="T36" fmla="*/ 54 w 17675"/>
              <a:gd name="T37" fmla="*/ 10490 h 18310"/>
              <a:gd name="T38" fmla="*/ 149 w 17675"/>
              <a:gd name="T39" fmla="*/ 11811 h 18310"/>
              <a:gd name="T40" fmla="*/ 298 w 17675"/>
              <a:gd name="T41" fmla="*/ 13066 h 18310"/>
              <a:gd name="T42" fmla="*/ 650 w 17675"/>
              <a:gd name="T43" fmla="*/ 14979 h 18310"/>
              <a:gd name="T44" fmla="*/ 991 w 17675"/>
              <a:gd name="T45" fmla="*/ 16266 h 18310"/>
              <a:gd name="T46" fmla="*/ 1332 w 17675"/>
              <a:gd name="T47" fmla="*/ 17156 h 18310"/>
              <a:gd name="T48" fmla="*/ 1598 w 17675"/>
              <a:gd name="T49" fmla="*/ 17614 h 18310"/>
              <a:gd name="T50" fmla="*/ 1917 w 17675"/>
              <a:gd name="T51" fmla="*/ 17970 h 18310"/>
              <a:gd name="T52" fmla="*/ 2349 w 17675"/>
              <a:gd name="T53" fmla="*/ 18232 h 18310"/>
              <a:gd name="T54" fmla="*/ 2745 w 17675"/>
              <a:gd name="T55" fmla="*/ 18309 h 18310"/>
              <a:gd name="T56" fmla="*/ 3384 w 17675"/>
              <a:gd name="T57" fmla="*/ 18287 h 18310"/>
              <a:gd name="T58" fmla="*/ 4157 w 17675"/>
              <a:gd name="T59" fmla="*/ 18192 h 18310"/>
              <a:gd name="T60" fmla="*/ 5006 w 17675"/>
              <a:gd name="T61" fmla="*/ 18009 h 18310"/>
              <a:gd name="T62" fmla="*/ 6483 w 17675"/>
              <a:gd name="T63" fmla="*/ 17544 h 18310"/>
              <a:gd name="T64" fmla="*/ 7200 w 17675"/>
              <a:gd name="T65" fmla="*/ 17277 h 18310"/>
              <a:gd name="T66" fmla="*/ 8295 w 17675"/>
              <a:gd name="T67" fmla="*/ 16841 h 18310"/>
              <a:gd name="T68" fmla="*/ 8872 w 17675"/>
              <a:gd name="T69" fmla="*/ 16605 h 18310"/>
              <a:gd name="T70" fmla="*/ 9346 w 17675"/>
              <a:gd name="T71" fmla="*/ 16391 h 18310"/>
              <a:gd name="T72" fmla="*/ 10057 w 17675"/>
              <a:gd name="T73" fmla="*/ 16048 h 18310"/>
              <a:gd name="T74" fmla="*/ 10903 w 17675"/>
              <a:gd name="T75" fmla="*/ 15584 h 18310"/>
              <a:gd name="T76" fmla="*/ 11867 w 17675"/>
              <a:gd name="T77" fmla="*/ 14997 h 18310"/>
              <a:gd name="T78" fmla="*/ 12590 w 17675"/>
              <a:gd name="T79" fmla="*/ 14528 h 18310"/>
              <a:gd name="T80" fmla="*/ 13212 w 17675"/>
              <a:gd name="T81" fmla="*/ 14088 h 18310"/>
              <a:gd name="T82" fmla="*/ 14481 w 17675"/>
              <a:gd name="T83" fmla="*/ 13112 h 18310"/>
              <a:gd name="T84" fmla="*/ 14802 w 17675"/>
              <a:gd name="T85" fmla="*/ 12854 h 18310"/>
              <a:gd name="T86" fmla="*/ 15451 w 17675"/>
              <a:gd name="T87" fmla="*/ 12291 h 18310"/>
              <a:gd name="T88" fmla="*/ 15927 w 17675"/>
              <a:gd name="T89" fmla="*/ 11853 h 18310"/>
              <a:gd name="T90" fmla="*/ 16443 w 17675"/>
              <a:gd name="T91" fmla="*/ 11335 h 18310"/>
              <a:gd name="T92" fmla="*/ 16856 w 17675"/>
              <a:gd name="T93" fmla="*/ 10896 h 18310"/>
              <a:gd name="T94" fmla="*/ 17295 w 17675"/>
              <a:gd name="T95" fmla="*/ 10296 h 18310"/>
              <a:gd name="T96" fmla="*/ 17543 w 17675"/>
              <a:gd name="T97" fmla="*/ 9805 h 18310"/>
              <a:gd name="T98" fmla="*/ 17675 w 17675"/>
              <a:gd name="T99" fmla="*/ 9283 h 18310"/>
              <a:gd name="T100" fmla="*/ 17609 w 17675"/>
              <a:gd name="T101" fmla="*/ 8895 h 18310"/>
              <a:gd name="T102" fmla="*/ 17328 w 17675"/>
              <a:gd name="T103" fmla="*/ 8254 h 18310"/>
              <a:gd name="T104" fmla="*/ 16958 w 17675"/>
              <a:gd name="T105" fmla="*/ 7727 h 18310"/>
              <a:gd name="T106" fmla="*/ 16207 w 17675"/>
              <a:gd name="T107" fmla="*/ 6899 h 18310"/>
              <a:gd name="T108" fmla="*/ 14144 w 17675"/>
              <a:gd name="T109" fmla="*/ 5052 h 18310"/>
              <a:gd name="T110" fmla="*/ 13172 w 17675"/>
              <a:gd name="T111" fmla="*/ 4299 h 18310"/>
              <a:gd name="T112" fmla="*/ 12177 w 17675"/>
              <a:gd name="T113" fmla="*/ 3589 h 18310"/>
              <a:gd name="T114" fmla="*/ 11125 w 17675"/>
              <a:gd name="T115" fmla="*/ 2920 h 18310"/>
              <a:gd name="T116" fmla="*/ 10015 w 17675"/>
              <a:gd name="T117" fmla="*/ 2305 h 18310"/>
              <a:gd name="T118" fmla="*/ 9091 w 17675"/>
              <a:gd name="T119" fmla="*/ 1855 h 18310"/>
              <a:gd name="T120" fmla="*/ 8300 w 17675"/>
              <a:gd name="T121" fmla="*/ 1511 h 18310"/>
            </a:gdLst>
            <a:rect l="0" t="0" r="r" b="b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861932" y="5162500"/>
            <a:ext cx="126854" cy="131412"/>
          </a:xfrm>
          <a:custGeom>
            <a:avLst/>
            <a:gdLst>
              <a:gd name="T0" fmla="*/ 7371 w 17675"/>
              <a:gd name="T1" fmla="*/ 1125 h 18310"/>
              <a:gd name="T2" fmla="*/ 5959 w 17675"/>
              <a:gd name="T3" fmla="*/ 593 h 18310"/>
              <a:gd name="T4" fmla="*/ 4735 w 17675"/>
              <a:gd name="T5" fmla="*/ 240 h 18310"/>
              <a:gd name="T6" fmla="*/ 3627 w 17675"/>
              <a:gd name="T7" fmla="*/ 54 h 18310"/>
              <a:gd name="T8" fmla="*/ 2806 w 17675"/>
              <a:gd name="T9" fmla="*/ 7 h 18310"/>
              <a:gd name="T10" fmla="*/ 2454 w 17675"/>
              <a:gd name="T11" fmla="*/ 85 h 18310"/>
              <a:gd name="T12" fmla="*/ 2132 w 17675"/>
              <a:gd name="T13" fmla="*/ 262 h 18310"/>
              <a:gd name="T14" fmla="*/ 1838 w 17675"/>
              <a:gd name="T15" fmla="*/ 533 h 18310"/>
              <a:gd name="T16" fmla="*/ 1454 w 17675"/>
              <a:gd name="T17" fmla="*/ 1111 h 18310"/>
              <a:gd name="T18" fmla="*/ 1261 w 17675"/>
              <a:gd name="T19" fmla="*/ 1545 h 18310"/>
              <a:gd name="T20" fmla="*/ 1008 w 17675"/>
              <a:gd name="T21" fmla="*/ 2315 h 18310"/>
              <a:gd name="T22" fmla="*/ 836 w 17675"/>
              <a:gd name="T23" fmla="*/ 2906 h 18310"/>
              <a:gd name="T24" fmla="*/ 683 w 17675"/>
              <a:gd name="T25" fmla="*/ 3519 h 18310"/>
              <a:gd name="T26" fmla="*/ 506 w 17675"/>
              <a:gd name="T27" fmla="*/ 4330 h 18310"/>
              <a:gd name="T28" fmla="*/ 356 w 17675"/>
              <a:gd name="T29" fmla="*/ 5177 h 18310"/>
              <a:gd name="T30" fmla="*/ 199 w 17675"/>
              <a:gd name="T31" fmla="*/ 6352 h 18310"/>
              <a:gd name="T32" fmla="*/ 65 w 17675"/>
              <a:gd name="T33" fmla="*/ 7805 h 18310"/>
              <a:gd name="T34" fmla="*/ 1 w 17675"/>
              <a:gd name="T35" fmla="*/ 9354 h 18310"/>
              <a:gd name="T36" fmla="*/ 54 w 17675"/>
              <a:gd name="T37" fmla="*/ 10490 h 18310"/>
              <a:gd name="T38" fmla="*/ 149 w 17675"/>
              <a:gd name="T39" fmla="*/ 11811 h 18310"/>
              <a:gd name="T40" fmla="*/ 298 w 17675"/>
              <a:gd name="T41" fmla="*/ 13066 h 18310"/>
              <a:gd name="T42" fmla="*/ 650 w 17675"/>
              <a:gd name="T43" fmla="*/ 14979 h 18310"/>
              <a:gd name="T44" fmla="*/ 991 w 17675"/>
              <a:gd name="T45" fmla="*/ 16266 h 18310"/>
              <a:gd name="T46" fmla="*/ 1332 w 17675"/>
              <a:gd name="T47" fmla="*/ 17156 h 18310"/>
              <a:gd name="T48" fmla="*/ 1598 w 17675"/>
              <a:gd name="T49" fmla="*/ 17614 h 18310"/>
              <a:gd name="T50" fmla="*/ 1917 w 17675"/>
              <a:gd name="T51" fmla="*/ 17970 h 18310"/>
              <a:gd name="T52" fmla="*/ 2349 w 17675"/>
              <a:gd name="T53" fmla="*/ 18232 h 18310"/>
              <a:gd name="T54" fmla="*/ 2745 w 17675"/>
              <a:gd name="T55" fmla="*/ 18309 h 18310"/>
              <a:gd name="T56" fmla="*/ 3384 w 17675"/>
              <a:gd name="T57" fmla="*/ 18287 h 18310"/>
              <a:gd name="T58" fmla="*/ 4157 w 17675"/>
              <a:gd name="T59" fmla="*/ 18192 h 18310"/>
              <a:gd name="T60" fmla="*/ 5006 w 17675"/>
              <a:gd name="T61" fmla="*/ 18009 h 18310"/>
              <a:gd name="T62" fmla="*/ 6483 w 17675"/>
              <a:gd name="T63" fmla="*/ 17544 h 18310"/>
              <a:gd name="T64" fmla="*/ 7200 w 17675"/>
              <a:gd name="T65" fmla="*/ 17277 h 18310"/>
              <a:gd name="T66" fmla="*/ 8295 w 17675"/>
              <a:gd name="T67" fmla="*/ 16841 h 18310"/>
              <a:gd name="T68" fmla="*/ 8872 w 17675"/>
              <a:gd name="T69" fmla="*/ 16605 h 18310"/>
              <a:gd name="T70" fmla="*/ 9346 w 17675"/>
              <a:gd name="T71" fmla="*/ 16391 h 18310"/>
              <a:gd name="T72" fmla="*/ 10057 w 17675"/>
              <a:gd name="T73" fmla="*/ 16048 h 18310"/>
              <a:gd name="T74" fmla="*/ 10903 w 17675"/>
              <a:gd name="T75" fmla="*/ 15584 h 18310"/>
              <a:gd name="T76" fmla="*/ 11867 w 17675"/>
              <a:gd name="T77" fmla="*/ 14997 h 18310"/>
              <a:gd name="T78" fmla="*/ 12590 w 17675"/>
              <a:gd name="T79" fmla="*/ 14528 h 18310"/>
              <a:gd name="T80" fmla="*/ 13212 w 17675"/>
              <a:gd name="T81" fmla="*/ 14088 h 18310"/>
              <a:gd name="T82" fmla="*/ 14481 w 17675"/>
              <a:gd name="T83" fmla="*/ 13112 h 18310"/>
              <a:gd name="T84" fmla="*/ 14802 w 17675"/>
              <a:gd name="T85" fmla="*/ 12854 h 18310"/>
              <a:gd name="T86" fmla="*/ 15451 w 17675"/>
              <a:gd name="T87" fmla="*/ 12291 h 18310"/>
              <a:gd name="T88" fmla="*/ 15927 w 17675"/>
              <a:gd name="T89" fmla="*/ 11853 h 18310"/>
              <a:gd name="T90" fmla="*/ 16443 w 17675"/>
              <a:gd name="T91" fmla="*/ 11335 h 18310"/>
              <a:gd name="T92" fmla="*/ 16856 w 17675"/>
              <a:gd name="T93" fmla="*/ 10896 h 18310"/>
              <a:gd name="T94" fmla="*/ 17295 w 17675"/>
              <a:gd name="T95" fmla="*/ 10296 h 18310"/>
              <a:gd name="T96" fmla="*/ 17543 w 17675"/>
              <a:gd name="T97" fmla="*/ 9805 h 18310"/>
              <a:gd name="T98" fmla="*/ 17675 w 17675"/>
              <a:gd name="T99" fmla="*/ 9283 h 18310"/>
              <a:gd name="T100" fmla="*/ 17609 w 17675"/>
              <a:gd name="T101" fmla="*/ 8895 h 18310"/>
              <a:gd name="T102" fmla="*/ 17328 w 17675"/>
              <a:gd name="T103" fmla="*/ 8254 h 18310"/>
              <a:gd name="T104" fmla="*/ 16958 w 17675"/>
              <a:gd name="T105" fmla="*/ 7727 h 18310"/>
              <a:gd name="T106" fmla="*/ 16207 w 17675"/>
              <a:gd name="T107" fmla="*/ 6899 h 18310"/>
              <a:gd name="T108" fmla="*/ 14144 w 17675"/>
              <a:gd name="T109" fmla="*/ 5052 h 18310"/>
              <a:gd name="T110" fmla="*/ 13172 w 17675"/>
              <a:gd name="T111" fmla="*/ 4299 h 18310"/>
              <a:gd name="T112" fmla="*/ 12177 w 17675"/>
              <a:gd name="T113" fmla="*/ 3589 h 18310"/>
              <a:gd name="T114" fmla="*/ 11125 w 17675"/>
              <a:gd name="T115" fmla="*/ 2920 h 18310"/>
              <a:gd name="T116" fmla="*/ 10015 w 17675"/>
              <a:gd name="T117" fmla="*/ 2305 h 18310"/>
              <a:gd name="T118" fmla="*/ 9091 w 17675"/>
              <a:gd name="T119" fmla="*/ 1855 h 18310"/>
              <a:gd name="T120" fmla="*/ 8300 w 17675"/>
              <a:gd name="T121" fmla="*/ 1511 h 18310"/>
            </a:gdLst>
            <a:rect l="0" t="0" r="r" b="b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1055536" y="5162500"/>
            <a:ext cx="126854" cy="131412"/>
          </a:xfrm>
          <a:custGeom>
            <a:avLst/>
            <a:gdLst>
              <a:gd name="T0" fmla="*/ 7371 w 17675"/>
              <a:gd name="T1" fmla="*/ 1125 h 18310"/>
              <a:gd name="T2" fmla="*/ 5959 w 17675"/>
              <a:gd name="T3" fmla="*/ 593 h 18310"/>
              <a:gd name="T4" fmla="*/ 4735 w 17675"/>
              <a:gd name="T5" fmla="*/ 240 h 18310"/>
              <a:gd name="T6" fmla="*/ 3627 w 17675"/>
              <a:gd name="T7" fmla="*/ 54 h 18310"/>
              <a:gd name="T8" fmla="*/ 2806 w 17675"/>
              <a:gd name="T9" fmla="*/ 7 h 18310"/>
              <a:gd name="T10" fmla="*/ 2454 w 17675"/>
              <a:gd name="T11" fmla="*/ 85 h 18310"/>
              <a:gd name="T12" fmla="*/ 2132 w 17675"/>
              <a:gd name="T13" fmla="*/ 262 h 18310"/>
              <a:gd name="T14" fmla="*/ 1838 w 17675"/>
              <a:gd name="T15" fmla="*/ 533 h 18310"/>
              <a:gd name="T16" fmla="*/ 1454 w 17675"/>
              <a:gd name="T17" fmla="*/ 1111 h 18310"/>
              <a:gd name="T18" fmla="*/ 1261 w 17675"/>
              <a:gd name="T19" fmla="*/ 1545 h 18310"/>
              <a:gd name="T20" fmla="*/ 1008 w 17675"/>
              <a:gd name="T21" fmla="*/ 2315 h 18310"/>
              <a:gd name="T22" fmla="*/ 836 w 17675"/>
              <a:gd name="T23" fmla="*/ 2906 h 18310"/>
              <a:gd name="T24" fmla="*/ 683 w 17675"/>
              <a:gd name="T25" fmla="*/ 3519 h 18310"/>
              <a:gd name="T26" fmla="*/ 506 w 17675"/>
              <a:gd name="T27" fmla="*/ 4330 h 18310"/>
              <a:gd name="T28" fmla="*/ 356 w 17675"/>
              <a:gd name="T29" fmla="*/ 5177 h 18310"/>
              <a:gd name="T30" fmla="*/ 199 w 17675"/>
              <a:gd name="T31" fmla="*/ 6352 h 18310"/>
              <a:gd name="T32" fmla="*/ 65 w 17675"/>
              <a:gd name="T33" fmla="*/ 7805 h 18310"/>
              <a:gd name="T34" fmla="*/ 1 w 17675"/>
              <a:gd name="T35" fmla="*/ 9354 h 18310"/>
              <a:gd name="T36" fmla="*/ 54 w 17675"/>
              <a:gd name="T37" fmla="*/ 10490 h 18310"/>
              <a:gd name="T38" fmla="*/ 149 w 17675"/>
              <a:gd name="T39" fmla="*/ 11811 h 18310"/>
              <a:gd name="T40" fmla="*/ 298 w 17675"/>
              <a:gd name="T41" fmla="*/ 13066 h 18310"/>
              <a:gd name="T42" fmla="*/ 650 w 17675"/>
              <a:gd name="T43" fmla="*/ 14979 h 18310"/>
              <a:gd name="T44" fmla="*/ 991 w 17675"/>
              <a:gd name="T45" fmla="*/ 16266 h 18310"/>
              <a:gd name="T46" fmla="*/ 1332 w 17675"/>
              <a:gd name="T47" fmla="*/ 17156 h 18310"/>
              <a:gd name="T48" fmla="*/ 1598 w 17675"/>
              <a:gd name="T49" fmla="*/ 17614 h 18310"/>
              <a:gd name="T50" fmla="*/ 1917 w 17675"/>
              <a:gd name="T51" fmla="*/ 17970 h 18310"/>
              <a:gd name="T52" fmla="*/ 2349 w 17675"/>
              <a:gd name="T53" fmla="*/ 18232 h 18310"/>
              <a:gd name="T54" fmla="*/ 2745 w 17675"/>
              <a:gd name="T55" fmla="*/ 18309 h 18310"/>
              <a:gd name="T56" fmla="*/ 3384 w 17675"/>
              <a:gd name="T57" fmla="*/ 18287 h 18310"/>
              <a:gd name="T58" fmla="*/ 4157 w 17675"/>
              <a:gd name="T59" fmla="*/ 18192 h 18310"/>
              <a:gd name="T60" fmla="*/ 5006 w 17675"/>
              <a:gd name="T61" fmla="*/ 18009 h 18310"/>
              <a:gd name="T62" fmla="*/ 6483 w 17675"/>
              <a:gd name="T63" fmla="*/ 17544 h 18310"/>
              <a:gd name="T64" fmla="*/ 7200 w 17675"/>
              <a:gd name="T65" fmla="*/ 17277 h 18310"/>
              <a:gd name="T66" fmla="*/ 8295 w 17675"/>
              <a:gd name="T67" fmla="*/ 16841 h 18310"/>
              <a:gd name="T68" fmla="*/ 8872 w 17675"/>
              <a:gd name="T69" fmla="*/ 16605 h 18310"/>
              <a:gd name="T70" fmla="*/ 9346 w 17675"/>
              <a:gd name="T71" fmla="*/ 16391 h 18310"/>
              <a:gd name="T72" fmla="*/ 10057 w 17675"/>
              <a:gd name="T73" fmla="*/ 16048 h 18310"/>
              <a:gd name="T74" fmla="*/ 10903 w 17675"/>
              <a:gd name="T75" fmla="*/ 15584 h 18310"/>
              <a:gd name="T76" fmla="*/ 11867 w 17675"/>
              <a:gd name="T77" fmla="*/ 14997 h 18310"/>
              <a:gd name="T78" fmla="*/ 12590 w 17675"/>
              <a:gd name="T79" fmla="*/ 14528 h 18310"/>
              <a:gd name="T80" fmla="*/ 13212 w 17675"/>
              <a:gd name="T81" fmla="*/ 14088 h 18310"/>
              <a:gd name="T82" fmla="*/ 14481 w 17675"/>
              <a:gd name="T83" fmla="*/ 13112 h 18310"/>
              <a:gd name="T84" fmla="*/ 14802 w 17675"/>
              <a:gd name="T85" fmla="*/ 12854 h 18310"/>
              <a:gd name="T86" fmla="*/ 15451 w 17675"/>
              <a:gd name="T87" fmla="*/ 12291 h 18310"/>
              <a:gd name="T88" fmla="*/ 15927 w 17675"/>
              <a:gd name="T89" fmla="*/ 11853 h 18310"/>
              <a:gd name="T90" fmla="*/ 16443 w 17675"/>
              <a:gd name="T91" fmla="*/ 11335 h 18310"/>
              <a:gd name="T92" fmla="*/ 16856 w 17675"/>
              <a:gd name="T93" fmla="*/ 10896 h 18310"/>
              <a:gd name="T94" fmla="*/ 17295 w 17675"/>
              <a:gd name="T95" fmla="*/ 10296 h 18310"/>
              <a:gd name="T96" fmla="*/ 17543 w 17675"/>
              <a:gd name="T97" fmla="*/ 9805 h 18310"/>
              <a:gd name="T98" fmla="*/ 17675 w 17675"/>
              <a:gd name="T99" fmla="*/ 9283 h 18310"/>
              <a:gd name="T100" fmla="*/ 17609 w 17675"/>
              <a:gd name="T101" fmla="*/ 8895 h 18310"/>
              <a:gd name="T102" fmla="*/ 17328 w 17675"/>
              <a:gd name="T103" fmla="*/ 8254 h 18310"/>
              <a:gd name="T104" fmla="*/ 16958 w 17675"/>
              <a:gd name="T105" fmla="*/ 7727 h 18310"/>
              <a:gd name="T106" fmla="*/ 16207 w 17675"/>
              <a:gd name="T107" fmla="*/ 6899 h 18310"/>
              <a:gd name="T108" fmla="*/ 14144 w 17675"/>
              <a:gd name="T109" fmla="*/ 5052 h 18310"/>
              <a:gd name="T110" fmla="*/ 13172 w 17675"/>
              <a:gd name="T111" fmla="*/ 4299 h 18310"/>
              <a:gd name="T112" fmla="*/ 12177 w 17675"/>
              <a:gd name="T113" fmla="*/ 3589 h 18310"/>
              <a:gd name="T114" fmla="*/ 11125 w 17675"/>
              <a:gd name="T115" fmla="*/ 2920 h 18310"/>
              <a:gd name="T116" fmla="*/ 10015 w 17675"/>
              <a:gd name="T117" fmla="*/ 2305 h 18310"/>
              <a:gd name="T118" fmla="*/ 9091 w 17675"/>
              <a:gd name="T119" fmla="*/ 1855 h 18310"/>
              <a:gd name="T120" fmla="*/ 8300 w 17675"/>
              <a:gd name="T121" fmla="*/ 1511 h 18310"/>
            </a:gdLst>
            <a:rect l="0" t="0" r="r" b="b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3727847" y="2958813"/>
            <a:ext cx="271242" cy="57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5752849" y="2963802"/>
            <a:ext cx="271242" cy="57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7777851" y="2958813"/>
            <a:ext cx="271242" cy="57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9664219" y="1833789"/>
            <a:ext cx="1801788" cy="3609068"/>
          </a:xfrm>
          <a:prstGeom prst="snip2DiagRect">
            <a:avLst/>
          </a:prstGeom>
          <a:solidFill>
            <a:schemeClr val="bg1"/>
          </a:solidFill>
          <a:ln w="12700" cap="flat">
            <a:solidFill>
              <a:schemeClr val="tx2"/>
            </a:solidFill>
            <a:miter/>
          </a:ln>
          <a:effectLst>
            <a:outerShdw dist="50800" blurRad="0" dir="2700000" sx="100000" sy="100000" kx="0" ky="0" algn="ctr" rotWithShape="0">
              <a:schemeClr val="tx2"/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9814989" y="3198358"/>
            <a:ext cx="1551591" cy="16194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Infrastructure EventsStart, stop, crashes, etc.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9825850" y="2958813"/>
            <a:ext cx="271242" cy="57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9814989" y="2382203"/>
            <a:ext cx="338945" cy="367158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2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What to Monitor?</a:t>
            </a: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2700000" flipH="0" flipV="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标题 1"/>
          <p:cNvCxnSpPr/>
          <p:nvPr/>
        </p:nvCxnSpPr>
        <p:spPr>
          <a:xfrm rot="0" flipH="0" flipV="1">
            <a:off x="3297429" y="3914444"/>
            <a:ext cx="321998" cy="395302"/>
          </a:xfrm>
          <a:prstGeom prst="line">
            <a:avLst/>
          </a:prstGeom>
          <a:noFill/>
          <a:ln w="25400" cap="sq">
            <a:solidFill>
              <a:schemeClr val="tx1">
                <a:lumMod val="50000"/>
                <a:lumOff val="50000"/>
                <a:alpha val="20000"/>
              </a:schemeClr>
            </a:solidFill>
            <a:miter/>
          </a:ln>
        </p:spPr>
      </p:cxnSp>
      <p:sp>
        <p:nvSpPr>
          <p:cNvPr id="4" name="标题 1"/>
          <p:cNvSpPr txBox="1"/>
          <p:nvPr/>
        </p:nvSpPr>
        <p:spPr>
          <a:xfrm rot="0" flipH="0" flipV="0">
            <a:off x="891686" y="4591163"/>
            <a:ext cx="2418501" cy="13189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Built- in Tools</a:t>
            </a:r>
            <a:endParaRPr kumimoji="1" lang="zh-CN" altLang="en-US"/>
          </a:p>
        </p:txBody>
      </p:sp>
      <p:cxnSp>
        <p:nvCxnSpPr>
          <p:cNvPr id="5" name="标题 1"/>
          <p:cNvCxnSpPr/>
          <p:nvPr/>
        </p:nvCxnSpPr>
        <p:spPr>
          <a:xfrm rot="0" flipH="0" flipV="0">
            <a:off x="950799" y="4308159"/>
            <a:ext cx="2359388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miter/>
          </a:ln>
        </p:spPr>
      </p:cxnSp>
      <p:cxnSp>
        <p:nvCxnSpPr>
          <p:cNvPr id="6" name="标题 1"/>
          <p:cNvCxnSpPr/>
          <p:nvPr/>
        </p:nvCxnSpPr>
        <p:spPr>
          <a:xfrm rot="0" flipH="0" flipV="1">
            <a:off x="5953657" y="3520548"/>
            <a:ext cx="321998" cy="395302"/>
          </a:xfrm>
          <a:prstGeom prst="line">
            <a:avLst/>
          </a:prstGeom>
          <a:noFill/>
          <a:ln w="25400" cap="sq">
            <a:solidFill>
              <a:schemeClr val="tx1">
                <a:lumMod val="50000"/>
                <a:lumOff val="50000"/>
                <a:alpha val="20000"/>
              </a:schemeClr>
            </a:solidFill>
            <a:miter/>
          </a:ln>
        </p:spPr>
      </p:cxnSp>
      <p:sp>
        <p:nvSpPr>
          <p:cNvPr id="7" name="标题 1"/>
          <p:cNvSpPr txBox="1"/>
          <p:nvPr/>
        </p:nvSpPr>
        <p:spPr>
          <a:xfrm rot="0" flipH="0" flipV="0">
            <a:off x="3547915" y="4197267"/>
            <a:ext cx="2418501" cy="13189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Prometheus</a:t>
            </a:r>
            <a:endParaRPr kumimoji="1" lang="zh-CN" altLang="en-US"/>
          </a:p>
        </p:txBody>
      </p:sp>
      <p:cxnSp>
        <p:nvCxnSpPr>
          <p:cNvPr id="8" name="标题 1"/>
          <p:cNvCxnSpPr/>
          <p:nvPr/>
        </p:nvCxnSpPr>
        <p:spPr>
          <a:xfrm rot="0" flipH="0" flipV="0">
            <a:off x="3607027" y="3914263"/>
            <a:ext cx="2359388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miter/>
          </a:ln>
        </p:spPr>
      </p:cxnSp>
      <p:sp>
        <p:nvSpPr>
          <p:cNvPr id="9" name="标题 1"/>
          <p:cNvSpPr txBox="1"/>
          <p:nvPr/>
        </p:nvSpPr>
        <p:spPr>
          <a:xfrm rot="0" flipH="0" flipV="0">
            <a:off x="6213185" y="3808121"/>
            <a:ext cx="2418501" cy="13189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cAdvisor</a:t>
            </a:r>
            <a:endParaRPr kumimoji="1" lang="zh-CN" altLang="en-US"/>
          </a:p>
        </p:txBody>
      </p:sp>
      <p:cxnSp>
        <p:nvCxnSpPr>
          <p:cNvPr id="10" name="标题 1"/>
          <p:cNvCxnSpPr/>
          <p:nvPr/>
        </p:nvCxnSpPr>
        <p:spPr>
          <a:xfrm rot="0" flipH="0" flipV="0">
            <a:off x="6272298" y="3525117"/>
            <a:ext cx="2359388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miter/>
          </a:ln>
        </p:spPr>
      </p:cxnSp>
      <p:cxnSp>
        <p:nvCxnSpPr>
          <p:cNvPr id="11" name="标题 1"/>
          <p:cNvCxnSpPr/>
          <p:nvPr/>
        </p:nvCxnSpPr>
        <p:spPr>
          <a:xfrm rot="0" flipH="0" flipV="1">
            <a:off x="8622285" y="3141427"/>
            <a:ext cx="321998" cy="395302"/>
          </a:xfrm>
          <a:prstGeom prst="line">
            <a:avLst/>
          </a:prstGeom>
          <a:noFill/>
          <a:ln w="25400" cap="sq">
            <a:solidFill>
              <a:schemeClr val="tx1">
                <a:lumMod val="50000"/>
                <a:lumOff val="50000"/>
                <a:alpha val="20000"/>
              </a:schemeClr>
            </a:solidFill>
            <a:miter/>
          </a:ln>
        </p:spPr>
      </p:cxnSp>
      <p:sp>
        <p:nvSpPr>
          <p:cNvPr id="12" name="标题 1"/>
          <p:cNvSpPr txBox="1"/>
          <p:nvPr/>
        </p:nvSpPr>
        <p:spPr>
          <a:xfrm rot="0" flipH="0" flipV="0">
            <a:off x="8881813" y="3429000"/>
            <a:ext cx="2418501" cy="13189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Grafana</a:t>
            </a:r>
            <a:endParaRPr kumimoji="1" lang="zh-CN" altLang="en-US"/>
          </a:p>
        </p:txBody>
      </p:sp>
      <p:cxnSp>
        <p:nvCxnSpPr>
          <p:cNvPr id="13" name="标题 1"/>
          <p:cNvCxnSpPr/>
          <p:nvPr/>
        </p:nvCxnSpPr>
        <p:spPr>
          <a:xfrm rot="0" flipH="0" flipV="0">
            <a:off x="8940926" y="3145996"/>
            <a:ext cx="2359388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miter/>
          </a:ln>
        </p:spPr>
      </p:cxnSp>
      <p:sp>
        <p:nvSpPr>
          <p:cNvPr id="14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Monitoring Tools Overview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2700000" flipH="0" flipV="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931886" y="3290935"/>
            <a:ext cx="6328228" cy="1311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Logging Strategies with Docker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588169" y="2112716"/>
            <a:ext cx="1015663" cy="101566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918364" y="1322371"/>
            <a:ext cx="2456872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02</a:t>
            </a:r>
            <a:endParaRPr kumimoji="1" lang="zh-CN" alt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525357" y="3306907"/>
            <a:ext cx="720000" cy="720000"/>
          </a:xfrm>
          <a:prstGeom prst="ellipse">
            <a:avLst/>
          </a:prstGeom>
          <a:solidFill>
            <a:schemeClr val="accent1"/>
          </a:solidFill>
          <a:ln w="19050" cap="rnd">
            <a:noFill/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713319" y="3480549"/>
            <a:ext cx="344075" cy="372717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428401" y="3209953"/>
            <a:ext cx="913910" cy="913908"/>
          </a:xfrm>
          <a:prstGeom prst="arc">
            <a:avLst>
              <a:gd name="adj1" fmla="val 12085454"/>
              <a:gd name="adj2" fmla="val 16423906"/>
            </a:avLst>
          </a:prstGeom>
          <a:noFill/>
          <a:ln w="25400" cap="rnd">
            <a:solidFill>
              <a:schemeClr val="accent1"/>
            </a:solidFill>
            <a:round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445234" y="4296419"/>
            <a:ext cx="4196561" cy="15580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Logging Drivers: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646984" y="3303359"/>
            <a:ext cx="720000" cy="7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 cap="rnd">
            <a:noFill/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820625" y="3483013"/>
            <a:ext cx="372717" cy="360692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550030" y="3206405"/>
            <a:ext cx="913910" cy="913908"/>
          </a:xfrm>
          <a:prstGeom prst="arc">
            <a:avLst>
              <a:gd name="adj1" fmla="val 12085454"/>
              <a:gd name="adj2" fmla="val 16423906"/>
            </a:avLst>
          </a:prstGeom>
          <a:noFill/>
          <a:ln w="25400" cap="rnd">
            <a:solidFill>
              <a:schemeClr val="accent1">
                <a:lumMod val="40000"/>
                <a:lumOff val="60000"/>
              </a:schemeClr>
            </a:solidFill>
            <a:round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554842" y="4299967"/>
            <a:ext cx="4221961" cy="155473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Centralized Log Aggregation: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Logging Tools Overview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2700000" flipH="0" flipV="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theme/_rels/theme1.xml.rels><?xml version="1.0" encoding="UTF-8" standalone="yes"?>
<Relationships xmlns="http://schemas.openxmlformats.org/package/2006/relationships">

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55550"/>
      </a:accent1>
      <a:accent2>
        <a:srgbClr val="FCBCB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