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1"/>
          <a:stretch/>
        </p:blipFill>
        <p:spPr>
          <a:xfrm>
            <a:off x="6689520" y="812880"/>
            <a:ext cx="5244840" cy="4914360"/>
          </a:xfrm>
          <a:prstGeom prst="rect">
            <a:avLst/>
          </a:prstGeom>
          <a:ln w="0">
            <a:noFill/>
          </a:ln>
        </p:spPr>
      </p:pic>
      <p:sp>
        <p:nvSpPr>
          <p:cNvPr id="4" name="标题 1"/>
          <p:cNvSpPr/>
          <p:nvPr/>
        </p:nvSpPr>
        <p:spPr>
          <a:xfrm>
            <a:off x="127800" y="1553040"/>
            <a:ext cx="6528240" cy="24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62626"/>
                </a:solidFill>
                <a:latin typeface="Poppins"/>
                <a:ea typeface="Poppins"/>
              </a:rPr>
              <a:t>Docker Advanced </a:t>
            </a:r>
            <a:r>
              <a:rPr b="0" lang="en-US" sz="3000" spc="-1" strike="noStrike">
                <a:solidFill>
                  <a:srgbClr val="262626"/>
                </a:solidFill>
                <a:latin typeface="Poppins"/>
                <a:ea typeface="Poppins"/>
              </a:rPr>
              <a:t>(Day 1)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标题 1"/>
          <p:cNvSpPr/>
          <p:nvPr/>
        </p:nvSpPr>
        <p:spPr>
          <a:xfrm>
            <a:off x="660240" y="1451880"/>
            <a:ext cx="3488400" cy="4095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>
            <a:off x="790200" y="1617480"/>
            <a:ext cx="3243960" cy="419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标题 1"/>
          <p:cNvSpPr/>
          <p:nvPr/>
        </p:nvSpPr>
        <p:spPr>
          <a:xfrm>
            <a:off x="978120" y="1742040"/>
            <a:ext cx="8316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标题 1"/>
          <p:cNvSpPr/>
          <p:nvPr/>
        </p:nvSpPr>
        <p:spPr>
          <a:xfrm>
            <a:off x="978120" y="3139560"/>
            <a:ext cx="2890080" cy="22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are Just process.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3812760" y="1720080"/>
            <a:ext cx="111600" cy="110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978120" y="2355480"/>
            <a:ext cx="2890080" cy="6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are Just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4337640" y="1451880"/>
            <a:ext cx="3488400" cy="4095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4467240" y="1617480"/>
            <a:ext cx="3243960" cy="419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4655160" y="1742040"/>
            <a:ext cx="8316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89c700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>
            <a:off x="4655160" y="3139560"/>
            <a:ext cx="2890080" cy="22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Default Docker Behavior Isn't Always Secure.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标题 1"/>
          <p:cNvSpPr/>
          <p:nvPr/>
        </p:nvSpPr>
        <p:spPr>
          <a:xfrm>
            <a:off x="7489800" y="1720080"/>
            <a:ext cx="111600" cy="11016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4655160" y="2355480"/>
            <a:ext cx="2890080" cy="6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Default Docker Behavior Isn't Always Secure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8029800" y="1451880"/>
            <a:ext cx="3488400" cy="40957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8159400" y="1617480"/>
            <a:ext cx="3243960" cy="419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8347320" y="1742040"/>
            <a:ext cx="8316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8347320" y="3139560"/>
            <a:ext cx="2890080" cy="22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Multiply Risk Quickly.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>
            <a:off x="11181960" y="1720080"/>
            <a:ext cx="111600" cy="110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8347320" y="2355480"/>
            <a:ext cx="2890080" cy="6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Multiply Risk Quickly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Do Containers Need Dedicated Security?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2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712080" y="3423240"/>
            <a:ext cx="10767240" cy="7912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sq" w="12700">
            <a:solidFill>
              <a:srgbClr val="ffffff"/>
            </a:solidFill>
            <a:miter/>
          </a:ln>
          <a:effectLst>
            <a:outerShdw algn="ctr" blurRad="190440" dir="0" dist="0" kx="0" ky="0" rotWithShape="0" sx="100000" sy="100000">
              <a:schemeClr val="accent1">
                <a:lumMod val="75000"/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2768040" y="3506400"/>
            <a:ext cx="598680" cy="5986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997560" y="1130400"/>
            <a:ext cx="4139280" cy="199980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1296360" y="1245600"/>
            <a:ext cx="3560760" cy="6361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Image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1263240" y="2045880"/>
            <a:ext cx="359928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Outdated base images (e.g., old Ubuntu with known CVEs)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Embedded secrets in Dockerfiles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Unscanned third- party layers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标题 1"/>
          <p:cNvCxnSpPr/>
          <p:nvPr/>
        </p:nvCxnSpPr>
        <p:spPr>
          <a:xfrm>
            <a:off x="1257480" y="1933200"/>
            <a:ext cx="3600720" cy="72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34" name="标题 1"/>
          <p:cNvSpPr/>
          <p:nvPr/>
        </p:nvSpPr>
        <p:spPr>
          <a:xfrm flipV="1">
            <a:off x="1257480" y="1907280"/>
            <a:ext cx="790200" cy="5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8811720" y="3506400"/>
            <a:ext cx="598680" cy="5986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7041600" y="1130400"/>
            <a:ext cx="4139280" cy="199980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7340040" y="1245600"/>
            <a:ext cx="3560760" cy="6361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Host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7306920" y="2045880"/>
            <a:ext cx="359928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Shared kernel with containers → one exploit affects all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Poor isolation boundaries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Kernel module or syscall abuse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标题 1"/>
          <p:cNvCxnSpPr/>
          <p:nvPr/>
        </p:nvCxnSpPr>
        <p:spPr>
          <a:xfrm>
            <a:off x="7301160" y="1933200"/>
            <a:ext cx="3600720" cy="72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40" name="标题 1"/>
          <p:cNvSpPr/>
          <p:nvPr/>
        </p:nvSpPr>
        <p:spPr>
          <a:xfrm flipV="1">
            <a:off x="7301520" y="1907280"/>
            <a:ext cx="790200" cy="5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标题 1"/>
          <p:cNvSpPr/>
          <p:nvPr/>
        </p:nvSpPr>
        <p:spPr>
          <a:xfrm>
            <a:off x="5789880" y="3506400"/>
            <a:ext cx="598680" cy="5986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4019760" y="4322880"/>
            <a:ext cx="4139280" cy="199980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4318200" y="4438080"/>
            <a:ext cx="3618000" cy="6361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Runtime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标题 1"/>
          <p:cNvSpPr/>
          <p:nvPr/>
        </p:nvSpPr>
        <p:spPr>
          <a:xfrm>
            <a:off x="4285080" y="5238720"/>
            <a:ext cx="3599280" cy="10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Containers running as root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Privileged containers (- -privileged)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Volume mounts from host (e.g., - v /:/host)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标题 1"/>
          <p:cNvCxnSpPr/>
          <p:nvPr/>
        </p:nvCxnSpPr>
        <p:spPr>
          <a:xfrm>
            <a:off x="4279320" y="5126040"/>
            <a:ext cx="3600720" cy="72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46" name="标题 1"/>
          <p:cNvSpPr/>
          <p:nvPr/>
        </p:nvSpPr>
        <p:spPr>
          <a:xfrm flipV="1">
            <a:off x="4279680" y="5100120"/>
            <a:ext cx="790200" cy="5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2794680" y="3621600"/>
            <a:ext cx="550800" cy="3693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标题 1"/>
          <p:cNvSpPr/>
          <p:nvPr/>
        </p:nvSpPr>
        <p:spPr>
          <a:xfrm>
            <a:off x="5817600" y="3621600"/>
            <a:ext cx="550800" cy="3693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>
            <a:off x="8840160" y="3621600"/>
            <a:ext cx="550800" cy="3693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Common Container Attack Surfaces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53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标题 1"/>
          <p:cNvSpPr/>
          <p:nvPr/>
        </p:nvSpPr>
        <p:spPr>
          <a:xfrm>
            <a:off x="2905200" y="11304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标题 1"/>
          <p:cNvSpPr/>
          <p:nvPr/>
        </p:nvSpPr>
        <p:spPr>
          <a:xfrm rot="5400000">
            <a:off x="2537280" y="14479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 rot="5400000">
            <a:off x="9336240" y="23493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2720880" y="1649160"/>
            <a:ext cx="368280" cy="333720"/>
          </a:xfrm>
          <a:custGeom>
            <a:avLst/>
            <a:gdLst>
              <a:gd name="textAreaLeft" fmla="*/ 0 w 368280"/>
              <a:gd name="textAreaRight" fmla="*/ 369000 w 368280"/>
              <a:gd name="textAreaTop" fmla="*/ 0 h 333720"/>
              <a:gd name="textAreaBottom" fmla="*/ 334440 h 33372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3535200" y="12646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>
            <a:off x="2905200" y="28692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 rot="5400000">
            <a:off x="2537280" y="31867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 rot="5400000">
            <a:off x="9336240" y="40881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标题 1"/>
          <p:cNvSpPr/>
          <p:nvPr/>
        </p:nvSpPr>
        <p:spPr>
          <a:xfrm>
            <a:off x="2727720" y="3370680"/>
            <a:ext cx="354240" cy="368280"/>
          </a:xfrm>
          <a:custGeom>
            <a:avLst/>
            <a:gdLst>
              <a:gd name="textAreaLeft" fmla="*/ 0 w 354240"/>
              <a:gd name="textAreaRight" fmla="*/ 354960 w 354240"/>
              <a:gd name="textAreaTop" fmla="*/ 0 h 368280"/>
              <a:gd name="textAreaBottom" fmla="*/ 369000 h 36828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3535200" y="30034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2905200" y="46080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 rot="5400000">
            <a:off x="2537280" y="49255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标题 1"/>
          <p:cNvSpPr/>
          <p:nvPr/>
        </p:nvSpPr>
        <p:spPr>
          <a:xfrm rot="5400000">
            <a:off x="9336240" y="58269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标题 1"/>
          <p:cNvSpPr/>
          <p:nvPr/>
        </p:nvSpPr>
        <p:spPr>
          <a:xfrm>
            <a:off x="2720880" y="5109480"/>
            <a:ext cx="368280" cy="368280"/>
          </a:xfrm>
          <a:custGeom>
            <a:avLst/>
            <a:gdLst>
              <a:gd name="textAreaLeft" fmla="*/ 0 w 368280"/>
              <a:gd name="textAreaRight" fmla="*/ 369000 w 368280"/>
              <a:gd name="textAreaTop" fmla="*/ 0 h 368280"/>
              <a:gd name="textAreaBottom" fmla="*/ 369000 h 368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标题 1"/>
          <p:cNvSpPr/>
          <p:nvPr/>
        </p:nvSpPr>
        <p:spPr>
          <a:xfrm>
            <a:off x="3535200" y="47422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2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73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>
            <a:off x="2905200" y="11304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 rot="5400000">
            <a:off x="2537280" y="14479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 rot="5400000">
            <a:off x="9336240" y="23493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标题 1"/>
          <p:cNvSpPr/>
          <p:nvPr/>
        </p:nvSpPr>
        <p:spPr>
          <a:xfrm>
            <a:off x="3535200" y="1641960"/>
            <a:ext cx="578160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Smaller, fewer packages → lower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标题 1"/>
          <p:cNvSpPr/>
          <p:nvPr/>
        </p:nvSpPr>
        <p:spPr>
          <a:xfrm>
            <a:off x="2720880" y="1649160"/>
            <a:ext cx="368280" cy="333720"/>
          </a:xfrm>
          <a:custGeom>
            <a:avLst/>
            <a:gdLst>
              <a:gd name="textAreaLeft" fmla="*/ 0 w 368280"/>
              <a:gd name="textAreaRight" fmla="*/ 369000 w 368280"/>
              <a:gd name="textAreaTop" fmla="*/ 0 h 333720"/>
              <a:gd name="textAreaBottom" fmla="*/ 334440 h 33372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3535200" y="12646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>
            <a:off x="2905200" y="28692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标题 1"/>
          <p:cNvSpPr/>
          <p:nvPr/>
        </p:nvSpPr>
        <p:spPr>
          <a:xfrm rot="5400000">
            <a:off x="2537280" y="31867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标题 1"/>
          <p:cNvSpPr/>
          <p:nvPr/>
        </p:nvSpPr>
        <p:spPr>
          <a:xfrm rot="5400000">
            <a:off x="9336240" y="40881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3535200" y="3380760"/>
            <a:ext cx="578160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Full access to host devices, possible escape via kernel interfaces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2727720" y="3370680"/>
            <a:ext cx="354240" cy="368280"/>
          </a:xfrm>
          <a:custGeom>
            <a:avLst/>
            <a:gdLst>
              <a:gd name="textAreaLeft" fmla="*/ 0 w 354240"/>
              <a:gd name="textAreaRight" fmla="*/ 354960 w 354240"/>
              <a:gd name="textAreaTop" fmla="*/ 0 h 368280"/>
              <a:gd name="textAreaBottom" fmla="*/ 369000 h 36828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3535200" y="30034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2905200" y="4608000"/>
            <a:ext cx="6582960" cy="13680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 rot="5400000">
            <a:off x="2537280" y="4925520"/>
            <a:ext cx="736560" cy="73656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 rot="5400000">
            <a:off x="9336240" y="5826960"/>
            <a:ext cx="306360" cy="30636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3535200" y="5119560"/>
            <a:ext cx="5781600" cy="7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No — some are unverified or outdated, always scan before 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>
            <a:off x="2720880" y="5109480"/>
            <a:ext cx="368280" cy="368280"/>
          </a:xfrm>
          <a:custGeom>
            <a:avLst/>
            <a:gdLst>
              <a:gd name="textAreaLeft" fmla="*/ 0 w 368280"/>
              <a:gd name="textAreaRight" fmla="*/ 369000 w 368280"/>
              <a:gd name="textAreaTop" fmla="*/ 0 h 368280"/>
              <a:gd name="textAreaBottom" fmla="*/ 369000 h 368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>
            <a:off x="3535200" y="4742280"/>
            <a:ext cx="5781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9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9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199" name="标题 1"/>
          <p:cNvSpPr/>
          <p:nvPr/>
        </p:nvSpPr>
        <p:spPr>
          <a:xfrm>
            <a:off x="447480" y="568440"/>
            <a:ext cx="115153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5245200" y="3729240"/>
            <a:ext cx="63867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7127640" y="202896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Part-02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标题 1"/>
          <p:cNvSpPr/>
          <p:nvPr/>
        </p:nvSpPr>
        <p:spPr>
          <a:xfrm>
            <a:off x="1716840" y="2323440"/>
            <a:ext cx="4088880" cy="34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标题 1"/>
          <p:cNvSpPr/>
          <p:nvPr/>
        </p:nvSpPr>
        <p:spPr>
          <a:xfrm rot="16200000">
            <a:off x="-790560" y="3305160"/>
            <a:ext cx="3958200" cy="1055520"/>
          </a:xfrm>
          <a:custGeom>
            <a:avLst/>
            <a:gdLst>
              <a:gd name="textAreaLeft" fmla="*/ 0 w 3958200"/>
              <a:gd name="textAreaRight" fmla="*/ 3958920 w 3958200"/>
              <a:gd name="textAreaTop" fmla="*/ 0 h 1055520"/>
              <a:gd name="textAreaBottom" fmla="*/ 1056240 h 105552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1938600" y="1923120"/>
            <a:ext cx="36968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1938600" y="2631600"/>
            <a:ext cx="3696840" cy="28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minimal base images (e.g., alpine, distroless)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multi- stage builds to avoid keeping build tools in final 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Clean up cache and package manager metadata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7428960" y="2323440"/>
            <a:ext cx="4088880" cy="34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 rot="16200000">
            <a:off x="4921200" y="3305160"/>
            <a:ext cx="3958200" cy="1055520"/>
          </a:xfrm>
          <a:custGeom>
            <a:avLst/>
            <a:gdLst>
              <a:gd name="textAreaLeft" fmla="*/ 0 w 3958200"/>
              <a:gd name="textAreaRight" fmla="*/ 3958920 w 3958200"/>
              <a:gd name="textAreaTop" fmla="*/ 0 h 1055520"/>
              <a:gd name="textAreaBottom" fmla="*/ 1056240 h 105552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>
            <a:off x="7651080" y="1923120"/>
            <a:ext cx="36968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DON’Ts: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标题 1"/>
          <p:cNvSpPr/>
          <p:nvPr/>
        </p:nvSpPr>
        <p:spPr>
          <a:xfrm>
            <a:off x="7651080" y="2631600"/>
            <a:ext cx="3696840" cy="28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use latest tag blindly — it's mutable and unpredictable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embed secrets or credentials in Dockerfile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install unnecessary packages or debugging tools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Start Secure — During Image Build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3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4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2122200" y="1923480"/>
            <a:ext cx="1767240" cy="15231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标题 1"/>
          <p:cNvSpPr/>
          <p:nvPr/>
        </p:nvSpPr>
        <p:spPr>
          <a:xfrm>
            <a:off x="3517560" y="2160720"/>
            <a:ext cx="293760" cy="2534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1788840" y="1652040"/>
            <a:ext cx="542520" cy="467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>
            <a:off x="2122200" y="3807360"/>
            <a:ext cx="1767240" cy="15231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标题 1"/>
          <p:cNvSpPr/>
          <p:nvPr/>
        </p:nvSpPr>
        <p:spPr>
          <a:xfrm>
            <a:off x="2184480" y="4044600"/>
            <a:ext cx="293760" cy="2534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3675600" y="3535920"/>
            <a:ext cx="542520" cy="4676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标题 1"/>
          <p:cNvCxnSpPr/>
          <p:nvPr/>
        </p:nvCxnSpPr>
        <p:spPr>
          <a:xfrm>
            <a:off x="4777560" y="3555720"/>
            <a:ext cx="5808600" cy="720"/>
          </a:xfrm>
          <a:prstGeom prst="straightConnector1">
            <a:avLst/>
          </a:prstGeom>
          <a:ln cap="sq" w="6350">
            <a:solidFill>
              <a:srgbClr val="000000">
                <a:alpha val="20000"/>
              </a:srgbClr>
            </a:solidFill>
            <a:miter/>
          </a:ln>
        </p:spPr>
      </p:cxnSp>
      <p:sp>
        <p:nvSpPr>
          <p:cNvPr id="223" name="标题 1"/>
          <p:cNvSpPr/>
          <p:nvPr/>
        </p:nvSpPr>
        <p:spPr>
          <a:xfrm>
            <a:off x="4768200" y="1915200"/>
            <a:ext cx="58287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标题 1"/>
          <p:cNvSpPr/>
          <p:nvPr/>
        </p:nvSpPr>
        <p:spPr>
          <a:xfrm>
            <a:off x="4768200" y="2403720"/>
            <a:ext cx="582300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Never run as root inside the container (use USER directive)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Use read- only filesystems (- -read- only)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Drop unneeded Linux capabilities (- -cap- drop=ALL, then add only required ones)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标题 1"/>
          <p:cNvSpPr/>
          <p:nvPr/>
        </p:nvSpPr>
        <p:spPr>
          <a:xfrm>
            <a:off x="4768200" y="3964320"/>
            <a:ext cx="58287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标题 1"/>
          <p:cNvSpPr/>
          <p:nvPr/>
        </p:nvSpPr>
        <p:spPr>
          <a:xfrm>
            <a:off x="4768200" y="4439880"/>
            <a:ext cx="582300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docker run  - -user nobody - -read- only - -cap- drop=ALL myimage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Run Secure — During Container Execution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9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30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标题 1"/>
          <p:cNvSpPr/>
          <p:nvPr/>
        </p:nvSpPr>
        <p:spPr>
          <a:xfrm>
            <a:off x="7617240" y="1159560"/>
            <a:ext cx="35992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标题 1"/>
          <p:cNvSpPr/>
          <p:nvPr/>
        </p:nvSpPr>
        <p:spPr>
          <a:xfrm>
            <a:off x="7617240" y="1863000"/>
            <a:ext cx="3599280" cy="24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Enable Docker Content Trust (DCT) for image signing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Pull only from private or signed registries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Use SBOMs (Software Bill of Materials) for transparency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Automate CVSS scoring and policy enforcement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标题 1"/>
          <p:cNvSpPr/>
          <p:nvPr/>
        </p:nvSpPr>
        <p:spPr>
          <a:xfrm>
            <a:off x="1139760" y="4591440"/>
            <a:ext cx="35992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Command to enable Docker Content Trust: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标题 1"/>
          <p:cNvSpPr/>
          <p:nvPr/>
        </p:nvSpPr>
        <p:spPr>
          <a:xfrm>
            <a:off x="1139760" y="5289120"/>
            <a:ext cx="3599280" cy="13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export DOCKER_CONTENT_TRUST=1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标题 1"/>
          <p:cNvSpPr/>
          <p:nvPr/>
        </p:nvSpPr>
        <p:spPr>
          <a:xfrm>
            <a:off x="5987520" y="2492280"/>
            <a:ext cx="1416240" cy="774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标题 1"/>
          <p:cNvSpPr/>
          <p:nvPr/>
        </p:nvSpPr>
        <p:spPr>
          <a:xfrm>
            <a:off x="5172480" y="2302200"/>
            <a:ext cx="1154520" cy="11545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标题 1"/>
          <p:cNvSpPr/>
          <p:nvPr/>
        </p:nvSpPr>
        <p:spPr>
          <a:xfrm>
            <a:off x="5270040" y="2399400"/>
            <a:ext cx="960120" cy="9601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标题 1"/>
          <p:cNvSpPr/>
          <p:nvPr/>
        </p:nvSpPr>
        <p:spPr>
          <a:xfrm>
            <a:off x="5486400" y="2616120"/>
            <a:ext cx="527040" cy="527040"/>
          </a:xfrm>
          <a:custGeom>
            <a:avLst/>
            <a:gdLst>
              <a:gd name="textAreaLeft" fmla="*/ 0 w 527040"/>
              <a:gd name="textAreaRight" fmla="*/ 527760 w 527040"/>
              <a:gd name="textAreaTop" fmla="*/ 0 h 527040"/>
              <a:gd name="textAreaBottom" fmla="*/ 527760 h 52704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标题 1"/>
          <p:cNvSpPr/>
          <p:nvPr/>
        </p:nvSpPr>
        <p:spPr>
          <a:xfrm flipH="1">
            <a:off x="5104080" y="4919040"/>
            <a:ext cx="1416240" cy="774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标题 1"/>
          <p:cNvSpPr/>
          <p:nvPr/>
        </p:nvSpPr>
        <p:spPr>
          <a:xfrm flipH="1">
            <a:off x="6180840" y="4728960"/>
            <a:ext cx="1154520" cy="1154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标题 1"/>
          <p:cNvSpPr/>
          <p:nvPr/>
        </p:nvSpPr>
        <p:spPr>
          <a:xfrm flipH="1">
            <a:off x="6278040" y="4826520"/>
            <a:ext cx="960120" cy="9601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标题 1"/>
          <p:cNvSpPr/>
          <p:nvPr/>
        </p:nvSpPr>
        <p:spPr>
          <a:xfrm flipH="1">
            <a:off x="6494400" y="5062680"/>
            <a:ext cx="527040" cy="487440"/>
          </a:xfrm>
          <a:custGeom>
            <a:avLst/>
            <a:gdLst>
              <a:gd name="textAreaLeft" fmla="*/ -360 w 527040"/>
              <a:gd name="textAreaRight" fmla="*/ 527400 w 527040"/>
              <a:gd name="textAreaTop" fmla="*/ 0 h 487440"/>
              <a:gd name="textAreaBottom" fmla="*/ 488160 h 48744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 Trusted Registries &amp; Verified Images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6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47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标题 1"/>
          <p:cNvSpPr/>
          <p:nvPr/>
        </p:nvSpPr>
        <p:spPr>
          <a:xfrm>
            <a:off x="6250680" y="1661400"/>
            <a:ext cx="5257800" cy="3776040"/>
          </a:xfrm>
          <a:custGeom>
            <a:avLst/>
            <a:gdLst>
              <a:gd name="textAreaLeft" fmla="*/ 0 w 5257800"/>
              <a:gd name="textAreaRight" fmla="*/ 5258520 w 5257800"/>
              <a:gd name="textAreaTop" fmla="*/ 0 h 3776040"/>
              <a:gd name="textAreaBottom" fmla="*/ 3776760 h 377604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标题 1"/>
          <p:cNvSpPr/>
          <p:nvPr/>
        </p:nvSpPr>
        <p:spPr>
          <a:xfrm>
            <a:off x="667440" y="1661400"/>
            <a:ext cx="5257800" cy="3776040"/>
          </a:xfrm>
          <a:custGeom>
            <a:avLst/>
            <a:gdLst>
              <a:gd name="textAreaLeft" fmla="*/ 0 w 5257800"/>
              <a:gd name="textAreaRight" fmla="*/ 5258520 w 5257800"/>
              <a:gd name="textAreaTop" fmla="*/ 0 h 3776040"/>
              <a:gd name="textAreaBottom" fmla="*/ 3776760 h 377604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标题 1"/>
          <p:cNvCxnSpPr/>
          <p:nvPr/>
        </p:nvCxnSpPr>
        <p:spPr>
          <a:xfrm>
            <a:off x="727200" y="5686920"/>
            <a:ext cx="10738080" cy="720"/>
          </a:xfrm>
          <a:prstGeom prst="straightConnector1">
            <a:avLst/>
          </a:prstGeom>
          <a:ln cap="rnd" w="63500">
            <a:solidFill>
              <a:srgbClr val="d9d9d9"/>
            </a:solidFill>
            <a:round/>
          </a:ln>
        </p:spPr>
      </p:cxnSp>
      <p:sp>
        <p:nvSpPr>
          <p:cNvPr id="252" name="标题 1"/>
          <p:cNvSpPr/>
          <p:nvPr/>
        </p:nvSpPr>
        <p:spPr>
          <a:xfrm>
            <a:off x="6250680" y="1661400"/>
            <a:ext cx="5257800" cy="562680"/>
          </a:xfrm>
          <a:custGeom>
            <a:avLst/>
            <a:gdLst>
              <a:gd name="textAreaLeft" fmla="*/ 0 w 5257800"/>
              <a:gd name="textAreaRight" fmla="*/ 5258520 w 5257800"/>
              <a:gd name="textAreaTop" fmla="*/ 0 h 562680"/>
              <a:gd name="textAreaBottom" fmla="*/ 563400 h 56268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标题 1"/>
          <p:cNvSpPr/>
          <p:nvPr/>
        </p:nvSpPr>
        <p:spPr>
          <a:xfrm>
            <a:off x="8380440" y="1451160"/>
            <a:ext cx="998640" cy="998640"/>
          </a:xfrm>
          <a:custGeom>
            <a:avLst/>
            <a:gdLst>
              <a:gd name="textAreaLeft" fmla="*/ 0 w 998640"/>
              <a:gd name="textAreaRight" fmla="*/ 999360 w 998640"/>
              <a:gd name="textAreaTop" fmla="*/ 0 h 998640"/>
              <a:gd name="textAreaBottom" fmla="*/ 999360 h 99864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标题 1"/>
          <p:cNvSpPr/>
          <p:nvPr/>
        </p:nvSpPr>
        <p:spPr>
          <a:xfrm>
            <a:off x="8476920" y="1548000"/>
            <a:ext cx="805320" cy="805320"/>
          </a:xfrm>
          <a:custGeom>
            <a:avLst/>
            <a:gdLst>
              <a:gd name="textAreaLeft" fmla="*/ 0 w 805320"/>
              <a:gd name="textAreaRight" fmla="*/ 806040 w 805320"/>
              <a:gd name="textAreaTop" fmla="*/ 0 h 805320"/>
              <a:gd name="textAreaBottom" fmla="*/ 806040 h 80532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标题 1"/>
          <p:cNvSpPr/>
          <p:nvPr/>
        </p:nvSpPr>
        <p:spPr>
          <a:xfrm>
            <a:off x="8581680" y="5596920"/>
            <a:ext cx="596160" cy="595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标题 1"/>
          <p:cNvSpPr/>
          <p:nvPr/>
        </p:nvSpPr>
        <p:spPr>
          <a:xfrm>
            <a:off x="8676720" y="1730520"/>
            <a:ext cx="406080" cy="439920"/>
          </a:xfrm>
          <a:custGeom>
            <a:avLst/>
            <a:gdLst>
              <a:gd name="textAreaLeft" fmla="*/ 0 w 406080"/>
              <a:gd name="textAreaRight" fmla="*/ 406800 w 406080"/>
              <a:gd name="textAreaTop" fmla="*/ 0 h 439920"/>
              <a:gd name="textAreaBottom" fmla="*/ 440640 h 43992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标题 1"/>
          <p:cNvSpPr/>
          <p:nvPr/>
        </p:nvSpPr>
        <p:spPr>
          <a:xfrm>
            <a:off x="6586560" y="2365200"/>
            <a:ext cx="4586400" cy="6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Preferred runtime secret injection via: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标题 1"/>
          <p:cNvSpPr/>
          <p:nvPr/>
        </p:nvSpPr>
        <p:spPr>
          <a:xfrm>
            <a:off x="6586560" y="3033720"/>
            <a:ext cx="4586400" cy="22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Environment variables (last resort)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External secret managers (e.g., Vault, AWS Secrets Manager)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标题 1"/>
          <p:cNvSpPr/>
          <p:nvPr/>
        </p:nvSpPr>
        <p:spPr>
          <a:xfrm>
            <a:off x="667440" y="1661400"/>
            <a:ext cx="5257800" cy="562680"/>
          </a:xfrm>
          <a:custGeom>
            <a:avLst/>
            <a:gdLst>
              <a:gd name="textAreaLeft" fmla="*/ 0 w 5257800"/>
              <a:gd name="textAreaRight" fmla="*/ 5258520 w 5257800"/>
              <a:gd name="textAreaTop" fmla="*/ 0 h 562680"/>
              <a:gd name="textAreaBottom" fmla="*/ 563400 h 56268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标题 1"/>
          <p:cNvSpPr/>
          <p:nvPr/>
        </p:nvSpPr>
        <p:spPr>
          <a:xfrm>
            <a:off x="2797200" y="1451160"/>
            <a:ext cx="998640" cy="998640"/>
          </a:xfrm>
          <a:custGeom>
            <a:avLst/>
            <a:gdLst>
              <a:gd name="textAreaLeft" fmla="*/ 0 w 998640"/>
              <a:gd name="textAreaRight" fmla="*/ 999360 w 998640"/>
              <a:gd name="textAreaTop" fmla="*/ 0 h 998640"/>
              <a:gd name="textAreaBottom" fmla="*/ 999360 h 99864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标题 1"/>
          <p:cNvSpPr/>
          <p:nvPr/>
        </p:nvSpPr>
        <p:spPr>
          <a:xfrm>
            <a:off x="2893680" y="1548000"/>
            <a:ext cx="805320" cy="805320"/>
          </a:xfrm>
          <a:custGeom>
            <a:avLst/>
            <a:gdLst>
              <a:gd name="textAreaLeft" fmla="*/ 0 w 805320"/>
              <a:gd name="textAreaRight" fmla="*/ 806040 w 805320"/>
              <a:gd name="textAreaTop" fmla="*/ 0 h 805320"/>
              <a:gd name="textAreaBottom" fmla="*/ 806040 h 80532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标题 1"/>
          <p:cNvSpPr/>
          <p:nvPr/>
        </p:nvSpPr>
        <p:spPr>
          <a:xfrm>
            <a:off x="1003320" y="2362320"/>
            <a:ext cx="45864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标题 1"/>
          <p:cNvSpPr/>
          <p:nvPr/>
        </p:nvSpPr>
        <p:spPr>
          <a:xfrm>
            <a:off x="1003320" y="3033720"/>
            <a:ext cx="4586400" cy="22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Never bake secrets into the image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Use Docker secrets (if using Docker Swarm) or volume- mounted secrets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标题 1"/>
          <p:cNvSpPr/>
          <p:nvPr/>
        </p:nvSpPr>
        <p:spPr>
          <a:xfrm>
            <a:off x="3044880" y="1730520"/>
            <a:ext cx="502560" cy="439920"/>
          </a:xfrm>
          <a:custGeom>
            <a:avLst/>
            <a:gdLst>
              <a:gd name="textAreaLeft" fmla="*/ 0 w 502560"/>
              <a:gd name="textAreaRight" fmla="*/ 503280 w 502560"/>
              <a:gd name="textAreaTop" fmla="*/ 0 h 439920"/>
              <a:gd name="textAreaBottom" fmla="*/ 440640 h 43992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标题 1"/>
          <p:cNvSpPr/>
          <p:nvPr/>
        </p:nvSpPr>
        <p:spPr>
          <a:xfrm>
            <a:off x="2998080" y="5596920"/>
            <a:ext cx="596160" cy="595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Manage Secrets Properly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8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69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标题 1"/>
          <p:cNvSpPr/>
          <p:nvPr/>
        </p:nvSpPr>
        <p:spPr>
          <a:xfrm>
            <a:off x="0" y="699480"/>
            <a:ext cx="12191400" cy="503352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5033520"/>
              <a:gd name="textAreaBottom" fmla="*/ 5034240 h 5033520"/>
            </a:gdLst>
            <a:ahLst/>
            <a:rect l="textAreaLeft" t="textAreaTop" r="textAreaRight" b="textAreaBottom"/>
            <a:pathLst>
              <a:path w="12192000" h="5034247">
                <a:moveTo>
                  <a:pt x="12192000" y="0"/>
                </a:moveTo>
                <a:lnTo>
                  <a:pt x="12192000" y="3944948"/>
                </a:lnTo>
                <a:lnTo>
                  <a:pt x="12129156" y="3898888"/>
                </a:lnTo>
                <a:cubicBezTo>
                  <a:pt x="11926336" y="3762795"/>
                  <a:pt x="11700842" y="3665267"/>
                  <a:pt x="11449879" y="3663610"/>
                </a:cubicBezTo>
                <a:cubicBezTo>
                  <a:pt x="10446027" y="3656984"/>
                  <a:pt x="8574156" y="4670775"/>
                  <a:pt x="7394713" y="4578010"/>
                </a:cubicBezTo>
                <a:cubicBezTo>
                  <a:pt x="6215271" y="4485245"/>
                  <a:pt x="5734880" y="3014254"/>
                  <a:pt x="4373219" y="3107019"/>
                </a:cubicBezTo>
                <a:cubicBezTo>
                  <a:pt x="3309421" y="3179492"/>
                  <a:pt x="1339712" y="4544100"/>
                  <a:pt x="80211" y="5006526"/>
                </a:cubicBezTo>
                <a:lnTo>
                  <a:pt x="0" y="5034247"/>
                </a:lnTo>
                <a:lnTo>
                  <a:pt x="0" y="2170361"/>
                </a:lnTo>
                <a:lnTo>
                  <a:pt x="37545" y="2198676"/>
                </a:lnTo>
                <a:cubicBezTo>
                  <a:pt x="422569" y="2464237"/>
                  <a:pt x="880856" y="2688333"/>
                  <a:pt x="1411357" y="2669697"/>
                </a:cubicBezTo>
                <a:cubicBezTo>
                  <a:pt x="2826026" y="2620001"/>
                  <a:pt x="5174975" y="1586332"/>
                  <a:pt x="7215809" y="1158949"/>
                </a:cubicBezTo>
                <a:cubicBezTo>
                  <a:pt x="8618883" y="865123"/>
                  <a:pt x="10648329" y="204870"/>
                  <a:pt x="12115606" y="8230"/>
                </a:cubicBezTo>
                <a:close/>
              </a:path>
            </a:pathLst>
          </a:custGeom>
          <a:solidFill>
            <a:schemeClr val="accent1">
              <a:alpha val="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标题 1"/>
          <p:cNvSpPr/>
          <p:nvPr/>
        </p:nvSpPr>
        <p:spPr>
          <a:xfrm>
            <a:off x="672840" y="2001600"/>
            <a:ext cx="2471400" cy="327456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标题 1"/>
          <p:cNvSpPr/>
          <p:nvPr/>
        </p:nvSpPr>
        <p:spPr>
          <a:xfrm flipH="1" flipV="1">
            <a:off x="986760" y="1986840"/>
            <a:ext cx="18421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标题 1"/>
          <p:cNvSpPr/>
          <p:nvPr/>
        </p:nvSpPr>
        <p:spPr>
          <a:xfrm>
            <a:off x="1094400" y="2030400"/>
            <a:ext cx="16282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Resource limits: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标题 1"/>
          <p:cNvSpPr/>
          <p:nvPr/>
        </p:nvSpPr>
        <p:spPr>
          <a:xfrm>
            <a:off x="912600" y="2845440"/>
            <a:ext cx="1991520" cy="22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- -memory, - -cpu- shares, - -pids- limit to restrict container abuse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标题 1"/>
          <p:cNvSpPr/>
          <p:nvPr/>
        </p:nvSpPr>
        <p:spPr>
          <a:xfrm>
            <a:off x="3463920" y="2001600"/>
            <a:ext cx="2471400" cy="327456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标题 1"/>
          <p:cNvSpPr/>
          <p:nvPr/>
        </p:nvSpPr>
        <p:spPr>
          <a:xfrm flipH="1" flipV="1">
            <a:off x="3777840" y="1986840"/>
            <a:ext cx="18421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标题 1"/>
          <p:cNvSpPr/>
          <p:nvPr/>
        </p:nvSpPr>
        <p:spPr>
          <a:xfrm>
            <a:off x="3872880" y="2030400"/>
            <a:ext cx="16282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Audit logs: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标题 1"/>
          <p:cNvSpPr/>
          <p:nvPr/>
        </p:nvSpPr>
        <p:spPr>
          <a:xfrm>
            <a:off x="3703680" y="2845440"/>
            <a:ext cx="199152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Enable Docker daemon auditing and centralized log shipping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标题 1"/>
          <p:cNvSpPr/>
          <p:nvPr/>
        </p:nvSpPr>
        <p:spPr>
          <a:xfrm>
            <a:off x="6255000" y="2001600"/>
            <a:ext cx="2471400" cy="327456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标题 1"/>
          <p:cNvSpPr/>
          <p:nvPr/>
        </p:nvSpPr>
        <p:spPr>
          <a:xfrm flipH="1" flipV="1">
            <a:off x="6568920" y="1986840"/>
            <a:ext cx="18421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标题 1"/>
          <p:cNvSpPr/>
          <p:nvPr/>
        </p:nvSpPr>
        <p:spPr>
          <a:xfrm>
            <a:off x="6663960" y="2030400"/>
            <a:ext cx="16282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Scan on CI/CD: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标题 1"/>
          <p:cNvSpPr/>
          <p:nvPr/>
        </p:nvSpPr>
        <p:spPr>
          <a:xfrm>
            <a:off x="6496560" y="2845440"/>
            <a:ext cx="1988280" cy="22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 Trivy, Grype, or Docker Scout in your pipelines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标题 1"/>
          <p:cNvSpPr/>
          <p:nvPr/>
        </p:nvSpPr>
        <p:spPr>
          <a:xfrm>
            <a:off x="9046080" y="2001600"/>
            <a:ext cx="2471400" cy="327456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标题 1"/>
          <p:cNvSpPr/>
          <p:nvPr/>
        </p:nvSpPr>
        <p:spPr>
          <a:xfrm flipH="1" flipV="1">
            <a:off x="9360000" y="1986840"/>
            <a:ext cx="1842120" cy="6026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标题 1"/>
          <p:cNvSpPr/>
          <p:nvPr/>
        </p:nvSpPr>
        <p:spPr>
          <a:xfrm>
            <a:off x="9455040" y="2030400"/>
            <a:ext cx="16282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Security Benchmarks: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标题 1"/>
          <p:cNvSpPr/>
          <p:nvPr/>
        </p:nvSpPr>
        <p:spPr>
          <a:xfrm>
            <a:off x="9285840" y="2845440"/>
            <a:ext cx="199152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Refer to CIS Docker Benchmark and test with docker- bench- security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Additional Recommendations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90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91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标题 1"/>
          <p:cNvSpPr/>
          <p:nvPr/>
        </p:nvSpPr>
        <p:spPr>
          <a:xfrm flipV="1">
            <a:off x="3656880" y="1307520"/>
            <a:ext cx="6504480" cy="1422360"/>
          </a:xfrm>
          <a:custGeom>
            <a:avLst/>
            <a:gdLst>
              <a:gd name="textAreaLeft" fmla="*/ 0 w 6504480"/>
              <a:gd name="textAreaRight" fmla="*/ 650520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标题 1"/>
          <p:cNvSpPr/>
          <p:nvPr/>
        </p:nvSpPr>
        <p:spPr>
          <a:xfrm>
            <a:off x="8868960" y="125244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标题 1"/>
          <p:cNvSpPr/>
          <p:nvPr/>
        </p:nvSpPr>
        <p:spPr>
          <a:xfrm>
            <a:off x="9342360" y="1696320"/>
            <a:ext cx="493920" cy="456840"/>
          </a:xfrm>
          <a:custGeom>
            <a:avLst/>
            <a:gdLst>
              <a:gd name="textAreaLeft" fmla="*/ 0 w 493920"/>
              <a:gd name="textAreaRight" fmla="*/ 494640 w 493920"/>
              <a:gd name="textAreaTop" fmla="*/ 0 h 456840"/>
              <a:gd name="textAreaBottom" fmla="*/ 457560 h 45684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标题 1"/>
          <p:cNvSpPr/>
          <p:nvPr/>
        </p:nvSpPr>
        <p:spPr>
          <a:xfrm>
            <a:off x="3769560" y="1356480"/>
            <a:ext cx="497844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标题 1"/>
          <p:cNvSpPr/>
          <p:nvPr/>
        </p:nvSpPr>
        <p:spPr>
          <a:xfrm flipH="1" flipV="1">
            <a:off x="2147400" y="2946960"/>
            <a:ext cx="6504480" cy="1422360"/>
          </a:xfrm>
          <a:custGeom>
            <a:avLst/>
            <a:gdLst>
              <a:gd name="textAreaLeft" fmla="*/ -360 w 6504480"/>
              <a:gd name="textAreaRight" fmla="*/ 650484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标题 1"/>
          <p:cNvSpPr/>
          <p:nvPr/>
        </p:nvSpPr>
        <p:spPr>
          <a:xfrm>
            <a:off x="2039040" y="289368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标题 1"/>
          <p:cNvSpPr/>
          <p:nvPr/>
        </p:nvSpPr>
        <p:spPr>
          <a:xfrm>
            <a:off x="2478240" y="3362040"/>
            <a:ext cx="493920" cy="408600"/>
          </a:xfrm>
          <a:custGeom>
            <a:avLst/>
            <a:gdLst>
              <a:gd name="textAreaLeft" fmla="*/ 0 w 493920"/>
              <a:gd name="textAreaRight" fmla="*/ 494640 w 493920"/>
              <a:gd name="textAreaTop" fmla="*/ 0 h 408600"/>
              <a:gd name="textAreaBottom" fmla="*/ 409320 h 40860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标题 1"/>
          <p:cNvSpPr/>
          <p:nvPr/>
        </p:nvSpPr>
        <p:spPr>
          <a:xfrm>
            <a:off x="3521520" y="3033000"/>
            <a:ext cx="496368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标题 1"/>
          <p:cNvSpPr/>
          <p:nvPr/>
        </p:nvSpPr>
        <p:spPr>
          <a:xfrm flipV="1">
            <a:off x="3656880" y="4709520"/>
            <a:ext cx="6504480" cy="1422360"/>
          </a:xfrm>
          <a:custGeom>
            <a:avLst/>
            <a:gdLst>
              <a:gd name="textAreaLeft" fmla="*/ 0 w 6504480"/>
              <a:gd name="textAreaRight" fmla="*/ 650520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标题 1"/>
          <p:cNvSpPr/>
          <p:nvPr/>
        </p:nvSpPr>
        <p:spPr>
          <a:xfrm>
            <a:off x="8868960" y="465480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标题 1"/>
          <p:cNvSpPr/>
          <p:nvPr/>
        </p:nvSpPr>
        <p:spPr>
          <a:xfrm>
            <a:off x="9342360" y="5098680"/>
            <a:ext cx="493920" cy="456840"/>
          </a:xfrm>
          <a:custGeom>
            <a:avLst/>
            <a:gdLst>
              <a:gd name="textAreaLeft" fmla="*/ 0 w 493920"/>
              <a:gd name="textAreaRight" fmla="*/ 494640 w 493920"/>
              <a:gd name="textAreaTop" fmla="*/ 0 h 456840"/>
              <a:gd name="textAreaBottom" fmla="*/ 457560 h 45684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标题 1"/>
          <p:cNvSpPr/>
          <p:nvPr/>
        </p:nvSpPr>
        <p:spPr>
          <a:xfrm>
            <a:off x="3769560" y="4758840"/>
            <a:ext cx="497844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7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08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标题 1"/>
          <p:cNvSpPr/>
          <p:nvPr/>
        </p:nvSpPr>
        <p:spPr>
          <a:xfrm flipV="1">
            <a:off x="3656880" y="1307520"/>
            <a:ext cx="6504480" cy="1422360"/>
          </a:xfrm>
          <a:custGeom>
            <a:avLst/>
            <a:gdLst>
              <a:gd name="textAreaLeft" fmla="*/ 0 w 6504480"/>
              <a:gd name="textAreaRight" fmla="*/ 650520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标题 1"/>
          <p:cNvSpPr/>
          <p:nvPr/>
        </p:nvSpPr>
        <p:spPr>
          <a:xfrm>
            <a:off x="3769560" y="1621800"/>
            <a:ext cx="49784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Images can change without notice; breaks reproducibility and security consistency.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标题 1"/>
          <p:cNvSpPr/>
          <p:nvPr/>
        </p:nvSpPr>
        <p:spPr>
          <a:xfrm>
            <a:off x="8868960" y="125244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标题 1"/>
          <p:cNvSpPr/>
          <p:nvPr/>
        </p:nvSpPr>
        <p:spPr>
          <a:xfrm>
            <a:off x="9342360" y="1696320"/>
            <a:ext cx="493920" cy="456840"/>
          </a:xfrm>
          <a:custGeom>
            <a:avLst/>
            <a:gdLst>
              <a:gd name="textAreaLeft" fmla="*/ 0 w 493920"/>
              <a:gd name="textAreaRight" fmla="*/ 494640 w 493920"/>
              <a:gd name="textAreaTop" fmla="*/ 0 h 456840"/>
              <a:gd name="textAreaBottom" fmla="*/ 457560 h 45684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标题 1"/>
          <p:cNvSpPr/>
          <p:nvPr/>
        </p:nvSpPr>
        <p:spPr>
          <a:xfrm>
            <a:off x="3769560" y="1356480"/>
            <a:ext cx="497844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标题 1"/>
          <p:cNvSpPr/>
          <p:nvPr/>
        </p:nvSpPr>
        <p:spPr>
          <a:xfrm flipH="1" flipV="1">
            <a:off x="2147400" y="2946960"/>
            <a:ext cx="6504480" cy="1422360"/>
          </a:xfrm>
          <a:custGeom>
            <a:avLst/>
            <a:gdLst>
              <a:gd name="textAreaLeft" fmla="*/ -360 w 6504480"/>
              <a:gd name="textAreaRight" fmla="*/ 650484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标题 1"/>
          <p:cNvSpPr/>
          <p:nvPr/>
        </p:nvSpPr>
        <p:spPr>
          <a:xfrm>
            <a:off x="3521520" y="3298320"/>
            <a:ext cx="496368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A compromised container can become a root process on the host if not properly isolated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标题 1"/>
          <p:cNvSpPr/>
          <p:nvPr/>
        </p:nvSpPr>
        <p:spPr>
          <a:xfrm>
            <a:off x="2039040" y="289368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标题 1"/>
          <p:cNvSpPr/>
          <p:nvPr/>
        </p:nvSpPr>
        <p:spPr>
          <a:xfrm>
            <a:off x="2478240" y="3362040"/>
            <a:ext cx="493920" cy="408600"/>
          </a:xfrm>
          <a:custGeom>
            <a:avLst/>
            <a:gdLst>
              <a:gd name="textAreaLeft" fmla="*/ 0 w 493920"/>
              <a:gd name="textAreaRight" fmla="*/ 494640 w 493920"/>
              <a:gd name="textAreaTop" fmla="*/ 0 h 408600"/>
              <a:gd name="textAreaBottom" fmla="*/ 409320 h 40860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标题 1"/>
          <p:cNvSpPr/>
          <p:nvPr/>
        </p:nvSpPr>
        <p:spPr>
          <a:xfrm>
            <a:off x="3521520" y="3033000"/>
            <a:ext cx="496368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标题 1"/>
          <p:cNvSpPr/>
          <p:nvPr/>
        </p:nvSpPr>
        <p:spPr>
          <a:xfrm flipV="1">
            <a:off x="3656880" y="4709520"/>
            <a:ext cx="6504480" cy="1422360"/>
          </a:xfrm>
          <a:custGeom>
            <a:avLst/>
            <a:gdLst>
              <a:gd name="textAreaLeft" fmla="*/ 0 w 6504480"/>
              <a:gd name="textAreaRight" fmla="*/ 6505200 w 6504480"/>
              <a:gd name="textAreaTop" fmla="*/ 360 h 1422360"/>
              <a:gd name="textAreaBottom" fmla="*/ 1423440 h 142236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标题 1"/>
          <p:cNvSpPr/>
          <p:nvPr/>
        </p:nvSpPr>
        <p:spPr>
          <a:xfrm>
            <a:off x="3769560" y="5024160"/>
            <a:ext cx="497844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Content Trust, Cosign signatures, hash comparison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标题 1"/>
          <p:cNvSpPr/>
          <p:nvPr/>
        </p:nvSpPr>
        <p:spPr>
          <a:xfrm>
            <a:off x="8868960" y="4654800"/>
            <a:ext cx="1372680" cy="134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标题 1"/>
          <p:cNvSpPr/>
          <p:nvPr/>
        </p:nvSpPr>
        <p:spPr>
          <a:xfrm>
            <a:off x="9342360" y="5098680"/>
            <a:ext cx="493920" cy="456840"/>
          </a:xfrm>
          <a:custGeom>
            <a:avLst/>
            <a:gdLst>
              <a:gd name="textAreaLeft" fmla="*/ 0 w 493920"/>
              <a:gd name="textAreaRight" fmla="*/ 494640 w 493920"/>
              <a:gd name="textAreaTop" fmla="*/ 0 h 456840"/>
              <a:gd name="textAreaBottom" fmla="*/ 457560 h 45684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标题 1"/>
          <p:cNvSpPr/>
          <p:nvPr/>
        </p:nvSpPr>
        <p:spPr>
          <a:xfrm>
            <a:off x="3769560" y="4758840"/>
            <a:ext cx="497844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7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28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331" name="标题 1"/>
          <p:cNvSpPr/>
          <p:nvPr/>
        </p:nvSpPr>
        <p:spPr>
          <a:xfrm>
            <a:off x="447480" y="568440"/>
            <a:ext cx="115153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标题 1"/>
          <p:cNvSpPr/>
          <p:nvPr/>
        </p:nvSpPr>
        <p:spPr>
          <a:xfrm>
            <a:off x="5245200" y="3729240"/>
            <a:ext cx="63867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and trusted repositories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标题 1"/>
          <p:cNvSpPr/>
          <p:nvPr/>
        </p:nvSpPr>
        <p:spPr>
          <a:xfrm>
            <a:off x="7356240" y="199080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Part-03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标题 1"/>
          <p:cNvSpPr/>
          <p:nvPr/>
        </p:nvSpPr>
        <p:spPr>
          <a:xfrm flipH="1" flipV="1">
            <a:off x="10970640" y="1129680"/>
            <a:ext cx="546840" cy="437760"/>
          </a:xfrm>
          <a:custGeom>
            <a:avLst/>
            <a:gdLst>
              <a:gd name="textAreaLeft" fmla="*/ 360 w 546840"/>
              <a:gd name="textAreaRight" fmla="*/ 547920 w 546840"/>
              <a:gd name="textAreaTop" fmla="*/ -360 h 437760"/>
              <a:gd name="textAreaBottom" fmla="*/ 438120 h 437760"/>
            </a:gdLst>
            <a:ahLst/>
            <a:rect l="textAreaLeft" t="textAreaTop" r="textAreaRight" b="textAreaBottom"/>
            <a:pathLst>
              <a:path w="98" h="78">
                <a:moveTo>
                  <a:pt x="41" y="0"/>
                </a:moveTo>
                <a:cubicBezTo>
                  <a:pt x="44" y="4"/>
                  <a:pt x="44" y="4"/>
                  <a:pt x="44" y="4"/>
                </a:cubicBezTo>
                <a:cubicBezTo>
                  <a:pt x="37" y="8"/>
                  <a:pt x="31" y="11"/>
                  <a:pt x="27" y="16"/>
                </a:cubicBezTo>
                <a:cubicBezTo>
                  <a:pt x="23" y="20"/>
                  <a:pt x="21" y="25"/>
                  <a:pt x="21" y="29"/>
                </a:cubicBezTo>
                <a:cubicBezTo>
                  <a:pt x="21" y="31"/>
                  <a:pt x="23" y="34"/>
                  <a:pt x="29" y="37"/>
                </a:cubicBezTo>
                <a:cubicBezTo>
                  <a:pt x="34" y="39"/>
                  <a:pt x="38" y="42"/>
                  <a:pt x="40" y="45"/>
                </a:cubicBezTo>
                <a:cubicBezTo>
                  <a:pt x="42" y="48"/>
                  <a:pt x="43" y="52"/>
                  <a:pt x="43" y="57"/>
                </a:cubicBezTo>
                <a:cubicBezTo>
                  <a:pt x="43" y="63"/>
                  <a:pt x="41" y="68"/>
                  <a:pt x="37" y="72"/>
                </a:cubicBezTo>
                <a:cubicBezTo>
                  <a:pt x="33" y="76"/>
                  <a:pt x="28" y="78"/>
                  <a:pt x="22" y="78"/>
                </a:cubicBezTo>
                <a:cubicBezTo>
                  <a:pt x="16" y="78"/>
                  <a:pt x="10" y="76"/>
                  <a:pt x="6" y="71"/>
                </a:cubicBezTo>
                <a:cubicBezTo>
                  <a:pt x="2" y="65"/>
                  <a:pt x="0" y="59"/>
                  <a:pt x="0" y="50"/>
                </a:cubicBezTo>
                <a:cubicBezTo>
                  <a:pt x="0" y="43"/>
                  <a:pt x="1" y="36"/>
                  <a:pt x="5" y="29"/>
                </a:cubicBezTo>
                <a:cubicBezTo>
                  <a:pt x="8" y="22"/>
                  <a:pt x="13" y="16"/>
                  <a:pt x="19" y="11"/>
                </a:cubicBezTo>
                <a:cubicBezTo>
                  <a:pt x="26" y="6"/>
                  <a:pt x="33" y="2"/>
                  <a:pt x="41" y="0"/>
                </a:cubicBezTo>
                <a:close/>
                <a:moveTo>
                  <a:pt x="95" y="0"/>
                </a:moveTo>
                <a:cubicBezTo>
                  <a:pt x="98" y="4"/>
                  <a:pt x="98" y="4"/>
                  <a:pt x="98" y="4"/>
                </a:cubicBezTo>
                <a:cubicBezTo>
                  <a:pt x="91" y="8"/>
                  <a:pt x="85" y="11"/>
                  <a:pt x="81" y="16"/>
                </a:cubicBezTo>
                <a:cubicBezTo>
                  <a:pt x="77" y="20"/>
                  <a:pt x="74" y="25"/>
                  <a:pt x="74" y="29"/>
                </a:cubicBezTo>
                <a:cubicBezTo>
                  <a:pt x="74" y="31"/>
                  <a:pt x="77" y="34"/>
                  <a:pt x="82" y="37"/>
                </a:cubicBezTo>
                <a:cubicBezTo>
                  <a:pt x="88" y="39"/>
                  <a:pt x="91" y="42"/>
                  <a:pt x="94" y="45"/>
                </a:cubicBezTo>
                <a:cubicBezTo>
                  <a:pt x="96" y="48"/>
                  <a:pt x="97" y="52"/>
                  <a:pt x="97" y="57"/>
                </a:cubicBezTo>
                <a:cubicBezTo>
                  <a:pt x="97" y="63"/>
                  <a:pt x="95" y="68"/>
                  <a:pt x="91" y="72"/>
                </a:cubicBezTo>
                <a:cubicBezTo>
                  <a:pt x="87" y="76"/>
                  <a:pt x="82" y="78"/>
                  <a:pt x="76" y="78"/>
                </a:cubicBezTo>
                <a:cubicBezTo>
                  <a:pt x="69" y="78"/>
                  <a:pt x="64" y="76"/>
                  <a:pt x="60" y="71"/>
                </a:cubicBezTo>
                <a:cubicBezTo>
                  <a:pt x="56" y="65"/>
                  <a:pt x="54" y="59"/>
                  <a:pt x="54" y="50"/>
                </a:cubicBezTo>
                <a:cubicBezTo>
                  <a:pt x="54" y="43"/>
                  <a:pt x="55" y="36"/>
                  <a:pt x="59" y="29"/>
                </a:cubicBezTo>
                <a:cubicBezTo>
                  <a:pt x="62" y="22"/>
                  <a:pt x="67" y="16"/>
                  <a:pt x="73" y="11"/>
                </a:cubicBezTo>
                <a:cubicBezTo>
                  <a:pt x="79" y="6"/>
                  <a:pt x="87" y="2"/>
                  <a:pt x="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标题 1"/>
          <p:cNvCxnSpPr/>
          <p:nvPr/>
        </p:nvCxnSpPr>
        <p:spPr>
          <a:xfrm>
            <a:off x="-134640" y="3246840"/>
            <a:ext cx="12462120" cy="720"/>
          </a:xfrm>
          <a:prstGeom prst="straightConnector1">
            <a:avLst/>
          </a:prstGeom>
          <a:ln cap="sq" w="12700">
            <a:solidFill>
              <a:srgbClr val="d9d9d9"/>
            </a:solidFill>
            <a:miter/>
          </a:ln>
        </p:spPr>
      </p:cxnSp>
      <p:sp>
        <p:nvSpPr>
          <p:cNvPr id="337" name="标题 1"/>
          <p:cNvSpPr/>
          <p:nvPr/>
        </p:nvSpPr>
        <p:spPr>
          <a:xfrm>
            <a:off x="6059880" y="3211200"/>
            <a:ext cx="71280" cy="712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标题 1"/>
          <p:cNvSpPr/>
          <p:nvPr/>
        </p:nvSpPr>
        <p:spPr>
          <a:xfrm>
            <a:off x="606960" y="3812400"/>
            <a:ext cx="3268440" cy="208332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标题 1"/>
          <p:cNvSpPr/>
          <p:nvPr/>
        </p:nvSpPr>
        <p:spPr>
          <a:xfrm>
            <a:off x="606960" y="4180680"/>
            <a:ext cx="3268440" cy="18493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标题 1"/>
          <p:cNvSpPr/>
          <p:nvPr/>
        </p:nvSpPr>
        <p:spPr>
          <a:xfrm>
            <a:off x="853920" y="4469760"/>
            <a:ext cx="277560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images can be tampered with, especially when pulled from public registries.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标题 1"/>
          <p:cNvSpPr/>
          <p:nvPr/>
        </p:nvSpPr>
        <p:spPr>
          <a:xfrm>
            <a:off x="1920600" y="2931120"/>
            <a:ext cx="614880" cy="683280"/>
          </a:xfrm>
          <a:custGeom>
            <a:avLst/>
            <a:gdLst>
              <a:gd name="textAreaLeft" fmla="*/ 0 w 614880"/>
              <a:gd name="textAreaRight" fmla="*/ 615600 w 614880"/>
              <a:gd name="textAreaTop" fmla="*/ 0 h 683280"/>
              <a:gd name="textAreaBottom" fmla="*/ 684000 h 68328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标题 1"/>
          <p:cNvSpPr/>
          <p:nvPr/>
        </p:nvSpPr>
        <p:spPr>
          <a:xfrm>
            <a:off x="2040120" y="3069000"/>
            <a:ext cx="375480" cy="328680"/>
          </a:xfrm>
          <a:custGeom>
            <a:avLst/>
            <a:gdLst>
              <a:gd name="textAreaLeft" fmla="*/ 0 w 375480"/>
              <a:gd name="textAreaRight" fmla="*/ 376200 w 375480"/>
              <a:gd name="textAreaTop" fmla="*/ 0 h 328680"/>
              <a:gd name="textAreaBottom" fmla="*/ 329400 h 32868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标题 1"/>
          <p:cNvSpPr/>
          <p:nvPr/>
        </p:nvSpPr>
        <p:spPr>
          <a:xfrm>
            <a:off x="5788080" y="2931120"/>
            <a:ext cx="614880" cy="683280"/>
          </a:xfrm>
          <a:custGeom>
            <a:avLst/>
            <a:gdLst>
              <a:gd name="textAreaLeft" fmla="*/ 0 w 614880"/>
              <a:gd name="textAreaRight" fmla="*/ 615600 w 614880"/>
              <a:gd name="textAreaTop" fmla="*/ 0 h 683280"/>
              <a:gd name="textAreaBottom" fmla="*/ 684000 h 68328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标题 1"/>
          <p:cNvSpPr/>
          <p:nvPr/>
        </p:nvSpPr>
        <p:spPr>
          <a:xfrm>
            <a:off x="5907960" y="3072960"/>
            <a:ext cx="375480" cy="310680"/>
          </a:xfrm>
          <a:custGeom>
            <a:avLst/>
            <a:gdLst>
              <a:gd name="textAreaLeft" fmla="*/ 0 w 375480"/>
              <a:gd name="textAreaRight" fmla="*/ 376200 w 375480"/>
              <a:gd name="textAreaTop" fmla="*/ 0 h 310680"/>
              <a:gd name="textAreaBottom" fmla="*/ 311400 h 31068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标题 1"/>
          <p:cNvSpPr/>
          <p:nvPr/>
        </p:nvSpPr>
        <p:spPr>
          <a:xfrm>
            <a:off x="4461480" y="3812400"/>
            <a:ext cx="3268440" cy="208332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标题 1"/>
          <p:cNvSpPr/>
          <p:nvPr/>
        </p:nvSpPr>
        <p:spPr>
          <a:xfrm>
            <a:off x="4461480" y="4180680"/>
            <a:ext cx="3268440" cy="18493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标题 1"/>
          <p:cNvSpPr/>
          <p:nvPr/>
        </p:nvSpPr>
        <p:spPr>
          <a:xfrm>
            <a:off x="4708440" y="4469760"/>
            <a:ext cx="277560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Without verification, you're blindly trusting code from unknown sources.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标题 1"/>
          <p:cNvSpPr/>
          <p:nvPr/>
        </p:nvSpPr>
        <p:spPr>
          <a:xfrm>
            <a:off x="8316000" y="3812400"/>
            <a:ext cx="3268440" cy="208332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标题 1"/>
          <p:cNvSpPr/>
          <p:nvPr/>
        </p:nvSpPr>
        <p:spPr>
          <a:xfrm>
            <a:off x="8316000" y="4180680"/>
            <a:ext cx="3268440" cy="184932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标题 1"/>
          <p:cNvSpPr/>
          <p:nvPr/>
        </p:nvSpPr>
        <p:spPr>
          <a:xfrm>
            <a:off x="8562960" y="4469760"/>
            <a:ext cx="2775600" cy="12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Supply chain attacks increasingly target container registries and CI/CD pipelines.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标题 1"/>
          <p:cNvSpPr/>
          <p:nvPr/>
        </p:nvSpPr>
        <p:spPr>
          <a:xfrm>
            <a:off x="9629640" y="2931120"/>
            <a:ext cx="614880" cy="683280"/>
          </a:xfrm>
          <a:custGeom>
            <a:avLst/>
            <a:gdLst>
              <a:gd name="textAreaLeft" fmla="*/ 0 w 614880"/>
              <a:gd name="textAreaRight" fmla="*/ 615600 w 614880"/>
              <a:gd name="textAreaTop" fmla="*/ 0 h 683280"/>
              <a:gd name="textAreaBottom" fmla="*/ 684000 h 68328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标题 1"/>
          <p:cNvSpPr/>
          <p:nvPr/>
        </p:nvSpPr>
        <p:spPr>
          <a:xfrm>
            <a:off x="9739440" y="3030840"/>
            <a:ext cx="395280" cy="365760"/>
          </a:xfrm>
          <a:custGeom>
            <a:avLst/>
            <a:gdLst>
              <a:gd name="textAreaLeft" fmla="*/ 0 w 395280"/>
              <a:gd name="textAreaRight" fmla="*/ 396000 w 395280"/>
              <a:gd name="textAreaTop" fmla="*/ 0 h 365760"/>
              <a:gd name="textAreaBottom" fmla="*/ 366480 h 36576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Image Trust Matters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5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标题 1"/>
          <p:cNvSpPr/>
          <p:nvPr/>
        </p:nvSpPr>
        <p:spPr>
          <a:xfrm rot="16200000">
            <a:off x="660240" y="1900440"/>
            <a:ext cx="3464640" cy="346464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标题 1"/>
          <p:cNvSpPr/>
          <p:nvPr/>
        </p:nvSpPr>
        <p:spPr>
          <a:xfrm rot="16200000">
            <a:off x="728640" y="1962720"/>
            <a:ext cx="3339360" cy="333936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标题 1"/>
          <p:cNvSpPr/>
          <p:nvPr/>
        </p:nvSpPr>
        <p:spPr>
          <a:xfrm>
            <a:off x="839160" y="2066760"/>
            <a:ext cx="152640" cy="1526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标题 1"/>
          <p:cNvSpPr/>
          <p:nvPr/>
        </p:nvSpPr>
        <p:spPr>
          <a:xfrm>
            <a:off x="992160" y="3073680"/>
            <a:ext cx="275364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cryptographically proving authenticity and integrity of an image.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标题 1"/>
          <p:cNvSpPr/>
          <p:nvPr/>
        </p:nvSpPr>
        <p:spPr>
          <a:xfrm rot="16200000">
            <a:off x="4356720" y="1900440"/>
            <a:ext cx="3464640" cy="346464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标题 1"/>
          <p:cNvSpPr/>
          <p:nvPr/>
        </p:nvSpPr>
        <p:spPr>
          <a:xfrm rot="16200000">
            <a:off x="4425120" y="1962720"/>
            <a:ext cx="3339360" cy="333936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标题 1"/>
          <p:cNvSpPr/>
          <p:nvPr/>
        </p:nvSpPr>
        <p:spPr>
          <a:xfrm>
            <a:off x="4535640" y="2066760"/>
            <a:ext cx="152640" cy="152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标题 1"/>
          <p:cNvSpPr/>
          <p:nvPr/>
        </p:nvSpPr>
        <p:spPr>
          <a:xfrm>
            <a:off x="4688640" y="3073680"/>
            <a:ext cx="275364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is from a trusted source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hasn’t been modified after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标题 1"/>
          <p:cNvSpPr/>
          <p:nvPr/>
        </p:nvSpPr>
        <p:spPr>
          <a:xfrm>
            <a:off x="992160" y="2324880"/>
            <a:ext cx="2734200" cy="6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Signing =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标题 1"/>
          <p:cNvSpPr/>
          <p:nvPr/>
        </p:nvSpPr>
        <p:spPr>
          <a:xfrm>
            <a:off x="4688640" y="2324880"/>
            <a:ext cx="2734200" cy="6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Ensures: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标题 1"/>
          <p:cNvSpPr/>
          <p:nvPr/>
        </p:nvSpPr>
        <p:spPr>
          <a:xfrm rot="16200000">
            <a:off x="8053560" y="1900440"/>
            <a:ext cx="3464640" cy="346464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标题 1"/>
          <p:cNvSpPr/>
          <p:nvPr/>
        </p:nvSpPr>
        <p:spPr>
          <a:xfrm rot="16200000">
            <a:off x="8121600" y="1962720"/>
            <a:ext cx="3339360" cy="333936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标题 1"/>
          <p:cNvSpPr/>
          <p:nvPr/>
        </p:nvSpPr>
        <p:spPr>
          <a:xfrm>
            <a:off x="8232120" y="2066760"/>
            <a:ext cx="152640" cy="1526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标题 1"/>
          <p:cNvSpPr/>
          <p:nvPr/>
        </p:nvSpPr>
        <p:spPr>
          <a:xfrm>
            <a:off x="8385120" y="3073680"/>
            <a:ext cx="275364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Think of it like GPG/SSL for Docker images.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标题 1"/>
          <p:cNvSpPr/>
          <p:nvPr/>
        </p:nvSpPr>
        <p:spPr>
          <a:xfrm>
            <a:off x="8385120" y="2324880"/>
            <a:ext cx="2734200" cy="6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Analogy: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Image Signing?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7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标题 1"/>
          <p:cNvSpPr/>
          <p:nvPr/>
        </p:nvSpPr>
        <p:spPr>
          <a:xfrm>
            <a:off x="862200" y="163800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标题 1"/>
          <p:cNvSpPr/>
          <p:nvPr/>
        </p:nvSpPr>
        <p:spPr>
          <a:xfrm>
            <a:off x="678240" y="179604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标题 1"/>
          <p:cNvSpPr/>
          <p:nvPr/>
        </p:nvSpPr>
        <p:spPr>
          <a:xfrm>
            <a:off x="786240" y="1986120"/>
            <a:ext cx="1675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标题 1"/>
          <p:cNvSpPr/>
          <p:nvPr/>
        </p:nvSpPr>
        <p:spPr>
          <a:xfrm>
            <a:off x="862200" y="3961440"/>
            <a:ext cx="294948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Enables image signing using Notary v1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Simple to use, deprecated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by Docker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标题 1"/>
          <p:cNvSpPr/>
          <p:nvPr/>
        </p:nvSpPr>
        <p:spPr>
          <a:xfrm>
            <a:off x="4606920" y="163800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标题 1"/>
          <p:cNvSpPr/>
          <p:nvPr/>
        </p:nvSpPr>
        <p:spPr>
          <a:xfrm>
            <a:off x="4422600" y="179604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标题 1"/>
          <p:cNvSpPr/>
          <p:nvPr/>
        </p:nvSpPr>
        <p:spPr>
          <a:xfrm>
            <a:off x="4606920" y="3961440"/>
            <a:ext cx="294948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Modern, keyless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Integrates with GitHub, KMS,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标题 1"/>
          <p:cNvSpPr/>
          <p:nvPr/>
        </p:nvSpPr>
        <p:spPr>
          <a:xfrm>
            <a:off x="4530600" y="1986120"/>
            <a:ext cx="1675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4729d"/>
                </a:solidFill>
                <a:latin typeface="poppins-bold"/>
                <a:ea typeface="poppins-bold"/>
              </a:rPr>
              <a:t>02.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标题 1"/>
          <p:cNvSpPr/>
          <p:nvPr/>
        </p:nvSpPr>
        <p:spPr>
          <a:xfrm>
            <a:off x="8351280" y="163800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标题 1"/>
          <p:cNvSpPr/>
          <p:nvPr/>
        </p:nvSpPr>
        <p:spPr>
          <a:xfrm>
            <a:off x="8167320" y="1796040"/>
            <a:ext cx="3350880" cy="4330080"/>
          </a:xfrm>
          <a:custGeom>
            <a:avLst/>
            <a:gdLst>
              <a:gd name="textAreaLeft" fmla="*/ 0 w 3350880"/>
              <a:gd name="textAreaRight" fmla="*/ 3351600 w 3350880"/>
              <a:gd name="textAreaTop" fmla="*/ 0 h 4330080"/>
              <a:gd name="textAreaBottom" fmla="*/ 4330800 h 433008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标题 1"/>
          <p:cNvSpPr/>
          <p:nvPr/>
        </p:nvSpPr>
        <p:spPr>
          <a:xfrm>
            <a:off x="8351280" y="3961440"/>
            <a:ext cx="294948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OCI native artifact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Still evolving standard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标题 1"/>
          <p:cNvSpPr/>
          <p:nvPr/>
        </p:nvSpPr>
        <p:spPr>
          <a:xfrm>
            <a:off x="8274960" y="1986120"/>
            <a:ext cx="1675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标题 1"/>
          <p:cNvSpPr/>
          <p:nvPr/>
        </p:nvSpPr>
        <p:spPr>
          <a:xfrm>
            <a:off x="1342080" y="3429000"/>
            <a:ext cx="1980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Docker Content Trust (DCT)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标题 1"/>
          <p:cNvSpPr/>
          <p:nvPr/>
        </p:nvSpPr>
        <p:spPr>
          <a:xfrm>
            <a:off x="5091480" y="3429000"/>
            <a:ext cx="1980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Cosign (Sigstore)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标题 1"/>
          <p:cNvSpPr/>
          <p:nvPr/>
        </p:nvSpPr>
        <p:spPr>
          <a:xfrm>
            <a:off x="8838000" y="3429000"/>
            <a:ext cx="1980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Notary v2 / ORAS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Tools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9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标题 1"/>
          <p:cNvSpPr/>
          <p:nvPr/>
        </p:nvSpPr>
        <p:spPr>
          <a:xfrm>
            <a:off x="3573720" y="5872320"/>
            <a:ext cx="5068080" cy="64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标题 1"/>
          <p:cNvSpPr/>
          <p:nvPr/>
        </p:nvSpPr>
        <p:spPr>
          <a:xfrm>
            <a:off x="3866040" y="6026400"/>
            <a:ext cx="452052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080" spc="-1" strike="noStrike">
                <a:solidFill>
                  <a:srgbClr val="000000"/>
                </a:solidFill>
                <a:latin typeface="Poppins"/>
                <a:ea typeface="Poppins"/>
              </a:rPr>
              <a:t>You can use OIDC (e.g., GitHub Actions) to do keyless signing too.</a:t>
            </a:r>
            <a:endParaRPr b="0" lang="en-IN" sz="1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标题 1"/>
          <p:cNvSpPr/>
          <p:nvPr/>
        </p:nvSpPr>
        <p:spPr>
          <a:xfrm>
            <a:off x="3571920" y="2208600"/>
            <a:ext cx="5068080" cy="60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标题 1"/>
          <p:cNvSpPr/>
          <p:nvPr/>
        </p:nvSpPr>
        <p:spPr>
          <a:xfrm>
            <a:off x="3561120" y="2692080"/>
            <a:ext cx="5068080" cy="56520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标题 1"/>
          <p:cNvSpPr/>
          <p:nvPr/>
        </p:nvSpPr>
        <p:spPr>
          <a:xfrm>
            <a:off x="3571920" y="3841920"/>
            <a:ext cx="5068080" cy="56520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标题 1"/>
          <p:cNvSpPr/>
          <p:nvPr/>
        </p:nvSpPr>
        <p:spPr>
          <a:xfrm>
            <a:off x="3573720" y="5315040"/>
            <a:ext cx="5068080" cy="56520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标题 1"/>
          <p:cNvSpPr/>
          <p:nvPr/>
        </p:nvSpPr>
        <p:spPr>
          <a:xfrm>
            <a:off x="3571920" y="1650600"/>
            <a:ext cx="5068080" cy="56520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标题 1"/>
          <p:cNvSpPr/>
          <p:nvPr/>
        </p:nvSpPr>
        <p:spPr>
          <a:xfrm>
            <a:off x="3824280" y="2366280"/>
            <a:ext cx="45457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 generate-key-pair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标题 1"/>
          <p:cNvSpPr/>
          <p:nvPr/>
        </p:nvSpPr>
        <p:spPr>
          <a:xfrm>
            <a:off x="3562560" y="3250080"/>
            <a:ext cx="5068080" cy="60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标题 1"/>
          <p:cNvSpPr/>
          <p:nvPr/>
        </p:nvSpPr>
        <p:spPr>
          <a:xfrm>
            <a:off x="3853080" y="3407400"/>
            <a:ext cx="45205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80" spc="-1" strike="noStrike">
                <a:solidFill>
                  <a:srgbClr val="000000"/>
                </a:solidFill>
                <a:latin typeface="Poppins"/>
                <a:ea typeface="Poppins"/>
              </a:rPr>
              <a:t>cosign sign - -key cosign.key myregistry/myimage:tag</a:t>
            </a:r>
            <a:endParaRPr b="0" lang="en-IN" sz="12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标题 1"/>
          <p:cNvSpPr/>
          <p:nvPr/>
        </p:nvSpPr>
        <p:spPr>
          <a:xfrm>
            <a:off x="3571920" y="4402080"/>
            <a:ext cx="5068080" cy="64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标题 1"/>
          <p:cNvSpPr/>
          <p:nvPr/>
        </p:nvSpPr>
        <p:spPr>
          <a:xfrm>
            <a:off x="3824280" y="4553280"/>
            <a:ext cx="454572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latin typeface="Poppins"/>
                <a:ea typeface="Poppins"/>
              </a:rPr>
              <a:t>cosign verify - -key cosign.pub myregistry/myimage:tag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标题 1"/>
          <p:cNvSpPr/>
          <p:nvPr/>
        </p:nvSpPr>
        <p:spPr>
          <a:xfrm>
            <a:off x="4259520" y="1748520"/>
            <a:ext cx="39110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Install Cosign: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标题 1"/>
          <p:cNvSpPr/>
          <p:nvPr/>
        </p:nvSpPr>
        <p:spPr>
          <a:xfrm>
            <a:off x="4254480" y="2808360"/>
            <a:ext cx="411408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Signing: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标题 1"/>
          <p:cNvSpPr/>
          <p:nvPr/>
        </p:nvSpPr>
        <p:spPr>
          <a:xfrm>
            <a:off x="4259520" y="3945600"/>
            <a:ext cx="411408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Verification: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标题 1"/>
          <p:cNvSpPr/>
          <p:nvPr/>
        </p:nvSpPr>
        <p:spPr>
          <a:xfrm>
            <a:off x="4267440" y="5420880"/>
            <a:ext cx="411408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标题 1"/>
          <p:cNvSpPr/>
          <p:nvPr/>
        </p:nvSpPr>
        <p:spPr>
          <a:xfrm>
            <a:off x="3824280" y="1766160"/>
            <a:ext cx="307080" cy="307080"/>
          </a:xfrm>
          <a:custGeom>
            <a:avLst/>
            <a:gdLst>
              <a:gd name="textAreaLeft" fmla="*/ 0 w 307080"/>
              <a:gd name="textAreaRight" fmla="*/ 307800 w 307080"/>
              <a:gd name="textAreaTop" fmla="*/ 0 h 307080"/>
              <a:gd name="textAreaBottom" fmla="*/ 307800 h 3070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标题 1"/>
          <p:cNvSpPr/>
          <p:nvPr/>
        </p:nvSpPr>
        <p:spPr>
          <a:xfrm>
            <a:off x="3834360" y="2776680"/>
            <a:ext cx="268920" cy="307080"/>
          </a:xfrm>
          <a:custGeom>
            <a:avLst/>
            <a:gdLst>
              <a:gd name="textAreaLeft" fmla="*/ 0 w 268920"/>
              <a:gd name="textAreaRight" fmla="*/ 269640 w 268920"/>
              <a:gd name="textAreaTop" fmla="*/ 0 h 307080"/>
              <a:gd name="textAreaBottom" fmla="*/ 307800 h 30708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标题 1"/>
          <p:cNvSpPr/>
          <p:nvPr/>
        </p:nvSpPr>
        <p:spPr>
          <a:xfrm>
            <a:off x="3826440" y="4003920"/>
            <a:ext cx="307080" cy="253800"/>
          </a:xfrm>
          <a:custGeom>
            <a:avLst/>
            <a:gdLst>
              <a:gd name="textAreaLeft" fmla="*/ 0 w 307080"/>
              <a:gd name="textAreaRight" fmla="*/ 307800 w 307080"/>
              <a:gd name="textAreaTop" fmla="*/ 0 h 253800"/>
              <a:gd name="textAreaBottom" fmla="*/ 254520 h 25380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标题 1"/>
          <p:cNvSpPr/>
          <p:nvPr/>
        </p:nvSpPr>
        <p:spPr>
          <a:xfrm>
            <a:off x="3833640" y="5458680"/>
            <a:ext cx="307080" cy="268920"/>
          </a:xfrm>
          <a:custGeom>
            <a:avLst/>
            <a:gdLst>
              <a:gd name="textAreaLeft" fmla="*/ 0 w 307080"/>
              <a:gd name="textAreaRight" fmla="*/ 307800 w 307080"/>
              <a:gd name="textAreaTop" fmla="*/ 0 h 268920"/>
              <a:gd name="textAreaBottom" fmla="*/ 269640 h 26892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Example – Sign with Cosign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20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21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422" name="标题 1"/>
          <p:cNvSpPr/>
          <p:nvPr/>
        </p:nvSpPr>
        <p:spPr>
          <a:xfrm>
            <a:off x="3993120" y="1054080"/>
            <a:ext cx="391104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Prerequisites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标题 1"/>
          <p:cNvSpPr/>
          <p:nvPr/>
        </p:nvSpPr>
        <p:spPr>
          <a:xfrm>
            <a:off x="970920" y="2743200"/>
            <a:ext cx="1417680" cy="14176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标题 1"/>
          <p:cNvSpPr/>
          <p:nvPr/>
        </p:nvSpPr>
        <p:spPr>
          <a:xfrm>
            <a:off x="970920" y="4330800"/>
            <a:ext cx="2165040" cy="16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private registries (e.g., Harbor, AWS ECR, GCR)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标题 1"/>
          <p:cNvSpPr/>
          <p:nvPr/>
        </p:nvSpPr>
        <p:spPr>
          <a:xfrm>
            <a:off x="3665520" y="2743200"/>
            <a:ext cx="1417680" cy="14176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标题 1"/>
          <p:cNvSpPr/>
          <p:nvPr/>
        </p:nvSpPr>
        <p:spPr>
          <a:xfrm>
            <a:off x="3665520" y="4330800"/>
            <a:ext cx="2165040" cy="16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 automated image scanning in registries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标题 1"/>
          <p:cNvSpPr/>
          <p:nvPr/>
        </p:nvSpPr>
        <p:spPr>
          <a:xfrm>
            <a:off x="6360480" y="2743200"/>
            <a:ext cx="1417680" cy="14176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标题 1"/>
          <p:cNvSpPr/>
          <p:nvPr/>
        </p:nvSpPr>
        <p:spPr>
          <a:xfrm>
            <a:off x="6360480" y="4330800"/>
            <a:ext cx="2165040" cy="16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Restrict pull access only to signed/trusted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标题 1"/>
          <p:cNvSpPr/>
          <p:nvPr/>
        </p:nvSpPr>
        <p:spPr>
          <a:xfrm>
            <a:off x="9055080" y="2743200"/>
            <a:ext cx="1417680" cy="14176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标题 1"/>
          <p:cNvSpPr/>
          <p:nvPr/>
        </p:nvSpPr>
        <p:spPr>
          <a:xfrm>
            <a:off x="9055080" y="4330800"/>
            <a:ext cx="2165040" cy="16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admission control in CI/CD to block unsigned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标题 1"/>
          <p:cNvSpPr/>
          <p:nvPr/>
        </p:nvSpPr>
        <p:spPr>
          <a:xfrm>
            <a:off x="2899440" y="3396240"/>
            <a:ext cx="255600" cy="25560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标题 1"/>
          <p:cNvSpPr/>
          <p:nvPr/>
        </p:nvSpPr>
        <p:spPr>
          <a:xfrm>
            <a:off x="5594040" y="3398760"/>
            <a:ext cx="255600" cy="25560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标题 1"/>
          <p:cNvSpPr/>
          <p:nvPr/>
        </p:nvSpPr>
        <p:spPr>
          <a:xfrm>
            <a:off x="8289000" y="3398760"/>
            <a:ext cx="255600" cy="25560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标题 1"/>
          <p:cNvSpPr/>
          <p:nvPr/>
        </p:nvSpPr>
        <p:spPr>
          <a:xfrm>
            <a:off x="669600" y="1390320"/>
            <a:ext cx="475560" cy="377280"/>
          </a:xfrm>
          <a:custGeom>
            <a:avLst/>
            <a:gdLst>
              <a:gd name="textAreaLeft" fmla="*/ 0 w 475560"/>
              <a:gd name="textAreaRight" fmla="*/ 476280 w 475560"/>
              <a:gd name="textAreaTop" fmla="*/ 0 h 377280"/>
              <a:gd name="textAreaBottom" fmla="*/ 378000 h 37728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标题 1"/>
          <p:cNvSpPr/>
          <p:nvPr/>
        </p:nvSpPr>
        <p:spPr>
          <a:xfrm>
            <a:off x="1365120" y="1448640"/>
            <a:ext cx="984600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标题 1"/>
          <p:cNvSpPr/>
          <p:nvPr/>
        </p:nvSpPr>
        <p:spPr>
          <a:xfrm>
            <a:off x="1464120" y="3218760"/>
            <a:ext cx="431280" cy="467280"/>
          </a:xfrm>
          <a:custGeom>
            <a:avLst/>
            <a:gdLst>
              <a:gd name="textAreaLeft" fmla="*/ 0 w 431280"/>
              <a:gd name="textAreaRight" fmla="*/ 432000 w 431280"/>
              <a:gd name="textAreaTop" fmla="*/ 0 h 467280"/>
              <a:gd name="textAreaBottom" fmla="*/ 468000 h 46728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标题 1"/>
          <p:cNvSpPr/>
          <p:nvPr/>
        </p:nvSpPr>
        <p:spPr>
          <a:xfrm flipH="1" flipV="1">
            <a:off x="4122000" y="3207960"/>
            <a:ext cx="503280" cy="487080"/>
          </a:xfrm>
          <a:custGeom>
            <a:avLst/>
            <a:gdLst>
              <a:gd name="textAreaLeft" fmla="*/ -360 w 503280"/>
              <a:gd name="textAreaRight" fmla="*/ 503640 w 503280"/>
              <a:gd name="textAreaTop" fmla="*/ 360 h 487080"/>
              <a:gd name="textAreaBottom" fmla="*/ 488160 h 48708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标题 1"/>
          <p:cNvSpPr/>
          <p:nvPr/>
        </p:nvSpPr>
        <p:spPr>
          <a:xfrm>
            <a:off x="6799680" y="3198240"/>
            <a:ext cx="539280" cy="508320"/>
          </a:xfrm>
          <a:custGeom>
            <a:avLst/>
            <a:gdLst>
              <a:gd name="textAreaLeft" fmla="*/ 0 w 539280"/>
              <a:gd name="textAreaRight" fmla="*/ 540000 w 539280"/>
              <a:gd name="textAreaTop" fmla="*/ 0 h 508320"/>
              <a:gd name="textAreaBottom" fmla="*/ 509040 h 50832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标题 1"/>
          <p:cNvSpPr/>
          <p:nvPr/>
        </p:nvSpPr>
        <p:spPr>
          <a:xfrm>
            <a:off x="9530640" y="3218400"/>
            <a:ext cx="467280" cy="467280"/>
          </a:xfrm>
          <a:custGeom>
            <a:avLst/>
            <a:gdLst>
              <a:gd name="textAreaLeft" fmla="*/ 0 w 467280"/>
              <a:gd name="textAreaRight" fmla="*/ 468000 w 467280"/>
              <a:gd name="textAreaTop" fmla="*/ 0 h 467280"/>
              <a:gd name="textAreaBottom" fmla="*/ 468000 h 46728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Registries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3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44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标题 1"/>
          <p:cNvSpPr/>
          <p:nvPr/>
        </p:nvSpPr>
        <p:spPr>
          <a:xfrm>
            <a:off x="1019880" y="1747440"/>
            <a:ext cx="10161000" cy="11419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标题 1"/>
          <p:cNvSpPr/>
          <p:nvPr/>
        </p:nvSpPr>
        <p:spPr>
          <a:xfrm>
            <a:off x="1019880" y="3180240"/>
            <a:ext cx="10161000" cy="114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标题 1"/>
          <p:cNvSpPr/>
          <p:nvPr/>
        </p:nvSpPr>
        <p:spPr>
          <a:xfrm>
            <a:off x="1019880" y="3181680"/>
            <a:ext cx="67680" cy="114048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标题 1"/>
          <p:cNvSpPr/>
          <p:nvPr/>
        </p:nvSpPr>
        <p:spPr>
          <a:xfrm>
            <a:off x="1607760" y="3330720"/>
            <a:ext cx="840960" cy="84096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标题 1"/>
          <p:cNvSpPr/>
          <p:nvPr/>
        </p:nvSpPr>
        <p:spPr>
          <a:xfrm>
            <a:off x="1814040" y="3570480"/>
            <a:ext cx="413280" cy="361440"/>
          </a:xfrm>
          <a:custGeom>
            <a:avLst/>
            <a:gdLst>
              <a:gd name="textAreaLeft" fmla="*/ 0 w 413280"/>
              <a:gd name="textAreaRight" fmla="*/ 414000 w 413280"/>
              <a:gd name="textAreaTop" fmla="*/ 0 h 361440"/>
              <a:gd name="textAreaBottom" fmla="*/ 362160 h 3614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标题 1"/>
          <p:cNvSpPr/>
          <p:nvPr/>
        </p:nvSpPr>
        <p:spPr>
          <a:xfrm>
            <a:off x="1019880" y="4612680"/>
            <a:ext cx="10161000" cy="114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标题 1"/>
          <p:cNvSpPr/>
          <p:nvPr/>
        </p:nvSpPr>
        <p:spPr>
          <a:xfrm>
            <a:off x="1019880" y="4614120"/>
            <a:ext cx="67680" cy="114048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标题 1"/>
          <p:cNvSpPr/>
          <p:nvPr/>
        </p:nvSpPr>
        <p:spPr>
          <a:xfrm>
            <a:off x="1607760" y="4763160"/>
            <a:ext cx="840960" cy="84096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标题 1"/>
          <p:cNvSpPr/>
          <p:nvPr/>
        </p:nvSpPr>
        <p:spPr>
          <a:xfrm>
            <a:off x="1839960" y="4977000"/>
            <a:ext cx="361800" cy="413280"/>
          </a:xfrm>
          <a:custGeom>
            <a:avLst/>
            <a:gdLst>
              <a:gd name="textAreaLeft" fmla="*/ 0 w 361800"/>
              <a:gd name="textAreaRight" fmla="*/ 362520 w 361800"/>
              <a:gd name="textAreaTop" fmla="*/ 0 h 413280"/>
              <a:gd name="textAreaBottom" fmla="*/ 414000 h 41328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标题 1"/>
          <p:cNvSpPr/>
          <p:nvPr/>
        </p:nvSpPr>
        <p:spPr>
          <a:xfrm>
            <a:off x="1019880" y="1749240"/>
            <a:ext cx="67680" cy="1140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6" name="标题 1"/>
          <p:cNvSpPr/>
          <p:nvPr/>
        </p:nvSpPr>
        <p:spPr>
          <a:xfrm>
            <a:off x="1607760" y="1897920"/>
            <a:ext cx="840960" cy="840960"/>
          </a:xfrm>
          <a:prstGeom prst="ellipse">
            <a:avLst/>
          </a:prstGeom>
          <a:noFill/>
          <a:ln cap="sq" w="12700">
            <a:solidFill>
              <a:srgbClr val="1a7f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标题 1"/>
          <p:cNvSpPr/>
          <p:nvPr/>
        </p:nvSpPr>
        <p:spPr>
          <a:xfrm>
            <a:off x="1821960" y="2112120"/>
            <a:ext cx="413280" cy="413280"/>
          </a:xfrm>
          <a:custGeom>
            <a:avLst/>
            <a:gdLst>
              <a:gd name="textAreaLeft" fmla="*/ 0 w 413280"/>
              <a:gd name="textAreaRight" fmla="*/ 414000 w 413280"/>
              <a:gd name="textAreaTop" fmla="*/ 0 h 413280"/>
              <a:gd name="textAreaBottom" fmla="*/ 414000 h 413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标题 1"/>
          <p:cNvSpPr/>
          <p:nvPr/>
        </p:nvSpPr>
        <p:spPr>
          <a:xfrm>
            <a:off x="2599560" y="1875600"/>
            <a:ext cx="762300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标题 1"/>
          <p:cNvSpPr/>
          <p:nvPr/>
        </p:nvSpPr>
        <p:spPr>
          <a:xfrm>
            <a:off x="2599560" y="3323520"/>
            <a:ext cx="46893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标题 1"/>
          <p:cNvSpPr/>
          <p:nvPr/>
        </p:nvSpPr>
        <p:spPr>
          <a:xfrm>
            <a:off x="2599560" y="4758480"/>
            <a:ext cx="46893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63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64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标题 1"/>
          <p:cNvSpPr/>
          <p:nvPr/>
        </p:nvSpPr>
        <p:spPr>
          <a:xfrm>
            <a:off x="1019880" y="1747440"/>
            <a:ext cx="10161000" cy="11419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标题 1"/>
          <p:cNvSpPr/>
          <p:nvPr/>
        </p:nvSpPr>
        <p:spPr>
          <a:xfrm>
            <a:off x="1019880" y="3180240"/>
            <a:ext cx="10161000" cy="114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标题 1"/>
          <p:cNvSpPr/>
          <p:nvPr/>
        </p:nvSpPr>
        <p:spPr>
          <a:xfrm>
            <a:off x="1019880" y="3181680"/>
            <a:ext cx="67680" cy="114048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标题 1"/>
          <p:cNvSpPr/>
          <p:nvPr/>
        </p:nvSpPr>
        <p:spPr>
          <a:xfrm>
            <a:off x="1607760" y="3330720"/>
            <a:ext cx="840960" cy="84096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标题 1"/>
          <p:cNvSpPr/>
          <p:nvPr/>
        </p:nvSpPr>
        <p:spPr>
          <a:xfrm>
            <a:off x="1814040" y="3570480"/>
            <a:ext cx="413280" cy="361440"/>
          </a:xfrm>
          <a:custGeom>
            <a:avLst/>
            <a:gdLst>
              <a:gd name="textAreaLeft" fmla="*/ 0 w 413280"/>
              <a:gd name="textAreaRight" fmla="*/ 414000 w 413280"/>
              <a:gd name="textAreaTop" fmla="*/ 0 h 361440"/>
              <a:gd name="textAreaBottom" fmla="*/ 362160 h 3614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标题 1"/>
          <p:cNvSpPr/>
          <p:nvPr/>
        </p:nvSpPr>
        <p:spPr>
          <a:xfrm>
            <a:off x="1019880" y="4612680"/>
            <a:ext cx="10161000" cy="114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标题 1"/>
          <p:cNvSpPr/>
          <p:nvPr/>
        </p:nvSpPr>
        <p:spPr>
          <a:xfrm>
            <a:off x="1019880" y="4614120"/>
            <a:ext cx="67680" cy="114048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标题 1"/>
          <p:cNvSpPr/>
          <p:nvPr/>
        </p:nvSpPr>
        <p:spPr>
          <a:xfrm>
            <a:off x="1607760" y="4763160"/>
            <a:ext cx="840960" cy="84096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标题 1"/>
          <p:cNvSpPr/>
          <p:nvPr/>
        </p:nvSpPr>
        <p:spPr>
          <a:xfrm>
            <a:off x="1839960" y="4977000"/>
            <a:ext cx="361800" cy="413280"/>
          </a:xfrm>
          <a:custGeom>
            <a:avLst/>
            <a:gdLst>
              <a:gd name="textAreaLeft" fmla="*/ 0 w 361800"/>
              <a:gd name="textAreaRight" fmla="*/ 362520 w 361800"/>
              <a:gd name="textAreaTop" fmla="*/ 0 h 413280"/>
              <a:gd name="textAreaBottom" fmla="*/ 414000 h 41328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标题 1"/>
          <p:cNvSpPr/>
          <p:nvPr/>
        </p:nvSpPr>
        <p:spPr>
          <a:xfrm>
            <a:off x="1019880" y="1749240"/>
            <a:ext cx="67680" cy="1140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标题 1"/>
          <p:cNvSpPr/>
          <p:nvPr/>
        </p:nvSpPr>
        <p:spPr>
          <a:xfrm>
            <a:off x="1607760" y="1897920"/>
            <a:ext cx="840960" cy="840960"/>
          </a:xfrm>
          <a:prstGeom prst="ellipse">
            <a:avLst/>
          </a:prstGeom>
          <a:noFill/>
          <a:ln cap="sq" w="12700">
            <a:solidFill>
              <a:srgbClr val="1a7f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标题 1"/>
          <p:cNvSpPr/>
          <p:nvPr/>
        </p:nvSpPr>
        <p:spPr>
          <a:xfrm>
            <a:off x="1821960" y="2112120"/>
            <a:ext cx="413280" cy="413280"/>
          </a:xfrm>
          <a:custGeom>
            <a:avLst/>
            <a:gdLst>
              <a:gd name="textAreaLeft" fmla="*/ 0 w 413280"/>
              <a:gd name="textAreaRight" fmla="*/ 414000 w 413280"/>
              <a:gd name="textAreaTop" fmla="*/ 0 h 413280"/>
              <a:gd name="textAreaBottom" fmla="*/ 414000 h 413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标题 1"/>
          <p:cNvSpPr/>
          <p:nvPr/>
        </p:nvSpPr>
        <p:spPr>
          <a:xfrm>
            <a:off x="2599560" y="1875600"/>
            <a:ext cx="773748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标题 1"/>
          <p:cNvSpPr/>
          <p:nvPr/>
        </p:nvSpPr>
        <p:spPr>
          <a:xfrm>
            <a:off x="2599560" y="2192040"/>
            <a:ext cx="8029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Trust issues, outdated, unsigned, and can be tampered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标题 1"/>
          <p:cNvSpPr/>
          <p:nvPr/>
        </p:nvSpPr>
        <p:spPr>
          <a:xfrm>
            <a:off x="2599560" y="3323520"/>
            <a:ext cx="46893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标题 1"/>
          <p:cNvSpPr/>
          <p:nvPr/>
        </p:nvSpPr>
        <p:spPr>
          <a:xfrm>
            <a:off x="2599560" y="3639600"/>
            <a:ext cx="8029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Cosign, Docker Content Trust, Notary v2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标题 1"/>
          <p:cNvSpPr/>
          <p:nvPr/>
        </p:nvSpPr>
        <p:spPr>
          <a:xfrm>
            <a:off x="2599560" y="4758480"/>
            <a:ext cx="46893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标题 1"/>
          <p:cNvSpPr/>
          <p:nvPr/>
        </p:nvSpPr>
        <p:spPr>
          <a:xfrm>
            <a:off x="2599560" y="5074920"/>
            <a:ext cx="8029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No — they ensure trust at pull/build time, not runtime behavior.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86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87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5045760" y="2214360"/>
            <a:ext cx="2087280" cy="2087280"/>
          </a:xfrm>
          <a:prstGeom prst="ellipse">
            <a:avLst/>
          </a:prstGeom>
          <a:gradFill rotWithShape="0">
            <a:gsLst>
              <a:gs pos="0">
                <a:srgbClr val="a3dff0"/>
              </a:gs>
              <a:gs pos="100000">
                <a:srgbClr val="22aacf"/>
              </a:gs>
            </a:gsLst>
            <a:lin ang="3000000"/>
          </a:gradFill>
          <a:ln w="9525">
            <a:noFill/>
          </a:ln>
          <a:effectLst>
            <a:outerShdw algn="tl" blurRad="380880" dir="2700000" dist="1262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 flipH="1">
            <a:off x="1103400" y="1288080"/>
            <a:ext cx="413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1424520" y="1859040"/>
            <a:ext cx="33807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01. Introduction to Docker Security Concepts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 flipH="1">
            <a:off x="659520" y="2932200"/>
            <a:ext cx="413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1044360" y="3556440"/>
            <a:ext cx="33807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02. Best Practices for Secure Docker Images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 flipH="1">
            <a:off x="6390360" y="4637880"/>
            <a:ext cx="467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6865920" y="5209200"/>
            <a:ext cx="3755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04. Least Privilege Principles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 flipH="1">
            <a:off x="6934320" y="1288080"/>
            <a:ext cx="413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7318800" y="1859040"/>
            <a:ext cx="33807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06. Hands-On Lab Session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 flipH="1">
            <a:off x="7378200" y="2932200"/>
            <a:ext cx="413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7699320" y="3553920"/>
            <a:ext cx="35204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05. Docker Isolation Techniques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5648760" y="2822040"/>
            <a:ext cx="881280" cy="872280"/>
          </a:xfrm>
          <a:custGeom>
            <a:avLst/>
            <a:gdLst>
              <a:gd name="textAreaLeft" fmla="*/ 0 w 881280"/>
              <a:gd name="textAreaRight" fmla="*/ 882000 w 881280"/>
              <a:gd name="textAreaTop" fmla="*/ 0 h 872280"/>
              <a:gd name="textAreaBottom" fmla="*/ 873000 h 872280"/>
            </a:gdLst>
            <a:ahLst/>
            <a:rect l="textAreaLeft" t="textAreaTop" r="textAreaRight" b="textAreaBottom"/>
            <a:pathLst>
              <a:path w="1872552" h="1853550">
                <a:moveTo>
                  <a:pt x="1163193" y="1008682"/>
                </a:moveTo>
                <a:lnTo>
                  <a:pt x="1670113" y="1008682"/>
                </a:lnTo>
                <a:cubicBezTo>
                  <a:pt x="1763348" y="1008786"/>
                  <a:pt x="1838963" y="1084230"/>
                  <a:pt x="1839277" y="1177465"/>
                </a:cubicBezTo>
                <a:lnTo>
                  <a:pt x="1839277" y="1684195"/>
                </a:lnTo>
                <a:cubicBezTo>
                  <a:pt x="1839277" y="1777652"/>
                  <a:pt x="1763570" y="1853445"/>
                  <a:pt x="1670113" y="1853550"/>
                </a:cubicBezTo>
                <a:lnTo>
                  <a:pt x="1163193" y="1853550"/>
                </a:lnTo>
                <a:cubicBezTo>
                  <a:pt x="1069661" y="1853550"/>
                  <a:pt x="993838" y="1777727"/>
                  <a:pt x="993838" y="1684195"/>
                </a:cubicBezTo>
                <a:lnTo>
                  <a:pt x="993838" y="1177465"/>
                </a:lnTo>
                <a:cubicBezTo>
                  <a:pt x="994153" y="1084156"/>
                  <a:pt x="1069883" y="1008681"/>
                  <a:pt x="1163193" y="1008682"/>
                </a:cubicBezTo>
                <a:close/>
                <a:moveTo>
                  <a:pt x="169355" y="1008682"/>
                </a:moveTo>
                <a:lnTo>
                  <a:pt x="676275" y="1008682"/>
                </a:lnTo>
                <a:cubicBezTo>
                  <a:pt x="769510" y="1008786"/>
                  <a:pt x="845125" y="1084230"/>
                  <a:pt x="845439" y="1177465"/>
                </a:cubicBezTo>
                <a:lnTo>
                  <a:pt x="845439" y="1684195"/>
                </a:lnTo>
                <a:cubicBezTo>
                  <a:pt x="845439" y="1777652"/>
                  <a:pt x="769732" y="1853445"/>
                  <a:pt x="676275" y="1853550"/>
                </a:cubicBezTo>
                <a:lnTo>
                  <a:pt x="169355" y="1853550"/>
                </a:lnTo>
                <a:cubicBezTo>
                  <a:pt x="75823" y="1853550"/>
                  <a:pt x="0" y="1777727"/>
                  <a:pt x="0" y="1684195"/>
                </a:cubicBezTo>
                <a:lnTo>
                  <a:pt x="0" y="1177465"/>
                </a:lnTo>
                <a:cubicBezTo>
                  <a:pt x="315" y="1084156"/>
                  <a:pt x="76045" y="1008681"/>
                  <a:pt x="169355" y="1008682"/>
                </a:cubicBezTo>
                <a:close/>
                <a:moveTo>
                  <a:pt x="169355" y="33514"/>
                </a:moveTo>
                <a:lnTo>
                  <a:pt x="676275" y="33514"/>
                </a:lnTo>
                <a:cubicBezTo>
                  <a:pt x="769510" y="33618"/>
                  <a:pt x="845125" y="109062"/>
                  <a:pt x="845439" y="202297"/>
                </a:cubicBezTo>
                <a:lnTo>
                  <a:pt x="845439" y="709027"/>
                </a:lnTo>
                <a:cubicBezTo>
                  <a:pt x="845439" y="802484"/>
                  <a:pt x="769732" y="878277"/>
                  <a:pt x="676275" y="878382"/>
                </a:cubicBezTo>
                <a:lnTo>
                  <a:pt x="169355" y="878382"/>
                </a:lnTo>
                <a:cubicBezTo>
                  <a:pt x="75823" y="878382"/>
                  <a:pt x="0" y="802559"/>
                  <a:pt x="0" y="709027"/>
                </a:cubicBezTo>
                <a:lnTo>
                  <a:pt x="0" y="202297"/>
                </a:lnTo>
                <a:cubicBezTo>
                  <a:pt x="315" y="108988"/>
                  <a:pt x="76045" y="33513"/>
                  <a:pt x="169355" y="33514"/>
                </a:cubicBezTo>
                <a:close/>
                <a:moveTo>
                  <a:pt x="1416605" y="0"/>
                </a:moveTo>
                <a:cubicBezTo>
                  <a:pt x="1437443" y="0"/>
                  <a:pt x="1458281" y="7948"/>
                  <a:pt x="1474183" y="23846"/>
                </a:cubicBezTo>
                <a:lnTo>
                  <a:pt x="1848706" y="398369"/>
                </a:lnTo>
                <a:cubicBezTo>
                  <a:pt x="1880501" y="430171"/>
                  <a:pt x="1880501" y="481724"/>
                  <a:pt x="1848706" y="513526"/>
                </a:cubicBezTo>
                <a:lnTo>
                  <a:pt x="1474183" y="888049"/>
                </a:lnTo>
                <a:cubicBezTo>
                  <a:pt x="1442379" y="919843"/>
                  <a:pt x="1390830" y="919843"/>
                  <a:pt x="1359026" y="888049"/>
                </a:cubicBezTo>
                <a:lnTo>
                  <a:pt x="984408" y="513526"/>
                </a:lnTo>
                <a:cubicBezTo>
                  <a:pt x="952613" y="481724"/>
                  <a:pt x="952613" y="430171"/>
                  <a:pt x="984408" y="398369"/>
                </a:cubicBezTo>
                <a:lnTo>
                  <a:pt x="1359026" y="23846"/>
                </a:lnTo>
                <a:cubicBezTo>
                  <a:pt x="1374928" y="7948"/>
                  <a:pt x="1395766" y="0"/>
                  <a:pt x="141660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Session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0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22" name="标题 1"/>
          <p:cNvSpPr/>
          <p:nvPr/>
        </p:nvSpPr>
        <p:spPr>
          <a:xfrm flipH="1">
            <a:off x="1348560" y="4637880"/>
            <a:ext cx="4679280" cy="1439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824120" y="5209200"/>
            <a:ext cx="3755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03. Image signing and trusted repositories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490" name="标题 1"/>
          <p:cNvSpPr/>
          <p:nvPr/>
        </p:nvSpPr>
        <p:spPr>
          <a:xfrm>
            <a:off x="802800" y="568440"/>
            <a:ext cx="96991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标题 1"/>
          <p:cNvSpPr/>
          <p:nvPr/>
        </p:nvSpPr>
        <p:spPr>
          <a:xfrm>
            <a:off x="5245200" y="3729240"/>
            <a:ext cx="63867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Understanding the least privilege principle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标题 1"/>
          <p:cNvSpPr/>
          <p:nvPr/>
        </p:nvSpPr>
        <p:spPr>
          <a:xfrm>
            <a:off x="6289200" y="197820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Part-04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标题 1"/>
          <p:cNvSpPr/>
          <p:nvPr/>
        </p:nvSpPr>
        <p:spPr>
          <a:xfrm>
            <a:off x="994320" y="1470600"/>
            <a:ext cx="362520" cy="80784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标题 1"/>
          <p:cNvSpPr/>
          <p:nvPr/>
        </p:nvSpPr>
        <p:spPr>
          <a:xfrm>
            <a:off x="4611960" y="2370600"/>
            <a:ext cx="362520" cy="80784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标题 1"/>
          <p:cNvSpPr/>
          <p:nvPr/>
        </p:nvSpPr>
        <p:spPr>
          <a:xfrm>
            <a:off x="8161200" y="4159440"/>
            <a:ext cx="362520" cy="80784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标题 1"/>
          <p:cNvSpPr/>
          <p:nvPr/>
        </p:nvSpPr>
        <p:spPr>
          <a:xfrm>
            <a:off x="0" y="4546080"/>
            <a:ext cx="8863920" cy="2311200"/>
          </a:xfrm>
          <a:custGeom>
            <a:avLst/>
            <a:gdLst>
              <a:gd name="textAreaLeft" fmla="*/ 0 w 8863920"/>
              <a:gd name="textAreaRight" fmla="*/ 8864640 w 8863920"/>
              <a:gd name="textAreaTop" fmla="*/ 0 h 2311200"/>
              <a:gd name="textAreaBottom" fmla="*/ 2311920 h 2311200"/>
            </a:gdLst>
            <a:ahLst/>
            <a:rect l="textAreaLeft" t="textAreaTop" r="textAreaRight" b="textAreaBottom"/>
            <a:pathLst>
              <a:path w="8767392" h="2311842">
                <a:moveTo>
                  <a:pt x="371740" y="0"/>
                </a:moveTo>
                <a:cubicBezTo>
                  <a:pt x="3733891" y="0"/>
                  <a:pt x="6718067" y="855932"/>
                  <a:pt x="8587824" y="2178285"/>
                </a:cubicBezTo>
                <a:lnTo>
                  <a:pt x="8767392" y="2311842"/>
                </a:lnTo>
                <a:lnTo>
                  <a:pt x="0" y="2311842"/>
                </a:lnTo>
                <a:lnTo>
                  <a:pt x="0" y="4972"/>
                </a:lnTo>
                <a:close/>
              </a:path>
            </a:pathLst>
          </a:cu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标题 1"/>
          <p:cNvSpPr/>
          <p:nvPr/>
        </p:nvSpPr>
        <p:spPr>
          <a:xfrm rot="21431400">
            <a:off x="744480" y="4171320"/>
            <a:ext cx="8228160" cy="2785680"/>
          </a:xfrm>
          <a:custGeom>
            <a:avLst/>
            <a:gdLst>
              <a:gd name="textAreaLeft" fmla="*/ 0 w 8228160"/>
              <a:gd name="textAreaRight" fmla="*/ 8228880 w 8228160"/>
              <a:gd name="textAreaTop" fmla="*/ 0 h 2785680"/>
              <a:gd name="textAreaBottom" fmla="*/ 2786400 h 2785680"/>
            </a:gdLst>
            <a:ahLst/>
            <a:rect l="textAreaLeft" t="textAreaTop" r="textAreaRight" b="textAreaBottom"/>
            <a:pathLst>
              <a:path w="9247286" h="3562120">
                <a:moveTo>
                  <a:pt x="0" y="0"/>
                </a:moveTo>
                <a:lnTo>
                  <a:pt x="138295" y="1850"/>
                </a:lnTo>
                <a:cubicBezTo>
                  <a:pt x="4332388" y="114296"/>
                  <a:pt x="7861553" y="1559728"/>
                  <a:pt x="9241518" y="3553106"/>
                </a:cubicBezTo>
                <a:lnTo>
                  <a:pt x="9247286" y="3562120"/>
                </a:lnTo>
                <a:lnTo>
                  <a:pt x="9027492" y="3330898"/>
                </a:lnTo>
                <a:cubicBezTo>
                  <a:pt x="6900106" y="1306763"/>
                  <a:pt x="3894809" y="219134"/>
                  <a:pt x="95904" y="51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054800" y="4242600"/>
            <a:ext cx="241560" cy="241560"/>
            <a:chOff x="1054800" y="4242600"/>
            <a:chExt cx="241560" cy="241560"/>
          </a:xfrm>
        </p:grpSpPr>
        <p:sp>
          <p:nvSpPr>
            <p:cNvPr id="500" name="标题 1"/>
            <p:cNvSpPr/>
            <p:nvPr/>
          </p:nvSpPr>
          <p:spPr>
            <a:xfrm>
              <a:off x="1054800" y="4242600"/>
              <a:ext cx="241560" cy="24156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标题 1"/>
            <p:cNvSpPr/>
            <p:nvPr/>
          </p:nvSpPr>
          <p:spPr>
            <a:xfrm>
              <a:off x="1140840" y="4328640"/>
              <a:ext cx="69480" cy="6948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2" name=""/>
          <p:cNvGrpSpPr/>
          <p:nvPr/>
        </p:nvGrpSpPr>
        <p:grpSpPr>
          <a:xfrm>
            <a:off x="4547160" y="4583880"/>
            <a:ext cx="241560" cy="241560"/>
            <a:chOff x="4547160" y="4583880"/>
            <a:chExt cx="241560" cy="241560"/>
          </a:xfrm>
        </p:grpSpPr>
        <p:sp>
          <p:nvSpPr>
            <p:cNvPr id="503" name="标题 1"/>
            <p:cNvSpPr/>
            <p:nvPr/>
          </p:nvSpPr>
          <p:spPr>
            <a:xfrm>
              <a:off x="4547160" y="4583880"/>
              <a:ext cx="241560" cy="24156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标题 1"/>
            <p:cNvSpPr/>
            <p:nvPr/>
          </p:nvSpPr>
          <p:spPr>
            <a:xfrm>
              <a:off x="4633200" y="4669920"/>
              <a:ext cx="69480" cy="6948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5" name=""/>
          <p:cNvGrpSpPr/>
          <p:nvPr/>
        </p:nvGrpSpPr>
        <p:grpSpPr>
          <a:xfrm>
            <a:off x="8098560" y="5973840"/>
            <a:ext cx="241560" cy="241560"/>
            <a:chOff x="8098560" y="5973840"/>
            <a:chExt cx="241560" cy="241560"/>
          </a:xfrm>
        </p:grpSpPr>
        <p:sp>
          <p:nvSpPr>
            <p:cNvPr id="506" name="标题 1"/>
            <p:cNvSpPr/>
            <p:nvPr/>
          </p:nvSpPr>
          <p:spPr>
            <a:xfrm>
              <a:off x="8098560" y="5973840"/>
              <a:ext cx="241560" cy="24156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标题 1"/>
            <p:cNvSpPr/>
            <p:nvPr/>
          </p:nvSpPr>
          <p:spPr>
            <a:xfrm>
              <a:off x="8184600" y="6059880"/>
              <a:ext cx="69480" cy="6948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08" name="标题 1"/>
          <p:cNvSpPr/>
          <p:nvPr/>
        </p:nvSpPr>
        <p:spPr>
          <a:xfrm>
            <a:off x="1445400" y="1156680"/>
            <a:ext cx="287928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Deﬁnition: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标题 1"/>
          <p:cNvSpPr/>
          <p:nvPr/>
        </p:nvSpPr>
        <p:spPr>
          <a:xfrm>
            <a:off x="1470960" y="1847520"/>
            <a:ext cx="287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process should have only the minimum privileges necessary to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perform its function.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标题 1"/>
          <p:cNvSpPr/>
          <p:nvPr/>
        </p:nvSpPr>
        <p:spPr>
          <a:xfrm>
            <a:off x="8706600" y="3834000"/>
            <a:ext cx="287928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标题 1"/>
          <p:cNvSpPr/>
          <p:nvPr/>
        </p:nvSpPr>
        <p:spPr>
          <a:xfrm>
            <a:off x="8731800" y="4575240"/>
            <a:ext cx="287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Enforcing it helps reduce attack impact and detection surface.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标题 1"/>
          <p:cNvSpPr/>
          <p:nvPr/>
        </p:nvSpPr>
        <p:spPr>
          <a:xfrm>
            <a:off x="5159880" y="2033280"/>
            <a:ext cx="287928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it matters in containers: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标题 1"/>
          <p:cNvSpPr/>
          <p:nvPr/>
        </p:nvSpPr>
        <p:spPr>
          <a:xfrm>
            <a:off x="5159880" y="2766240"/>
            <a:ext cx="287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Containers often default to full Linux capabilities and root access.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Privilege escalation within a container can compromise the host.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the Principle of Least Privilege?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6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17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标题 1"/>
          <p:cNvSpPr/>
          <p:nvPr/>
        </p:nvSpPr>
        <p:spPr>
          <a:xfrm>
            <a:off x="4393800" y="1595520"/>
            <a:ext cx="1969200" cy="18871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标题 1"/>
          <p:cNvSpPr/>
          <p:nvPr/>
        </p:nvSpPr>
        <p:spPr>
          <a:xfrm flipH="1">
            <a:off x="4345560" y="1543680"/>
            <a:ext cx="3486600" cy="417636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标题 1"/>
          <p:cNvSpPr/>
          <p:nvPr/>
        </p:nvSpPr>
        <p:spPr>
          <a:xfrm>
            <a:off x="706680" y="1595520"/>
            <a:ext cx="1969200" cy="1887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1" name="标题 1"/>
          <p:cNvSpPr/>
          <p:nvPr/>
        </p:nvSpPr>
        <p:spPr>
          <a:xfrm flipH="1">
            <a:off x="660600" y="1543680"/>
            <a:ext cx="3486600" cy="417636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标题 1"/>
          <p:cNvSpPr/>
          <p:nvPr/>
        </p:nvSpPr>
        <p:spPr>
          <a:xfrm>
            <a:off x="829080" y="2744640"/>
            <a:ext cx="3161880" cy="25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If compromised, attacker gets host root privileges if namespaces aren’t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strict.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Most containers don’t need root at all.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标题 1"/>
          <p:cNvSpPr/>
          <p:nvPr/>
        </p:nvSpPr>
        <p:spPr>
          <a:xfrm>
            <a:off x="1493640" y="1757880"/>
            <a:ext cx="24973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Running containers as root is dangerous because: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标题 1"/>
          <p:cNvSpPr/>
          <p:nvPr/>
        </p:nvSpPr>
        <p:spPr>
          <a:xfrm>
            <a:off x="905040" y="1771560"/>
            <a:ext cx="285120" cy="240840"/>
          </a:xfrm>
          <a:custGeom>
            <a:avLst/>
            <a:gdLst>
              <a:gd name="textAreaLeft" fmla="*/ 0 w 285120"/>
              <a:gd name="textAreaRight" fmla="*/ 285840 w 285120"/>
              <a:gd name="textAreaTop" fmla="*/ 0 h 240840"/>
              <a:gd name="textAreaBottom" fmla="*/ 241560 h 24084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5" name="标题 1"/>
          <p:cNvCxnSpPr/>
          <p:nvPr/>
        </p:nvCxnSpPr>
        <p:spPr>
          <a:xfrm flipH="1">
            <a:off x="1248120" y="2545200"/>
            <a:ext cx="2744280" cy="72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26" name="标题 1"/>
          <p:cNvSpPr/>
          <p:nvPr/>
        </p:nvSpPr>
        <p:spPr>
          <a:xfrm>
            <a:off x="1248120" y="2530080"/>
            <a:ext cx="594000" cy="295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7" name="标题 1"/>
          <p:cNvSpPr/>
          <p:nvPr/>
        </p:nvSpPr>
        <p:spPr>
          <a:xfrm>
            <a:off x="4516200" y="2744640"/>
            <a:ext cx="3161880" cy="25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Dockerfile example: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FROM alpine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RUN adduser -D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USER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标题 1"/>
          <p:cNvSpPr/>
          <p:nvPr/>
        </p:nvSpPr>
        <p:spPr>
          <a:xfrm>
            <a:off x="5180760" y="1757880"/>
            <a:ext cx="24973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Use the USER instruction in your Dockerfile: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标题 1"/>
          <p:cNvSpPr/>
          <p:nvPr/>
        </p:nvSpPr>
        <p:spPr>
          <a:xfrm>
            <a:off x="4592160" y="1757880"/>
            <a:ext cx="285120" cy="268560"/>
          </a:xfrm>
          <a:custGeom>
            <a:avLst/>
            <a:gdLst>
              <a:gd name="textAreaLeft" fmla="*/ 0 w 285120"/>
              <a:gd name="textAreaRight" fmla="*/ 285840 w 285120"/>
              <a:gd name="textAreaTop" fmla="*/ 0 h 268560"/>
              <a:gd name="textAreaBottom" fmla="*/ 269280 h 26856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0" name="标题 1"/>
          <p:cNvCxnSpPr/>
          <p:nvPr/>
        </p:nvCxnSpPr>
        <p:spPr>
          <a:xfrm flipH="1">
            <a:off x="4935240" y="2545200"/>
            <a:ext cx="2744280" cy="720"/>
          </a:xfrm>
          <a:prstGeom prst="straightConnector1">
            <a:avLst/>
          </a:prstGeom>
          <a:ln cap="sq" w="12700">
            <a:solidFill>
              <a:srgbClr val="14729d"/>
            </a:solidFill>
            <a:miter/>
          </a:ln>
        </p:spPr>
      </p:cxnSp>
      <p:sp>
        <p:nvSpPr>
          <p:cNvPr id="531" name="标题 1"/>
          <p:cNvSpPr/>
          <p:nvPr/>
        </p:nvSpPr>
        <p:spPr>
          <a:xfrm>
            <a:off x="4935240" y="2530080"/>
            <a:ext cx="594000" cy="2952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" name="标题 1"/>
          <p:cNvSpPr/>
          <p:nvPr/>
        </p:nvSpPr>
        <p:spPr>
          <a:xfrm>
            <a:off x="8077320" y="1595520"/>
            <a:ext cx="1969200" cy="1887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3" name="标题 1"/>
          <p:cNvSpPr/>
          <p:nvPr/>
        </p:nvSpPr>
        <p:spPr>
          <a:xfrm flipH="1">
            <a:off x="8030880" y="1543680"/>
            <a:ext cx="3486600" cy="417636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标题 1"/>
          <p:cNvSpPr/>
          <p:nvPr/>
        </p:nvSpPr>
        <p:spPr>
          <a:xfrm>
            <a:off x="8199720" y="2744640"/>
            <a:ext cx="3161880" cy="25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-user 1001:1001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标题 1"/>
          <p:cNvSpPr/>
          <p:nvPr/>
        </p:nvSpPr>
        <p:spPr>
          <a:xfrm>
            <a:off x="8864280" y="1757880"/>
            <a:ext cx="24973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标题 1"/>
          <p:cNvSpPr/>
          <p:nvPr/>
        </p:nvSpPr>
        <p:spPr>
          <a:xfrm>
            <a:off x="8275680" y="1764000"/>
            <a:ext cx="285120" cy="256320"/>
          </a:xfrm>
          <a:custGeom>
            <a:avLst/>
            <a:gdLst>
              <a:gd name="textAreaLeft" fmla="*/ 0 w 285120"/>
              <a:gd name="textAreaRight" fmla="*/ 285840 w 285120"/>
              <a:gd name="textAreaTop" fmla="*/ 0 h 256320"/>
              <a:gd name="textAreaBottom" fmla="*/ 257040 h 25632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7" name="标题 1"/>
          <p:cNvCxnSpPr/>
          <p:nvPr/>
        </p:nvCxnSpPr>
        <p:spPr>
          <a:xfrm flipH="1">
            <a:off x="8618760" y="2545200"/>
            <a:ext cx="2744280" cy="72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38" name="标题 1"/>
          <p:cNvSpPr/>
          <p:nvPr/>
        </p:nvSpPr>
        <p:spPr>
          <a:xfrm>
            <a:off x="8618760" y="2530080"/>
            <a:ext cx="594000" cy="295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Avoid Running as Root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1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42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标题 1"/>
          <p:cNvSpPr/>
          <p:nvPr/>
        </p:nvSpPr>
        <p:spPr>
          <a:xfrm>
            <a:off x="6355080" y="2021040"/>
            <a:ext cx="4859280" cy="23598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标题 1"/>
          <p:cNvSpPr/>
          <p:nvPr/>
        </p:nvSpPr>
        <p:spPr>
          <a:xfrm>
            <a:off x="1006200" y="2021040"/>
            <a:ext cx="4859280" cy="23598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标题 1"/>
          <p:cNvSpPr/>
          <p:nvPr/>
        </p:nvSpPr>
        <p:spPr>
          <a:xfrm>
            <a:off x="705960" y="1721160"/>
            <a:ext cx="599400" cy="599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!!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7" name="标题 1"/>
          <p:cNvSpPr/>
          <p:nvPr/>
        </p:nvSpPr>
        <p:spPr>
          <a:xfrm>
            <a:off x="1313640" y="2225160"/>
            <a:ext cx="4347000" cy="4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Linux capabilities are like fine- grained root powers.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标题 1"/>
          <p:cNvSpPr/>
          <p:nvPr/>
        </p:nvSpPr>
        <p:spPr>
          <a:xfrm>
            <a:off x="1313640" y="2865240"/>
            <a:ext cx="3570120" cy="12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Containers inherit dozens of capabilities by default.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You should drop all and add only those explicitly required.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标题 1"/>
          <p:cNvSpPr/>
          <p:nvPr/>
        </p:nvSpPr>
        <p:spPr>
          <a:xfrm>
            <a:off x="6669720" y="2261880"/>
            <a:ext cx="40251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标题 1"/>
          <p:cNvSpPr/>
          <p:nvPr/>
        </p:nvSpPr>
        <p:spPr>
          <a:xfrm>
            <a:off x="6669720" y="2865240"/>
            <a:ext cx="3570120" cy="12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docker run - -cap- drop=ALL - -cap- add=NET_BIND_SERVICE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1" name="标题 1"/>
          <p:cNvCxnSpPr/>
          <p:nvPr/>
        </p:nvCxnSpPr>
        <p:spPr>
          <a:xfrm>
            <a:off x="1397160" y="2636640"/>
            <a:ext cx="1136880" cy="72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cxnSp>
        <p:nvCxnSpPr>
          <p:cNvPr id="552" name="标题 1"/>
          <p:cNvCxnSpPr/>
          <p:nvPr/>
        </p:nvCxnSpPr>
        <p:spPr>
          <a:xfrm>
            <a:off x="6794280" y="2636640"/>
            <a:ext cx="1136880" cy="72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sp>
        <p:nvSpPr>
          <p:cNvPr id="553" name="标题 1"/>
          <p:cNvSpPr/>
          <p:nvPr/>
        </p:nvSpPr>
        <p:spPr>
          <a:xfrm>
            <a:off x="5048280" y="2931480"/>
            <a:ext cx="539280" cy="53928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标题 1"/>
          <p:cNvSpPr/>
          <p:nvPr/>
        </p:nvSpPr>
        <p:spPr>
          <a:xfrm>
            <a:off x="5196960" y="3075480"/>
            <a:ext cx="241560" cy="251280"/>
          </a:xfrm>
          <a:custGeom>
            <a:avLst/>
            <a:gdLst>
              <a:gd name="textAreaLeft" fmla="*/ 0 w 241560"/>
              <a:gd name="textAreaRight" fmla="*/ 242280 w 241560"/>
              <a:gd name="textAreaTop" fmla="*/ 0 h 251280"/>
              <a:gd name="textAreaBottom" fmla="*/ 252000 h 251280"/>
            </a:gdLst>
            <a:ahLst/>
            <a:rect l="textAreaLeft" t="textAreaTop" r="textAreaRight" b="textAreaBottom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标题 1"/>
          <p:cNvSpPr/>
          <p:nvPr/>
        </p:nvSpPr>
        <p:spPr>
          <a:xfrm>
            <a:off x="10362240" y="2931480"/>
            <a:ext cx="539280" cy="53928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6" name="标题 1"/>
          <p:cNvSpPr/>
          <p:nvPr/>
        </p:nvSpPr>
        <p:spPr>
          <a:xfrm>
            <a:off x="10506240" y="3090960"/>
            <a:ext cx="251280" cy="219960"/>
          </a:xfrm>
          <a:custGeom>
            <a:avLst/>
            <a:gdLst>
              <a:gd name="textAreaLeft" fmla="*/ 0 w 251280"/>
              <a:gd name="textAreaRight" fmla="*/ 252000 w 251280"/>
              <a:gd name="textAreaTop" fmla="*/ 0 h 219960"/>
              <a:gd name="textAreaBottom" fmla="*/ 220680 h 21996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Drop Unnecessary Capabilities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59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60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561" name="标题 1"/>
          <p:cNvSpPr/>
          <p:nvPr/>
        </p:nvSpPr>
        <p:spPr>
          <a:xfrm>
            <a:off x="6065640" y="1721160"/>
            <a:ext cx="599400" cy="599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$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标题 1"/>
          <p:cNvSpPr/>
          <p:nvPr/>
        </p:nvSpPr>
        <p:spPr>
          <a:xfrm>
            <a:off x="660240" y="1742040"/>
            <a:ext cx="3419280" cy="377928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标题 1"/>
          <p:cNvSpPr/>
          <p:nvPr/>
        </p:nvSpPr>
        <p:spPr>
          <a:xfrm>
            <a:off x="870840" y="2034720"/>
            <a:ext cx="359280" cy="359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标题 1"/>
          <p:cNvSpPr/>
          <p:nvPr/>
        </p:nvSpPr>
        <p:spPr>
          <a:xfrm>
            <a:off x="930240" y="2123280"/>
            <a:ext cx="2879280" cy="323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Read-only root filesystem: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标题 1"/>
          <p:cNvSpPr/>
          <p:nvPr/>
        </p:nvSpPr>
        <p:spPr>
          <a:xfrm>
            <a:off x="930240" y="2750040"/>
            <a:ext cx="287928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tampering with container internals.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标题 1"/>
          <p:cNvSpPr/>
          <p:nvPr/>
        </p:nvSpPr>
        <p:spPr>
          <a:xfrm>
            <a:off x="4379760" y="1742040"/>
            <a:ext cx="3419280" cy="377928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标题 1"/>
          <p:cNvSpPr/>
          <p:nvPr/>
        </p:nvSpPr>
        <p:spPr>
          <a:xfrm>
            <a:off x="4590000" y="2034720"/>
            <a:ext cx="359280" cy="359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标题 1"/>
          <p:cNvSpPr/>
          <p:nvPr/>
        </p:nvSpPr>
        <p:spPr>
          <a:xfrm>
            <a:off x="4649760" y="2123280"/>
            <a:ext cx="2879280" cy="323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 privilege escalation: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标题 1"/>
          <p:cNvSpPr/>
          <p:nvPr/>
        </p:nvSpPr>
        <p:spPr>
          <a:xfrm>
            <a:off x="4649760" y="2750040"/>
            <a:ext cx="2879280" cy="2339280"/>
          </a:xfrm>
          <a:prstGeom prst="rect">
            <a:avLst/>
          </a:prstGeom>
          <a:solidFill>
            <a:schemeClr val="bg1">
              <a:alpha val="10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</a:t>
            </a:r>
            <a:r>
              <a:rPr b="0" i="1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setuid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programs from becoming root.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标题 1"/>
          <p:cNvSpPr/>
          <p:nvPr/>
        </p:nvSpPr>
        <p:spPr>
          <a:xfrm>
            <a:off x="8098920" y="1742040"/>
            <a:ext cx="3419280" cy="377928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标题 1"/>
          <p:cNvSpPr/>
          <p:nvPr/>
        </p:nvSpPr>
        <p:spPr>
          <a:xfrm>
            <a:off x="8309160" y="2034720"/>
            <a:ext cx="359280" cy="359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标题 1"/>
          <p:cNvSpPr/>
          <p:nvPr/>
        </p:nvSpPr>
        <p:spPr>
          <a:xfrm>
            <a:off x="8368920" y="2123280"/>
            <a:ext cx="2879280" cy="323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flags: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标题 1"/>
          <p:cNvSpPr/>
          <p:nvPr/>
        </p:nvSpPr>
        <p:spPr>
          <a:xfrm>
            <a:off x="8368920" y="2750040"/>
            <a:ext cx="287928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--read-only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--tmpfs /tmp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--security-opt no-new-privileges:true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myapp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Filesystem Security Options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76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77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Dockerﬁle Hardening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81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82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graphicFrame>
        <p:nvGraphicFramePr>
          <p:cNvPr id="583" name="表格 7"/>
          <p:cNvGraphicFramePr/>
          <p:nvPr/>
        </p:nvGraphicFramePr>
        <p:xfrm>
          <a:off x="1765440" y="2197080"/>
          <a:ext cx="8653320" cy="1976400"/>
        </p:xfrm>
        <a:graphic>
          <a:graphicData uri="http://schemas.openxmlformats.org/drawingml/2006/table">
            <a:tbl>
              <a:tblPr/>
              <a:tblGrid>
                <a:gridCol w="3740400"/>
                <a:gridCol w="491328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Dockerfile / Args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non-root 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appuser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Drop capabilities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--cap-drop=ALL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7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privilege escalation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--security-opt no-new-privileges:true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Read-only ﬁlesystem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--read-only, --tmpfs /tmp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标题 1"/>
          <p:cNvSpPr/>
          <p:nvPr/>
        </p:nvSpPr>
        <p:spPr>
          <a:xfrm>
            <a:off x="1508760" y="135540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标题 1"/>
          <p:cNvSpPr/>
          <p:nvPr/>
        </p:nvSpPr>
        <p:spPr>
          <a:xfrm>
            <a:off x="2465640" y="173988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标题 1"/>
          <p:cNvSpPr/>
          <p:nvPr/>
        </p:nvSpPr>
        <p:spPr>
          <a:xfrm>
            <a:off x="1675800" y="135540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8" name="标题 1"/>
          <p:cNvSpPr/>
          <p:nvPr/>
        </p:nvSpPr>
        <p:spPr>
          <a:xfrm>
            <a:off x="2043720" y="154008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标题 1"/>
          <p:cNvSpPr/>
          <p:nvPr/>
        </p:nvSpPr>
        <p:spPr>
          <a:xfrm>
            <a:off x="3971880" y="112716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标题 1"/>
          <p:cNvSpPr/>
          <p:nvPr/>
        </p:nvSpPr>
        <p:spPr>
          <a:xfrm>
            <a:off x="1508760" y="305424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标题 1"/>
          <p:cNvSpPr/>
          <p:nvPr/>
        </p:nvSpPr>
        <p:spPr>
          <a:xfrm>
            <a:off x="2465640" y="343872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标题 1"/>
          <p:cNvSpPr/>
          <p:nvPr/>
        </p:nvSpPr>
        <p:spPr>
          <a:xfrm>
            <a:off x="1675800" y="305424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3" name="标题 1"/>
          <p:cNvSpPr/>
          <p:nvPr/>
        </p:nvSpPr>
        <p:spPr>
          <a:xfrm>
            <a:off x="2043720" y="323892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标题 1"/>
          <p:cNvSpPr/>
          <p:nvPr/>
        </p:nvSpPr>
        <p:spPr>
          <a:xfrm>
            <a:off x="3971880" y="282600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标题 1"/>
          <p:cNvSpPr/>
          <p:nvPr/>
        </p:nvSpPr>
        <p:spPr>
          <a:xfrm>
            <a:off x="1508760" y="475308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标题 1"/>
          <p:cNvSpPr/>
          <p:nvPr/>
        </p:nvSpPr>
        <p:spPr>
          <a:xfrm>
            <a:off x="2465640" y="513720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标题 1"/>
          <p:cNvSpPr/>
          <p:nvPr/>
        </p:nvSpPr>
        <p:spPr>
          <a:xfrm>
            <a:off x="1675800" y="475308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标题 1"/>
          <p:cNvSpPr/>
          <p:nvPr/>
        </p:nvSpPr>
        <p:spPr>
          <a:xfrm>
            <a:off x="2043720" y="493740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标题 1"/>
          <p:cNvSpPr/>
          <p:nvPr/>
        </p:nvSpPr>
        <p:spPr>
          <a:xfrm>
            <a:off x="3971880" y="452448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2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03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标题 1"/>
          <p:cNvSpPr/>
          <p:nvPr/>
        </p:nvSpPr>
        <p:spPr>
          <a:xfrm>
            <a:off x="1508760" y="135540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标题 1"/>
          <p:cNvSpPr/>
          <p:nvPr/>
        </p:nvSpPr>
        <p:spPr>
          <a:xfrm>
            <a:off x="2465640" y="173988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标题 1"/>
          <p:cNvSpPr/>
          <p:nvPr/>
        </p:nvSpPr>
        <p:spPr>
          <a:xfrm>
            <a:off x="1675800" y="135540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标题 1"/>
          <p:cNvSpPr/>
          <p:nvPr/>
        </p:nvSpPr>
        <p:spPr>
          <a:xfrm>
            <a:off x="2043720" y="154008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标题 1"/>
          <p:cNvSpPr/>
          <p:nvPr/>
        </p:nvSpPr>
        <p:spPr>
          <a:xfrm>
            <a:off x="3971880" y="1845720"/>
            <a:ext cx="64684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Attackers can exploit the kernel or mounted volumes to escape.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标题 1"/>
          <p:cNvSpPr/>
          <p:nvPr/>
        </p:nvSpPr>
        <p:spPr>
          <a:xfrm>
            <a:off x="3971880" y="112716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标题 1"/>
          <p:cNvSpPr/>
          <p:nvPr/>
        </p:nvSpPr>
        <p:spPr>
          <a:xfrm>
            <a:off x="1508760" y="305424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标题 1"/>
          <p:cNvSpPr/>
          <p:nvPr/>
        </p:nvSpPr>
        <p:spPr>
          <a:xfrm>
            <a:off x="2465640" y="343872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标题 1"/>
          <p:cNvSpPr/>
          <p:nvPr/>
        </p:nvSpPr>
        <p:spPr>
          <a:xfrm>
            <a:off x="1675800" y="305424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" name="标题 1"/>
          <p:cNvSpPr/>
          <p:nvPr/>
        </p:nvSpPr>
        <p:spPr>
          <a:xfrm>
            <a:off x="2043720" y="323892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标题 1"/>
          <p:cNvSpPr/>
          <p:nvPr/>
        </p:nvSpPr>
        <p:spPr>
          <a:xfrm>
            <a:off x="3971880" y="3544560"/>
            <a:ext cx="64684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Many are rarely needed and can be abused for escalation.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标题 1"/>
          <p:cNvSpPr/>
          <p:nvPr/>
        </p:nvSpPr>
        <p:spPr>
          <a:xfrm>
            <a:off x="3971880" y="282600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标题 1"/>
          <p:cNvSpPr/>
          <p:nvPr/>
        </p:nvSpPr>
        <p:spPr>
          <a:xfrm>
            <a:off x="1508760" y="475308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标题 1"/>
          <p:cNvSpPr/>
          <p:nvPr/>
        </p:nvSpPr>
        <p:spPr>
          <a:xfrm>
            <a:off x="2465640" y="5137200"/>
            <a:ext cx="8204400" cy="9997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标题 1"/>
          <p:cNvSpPr/>
          <p:nvPr/>
        </p:nvSpPr>
        <p:spPr>
          <a:xfrm>
            <a:off x="1675800" y="4753080"/>
            <a:ext cx="2072160" cy="1485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0" name="标题 1"/>
          <p:cNvSpPr/>
          <p:nvPr/>
        </p:nvSpPr>
        <p:spPr>
          <a:xfrm>
            <a:off x="2043720" y="4937400"/>
            <a:ext cx="133560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标题 1"/>
          <p:cNvSpPr/>
          <p:nvPr/>
        </p:nvSpPr>
        <p:spPr>
          <a:xfrm>
            <a:off x="3971880" y="5243400"/>
            <a:ext cx="646848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- -read- only and - -tmpfs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标题 1"/>
          <p:cNvSpPr/>
          <p:nvPr/>
        </p:nvSpPr>
        <p:spPr>
          <a:xfrm>
            <a:off x="3971880" y="4524480"/>
            <a:ext cx="63655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25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26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629" name="标题 1"/>
          <p:cNvSpPr/>
          <p:nvPr/>
        </p:nvSpPr>
        <p:spPr>
          <a:xfrm>
            <a:off x="802800" y="568440"/>
            <a:ext cx="96991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标题 1"/>
          <p:cNvSpPr/>
          <p:nvPr/>
        </p:nvSpPr>
        <p:spPr>
          <a:xfrm>
            <a:off x="5245200" y="2916360"/>
            <a:ext cx="6386760" cy="26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Using Docker security features like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user namespaces,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seccomp, and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profiles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标题 1"/>
          <p:cNvSpPr/>
          <p:nvPr/>
        </p:nvSpPr>
        <p:spPr>
          <a:xfrm>
            <a:off x="5654520" y="176220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Part-05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标题 1"/>
          <p:cNvSpPr/>
          <p:nvPr/>
        </p:nvSpPr>
        <p:spPr>
          <a:xfrm>
            <a:off x="660240" y="1292040"/>
            <a:ext cx="10556280" cy="4679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标题 1"/>
          <p:cNvSpPr/>
          <p:nvPr/>
        </p:nvSpPr>
        <p:spPr>
          <a:xfrm>
            <a:off x="1073880" y="2946240"/>
            <a:ext cx="9475560" cy="1964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Namespaces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see (already covered earlier)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Control groups (cgroups)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use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seccomp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call (syscalls)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AppArmor / SELinux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access/do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Note: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This section focuses on restricting behavior beyond user/capability isolation.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标题 1"/>
          <p:cNvSpPr/>
          <p:nvPr/>
        </p:nvSpPr>
        <p:spPr>
          <a:xfrm flipH="1" flipV="1" rot="10800000">
            <a:off x="1073880" y="1554480"/>
            <a:ext cx="719640" cy="570960"/>
          </a:xfrm>
          <a:custGeom>
            <a:avLst/>
            <a:gdLst>
              <a:gd name="textAreaLeft" fmla="*/ 360 w 719640"/>
              <a:gd name="textAreaRight" fmla="*/ 720720 w 719640"/>
              <a:gd name="textAreaTop" fmla="*/ -360 h 570960"/>
              <a:gd name="textAreaBottom" fmla="*/ 571320 h 570960"/>
            </a:gdLst>
            <a:ahLst/>
            <a:rect l="textAreaLeft" t="textAreaTop" r="textAreaRight" b="textAreaBottom"/>
            <a:pathLst>
              <a:path w="675000" h="535680">
                <a:moveTo>
                  <a:pt x="270000" y="535680"/>
                </a:moveTo>
                <a:lnTo>
                  <a:pt x="0" y="535680"/>
                </a:lnTo>
                <a:lnTo>
                  <a:pt x="0" y="265680"/>
                </a:lnTo>
                <a:cubicBezTo>
                  <a:pt x="2360" y="118253"/>
                  <a:pt x="122554" y="-19"/>
                  <a:pt x="270000" y="0"/>
                </a:cubicBezTo>
                <a:lnTo>
                  <a:pt x="270000" y="115830"/>
                </a:lnTo>
                <a:cubicBezTo>
                  <a:pt x="186566" y="115871"/>
                  <a:pt x="118303" y="182278"/>
                  <a:pt x="115965" y="265680"/>
                </a:cubicBezTo>
                <a:lnTo>
                  <a:pt x="270000" y="265680"/>
                </a:lnTo>
                <a:close/>
                <a:moveTo>
                  <a:pt x="675000" y="535680"/>
                </a:moveTo>
                <a:lnTo>
                  <a:pt x="405000" y="535680"/>
                </a:lnTo>
                <a:lnTo>
                  <a:pt x="405000" y="265680"/>
                </a:lnTo>
                <a:cubicBezTo>
                  <a:pt x="407360" y="118253"/>
                  <a:pt x="527554" y="-19"/>
                  <a:pt x="675000" y="0"/>
                </a:cubicBezTo>
                <a:lnTo>
                  <a:pt x="675000" y="115830"/>
                </a:lnTo>
                <a:cubicBezTo>
                  <a:pt x="591566" y="115871"/>
                  <a:pt x="523303" y="182278"/>
                  <a:pt x="520965" y="265680"/>
                </a:cubicBezTo>
                <a:lnTo>
                  <a:pt x="675000" y="2656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8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标题 1"/>
          <p:cNvSpPr/>
          <p:nvPr/>
        </p:nvSpPr>
        <p:spPr>
          <a:xfrm>
            <a:off x="2064240" y="1681560"/>
            <a:ext cx="25772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containers rely on Linux kernel features for process isolation: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Overview of Isolation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38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39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26" name="标题 1"/>
          <p:cNvSpPr/>
          <p:nvPr/>
        </p:nvSpPr>
        <p:spPr>
          <a:xfrm>
            <a:off x="447480" y="568440"/>
            <a:ext cx="115153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Container Recap..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5245200" y="3729240"/>
            <a:ext cx="63867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Technology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7534080" y="214344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Part-00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标题 1"/>
          <p:cNvSpPr/>
          <p:nvPr/>
        </p:nvSpPr>
        <p:spPr>
          <a:xfrm rot="16200000">
            <a:off x="4394160" y="-1649520"/>
            <a:ext cx="4660200" cy="10933920"/>
          </a:xfrm>
          <a:custGeom>
            <a:avLst/>
            <a:gdLst>
              <a:gd name="textAreaLeft" fmla="*/ 0 w 4660200"/>
              <a:gd name="textAreaRight" fmla="*/ 4660920 w 4660200"/>
              <a:gd name="textAreaTop" fmla="*/ 0 h 10933920"/>
              <a:gd name="textAreaBottom" fmla="*/ 10934640 h 10933920"/>
            </a:gdLst>
            <a:ahLst/>
            <a:rect l="textAreaLeft" t="textAreaTop" r="textAreaRight" b="textAreaBottom"/>
            <a:pathLst>
              <a:path w="4661082" h="12192000">
                <a:moveTo>
                  <a:pt x="4661082" y="0"/>
                </a:moveTo>
                <a:lnTo>
                  <a:pt x="4661082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algn="t" blurRad="203040" dir="5400000" dist="101520" kx="0" ky="0" rotWithShape="0" sx="100000" sy="100000">
              <a:schemeClr val="accent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标题 1"/>
          <p:cNvSpPr/>
          <p:nvPr/>
        </p:nvSpPr>
        <p:spPr>
          <a:xfrm>
            <a:off x="4538520" y="1750320"/>
            <a:ext cx="75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标题 1"/>
          <p:cNvSpPr/>
          <p:nvPr/>
        </p:nvSpPr>
        <p:spPr>
          <a:xfrm>
            <a:off x="4563720" y="3410280"/>
            <a:ext cx="75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02.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标题 1"/>
          <p:cNvSpPr/>
          <p:nvPr/>
        </p:nvSpPr>
        <p:spPr>
          <a:xfrm>
            <a:off x="4569840" y="4257360"/>
            <a:ext cx="75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标题 1"/>
          <p:cNvSpPr/>
          <p:nvPr/>
        </p:nvSpPr>
        <p:spPr>
          <a:xfrm>
            <a:off x="4588920" y="5079240"/>
            <a:ext cx="75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04.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6" name="" descr=""/>
          <p:cNvPicPr/>
          <p:nvPr/>
        </p:nvPicPr>
        <p:blipFill>
          <a:blip r:embed="rId1"/>
          <a:stretch/>
        </p:blipFill>
        <p:spPr>
          <a:xfrm>
            <a:off x="840600" y="1391760"/>
            <a:ext cx="3228840" cy="4842720"/>
          </a:xfrm>
          <a:prstGeom prst="rect">
            <a:avLst/>
          </a:prstGeom>
          <a:ln w="0">
            <a:noFill/>
          </a:ln>
        </p:spPr>
      </p:pic>
      <p:sp>
        <p:nvSpPr>
          <p:cNvPr id="647" name="标题 1"/>
          <p:cNvSpPr/>
          <p:nvPr/>
        </p:nvSpPr>
        <p:spPr>
          <a:xfrm rot="16200000">
            <a:off x="8176320" y="2905200"/>
            <a:ext cx="6857280" cy="1048320"/>
          </a:xfrm>
          <a:custGeom>
            <a:avLst/>
            <a:gdLst>
              <a:gd name="textAreaLeft" fmla="*/ 0 w 6857280"/>
              <a:gd name="textAreaRight" fmla="*/ 6858000 w 6857280"/>
              <a:gd name="textAreaTop" fmla="*/ 0 h 1048320"/>
              <a:gd name="textAreaBottom" fmla="*/ 1049040 h 104832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algn="tr" blurRad="127080" dir="10800000" dist="38160" kx="0" ky="0" rotWithShape="0" sx="100000" sy="100000">
              <a:schemeClr val="accent1">
                <a:lumMod val="50000"/>
                <a:alpha val="3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标题 1"/>
          <p:cNvSpPr/>
          <p:nvPr/>
        </p:nvSpPr>
        <p:spPr>
          <a:xfrm rot="16200000">
            <a:off x="8238240" y="2905200"/>
            <a:ext cx="6857280" cy="1048320"/>
          </a:xfrm>
          <a:custGeom>
            <a:avLst/>
            <a:gdLst>
              <a:gd name="textAreaLeft" fmla="*/ 0 w 6857280"/>
              <a:gd name="textAreaRight" fmla="*/ 6858000 w 6857280"/>
              <a:gd name="textAreaTop" fmla="*/ 0 h 1048320"/>
              <a:gd name="textAreaBottom" fmla="*/ 1049040 h 104832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gradFill rotWithShape="0">
            <a:gsLst>
              <a:gs pos="0">
                <a:srgbClr val="74cfe8"/>
              </a:gs>
              <a:gs pos="100000">
                <a:srgbClr val="22aacf"/>
              </a:gs>
            </a:gsLst>
            <a:lin ang="189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标题 1"/>
          <p:cNvSpPr/>
          <p:nvPr/>
        </p:nvSpPr>
        <p:spPr>
          <a:xfrm>
            <a:off x="5486040" y="4301280"/>
            <a:ext cx="43192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标题 1"/>
          <p:cNvSpPr/>
          <p:nvPr/>
        </p:nvSpPr>
        <p:spPr>
          <a:xfrm>
            <a:off x="5486040" y="4571640"/>
            <a:ext cx="5100480" cy="65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docker run --security-opt seccomp=default.json ubuntu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标题 1"/>
          <p:cNvSpPr/>
          <p:nvPr/>
        </p:nvSpPr>
        <p:spPr>
          <a:xfrm>
            <a:off x="5486040" y="5150880"/>
            <a:ext cx="43192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Generating custom profiles: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标题 1"/>
          <p:cNvSpPr/>
          <p:nvPr/>
        </p:nvSpPr>
        <p:spPr>
          <a:xfrm>
            <a:off x="5486040" y="5433840"/>
            <a:ext cx="485928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Use oci- seccomp- bpf- hook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标题 1"/>
          <p:cNvSpPr/>
          <p:nvPr/>
        </p:nvSpPr>
        <p:spPr>
          <a:xfrm>
            <a:off x="5486040" y="3484800"/>
            <a:ext cx="43192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Use case: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标题 1"/>
          <p:cNvSpPr/>
          <p:nvPr/>
        </p:nvSpPr>
        <p:spPr>
          <a:xfrm>
            <a:off x="5486040" y="3760200"/>
            <a:ext cx="485928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Preventing keyctl or ptrace even if attacker gets shell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标题 1"/>
          <p:cNvSpPr/>
          <p:nvPr/>
        </p:nvSpPr>
        <p:spPr>
          <a:xfrm>
            <a:off x="5486040" y="1753560"/>
            <a:ext cx="43192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标题 1"/>
          <p:cNvSpPr/>
          <p:nvPr/>
        </p:nvSpPr>
        <p:spPr>
          <a:xfrm>
            <a:off x="5486040" y="2029320"/>
            <a:ext cx="576108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seccomp allows filtering of syscalls a container can make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Docker has a default seccomp profile that blocks ~44 dangerous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You can apply custom seccomp profiles for fine- grained control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 (Secure Computing Mode)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59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60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标题 1"/>
          <p:cNvSpPr/>
          <p:nvPr/>
        </p:nvSpPr>
        <p:spPr>
          <a:xfrm>
            <a:off x="1636200" y="4688280"/>
            <a:ext cx="9534600" cy="13168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标题 1"/>
          <p:cNvSpPr/>
          <p:nvPr/>
        </p:nvSpPr>
        <p:spPr>
          <a:xfrm>
            <a:off x="660240" y="4365000"/>
            <a:ext cx="1950840" cy="191952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标题 1"/>
          <p:cNvSpPr/>
          <p:nvPr/>
        </p:nvSpPr>
        <p:spPr>
          <a:xfrm>
            <a:off x="846360" y="4365000"/>
            <a:ext cx="1950840" cy="191952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5" name="标题 1"/>
          <p:cNvSpPr/>
          <p:nvPr/>
        </p:nvSpPr>
        <p:spPr>
          <a:xfrm>
            <a:off x="2957760" y="5083920"/>
            <a:ext cx="7220520" cy="8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# Create your own profile: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sudo apparmor_parser -r my_custom_proﬁle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--security-opt apparmor=my_custom_proﬁle nginx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标题 1"/>
          <p:cNvSpPr/>
          <p:nvPr/>
        </p:nvSpPr>
        <p:spPr>
          <a:xfrm>
            <a:off x="2957760" y="4072320"/>
            <a:ext cx="28663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Custom profile example: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标题 1"/>
          <p:cNvSpPr/>
          <p:nvPr/>
        </p:nvSpPr>
        <p:spPr>
          <a:xfrm>
            <a:off x="4118040" y="6264720"/>
            <a:ext cx="5175720" cy="3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Ubuntu uses AppArmor, RedHat/CentOS prefer SELinux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标题 1"/>
          <p:cNvSpPr/>
          <p:nvPr/>
        </p:nvSpPr>
        <p:spPr>
          <a:xfrm>
            <a:off x="3419640" y="6218640"/>
            <a:ext cx="78336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标题 1"/>
          <p:cNvSpPr/>
          <p:nvPr/>
        </p:nvSpPr>
        <p:spPr>
          <a:xfrm>
            <a:off x="1636200" y="1341000"/>
            <a:ext cx="6054840" cy="12405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标题 1"/>
          <p:cNvSpPr/>
          <p:nvPr/>
        </p:nvSpPr>
        <p:spPr>
          <a:xfrm>
            <a:off x="660240" y="903240"/>
            <a:ext cx="1950840" cy="191952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标题 1"/>
          <p:cNvSpPr/>
          <p:nvPr/>
        </p:nvSpPr>
        <p:spPr>
          <a:xfrm>
            <a:off x="846360" y="903240"/>
            <a:ext cx="1950840" cy="191952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标题 1"/>
          <p:cNvSpPr/>
          <p:nvPr/>
        </p:nvSpPr>
        <p:spPr>
          <a:xfrm>
            <a:off x="2957760" y="1558440"/>
            <a:ext cx="445176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AppArmor profiles enforce filesystem- level restrictions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Applies to processes by path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Comes with a default docker- default profile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标题 1"/>
          <p:cNvSpPr/>
          <p:nvPr/>
        </p:nvSpPr>
        <p:spPr>
          <a:xfrm>
            <a:off x="2945160" y="712440"/>
            <a:ext cx="28663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标题 1"/>
          <p:cNvSpPr/>
          <p:nvPr/>
        </p:nvSpPr>
        <p:spPr>
          <a:xfrm>
            <a:off x="4536360" y="2991960"/>
            <a:ext cx="6435720" cy="10501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标题 1"/>
          <p:cNvSpPr/>
          <p:nvPr/>
        </p:nvSpPr>
        <p:spPr>
          <a:xfrm>
            <a:off x="9821880" y="2376720"/>
            <a:ext cx="1950840" cy="191952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标题 1"/>
          <p:cNvSpPr/>
          <p:nvPr/>
        </p:nvSpPr>
        <p:spPr>
          <a:xfrm>
            <a:off x="10007640" y="2376720"/>
            <a:ext cx="1950840" cy="191952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7" name="标题 1"/>
          <p:cNvSpPr/>
          <p:nvPr/>
        </p:nvSpPr>
        <p:spPr>
          <a:xfrm>
            <a:off x="4740480" y="3273120"/>
            <a:ext cx="485820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-security- opt apparmor=docker- default ubuntu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标题 1"/>
          <p:cNvSpPr/>
          <p:nvPr/>
        </p:nvSpPr>
        <p:spPr>
          <a:xfrm>
            <a:off x="8804520" y="2337840"/>
            <a:ext cx="286632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Usage: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标题 1"/>
          <p:cNvSpPr/>
          <p:nvPr/>
        </p:nvSpPr>
        <p:spPr>
          <a:xfrm>
            <a:off x="1461960" y="4965120"/>
            <a:ext cx="719280" cy="719280"/>
          </a:xfrm>
          <a:custGeom>
            <a:avLst/>
            <a:gdLst>
              <a:gd name="textAreaLeft" fmla="*/ 0 w 719280"/>
              <a:gd name="textAreaRight" fmla="*/ 720000 w 719280"/>
              <a:gd name="textAreaTop" fmla="*/ 0 h 719280"/>
              <a:gd name="textAreaBottom" fmla="*/ 720000 h 719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标题 1"/>
          <p:cNvSpPr/>
          <p:nvPr/>
        </p:nvSpPr>
        <p:spPr>
          <a:xfrm>
            <a:off x="10611360" y="2976840"/>
            <a:ext cx="743400" cy="719280"/>
          </a:xfrm>
          <a:custGeom>
            <a:avLst/>
            <a:gdLst>
              <a:gd name="textAreaLeft" fmla="*/ 0 w 743400"/>
              <a:gd name="textAreaRight" fmla="*/ 744120 w 743400"/>
              <a:gd name="textAreaTop" fmla="*/ 0 h 719280"/>
              <a:gd name="textAreaBottom" fmla="*/ 720000 h 7192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标题 1"/>
          <p:cNvSpPr/>
          <p:nvPr/>
        </p:nvSpPr>
        <p:spPr>
          <a:xfrm>
            <a:off x="1489680" y="1503360"/>
            <a:ext cx="663840" cy="719280"/>
          </a:xfrm>
          <a:custGeom>
            <a:avLst/>
            <a:gdLst>
              <a:gd name="textAreaLeft" fmla="*/ 0 w 663840"/>
              <a:gd name="textAreaRight" fmla="*/ 664560 w 663840"/>
              <a:gd name="textAreaTop" fmla="*/ 0 h 719280"/>
              <a:gd name="textAreaBottom" fmla="*/ 720000 h 7192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(Mandatory Access Control)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84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85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标题 1"/>
          <p:cNvSpPr/>
          <p:nvPr/>
        </p:nvSpPr>
        <p:spPr>
          <a:xfrm>
            <a:off x="1163880" y="1616400"/>
            <a:ext cx="9851040" cy="173016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标题 1"/>
          <p:cNvSpPr/>
          <p:nvPr/>
        </p:nvSpPr>
        <p:spPr>
          <a:xfrm>
            <a:off x="1163880" y="1581840"/>
            <a:ext cx="2131560" cy="179928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22aacf"/>
              </a:gs>
              <a:gs pos="100000">
                <a:srgbClr val="74cfe8"/>
              </a:gs>
            </a:gsLst>
            <a:lin ang="16200000"/>
          </a:gradFill>
          <a:ln cap="sq" w="12700">
            <a:solidFill>
              <a:srgbClr val="22aacf"/>
            </a:solidFill>
            <a:miter/>
          </a:ln>
          <a:effectLst>
            <a:outerShdw algn="l" blurRad="88920" dir="0" dist="76320" kx="0" ky="0" rotWithShape="0" sx="100000" sy="100000">
              <a:schemeClr val="accent3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标题 1"/>
          <p:cNvSpPr/>
          <p:nvPr/>
        </p:nvSpPr>
        <p:spPr>
          <a:xfrm>
            <a:off x="1870200" y="1787760"/>
            <a:ext cx="719280" cy="719280"/>
          </a:xfrm>
          <a:custGeom>
            <a:avLst/>
            <a:gdLst>
              <a:gd name="textAreaLeft" fmla="*/ 0 w 719280"/>
              <a:gd name="textAreaRight" fmla="*/ 720000 w 719280"/>
              <a:gd name="textAreaTop" fmla="*/ 0 h 719280"/>
              <a:gd name="textAreaBottom" fmla="*/ 720000 h 7192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标题 1"/>
          <p:cNvSpPr/>
          <p:nvPr/>
        </p:nvSpPr>
        <p:spPr>
          <a:xfrm>
            <a:off x="1286640" y="2500200"/>
            <a:ext cx="188604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Namespace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标题 1"/>
          <p:cNvSpPr/>
          <p:nvPr/>
        </p:nvSpPr>
        <p:spPr>
          <a:xfrm>
            <a:off x="3619800" y="1709280"/>
            <a:ext cx="7038360" cy="15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PID → Isolates process tree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NET → Each container has its own virtual network interface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MNT → Controls filesystem mounts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IPC → Shared memory separation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UTS → Unique hostname/domain name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USER → Separate user Ids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标题 1"/>
          <p:cNvSpPr/>
          <p:nvPr/>
        </p:nvSpPr>
        <p:spPr>
          <a:xfrm>
            <a:off x="1163880" y="3950640"/>
            <a:ext cx="9851040" cy="173016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标题 1"/>
          <p:cNvSpPr/>
          <p:nvPr/>
        </p:nvSpPr>
        <p:spPr>
          <a:xfrm>
            <a:off x="1163880" y="3917880"/>
            <a:ext cx="2137320" cy="179928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14729d"/>
              </a:gs>
              <a:gs pos="100000">
                <a:srgbClr val="4eb8e8"/>
              </a:gs>
            </a:gsLst>
            <a:lin ang="16200000"/>
          </a:gradFill>
          <a:ln cap="sq" w="12700">
            <a:solidFill>
              <a:srgbClr val="14729d"/>
            </a:solidFill>
            <a:miter/>
          </a:ln>
          <a:effectLst>
            <a:outerShdw algn="l" blurRad="88920" dir="0" dist="76320" kx="0" ky="0" rotWithShape="0" sx="100000" sy="100000">
              <a:schemeClr val="accent2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标题 1"/>
          <p:cNvSpPr/>
          <p:nvPr/>
        </p:nvSpPr>
        <p:spPr>
          <a:xfrm>
            <a:off x="1288440" y="4843800"/>
            <a:ext cx="1882440" cy="7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Usage: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标题 1"/>
          <p:cNvSpPr/>
          <p:nvPr/>
        </p:nvSpPr>
        <p:spPr>
          <a:xfrm>
            <a:off x="3619800" y="4038480"/>
            <a:ext cx="703836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docker inspect &lt;container&gt; to see namespaces in action.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标题 1"/>
          <p:cNvSpPr/>
          <p:nvPr/>
        </p:nvSpPr>
        <p:spPr>
          <a:xfrm>
            <a:off x="1873080" y="4125960"/>
            <a:ext cx="719280" cy="719280"/>
          </a:xfrm>
          <a:custGeom>
            <a:avLst/>
            <a:gdLst>
              <a:gd name="textAreaLeft" fmla="*/ 0 w 719280"/>
              <a:gd name="textAreaRight" fmla="*/ 720000 w 719280"/>
              <a:gd name="textAreaTop" fmla="*/ 0 h 719280"/>
              <a:gd name="textAreaBottom" fmla="*/ 720000 h 71928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gradFill rotWithShape="0">
            <a:gsLst>
              <a:gs pos="1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Namespace Recap (Quick Visual)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9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00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标题 1"/>
          <p:cNvSpPr/>
          <p:nvPr/>
        </p:nvSpPr>
        <p:spPr>
          <a:xfrm>
            <a:off x="772200" y="2853720"/>
            <a:ext cx="2415960" cy="34092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标题 1"/>
          <p:cNvSpPr/>
          <p:nvPr/>
        </p:nvSpPr>
        <p:spPr>
          <a:xfrm>
            <a:off x="772200" y="2758320"/>
            <a:ext cx="2415960" cy="946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4" name="标题 1"/>
          <p:cNvSpPr/>
          <p:nvPr/>
        </p:nvSpPr>
        <p:spPr>
          <a:xfrm>
            <a:off x="933480" y="3114720"/>
            <a:ext cx="2032920" cy="26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seccomp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--security-opt seccomp=...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Filter dangerous syscalls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标题 1"/>
          <p:cNvSpPr/>
          <p:nvPr/>
        </p:nvSpPr>
        <p:spPr>
          <a:xfrm>
            <a:off x="3515760" y="3219120"/>
            <a:ext cx="2415960" cy="30438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标题 1"/>
          <p:cNvSpPr/>
          <p:nvPr/>
        </p:nvSpPr>
        <p:spPr>
          <a:xfrm>
            <a:off x="3515760" y="3219120"/>
            <a:ext cx="2415960" cy="946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7" name="标题 1"/>
          <p:cNvSpPr/>
          <p:nvPr/>
        </p:nvSpPr>
        <p:spPr>
          <a:xfrm>
            <a:off x="3677040" y="3575520"/>
            <a:ext cx="2032920" cy="26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AppArmor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 opt apparmor=...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Control access to files and processes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标题 1"/>
          <p:cNvSpPr/>
          <p:nvPr/>
        </p:nvSpPr>
        <p:spPr>
          <a:xfrm>
            <a:off x="6259320" y="2853720"/>
            <a:ext cx="2415960" cy="34092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标题 1"/>
          <p:cNvSpPr/>
          <p:nvPr/>
        </p:nvSpPr>
        <p:spPr>
          <a:xfrm>
            <a:off x="6259320" y="2758320"/>
            <a:ext cx="2415960" cy="946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标题 1"/>
          <p:cNvSpPr/>
          <p:nvPr/>
        </p:nvSpPr>
        <p:spPr>
          <a:xfrm>
            <a:off x="6420600" y="3114720"/>
            <a:ext cx="2032920" cy="26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Namespaces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I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mplicit in Docker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Provide isolation boundaries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标题 1"/>
          <p:cNvSpPr/>
          <p:nvPr/>
        </p:nvSpPr>
        <p:spPr>
          <a:xfrm>
            <a:off x="9002880" y="3219120"/>
            <a:ext cx="2415960" cy="30438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标题 1"/>
          <p:cNvSpPr/>
          <p:nvPr/>
        </p:nvSpPr>
        <p:spPr>
          <a:xfrm>
            <a:off x="9002880" y="3219120"/>
            <a:ext cx="2415960" cy="946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3" name="标题 1"/>
          <p:cNvSpPr/>
          <p:nvPr/>
        </p:nvSpPr>
        <p:spPr>
          <a:xfrm>
            <a:off x="9164160" y="3575520"/>
            <a:ext cx="2032920" cy="26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cgroups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--memory, - -cpus, etc.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→ </a:t>
            </a: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Restrict resource usage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标题 1"/>
          <p:cNvSpPr/>
          <p:nvPr/>
        </p:nvSpPr>
        <p:spPr>
          <a:xfrm>
            <a:off x="660240" y="1755360"/>
            <a:ext cx="8794080" cy="541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Features, Docker Options and its Purposes...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Practical Security with Isolation Features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7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18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标题 1"/>
          <p:cNvSpPr/>
          <p:nvPr/>
        </p:nvSpPr>
        <p:spPr>
          <a:xfrm>
            <a:off x="3347640" y="2882520"/>
            <a:ext cx="957960" cy="3984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1" name="标题 1"/>
          <p:cNvSpPr/>
          <p:nvPr/>
        </p:nvSpPr>
        <p:spPr>
          <a:xfrm>
            <a:off x="2319120" y="4241520"/>
            <a:ext cx="957960" cy="2631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" name="标题 1"/>
          <p:cNvSpPr/>
          <p:nvPr/>
        </p:nvSpPr>
        <p:spPr>
          <a:xfrm>
            <a:off x="1266840" y="5557320"/>
            <a:ext cx="957960" cy="129996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标题 1"/>
          <p:cNvSpPr/>
          <p:nvPr/>
        </p:nvSpPr>
        <p:spPr>
          <a:xfrm>
            <a:off x="3342960" y="185328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标题 1"/>
          <p:cNvSpPr/>
          <p:nvPr/>
        </p:nvSpPr>
        <p:spPr>
          <a:xfrm>
            <a:off x="2314440" y="321984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标题 1"/>
          <p:cNvSpPr/>
          <p:nvPr/>
        </p:nvSpPr>
        <p:spPr>
          <a:xfrm>
            <a:off x="1262160" y="453600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标题 1"/>
          <p:cNvSpPr/>
          <p:nvPr/>
        </p:nvSpPr>
        <p:spPr>
          <a:xfrm>
            <a:off x="5944320" y="3378600"/>
            <a:ext cx="47228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标题 1"/>
          <p:cNvSpPr/>
          <p:nvPr/>
        </p:nvSpPr>
        <p:spPr>
          <a:xfrm>
            <a:off x="4987440" y="4776120"/>
            <a:ext cx="4968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标题 1"/>
          <p:cNvSpPr/>
          <p:nvPr/>
        </p:nvSpPr>
        <p:spPr>
          <a:xfrm>
            <a:off x="6903720" y="1954440"/>
            <a:ext cx="42336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标题 1"/>
          <p:cNvSpPr/>
          <p:nvPr/>
        </p:nvSpPr>
        <p:spPr>
          <a:xfrm>
            <a:off x="5407560" y="2226240"/>
            <a:ext cx="395640" cy="451800"/>
          </a:xfrm>
          <a:custGeom>
            <a:avLst/>
            <a:gdLst>
              <a:gd name="textAreaLeft" fmla="*/ 0 w 395640"/>
              <a:gd name="textAreaRight" fmla="*/ 396360 w 395640"/>
              <a:gd name="textAreaTop" fmla="*/ 0 h 451800"/>
              <a:gd name="textAreaBottom" fmla="*/ 452520 h 45180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标题 1"/>
          <p:cNvSpPr/>
          <p:nvPr/>
        </p:nvSpPr>
        <p:spPr>
          <a:xfrm>
            <a:off x="4346640" y="3622320"/>
            <a:ext cx="451800" cy="425880"/>
          </a:xfrm>
          <a:custGeom>
            <a:avLst/>
            <a:gdLst>
              <a:gd name="textAreaLeft" fmla="*/ 0 w 451800"/>
              <a:gd name="textAreaRight" fmla="*/ 452520 w 45180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标题 1"/>
          <p:cNvSpPr/>
          <p:nvPr/>
        </p:nvSpPr>
        <p:spPr>
          <a:xfrm>
            <a:off x="3342960" y="4917240"/>
            <a:ext cx="451800" cy="451800"/>
          </a:xfrm>
          <a:custGeom>
            <a:avLst/>
            <a:gdLst>
              <a:gd name="textAreaLeft" fmla="*/ 0 w 451800"/>
              <a:gd name="textAreaRight" fmla="*/ 452520 w 451800"/>
              <a:gd name="textAreaTop" fmla="*/ 0 h 451800"/>
              <a:gd name="textAreaBottom" fmla="*/ 452520 h 45180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4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35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标题 1"/>
          <p:cNvSpPr/>
          <p:nvPr/>
        </p:nvSpPr>
        <p:spPr>
          <a:xfrm>
            <a:off x="3347640" y="2882520"/>
            <a:ext cx="957960" cy="3984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8" name="标题 1"/>
          <p:cNvSpPr/>
          <p:nvPr/>
        </p:nvSpPr>
        <p:spPr>
          <a:xfrm>
            <a:off x="2319120" y="4241520"/>
            <a:ext cx="957960" cy="2631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9" name="标题 1"/>
          <p:cNvSpPr/>
          <p:nvPr/>
        </p:nvSpPr>
        <p:spPr>
          <a:xfrm>
            <a:off x="1266840" y="5557320"/>
            <a:ext cx="957960" cy="129996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标题 1"/>
          <p:cNvSpPr/>
          <p:nvPr/>
        </p:nvSpPr>
        <p:spPr>
          <a:xfrm>
            <a:off x="3342960" y="185328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标题 1"/>
          <p:cNvSpPr/>
          <p:nvPr/>
        </p:nvSpPr>
        <p:spPr>
          <a:xfrm>
            <a:off x="2314440" y="321984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标题 1"/>
          <p:cNvSpPr/>
          <p:nvPr/>
        </p:nvSpPr>
        <p:spPr>
          <a:xfrm>
            <a:off x="1262160" y="4536000"/>
            <a:ext cx="3106080" cy="1440360"/>
          </a:xfrm>
          <a:custGeom>
            <a:avLst/>
            <a:gdLst>
              <a:gd name="textAreaLeft" fmla="*/ 0 w 3106080"/>
              <a:gd name="textAreaRight" fmla="*/ 3106800 w 3106080"/>
              <a:gd name="textAreaTop" fmla="*/ 0 h 1440360"/>
              <a:gd name="textAreaBottom" fmla="*/ 1441080 h 144036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标题 1"/>
          <p:cNvSpPr/>
          <p:nvPr/>
        </p:nvSpPr>
        <p:spPr>
          <a:xfrm>
            <a:off x="5954400" y="3848040"/>
            <a:ext cx="470844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AppArmor restricts file access/paths; seccomp restricts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标题 1"/>
          <p:cNvSpPr/>
          <p:nvPr/>
        </p:nvSpPr>
        <p:spPr>
          <a:xfrm>
            <a:off x="5944320" y="3378600"/>
            <a:ext cx="47228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标题 1"/>
          <p:cNvSpPr/>
          <p:nvPr/>
        </p:nvSpPr>
        <p:spPr>
          <a:xfrm>
            <a:off x="4993920" y="5250960"/>
            <a:ext cx="49626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PID namespace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标题 1"/>
          <p:cNvSpPr/>
          <p:nvPr/>
        </p:nvSpPr>
        <p:spPr>
          <a:xfrm>
            <a:off x="4987440" y="4776120"/>
            <a:ext cx="4968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标题 1"/>
          <p:cNvSpPr/>
          <p:nvPr/>
        </p:nvSpPr>
        <p:spPr>
          <a:xfrm>
            <a:off x="6902280" y="2444040"/>
            <a:ext cx="42318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To restrict syscalls and reduce kernel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标题 1"/>
          <p:cNvSpPr/>
          <p:nvPr/>
        </p:nvSpPr>
        <p:spPr>
          <a:xfrm>
            <a:off x="6903720" y="1954440"/>
            <a:ext cx="42336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标题 1"/>
          <p:cNvSpPr/>
          <p:nvPr/>
        </p:nvSpPr>
        <p:spPr>
          <a:xfrm>
            <a:off x="5407560" y="2226240"/>
            <a:ext cx="395640" cy="451800"/>
          </a:xfrm>
          <a:custGeom>
            <a:avLst/>
            <a:gdLst>
              <a:gd name="textAreaLeft" fmla="*/ 0 w 395640"/>
              <a:gd name="textAreaRight" fmla="*/ 396360 w 395640"/>
              <a:gd name="textAreaTop" fmla="*/ 0 h 451800"/>
              <a:gd name="textAreaBottom" fmla="*/ 452520 h 45180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标题 1"/>
          <p:cNvSpPr/>
          <p:nvPr/>
        </p:nvSpPr>
        <p:spPr>
          <a:xfrm>
            <a:off x="4346640" y="3622320"/>
            <a:ext cx="451800" cy="425880"/>
          </a:xfrm>
          <a:custGeom>
            <a:avLst/>
            <a:gdLst>
              <a:gd name="textAreaLeft" fmla="*/ 0 w 451800"/>
              <a:gd name="textAreaRight" fmla="*/ 452520 w 45180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标题 1"/>
          <p:cNvSpPr/>
          <p:nvPr/>
        </p:nvSpPr>
        <p:spPr>
          <a:xfrm>
            <a:off x="3342960" y="4917240"/>
            <a:ext cx="451800" cy="451800"/>
          </a:xfrm>
          <a:custGeom>
            <a:avLst/>
            <a:gdLst>
              <a:gd name="textAreaLeft" fmla="*/ 0 w 451800"/>
              <a:gd name="textAreaRight" fmla="*/ 452520 w 451800"/>
              <a:gd name="textAreaTop" fmla="*/ 0 h 451800"/>
              <a:gd name="textAreaBottom" fmla="*/ 452520 h 45180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54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55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7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758" name="标题 1"/>
          <p:cNvSpPr/>
          <p:nvPr/>
        </p:nvSpPr>
        <p:spPr>
          <a:xfrm>
            <a:off x="802800" y="568440"/>
            <a:ext cx="736236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Lab &amp; Hands-on 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标题 1"/>
          <p:cNvSpPr/>
          <p:nvPr/>
        </p:nvSpPr>
        <p:spPr>
          <a:xfrm>
            <a:off x="5245200" y="2916360"/>
            <a:ext cx="6386760" cy="26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标题 1"/>
          <p:cNvSpPr/>
          <p:nvPr/>
        </p:nvSpPr>
        <p:spPr>
          <a:xfrm>
            <a:off x="5527440" y="163548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Part-06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2" name="" descr=""/>
          <p:cNvPicPr/>
          <p:nvPr/>
        </p:nvPicPr>
        <p:blipFill>
          <a:blip r:embed="rId1"/>
          <a:stretch/>
        </p:blipFill>
        <p:spPr>
          <a:xfrm>
            <a:off x="6336360" y="800280"/>
            <a:ext cx="5610960" cy="5257080"/>
          </a:xfrm>
          <a:prstGeom prst="rect">
            <a:avLst/>
          </a:prstGeom>
          <a:ln w="0">
            <a:noFill/>
          </a:ln>
        </p:spPr>
      </p:pic>
      <p:sp>
        <p:nvSpPr>
          <p:cNvPr id="763" name="标题 1"/>
          <p:cNvSpPr/>
          <p:nvPr/>
        </p:nvSpPr>
        <p:spPr>
          <a:xfrm>
            <a:off x="585000" y="1553040"/>
            <a:ext cx="5562720" cy="24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262626"/>
                </a:solidFill>
                <a:latin typeface="poppins-bold"/>
                <a:ea typeface="poppins-bold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标题 1"/>
          <p:cNvSpPr/>
          <p:nvPr/>
        </p:nvSpPr>
        <p:spPr>
          <a:xfrm>
            <a:off x="585000" y="4323240"/>
            <a:ext cx="4545360" cy="771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latin typeface="Poppins"/>
                <a:ea typeface="Poppins"/>
              </a:rPr>
              <a:t>Karthikeyan Vaiyapuri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8726400" y="1141560"/>
            <a:ext cx="2452320" cy="513684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52000" rIns="180000" tIns="1280160" bIns="39600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标题 1"/>
          <p:cNvSpPr/>
          <p:nvPr/>
        </p:nvSpPr>
        <p:spPr>
          <a:xfrm flipV="1">
            <a:off x="8726400" y="1140120"/>
            <a:ext cx="2454480" cy="5076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标题 1"/>
          <p:cNvSpPr/>
          <p:nvPr/>
        </p:nvSpPr>
        <p:spPr>
          <a:xfrm>
            <a:off x="6118920" y="1192680"/>
            <a:ext cx="2452320" cy="513684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380880" dir="5400000" dist="127080" kx="0" ky="0" rotWithShape="0" sx="102000" sy="102000">
              <a:schemeClr val="accent1">
                <a:lumMod val="40000"/>
                <a:lumOff val="60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 flipV="1">
            <a:off x="6106320" y="1140120"/>
            <a:ext cx="2454480" cy="50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7107840" y="1455120"/>
            <a:ext cx="451080" cy="451080"/>
          </a:xfrm>
          <a:custGeom>
            <a:avLst/>
            <a:gdLst>
              <a:gd name="textAreaLeft" fmla="*/ 0 w 451080"/>
              <a:gd name="textAreaRight" fmla="*/ 451800 w 451080"/>
              <a:gd name="textAreaTop" fmla="*/ 0 h 451080"/>
              <a:gd name="textAreaBottom" fmla="*/ 451800 h 4510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9786240" y="1442160"/>
            <a:ext cx="451080" cy="394920"/>
          </a:xfrm>
          <a:custGeom>
            <a:avLst/>
            <a:gdLst>
              <a:gd name="textAreaLeft" fmla="*/ 0 w 451080"/>
              <a:gd name="textAreaRight" fmla="*/ 451800 w 451080"/>
              <a:gd name="textAreaTop" fmla="*/ 0 h 394920"/>
              <a:gd name="textAreaBottom" fmla="*/ 395640 h 39492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>
            <a:off x="6338520" y="2162520"/>
            <a:ext cx="2144880" cy="39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container is not a lightweight VM — it is just a process (or group of processes) running with isolation enforced by the Linux kernel using: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Namespaces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cgroups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Union File Systems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标题 1"/>
          <p:cNvSpPr/>
          <p:nvPr/>
        </p:nvSpPr>
        <p:spPr>
          <a:xfrm>
            <a:off x="9065520" y="2168640"/>
            <a:ext cx="1892160" cy="39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Containers share the host kernel, unlike virtual machines, which emulate hardware.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标题 1"/>
          <p:cNvSpPr/>
          <p:nvPr/>
        </p:nvSpPr>
        <p:spPr>
          <a:xfrm>
            <a:off x="1162080" y="1858320"/>
            <a:ext cx="3734280" cy="35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is a container?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(Docker) Architecture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2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/>
          <p:nvPr/>
        </p:nvSpPr>
        <p:spPr>
          <a:xfrm>
            <a:off x="-88920" y="-7632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标题 1"/>
          <p:cNvSpPr/>
          <p:nvPr/>
        </p:nvSpPr>
        <p:spPr>
          <a:xfrm>
            <a:off x="1013760" y="663840"/>
            <a:ext cx="2429280" cy="8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Main Components: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标题 1"/>
          <p:cNvSpPr/>
          <p:nvPr/>
        </p:nvSpPr>
        <p:spPr>
          <a:xfrm>
            <a:off x="574920" y="1742760"/>
            <a:ext cx="2495520" cy="154728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>
            <a:off x="755280" y="1878120"/>
            <a:ext cx="2820960" cy="15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Docker CLI: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Frontend interface for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users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>
            <a:off x="1739520" y="3977280"/>
            <a:ext cx="3029040" cy="1878120"/>
          </a:xfrm>
          <a:prstGeom prst="wedgeRectCallout">
            <a:avLst>
              <a:gd name="adj1" fmla="val -37775"/>
              <a:gd name="adj2" fmla="val 60195"/>
            </a:avLst>
          </a:prstGeom>
          <a:solidFill>
            <a:schemeClr val="accent1"/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>
            <a:off x="1843560" y="4113360"/>
            <a:ext cx="2820960" cy="15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Engine: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 (dockerd):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Manages images,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 runtime: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(default: runc)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标题 1"/>
          <p:cNvSpPr/>
          <p:nvPr/>
        </p:nvSpPr>
        <p:spPr>
          <a:xfrm>
            <a:off x="3755160" y="1145160"/>
            <a:ext cx="3029040" cy="187812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标题 1"/>
          <p:cNvSpPr/>
          <p:nvPr/>
        </p:nvSpPr>
        <p:spPr>
          <a:xfrm>
            <a:off x="3859200" y="1281240"/>
            <a:ext cx="2820960" cy="15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Container: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Actual running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isolated by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namespaces/cgroups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3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4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80880" y="3390840"/>
            <a:ext cx="735840" cy="73584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rcRect l="11754" t="0" r="20005" b="0"/>
          <a:stretch/>
        </p:blipFill>
        <p:spPr>
          <a:xfrm>
            <a:off x="1335960" y="5978160"/>
            <a:ext cx="682560" cy="56016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rcRect l="23131" t="30371" r="23098" b="30506"/>
          <a:stretch/>
        </p:blipFill>
        <p:spPr>
          <a:xfrm>
            <a:off x="3476520" y="3189240"/>
            <a:ext cx="847080" cy="616320"/>
          </a:xfrm>
          <a:prstGeom prst="rect">
            <a:avLst/>
          </a:prstGeom>
          <a:ln w="0">
            <a:noFill/>
          </a:ln>
        </p:spPr>
      </p:pic>
      <p:sp>
        <p:nvSpPr>
          <p:cNvPr id="58" name="标题 1"/>
          <p:cNvSpPr/>
          <p:nvPr/>
        </p:nvSpPr>
        <p:spPr>
          <a:xfrm>
            <a:off x="9258480" y="1143000"/>
            <a:ext cx="1409040" cy="49464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>
            <a:off x="9296280" y="1305720"/>
            <a:ext cx="12693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CLI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8661240" y="2082960"/>
            <a:ext cx="2539440" cy="68508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8826480" y="2224080"/>
            <a:ext cx="22089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(dockerd + containerd)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>
            <a:off x="9220320" y="3162240"/>
            <a:ext cx="1332720" cy="54540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9258480" y="3265200"/>
            <a:ext cx="1269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runc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(OCI runtime)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标题 1"/>
          <p:cNvSpPr/>
          <p:nvPr/>
        </p:nvSpPr>
        <p:spPr>
          <a:xfrm>
            <a:off x="9080640" y="4152960"/>
            <a:ext cx="1701000" cy="91368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标题 1"/>
          <p:cNvSpPr/>
          <p:nvPr/>
        </p:nvSpPr>
        <p:spPr>
          <a:xfrm>
            <a:off x="9296280" y="4238280"/>
            <a:ext cx="12693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Linux Kernel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-Namespace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-Overlay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8699400" y="5511960"/>
            <a:ext cx="2539440" cy="60876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9144000" y="5725440"/>
            <a:ext cx="18025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Containerized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9791640" y="1752480"/>
            <a:ext cx="345960" cy="262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9791640" y="2832120"/>
            <a:ext cx="345960" cy="262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>
            <a:off x="9791640" y="3797280"/>
            <a:ext cx="345960" cy="262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>
            <a:off x="9791640" y="5156280"/>
            <a:ext cx="345960" cy="262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- different 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4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5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755800" y="1257480"/>
            <a:ext cx="6234840" cy="46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5412240" y="3000240"/>
            <a:ext cx="1353600" cy="135360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5828040" y="3394080"/>
            <a:ext cx="522360" cy="565920"/>
          </a:xfrm>
          <a:custGeom>
            <a:avLst/>
            <a:gdLst>
              <a:gd name="textAreaLeft" fmla="*/ 0 w 522360"/>
              <a:gd name="textAreaRight" fmla="*/ 523080 w 522360"/>
              <a:gd name="textAreaTop" fmla="*/ 0 h 565920"/>
              <a:gd name="textAreaBottom" fmla="*/ 566640 h 56592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标题 1"/>
          <p:cNvSpPr/>
          <p:nvPr/>
        </p:nvSpPr>
        <p:spPr>
          <a:xfrm>
            <a:off x="6140520" y="1543320"/>
            <a:ext cx="1353600" cy="135360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标题 1"/>
          <p:cNvSpPr/>
          <p:nvPr/>
        </p:nvSpPr>
        <p:spPr>
          <a:xfrm>
            <a:off x="6579360" y="1948320"/>
            <a:ext cx="475560" cy="543240"/>
          </a:xfrm>
          <a:custGeom>
            <a:avLst/>
            <a:gdLst>
              <a:gd name="textAreaLeft" fmla="*/ 0 w 475560"/>
              <a:gd name="textAreaRight" fmla="*/ 476280 w 475560"/>
              <a:gd name="textAreaTop" fmla="*/ 0 h 543240"/>
              <a:gd name="textAreaBottom" fmla="*/ 543960 h 54324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标题 1"/>
          <p:cNvSpPr/>
          <p:nvPr/>
        </p:nvSpPr>
        <p:spPr>
          <a:xfrm>
            <a:off x="4684320" y="1543320"/>
            <a:ext cx="1353600" cy="135360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>
            <a:off x="5068080" y="1926720"/>
            <a:ext cx="586440" cy="586440"/>
          </a:xfrm>
          <a:custGeom>
            <a:avLst/>
            <a:gdLst>
              <a:gd name="textAreaLeft" fmla="*/ 0 w 586440"/>
              <a:gd name="textAreaRight" fmla="*/ 587160 w 586440"/>
              <a:gd name="textAreaTop" fmla="*/ 0 h 586440"/>
              <a:gd name="textAreaBottom" fmla="*/ 587160 h 586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标题 1"/>
          <p:cNvSpPr/>
          <p:nvPr/>
        </p:nvSpPr>
        <p:spPr>
          <a:xfrm>
            <a:off x="660240" y="1130400"/>
            <a:ext cx="3675960" cy="8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Namespaces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>
            <a:off x="7842240" y="1130400"/>
            <a:ext cx="3675960" cy="8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Control Groups (cgroups)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标题 1"/>
          <p:cNvSpPr/>
          <p:nvPr/>
        </p:nvSpPr>
        <p:spPr>
          <a:xfrm>
            <a:off x="660240" y="2007360"/>
            <a:ext cx="367596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isolate what a process can see.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标题 1"/>
          <p:cNvSpPr/>
          <p:nvPr/>
        </p:nvSpPr>
        <p:spPr>
          <a:xfrm>
            <a:off x="3654360" y="4333680"/>
            <a:ext cx="519984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Union Filesystems (OverlayFS)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>
            <a:off x="4619520" y="5923080"/>
            <a:ext cx="365040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Eﬃcient storage + fast deploys.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7842240" y="2007360"/>
            <a:ext cx="36759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limits what resources it can use.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Examples: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标题 1"/>
          <p:cNvSpPr/>
          <p:nvPr/>
        </p:nvSpPr>
        <p:spPr>
          <a:xfrm>
            <a:off x="541440" y="228600"/>
            <a:ext cx="11124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Core Building Blocks of Container Isolation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标题 1"/>
          <p:cNvSpPr/>
          <p:nvPr/>
        </p:nvSpPr>
        <p:spPr>
          <a:xfrm flipH="1" flipV="1">
            <a:off x="292680" y="288720"/>
            <a:ext cx="172440" cy="124200"/>
          </a:xfrm>
          <a:custGeom>
            <a:avLst/>
            <a:gdLst>
              <a:gd name="textAreaLeft" fmla="*/ 360 w 172440"/>
              <a:gd name="textAreaRight" fmla="*/ 173520 w 172440"/>
              <a:gd name="textAreaTop" fmla="*/ 360 h 124200"/>
              <a:gd name="textAreaBottom" fmla="*/ 125280 h 12420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2" name="标题 1"/>
          <p:cNvCxnSpPr/>
          <p:nvPr/>
        </p:nvCxnSpPr>
        <p:spPr>
          <a:xfrm>
            <a:off x="293040" y="781560"/>
            <a:ext cx="11899440" cy="72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93" name="标题 1"/>
          <p:cNvCxnSpPr/>
          <p:nvPr/>
        </p:nvCxnSpPr>
        <p:spPr>
          <a:xfrm>
            <a:off x="293040" y="842400"/>
            <a:ext cx="11899440" cy="72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94" name="标题 1"/>
          <p:cNvSpPr/>
          <p:nvPr/>
        </p:nvSpPr>
        <p:spPr>
          <a:xfrm>
            <a:off x="8184960" y="2502360"/>
            <a:ext cx="266004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Limit memory: memory.max = 256MB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CPU shares: cpu.shares = 1024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Block device throttling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7842240" y="3137400"/>
            <a:ext cx="367596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automatically sets these limits per container using the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--memory, --cpus, etc., ﬂags.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4784760" y="5542200"/>
            <a:ext cx="452700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Common base layers (e.g. Ubuntu) are shared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Only changes are stored in top read-write layer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4619520" y="5008680"/>
            <a:ext cx="365040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images use layered ﬁlesystems so that: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"/>
          <p:cNvGraphicFramePr/>
          <p:nvPr/>
        </p:nvGraphicFramePr>
        <p:xfrm>
          <a:off x="581040" y="2370960"/>
          <a:ext cx="3855960" cy="2772000"/>
        </p:xfrm>
        <a:graphic>
          <a:graphicData uri="http://schemas.openxmlformats.org/drawingml/2006/table">
            <a:tbl>
              <a:tblPr/>
              <a:tblGrid>
                <a:gridCol w="902520"/>
                <a:gridCol w="29538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Namespace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Isolates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77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Process IDs (each container has PID 1)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Filesystems and mount points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Network interfaces and stacks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ipc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Interprocess communication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Hostname and domain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and group IDs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cgroup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(not isolation, but grouping mechanism)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/>
          <p:nvPr/>
        </p:nvSpPr>
        <p:spPr>
          <a:xfrm flipH="1">
            <a:off x="-72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flipH="1">
            <a:off x="244800" y="1775880"/>
            <a:ext cx="4569480" cy="4281480"/>
          </a:xfrm>
          <a:prstGeom prst="rect">
            <a:avLst/>
          </a:prstGeom>
          <a:ln w="0">
            <a:noFill/>
          </a:ln>
        </p:spPr>
      </p:pic>
      <p:sp>
        <p:nvSpPr>
          <p:cNvPr id="101" name="标题 1"/>
          <p:cNvSpPr/>
          <p:nvPr/>
        </p:nvSpPr>
        <p:spPr>
          <a:xfrm>
            <a:off x="447480" y="568440"/>
            <a:ext cx="11515320" cy="12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标题 1"/>
          <p:cNvSpPr/>
          <p:nvPr/>
        </p:nvSpPr>
        <p:spPr>
          <a:xfrm>
            <a:off x="5245200" y="3729240"/>
            <a:ext cx="63867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Introduction to container security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7356240" y="2067120"/>
            <a:ext cx="3171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Part-01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aacf"/>
      </a:accent1>
      <a:accent2>
        <a:srgbClr val="14729d"/>
      </a:accent2>
      <a:accent3>
        <a:srgbClr val="b3d73b"/>
      </a:accent3>
      <a:accent4>
        <a:srgbClr val="cae0eb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2025-07-16T13:41:27Z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