
<file path=[Content_Types].xml><?xml version="1.0" encoding="utf-8"?>
<Types xmlns="http://schemas.openxmlformats.org/package/2006/content-types">
  <Default Extension="png" ContentType="image/png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embeddedFontLst>
    <p:embeddedFont>
      <p:font typeface="Poppins Medium"/>
      <p:regular r:id="rId33"/>
    </p:embeddedFont>
    <p:embeddedFont>
      <p:font typeface="Poppins"/>
      <p:regular r:id="rId34"/>
    </p:embeddedFont>
    <p:embeddedFont>
      <p:font typeface="poppins-bold"/>
      <p:regular r:id="rId35"/>
    </p:embeddedFont>
  </p:embeddedFont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theme" Target="theme/theme1.xml"/>
<Relationship Id="rId2" Type="http://schemas.openxmlformats.org/officeDocument/2006/relationships/slideMaster" Target="slideMasters/slideMaster1.xml"/>
<Relationship Id="rId3" Type="http://schemas.openxmlformats.org/officeDocument/2006/relationships/slide" Target="slides/slide1.xml"/>
<Relationship Id="rId4" Type="http://schemas.openxmlformats.org/officeDocument/2006/relationships/slide" Target="slides/slide2.xml"/>
<Relationship Id="rId5" Type="http://schemas.openxmlformats.org/officeDocument/2006/relationships/slide" Target="slides/slide3.xml"/>
<Relationship Id="rId6" Type="http://schemas.openxmlformats.org/officeDocument/2006/relationships/slide" Target="slides/slide4.xml"/>
<Relationship Id="rId7" Type="http://schemas.openxmlformats.org/officeDocument/2006/relationships/slide" Target="slides/slide5.xml"/>
<Relationship Id="rId8" Type="http://schemas.openxmlformats.org/officeDocument/2006/relationships/slide" Target="slides/slide6.xml"/>
<Relationship Id="rId9" Type="http://schemas.openxmlformats.org/officeDocument/2006/relationships/slide" Target="slides/slide7.xml"/>
<Relationship Id="rId10" Type="http://schemas.openxmlformats.org/officeDocument/2006/relationships/slide" Target="slides/slide8.xml"/>
<Relationship Id="rId11" Type="http://schemas.openxmlformats.org/officeDocument/2006/relationships/slide" Target="slides/slide9.xml"/>
<Relationship Id="rId12" Type="http://schemas.openxmlformats.org/officeDocument/2006/relationships/slide" Target="slides/slide10.xml"/>
<Relationship Id="rId13" Type="http://schemas.openxmlformats.org/officeDocument/2006/relationships/slide" Target="slides/slide11.xml"/>
<Relationship Id="rId14" Type="http://schemas.openxmlformats.org/officeDocument/2006/relationships/slide" Target="slides/slide12.xml"/>
<Relationship Id="rId15" Type="http://schemas.openxmlformats.org/officeDocument/2006/relationships/slide" Target="slides/slide13.xml"/>
<Relationship Id="rId16" Type="http://schemas.openxmlformats.org/officeDocument/2006/relationships/slide" Target="slides/slide14.xml"/>
<Relationship Id="rId17" Type="http://schemas.openxmlformats.org/officeDocument/2006/relationships/slide" Target="slides/slide15.xml"/>
<Relationship Id="rId18" Type="http://schemas.openxmlformats.org/officeDocument/2006/relationships/slide" Target="slides/slide16.xml"/>
<Relationship Id="rId19" Type="http://schemas.openxmlformats.org/officeDocument/2006/relationships/slide" Target="slides/slide17.xml"/>
<Relationship Id="rId20" Type="http://schemas.openxmlformats.org/officeDocument/2006/relationships/slide" Target="slides/slide18.xml"/>
<Relationship Id="rId21" Type="http://schemas.openxmlformats.org/officeDocument/2006/relationships/slide" Target="slides/slide19.xml"/>
<Relationship Id="rId22" Type="http://schemas.openxmlformats.org/officeDocument/2006/relationships/slide" Target="slides/slide20.xml"/>
<Relationship Id="rId23" Type="http://schemas.openxmlformats.org/officeDocument/2006/relationships/slide" Target="slides/slide21.xml"/>
<Relationship Id="rId24" Type="http://schemas.openxmlformats.org/officeDocument/2006/relationships/slide" Target="slides/slide22.xml"/>
<Relationship Id="rId25" Type="http://schemas.openxmlformats.org/officeDocument/2006/relationships/slide" Target="slides/slide23.xml"/>
<Relationship Id="rId26" Type="http://schemas.openxmlformats.org/officeDocument/2006/relationships/slide" Target="slides/slide24.xml"/>
<Relationship Id="rId27" Type="http://schemas.openxmlformats.org/officeDocument/2006/relationships/slide" Target="slides/slide25.xml"/>
<Relationship Id="rId28" Type="http://schemas.openxmlformats.org/officeDocument/2006/relationships/slide" Target="slides/slide26.xml"/>
<Relationship Id="rId29" Type="http://schemas.openxmlformats.org/officeDocument/2006/relationships/slide" Target="slides/slide27.xml"/>
<Relationship Id="rId30" Type="http://schemas.openxmlformats.org/officeDocument/2006/relationships/slide" Target="slides/slide28.xml"/>
<Relationship Id="rId31" Type="http://schemas.openxmlformats.org/officeDocument/2006/relationships/slide" Target="slides/slide29.xml"/>
<Relationship Id="rId32" Type="http://schemas.openxmlformats.org/officeDocument/2006/relationships/slide" Target="slides/slide30.xml"/>
<Relationship Id="rId33" Type="http://schemas.openxmlformats.org/officeDocument/2006/relationships/font" Target="fonts/font3.fntdata"/>
<Relationship Id="rId34" Type="http://schemas.openxmlformats.org/officeDocument/2006/relationships/font" Target="fonts/font1.fntdata"/>
<Relationship Id="rId35" Type="http://schemas.openxmlformats.org/officeDocument/2006/relationships/font" Target="fonts/font2.fntdata"/>
</Relationships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1.xml"/>
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3.png"/>
</Relationships>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png"/>
</Relationships>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5.png"/>
</Relationships>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2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2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3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2.png"/>
</Relationships>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1874982" y="2081618"/>
            <a:ext cx="8442036" cy="2114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55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Docker Training – Day 2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3225800" y="4408083"/>
            <a:ext cx="5740400" cy="520700"/>
          </a:xfrm>
          <a:prstGeom prst="flowChartTerminator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Swarm</a:t>
            </a:r>
            <a:endParaRPr kumimoji="1" lang="zh-CN" alt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1" flipV="0">
            <a:off x="2760617" y="1328287"/>
            <a:ext cx="9431382" cy="1492890"/>
          </a:xfrm>
          <a:prstGeom prst="round1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>
            <a:outerShdw dist="190500" blurRad="190500" dir="8100000" sx="100000" sy="100000" kx="0" ky="0" algn="tr" rotWithShape="0">
              <a:schemeClr val="tx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809897" y="6134539"/>
            <a:ext cx="2458868" cy="208633"/>
          </a:xfrm>
          <a:prstGeom prst="ellipse">
            <a:avLst/>
          </a:prstGeom>
          <a:gradFill>
            <a:gsLst>
              <a:gs pos="1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337030" y="1565714"/>
            <a:ext cx="7215614" cy="10180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Example command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139163" y="3592550"/>
            <a:ext cx="2871736" cy="11128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3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-name web \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8156050" y="3051228"/>
            <a:ext cx="485836" cy="485834"/>
          </a:xfrm>
          <a:prstGeom prst="roundRect">
            <a:avLst>
              <a:gd name="adj" fmla="val 6500"/>
            </a:avLst>
          </a:prstGeom>
          <a:solidFill>
            <a:schemeClr val="accent2"/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8253300" y="3148458"/>
            <a:ext cx="291334" cy="291376"/>
          </a:xfrm>
          <a:custGeom>
            <a:avLst/>
            <a:gdLst>
              <a:gd name="connsiteX0" fmla="*/ 579031 w 719895"/>
              <a:gd name="connsiteY0" fmla="*/ 554022 h 720000"/>
              <a:gd name="connsiteX1" fmla="*/ 596778 w 719895"/>
              <a:gd name="connsiteY1" fmla="*/ 561368 h 720000"/>
              <a:gd name="connsiteX2" fmla="*/ 712550 w 719895"/>
              <a:gd name="connsiteY2" fmla="*/ 677140 h 720000"/>
              <a:gd name="connsiteX3" fmla="*/ 712550 w 719895"/>
              <a:gd name="connsiteY3" fmla="*/ 712634 h 720000"/>
              <a:gd name="connsiteX4" fmla="*/ 694887 w 719895"/>
              <a:gd name="connsiteY4" fmla="*/ 720000 h 720000"/>
              <a:gd name="connsiteX5" fmla="*/ 677140 w 719895"/>
              <a:gd name="connsiteY5" fmla="*/ 712634 h 720000"/>
              <a:gd name="connsiteX6" fmla="*/ 561284 w 719895"/>
              <a:gd name="connsiteY6" fmla="*/ 596861 h 720000"/>
              <a:gd name="connsiteX7" fmla="*/ 561284 w 719895"/>
              <a:gd name="connsiteY7" fmla="*/ 561368 h 720000"/>
              <a:gd name="connsiteX8" fmla="*/ 579031 w 719895"/>
              <a:gd name="connsiteY8" fmla="*/ 554022 h 720000"/>
              <a:gd name="connsiteX9" fmla="*/ 301109 w 719895"/>
              <a:gd name="connsiteY9" fmla="*/ 0 h 720000"/>
              <a:gd name="connsiteX10" fmla="*/ 602219 w 719895"/>
              <a:gd name="connsiteY10" fmla="*/ 301109 h 720000"/>
              <a:gd name="connsiteX11" fmla="*/ 301109 w 719895"/>
              <a:gd name="connsiteY11" fmla="*/ 602219 h 720000"/>
              <a:gd name="connsiteX12" fmla="*/ 0 w 719895"/>
              <a:gd name="connsiteY12" fmla="*/ 301109 h 720000"/>
              <a:gd name="connsiteX13" fmla="*/ 301109 w 719895"/>
              <a:gd name="connsiteY13" fmla="*/ 0 h 720000"/>
            </a:gdLst>
            <a:rect l="l" t="t" r="r" b="b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4325646" y="3592550"/>
            <a:ext cx="2871736" cy="11128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3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service create \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325649" y="3044495"/>
            <a:ext cx="485836" cy="485834"/>
          </a:xfrm>
          <a:prstGeom prst="roundRect">
            <a:avLst>
              <a:gd name="adj" fmla="val 6500"/>
            </a:avLst>
          </a:prstGeom>
          <a:solidFill>
            <a:schemeClr val="accent1"/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422878" y="3146424"/>
            <a:ext cx="291378" cy="281977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8139163" y="5341395"/>
            <a:ext cx="2871736" cy="11128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3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p 80:80 nginx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8156050" y="4800073"/>
            <a:ext cx="485836" cy="485834"/>
          </a:xfrm>
          <a:prstGeom prst="roundRect">
            <a:avLst>
              <a:gd name="adj" fmla="val 6500"/>
            </a:avLst>
          </a:prstGeom>
          <a:solidFill>
            <a:schemeClr val="accent2"/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325646" y="5341395"/>
            <a:ext cx="2871736" cy="11128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3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-replicas 3 \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4325649" y="4793340"/>
            <a:ext cx="485836" cy="485834"/>
          </a:xfrm>
          <a:prstGeom prst="roundRect">
            <a:avLst>
              <a:gd name="adj" fmla="val 6500"/>
            </a:avLst>
          </a:prstGeom>
          <a:solidFill>
            <a:schemeClr val="accent1"/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442567" y="4899769"/>
            <a:ext cx="252000" cy="272976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8272968" y="4911970"/>
            <a:ext cx="252000" cy="262041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36667" t="1476" r="29311" b="1510"/>
          <a:stretch>
            <a:fillRect/>
          </a:stretch>
        </p:blipFill>
        <p:spPr>
          <a:xfrm rot="0" flipH="0" flipV="0">
            <a:off x="598350" y="1398300"/>
            <a:ext cx="2880000" cy="4620200"/>
          </a:xfrm>
          <a:custGeom>
            <a:avLst/>
            <a:gdLst/>
            <a:rect l="l" t="t" r="r" b="b"/>
            <a:pathLst>
              <a:path w="2880000" h="4620200">
                <a:moveTo>
                  <a:pt x="288288" y="0"/>
                </a:moveTo>
                <a:lnTo>
                  <a:pt x="2591712" y="0"/>
                </a:lnTo>
                <a:cubicBezTo>
                  <a:pt x="2750929" y="0"/>
                  <a:pt x="2880000" y="129071"/>
                  <a:pt x="2880000" y="288288"/>
                </a:cubicBezTo>
                <a:lnTo>
                  <a:pt x="2880000" y="4331912"/>
                </a:lnTo>
                <a:cubicBezTo>
                  <a:pt x="2880000" y="4491129"/>
                  <a:pt x="2750929" y="4620200"/>
                  <a:pt x="2591712" y="4620200"/>
                </a:cubicBezTo>
                <a:lnTo>
                  <a:pt x="288288" y="4620200"/>
                </a:lnTo>
                <a:cubicBezTo>
                  <a:pt x="129071" y="4620200"/>
                  <a:pt x="0" y="4491129"/>
                  <a:pt x="0" y="4331912"/>
                </a:cubicBezTo>
                <a:lnTo>
                  <a:pt x="0" y="288288"/>
                </a:lnTo>
                <a:cubicBezTo>
                  <a:pt x="0" y="129071"/>
                  <a:pt x="129071" y="0"/>
                  <a:pt x="28828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Sample: Creating a Service</a:t>
            </a:r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21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228850" y="2998431"/>
            <a:ext cx="7734300" cy="1551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30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Stacks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5581473" y="1829903"/>
            <a:ext cx="1029054" cy="102905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7416" y="1037210"/>
            <a:ext cx="2317169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03</a:t>
            </a:r>
            <a:endParaRPr kumimoji="1" lang="zh-CN" alt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672260" y="2317256"/>
            <a:ext cx="3632859" cy="3027382"/>
          </a:xfrm>
          <a:prstGeom prst="snip1Rect">
            <a:avLst>
              <a:gd name="adj" fmla="val 26607"/>
            </a:avLst>
          </a:prstGeom>
          <a:solidFill>
            <a:schemeClr val="bg1"/>
          </a:solidFill>
          <a:ln w="19050" cap="sq">
            <a:solidFill>
              <a:schemeClr val="tx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934200" y="2540254"/>
            <a:ext cx="466992" cy="432000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45719" tIns="45720" rIns="45719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874182" y="2317256"/>
            <a:ext cx="3632859" cy="3027382"/>
          </a:xfrm>
          <a:prstGeom prst="snip1Rect">
            <a:avLst>
              <a:gd name="adj" fmla="val 26607"/>
            </a:avLst>
          </a:prstGeom>
          <a:solidFill>
            <a:schemeClr val="accent1"/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209800" y="2540254"/>
            <a:ext cx="432000" cy="432000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sq">
            <a:noFill/>
            <a:miter/>
          </a:ln>
        </p:spPr>
        <p:txBody>
          <a:bodyPr vert="horz" wrap="square" lIns="45719" tIns="45720" rIns="45719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934200" y="2973100"/>
            <a:ext cx="3104700" cy="6053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Deploy stacks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934200" y="3637086"/>
            <a:ext cx="3104700" cy="15010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3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stack deploy
Stacks run on Swarm clusters only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2209800" y="3637086"/>
            <a:ext cx="3104700" cy="15010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3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by creating docker- compose.yml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209800" y="2973100"/>
            <a:ext cx="3104700" cy="6053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Define multi-container apps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Define and Deploy Stacks</a:t>
            </a:r>
            <a:endParaRPr kumimoji="1" lang="zh-CN" altLang="en-US"/>
          </a:p>
        </p:txBody>
      </p:sp>
      <p:cxnSp>
        <p:nvCxnSpPr>
          <p:cNvPr id="12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13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1" flipV="0">
            <a:off x="5651578" y="3409466"/>
            <a:ext cx="2823432" cy="1343589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0800000" flipH="1" flipV="1">
            <a:off x="749886" y="1445801"/>
            <a:ext cx="4530287" cy="4789898"/>
          </a:xfrm>
          <a:prstGeom prst="snip1Rect">
            <a:avLst/>
          </a:prstGeom>
          <a:solidFill>
            <a:schemeClr val="accent1"/>
          </a:solidFill>
          <a:ln w="1416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1" flipV="0">
            <a:off x="5651578" y="4873515"/>
            <a:ext cx="2823432" cy="1343589"/>
          </a:xfrm>
          <a:prstGeom prst="rect">
            <a:avLst/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1">
            <a:off x="8695468" y="1945532"/>
            <a:ext cx="2823432" cy="1343589"/>
          </a:xfrm>
          <a:prstGeom prst="snip1Rect">
            <a:avLst>
              <a:gd name="adj" fmla="val 120"/>
            </a:avLst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980986" y="3944986"/>
            <a:ext cx="4068087" cy="199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Differences</a:t>
            </a:r>
            <a:endParaRPr kumimoji="1" lang="zh-CN" altLang="en-US"/>
          </a:p>
        </p:txBody>
      </p:sp>
      <p:cxnSp>
        <p:nvCxnSpPr>
          <p:cNvPr id="8" name="标题 1"/>
          <p:cNvCxnSpPr/>
          <p:nvPr/>
        </p:nvCxnSpPr>
        <p:spPr>
          <a:xfrm rot="0" flipH="1" flipV="0">
            <a:off x="989695" y="3590750"/>
            <a:ext cx="364589" cy="0"/>
          </a:xfrm>
          <a:prstGeom prst="line">
            <a:avLst/>
          </a:prstGeom>
          <a:noFill/>
          <a:ln w="28575" cap="sq">
            <a:solidFill>
              <a:schemeClr val="bg1">
                <a:alpha val="35000"/>
              </a:schemeClr>
            </a:solidFill>
            <a:miter/>
          </a:ln>
        </p:spPr>
      </p:cxnSp>
      <p:sp>
        <p:nvSpPr>
          <p:cNvPr id="9" name="标题 1"/>
          <p:cNvSpPr txBox="1"/>
          <p:nvPr/>
        </p:nvSpPr>
        <p:spPr>
          <a:xfrm rot="0" flipH="0" flipV="0">
            <a:off x="6607867" y="3833397"/>
            <a:ext cx="1663700" cy="1905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1164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Stack – Docker Swarm</a:t>
            </a:r>
            <a:endParaRPr kumimoji="1" lang="zh-CN" altLang="en-US"/>
          </a:p>
        </p:txBody>
      </p:sp>
      <p:cxnSp>
        <p:nvCxnSpPr>
          <p:cNvPr id="10" name="标题 1"/>
          <p:cNvCxnSpPr/>
          <p:nvPr/>
        </p:nvCxnSpPr>
        <p:spPr>
          <a:xfrm rot="0" flipH="0" flipV="0">
            <a:off x="6649099" y="3727735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sp>
        <p:nvSpPr>
          <p:cNvPr id="11" name="标题 1"/>
          <p:cNvSpPr txBox="1"/>
          <p:nvPr/>
        </p:nvSpPr>
        <p:spPr>
          <a:xfrm rot="0" flipH="0" flipV="0">
            <a:off x="5974975" y="3918036"/>
            <a:ext cx="289255" cy="289255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811632" y="3754693"/>
            <a:ext cx="615941" cy="615941"/>
          </a:xfrm>
          <a:prstGeom prst="ellipse">
            <a:avLst/>
          </a:prstGeom>
          <a:noFill/>
          <a:ln w="22225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607867" y="5305036"/>
            <a:ext cx="1663700" cy="406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Composedocker- compose</a:t>
            </a:r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 rot="0" flipH="0" flipV="0">
            <a:off x="6664865" y="5159483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sp>
        <p:nvSpPr>
          <p:cNvPr id="15" name="标题 1"/>
          <p:cNvSpPr txBox="1"/>
          <p:nvPr/>
        </p:nvSpPr>
        <p:spPr>
          <a:xfrm rot="0" flipH="0" flipV="0">
            <a:off x="5974975" y="5395591"/>
            <a:ext cx="289255" cy="262244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5811632" y="5218742"/>
            <a:ext cx="615941" cy="615941"/>
          </a:xfrm>
          <a:prstGeom prst="ellipse">
            <a:avLst/>
          </a:prstGeom>
          <a:noFill/>
          <a:ln w="22225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9635986" y="2343491"/>
            <a:ext cx="1663700" cy="406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Stack: docker stack deploy</a:t>
            </a:r>
            <a:endParaRPr kumimoji="1" lang="zh-CN" altLang="en-US"/>
          </a:p>
        </p:txBody>
      </p:sp>
      <p:cxnSp>
        <p:nvCxnSpPr>
          <p:cNvPr id="18" name="标题 1"/>
          <p:cNvCxnSpPr/>
          <p:nvPr/>
        </p:nvCxnSpPr>
        <p:spPr>
          <a:xfrm rot="0" flipH="0" flipV="0">
            <a:off x="9733096" y="2252856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sp>
        <p:nvSpPr>
          <p:cNvPr id="19" name="标题 1"/>
          <p:cNvSpPr txBox="1"/>
          <p:nvPr/>
        </p:nvSpPr>
        <p:spPr>
          <a:xfrm rot="0" flipH="0" flipV="0">
            <a:off x="9027440" y="2485525"/>
            <a:ext cx="289255" cy="267580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8864097" y="2311345"/>
            <a:ext cx="615941" cy="615941"/>
          </a:xfrm>
          <a:prstGeom prst="ellipse">
            <a:avLst/>
          </a:prstGeom>
          <a:noFill/>
          <a:ln w="22225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1" flipV="0">
            <a:off x="5651578" y="1945534"/>
            <a:ext cx="2823432" cy="1343589"/>
          </a:xfrm>
          <a:prstGeom prst="snip1Rect">
            <a:avLst>
              <a:gd name="adj" fmla="val 27343"/>
            </a:avLst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6607867" y="2343491"/>
            <a:ext cx="1663700" cy="406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Compose – Local Docker only</a:t>
            </a:r>
            <a:endParaRPr kumimoji="1" lang="zh-CN" altLang="en-US"/>
          </a:p>
        </p:txBody>
      </p:sp>
      <p:cxnSp>
        <p:nvCxnSpPr>
          <p:cNvPr id="23" name="标题 1"/>
          <p:cNvCxnSpPr/>
          <p:nvPr/>
        </p:nvCxnSpPr>
        <p:spPr>
          <a:xfrm rot="0" flipH="0" flipV="0">
            <a:off x="6661223" y="2248881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sp>
        <p:nvSpPr>
          <p:cNvPr id="24" name="标题 1"/>
          <p:cNvSpPr txBox="1"/>
          <p:nvPr/>
        </p:nvSpPr>
        <p:spPr>
          <a:xfrm rot="0" flipH="0" flipV="0">
            <a:off x="5792224" y="2307370"/>
            <a:ext cx="615941" cy="615941"/>
          </a:xfrm>
          <a:prstGeom prst="ellipse">
            <a:avLst/>
          </a:prstGeom>
          <a:noFill/>
          <a:ln w="22225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rot="0" flipH="0" flipV="0">
            <a:off x="5949942" y="2473724"/>
            <a:ext cx="300505" cy="283233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 rot="0" flipH="1" flipV="0">
            <a:off x="8695467" y="3409466"/>
            <a:ext cx="2823432" cy="1343589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 rot="10800000" flipH="1" flipV="0">
            <a:off x="8695468" y="4873512"/>
            <a:ext cx="2823432" cy="1343589"/>
          </a:xfrm>
          <a:prstGeom prst="snip1Rect">
            <a:avLst>
              <a:gd name="adj" fmla="val 24881"/>
            </a:avLst>
          </a:prstGeom>
          <a:solidFill>
            <a:schemeClr val="bg1"/>
          </a:solidFill>
          <a:ln w="22225" cap="sq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 rot="0" flipH="0" flipV="0">
            <a:off x="9635986" y="3833397"/>
            <a:ext cx="1663700" cy="2032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Compose for Dev</a:t>
            </a:r>
            <a:endParaRPr kumimoji="1" lang="zh-CN" altLang="en-US"/>
          </a:p>
        </p:txBody>
      </p:sp>
      <p:cxnSp>
        <p:nvCxnSpPr>
          <p:cNvPr id="29" name="标题 1"/>
          <p:cNvCxnSpPr/>
          <p:nvPr/>
        </p:nvCxnSpPr>
        <p:spPr>
          <a:xfrm rot="0" flipH="0" flipV="0">
            <a:off x="9665000" y="3764928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sp>
        <p:nvSpPr>
          <p:cNvPr id="30" name="标题 1"/>
          <p:cNvSpPr txBox="1"/>
          <p:nvPr/>
        </p:nvSpPr>
        <p:spPr>
          <a:xfrm rot="0" flipH="0" flipV="0">
            <a:off x="8827533" y="3791886"/>
            <a:ext cx="615941" cy="615941"/>
          </a:xfrm>
          <a:prstGeom prst="ellipse">
            <a:avLst/>
          </a:prstGeom>
          <a:noFill/>
          <a:ln w="22225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/>
          <p:cNvSpPr txBox="1"/>
          <p:nvPr/>
        </p:nvSpPr>
        <p:spPr>
          <a:xfrm rot="0" flipH="0" flipV="0">
            <a:off x="9635986" y="5305036"/>
            <a:ext cx="1663700" cy="2032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Stack for Production</a:t>
            </a:r>
            <a:endParaRPr kumimoji="1" lang="zh-CN" altLang="en-US"/>
          </a:p>
        </p:txBody>
      </p:sp>
      <p:cxnSp>
        <p:nvCxnSpPr>
          <p:cNvPr id="32" name="标题 1"/>
          <p:cNvCxnSpPr/>
          <p:nvPr/>
        </p:nvCxnSpPr>
        <p:spPr>
          <a:xfrm rot="0" flipH="0" flipV="0">
            <a:off x="9680766" y="5196676"/>
            <a:ext cx="371475" cy="0"/>
          </a:xfrm>
          <a:prstGeom prst="line">
            <a:avLst/>
          </a:prstGeom>
          <a:noFill/>
          <a:ln w="19050" cap="sq">
            <a:solidFill>
              <a:schemeClr val="tx1">
                <a:lumMod val="85000"/>
                <a:lumOff val="15000"/>
              </a:schemeClr>
            </a:solidFill>
            <a:miter/>
          </a:ln>
        </p:spPr>
      </p:cxnSp>
      <p:sp>
        <p:nvSpPr>
          <p:cNvPr id="33" name="标题 1"/>
          <p:cNvSpPr txBox="1"/>
          <p:nvPr/>
        </p:nvSpPr>
        <p:spPr>
          <a:xfrm rot="0" flipH="0" flipV="0">
            <a:off x="8827533" y="5255935"/>
            <a:ext cx="615941" cy="615941"/>
          </a:xfrm>
          <a:prstGeom prst="ellipse">
            <a:avLst/>
          </a:prstGeom>
          <a:noFill/>
          <a:ln w="22225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 rot="0" flipH="0" flipV="0">
            <a:off x="8974019" y="5402421"/>
            <a:ext cx="322968" cy="322968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35" name="标题 1"/>
          <p:cNvSpPr txBox="1"/>
          <p:nvPr/>
        </p:nvSpPr>
        <p:spPr>
          <a:xfrm rot="0" flipH="0" flipV="0">
            <a:off x="8974019" y="3938372"/>
            <a:ext cx="322968" cy="322968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36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Compose vs Stack</a:t>
            </a:r>
            <a:endParaRPr kumimoji="1" lang="zh-CN" altLang="en-US"/>
          </a:p>
        </p:txBody>
      </p:sp>
      <p:cxnSp>
        <p:nvCxnSpPr>
          <p:cNvPr id="37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38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228850" y="2998431"/>
            <a:ext cx="7734300" cy="1551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30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Built-in Load Balancing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5581473" y="1829903"/>
            <a:ext cx="1029054" cy="102905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7416" y="1037210"/>
            <a:ext cx="2317169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04</a:t>
            </a:r>
            <a:endParaRPr kumimoji="1" lang="zh-CN" alt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6440125" y="1776464"/>
            <a:ext cx="5321682" cy="32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660399" y="1796472"/>
            <a:ext cx="5400000" cy="10800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 cap="rnd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26128" y="1976472"/>
            <a:ext cx="874116" cy="720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O1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963972" y="1976472"/>
            <a:ext cx="3806025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Routing Mesh (default)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850334" y="1745671"/>
            <a:ext cx="252000" cy="252000"/>
          </a:xfrm>
          <a:custGeom>
            <a:avLst/>
            <a:gdLst>
              <a:gd name="connsiteX0" fmla="*/ 0 w 1152000"/>
              <a:gd name="connsiteY0" fmla="*/ 0 h 1152001"/>
              <a:gd name="connsiteX1" fmla="*/ 1152000 w 1152000"/>
              <a:gd name="connsiteY1" fmla="*/ 0 h 1152001"/>
              <a:gd name="connsiteX2" fmla="*/ 1152000 w 1152000"/>
              <a:gd name="connsiteY2" fmla="*/ 1 h 1152001"/>
              <a:gd name="connsiteX3" fmla="*/ 1152000 w 1152000"/>
              <a:gd name="connsiteY3" fmla="*/ 504000 h 1152001"/>
              <a:gd name="connsiteX4" fmla="*/ 1152000 w 1152000"/>
              <a:gd name="connsiteY4" fmla="*/ 1152001 h 1152001"/>
              <a:gd name="connsiteX5" fmla="*/ 648000 w 1152000"/>
              <a:gd name="connsiteY5" fmla="*/ 1152001 h 1152001"/>
              <a:gd name="connsiteX6" fmla="*/ 648000 w 1152000"/>
              <a:gd name="connsiteY6" fmla="*/ 504000 h 1152001"/>
              <a:gd name="connsiteX7" fmla="*/ 0 w 1152000"/>
              <a:gd name="connsiteY7" fmla="*/ 504000 h 1152001"/>
            </a:gdLst>
            <a:rect l="l" t="t" r="r" b="b"/>
            <a:pathLst>
              <a:path w="1152000" h="1152001">
                <a:moveTo>
                  <a:pt x="0" y="0"/>
                </a:moveTo>
                <a:lnTo>
                  <a:pt x="1152000" y="0"/>
                </a:lnTo>
                <a:lnTo>
                  <a:pt x="1152000" y="1"/>
                </a:lnTo>
                <a:lnTo>
                  <a:pt x="1152000" y="504000"/>
                </a:lnTo>
                <a:lnTo>
                  <a:pt x="1152000" y="1152001"/>
                </a:lnTo>
                <a:lnTo>
                  <a:pt x="648000" y="1152001"/>
                </a:lnTo>
                <a:lnTo>
                  <a:pt x="648000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>
            <a:outerShdw dist="127000" blurRad="254000" dir="8100000" sx="100000" sy="100000" kx="0" ky="0" algn="tr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60399" y="3117600"/>
            <a:ext cx="5400000" cy="10800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 cap="rnd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826129" y="3297600"/>
            <a:ext cx="874116" cy="720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O2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963972" y="3297600"/>
            <a:ext cx="3806025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VIP Load Balancer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5850334" y="3056472"/>
            <a:ext cx="252000" cy="252000"/>
          </a:xfrm>
          <a:custGeom>
            <a:avLst/>
            <a:gdLst>
              <a:gd name="connsiteX0" fmla="*/ 0 w 1152000"/>
              <a:gd name="connsiteY0" fmla="*/ 0 h 1152001"/>
              <a:gd name="connsiteX1" fmla="*/ 1152000 w 1152000"/>
              <a:gd name="connsiteY1" fmla="*/ 0 h 1152001"/>
              <a:gd name="connsiteX2" fmla="*/ 1152000 w 1152000"/>
              <a:gd name="connsiteY2" fmla="*/ 1 h 1152001"/>
              <a:gd name="connsiteX3" fmla="*/ 1152000 w 1152000"/>
              <a:gd name="connsiteY3" fmla="*/ 504000 h 1152001"/>
              <a:gd name="connsiteX4" fmla="*/ 1152000 w 1152000"/>
              <a:gd name="connsiteY4" fmla="*/ 1152001 h 1152001"/>
              <a:gd name="connsiteX5" fmla="*/ 648000 w 1152000"/>
              <a:gd name="connsiteY5" fmla="*/ 1152001 h 1152001"/>
              <a:gd name="connsiteX6" fmla="*/ 648000 w 1152000"/>
              <a:gd name="connsiteY6" fmla="*/ 504000 h 1152001"/>
              <a:gd name="connsiteX7" fmla="*/ 0 w 1152000"/>
              <a:gd name="connsiteY7" fmla="*/ 504000 h 1152001"/>
            </a:gdLst>
            <a:rect l="l" t="t" r="r" b="b"/>
            <a:pathLst>
              <a:path w="1152000" h="1152001">
                <a:moveTo>
                  <a:pt x="0" y="0"/>
                </a:moveTo>
                <a:lnTo>
                  <a:pt x="1152000" y="0"/>
                </a:lnTo>
                <a:lnTo>
                  <a:pt x="1152000" y="1"/>
                </a:lnTo>
                <a:lnTo>
                  <a:pt x="1152000" y="504000"/>
                </a:lnTo>
                <a:lnTo>
                  <a:pt x="1152000" y="1152001"/>
                </a:lnTo>
                <a:lnTo>
                  <a:pt x="648000" y="1152001"/>
                </a:lnTo>
                <a:lnTo>
                  <a:pt x="648000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>
            <a:outerShdw dist="127000" blurRad="254000" dir="8100000" sx="100000" sy="100000" kx="0" ky="0" algn="tr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60399" y="4438729"/>
            <a:ext cx="5400000" cy="10800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 cap="rnd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826129" y="4618729"/>
            <a:ext cx="874116" cy="720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O3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963972" y="4618729"/>
            <a:ext cx="3806025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Host Mode (custom load balancers like HAProxy)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850334" y="4377601"/>
            <a:ext cx="252000" cy="252000"/>
          </a:xfrm>
          <a:custGeom>
            <a:avLst/>
            <a:gdLst>
              <a:gd name="connsiteX0" fmla="*/ 0 w 1152000"/>
              <a:gd name="connsiteY0" fmla="*/ 0 h 1152001"/>
              <a:gd name="connsiteX1" fmla="*/ 1152000 w 1152000"/>
              <a:gd name="connsiteY1" fmla="*/ 0 h 1152001"/>
              <a:gd name="connsiteX2" fmla="*/ 1152000 w 1152000"/>
              <a:gd name="connsiteY2" fmla="*/ 1 h 1152001"/>
              <a:gd name="connsiteX3" fmla="*/ 1152000 w 1152000"/>
              <a:gd name="connsiteY3" fmla="*/ 504000 h 1152001"/>
              <a:gd name="connsiteX4" fmla="*/ 1152000 w 1152000"/>
              <a:gd name="connsiteY4" fmla="*/ 1152001 h 1152001"/>
              <a:gd name="connsiteX5" fmla="*/ 648000 w 1152000"/>
              <a:gd name="connsiteY5" fmla="*/ 1152001 h 1152001"/>
              <a:gd name="connsiteX6" fmla="*/ 648000 w 1152000"/>
              <a:gd name="connsiteY6" fmla="*/ 504000 h 1152001"/>
              <a:gd name="connsiteX7" fmla="*/ 0 w 1152000"/>
              <a:gd name="connsiteY7" fmla="*/ 504000 h 1152001"/>
            </a:gdLst>
            <a:rect l="l" t="t" r="r" b="b"/>
            <a:pathLst>
              <a:path w="1152000" h="1152001">
                <a:moveTo>
                  <a:pt x="0" y="0"/>
                </a:moveTo>
                <a:lnTo>
                  <a:pt x="1152000" y="0"/>
                </a:lnTo>
                <a:lnTo>
                  <a:pt x="1152000" y="1"/>
                </a:lnTo>
                <a:lnTo>
                  <a:pt x="1152000" y="504000"/>
                </a:lnTo>
                <a:lnTo>
                  <a:pt x="1152000" y="1152001"/>
                </a:lnTo>
                <a:lnTo>
                  <a:pt x="648000" y="1152001"/>
                </a:lnTo>
                <a:lnTo>
                  <a:pt x="648000" y="504000"/>
                </a:lnTo>
                <a:lnTo>
                  <a:pt x="0" y="50400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  <a:effectLst>
            <a:outerShdw dist="127000" blurRad="254000" dir="8100000" sx="100000" sy="100000" kx="0" ky="0" algn="tr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Load Balancing Types</a:t>
            </a:r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18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847090" y="1582288"/>
            <a:ext cx="6644640" cy="3177413"/>
          </a:xfrm>
          <a:custGeom>
            <a:avLst/>
            <a:gdLst>
              <a:gd name="connsiteX0" fmla="*/ 3987939 w 3987939"/>
              <a:gd name="connsiteY0" fmla="*/ 534734 h 1907000"/>
              <a:gd name="connsiteX1" fmla="*/ 3131737 w 3987939"/>
              <a:gd name="connsiteY1" fmla="*/ 0 h 1907000"/>
              <a:gd name="connsiteX2" fmla="*/ 2164949 w 3987939"/>
              <a:gd name="connsiteY2" fmla="*/ 669227 h 1907000"/>
              <a:gd name="connsiteX3" fmla="*/ 1912537 w 3987939"/>
              <a:gd name="connsiteY3" fmla="*/ 1259777 h 1907000"/>
              <a:gd name="connsiteX4" fmla="*/ 952893 w 3987939"/>
              <a:gd name="connsiteY4" fmla="*/ 1907000 h 1907000"/>
              <a:gd name="connsiteX5" fmla="*/ 0 w 3987939"/>
              <a:gd name="connsiteY5" fmla="*/ 954891 h 1907000"/>
              <a:gd name="connsiteX6" fmla="*/ 952102 w 3987939"/>
              <a:gd name="connsiteY6" fmla="*/ 2000 h 1907000"/>
              <a:gd name="connsiteX7" fmla="*/ 1602974 w 3987939"/>
              <a:gd name="connsiteY7" fmla="*/ 258699 h 1907000"/>
            </a:gdLst>
            <a:rect l="l" t="t" r="r" b="b"/>
            <a:pathLst>
              <a:path w="3987939" h="1907000">
                <a:moveTo>
                  <a:pt x="3987939" y="534734"/>
                </a:moveTo>
                <a:cubicBezTo>
                  <a:pt x="3828224" y="207475"/>
                  <a:pt x="3495887" y="-79"/>
                  <a:pt x="3131737" y="0"/>
                </a:cubicBezTo>
                <a:cubicBezTo>
                  <a:pt x="2704350" y="0"/>
                  <a:pt x="2350687" y="276225"/>
                  <a:pt x="2164949" y="669227"/>
                </a:cubicBezTo>
                <a:cubicBezTo>
                  <a:pt x="2104656" y="796671"/>
                  <a:pt x="1988737" y="1104900"/>
                  <a:pt x="1912537" y="1259777"/>
                </a:cubicBezTo>
                <a:cubicBezTo>
                  <a:pt x="1736896" y="1617917"/>
                  <a:pt x="1372184" y="1907000"/>
                  <a:pt x="952893" y="1907000"/>
                </a:cubicBezTo>
                <a:cubicBezTo>
                  <a:pt x="426842" y="1907219"/>
                  <a:pt x="217" y="1480947"/>
                  <a:pt x="0" y="954891"/>
                </a:cubicBezTo>
                <a:cubicBezTo>
                  <a:pt x="-217" y="428842"/>
                  <a:pt x="426056" y="2218"/>
                  <a:pt x="952102" y="2000"/>
                </a:cubicBezTo>
                <a:cubicBezTo>
                  <a:pt x="1193771" y="1901"/>
                  <a:pt x="1426438" y="93663"/>
                  <a:pt x="1602974" y="258699"/>
                </a:cubicBezTo>
              </a:path>
            </a:pathLst>
          </a:custGeom>
          <a:noFill/>
          <a:ln w="50800" cap="flat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  <a:miter/>
            <a:headEnd type="oval"/>
            <a:tailEnd type="oval"/>
          </a:ln>
          <a:effectLst>
            <a:outerShdw dist="127000" blurRad="190500" dir="5400000" sx="100000" sy="100000" kx="0" ky="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1">
            <a:off x="4687570" y="1582288"/>
            <a:ext cx="6644640" cy="3177413"/>
          </a:xfrm>
          <a:custGeom>
            <a:avLst/>
            <a:gdLst>
              <a:gd name="connsiteX0" fmla="*/ 3987939 w 3987939"/>
              <a:gd name="connsiteY0" fmla="*/ 534734 h 1907000"/>
              <a:gd name="connsiteX1" fmla="*/ 3131737 w 3987939"/>
              <a:gd name="connsiteY1" fmla="*/ 0 h 1907000"/>
              <a:gd name="connsiteX2" fmla="*/ 2164949 w 3987939"/>
              <a:gd name="connsiteY2" fmla="*/ 669227 h 1907000"/>
              <a:gd name="connsiteX3" fmla="*/ 1912537 w 3987939"/>
              <a:gd name="connsiteY3" fmla="*/ 1259777 h 1907000"/>
              <a:gd name="connsiteX4" fmla="*/ 952893 w 3987939"/>
              <a:gd name="connsiteY4" fmla="*/ 1907000 h 1907000"/>
              <a:gd name="connsiteX5" fmla="*/ 0 w 3987939"/>
              <a:gd name="connsiteY5" fmla="*/ 954891 h 1907000"/>
              <a:gd name="connsiteX6" fmla="*/ 952102 w 3987939"/>
              <a:gd name="connsiteY6" fmla="*/ 2000 h 1907000"/>
              <a:gd name="connsiteX7" fmla="*/ 1602974 w 3987939"/>
              <a:gd name="connsiteY7" fmla="*/ 258699 h 1907000"/>
            </a:gdLst>
            <a:rect l="l" t="t" r="r" b="b"/>
            <a:pathLst>
              <a:path w="3987939" h="1907000">
                <a:moveTo>
                  <a:pt x="3987939" y="534734"/>
                </a:moveTo>
                <a:cubicBezTo>
                  <a:pt x="3828224" y="207475"/>
                  <a:pt x="3495887" y="-79"/>
                  <a:pt x="3131737" y="0"/>
                </a:cubicBezTo>
                <a:cubicBezTo>
                  <a:pt x="2704350" y="0"/>
                  <a:pt x="2350687" y="276225"/>
                  <a:pt x="2164949" y="669227"/>
                </a:cubicBezTo>
                <a:cubicBezTo>
                  <a:pt x="2104656" y="796671"/>
                  <a:pt x="1988737" y="1104900"/>
                  <a:pt x="1912537" y="1259777"/>
                </a:cubicBezTo>
                <a:cubicBezTo>
                  <a:pt x="1736896" y="1617917"/>
                  <a:pt x="1372184" y="1907000"/>
                  <a:pt x="952893" y="1907000"/>
                </a:cubicBezTo>
                <a:cubicBezTo>
                  <a:pt x="426842" y="1907219"/>
                  <a:pt x="217" y="1480947"/>
                  <a:pt x="0" y="954891"/>
                </a:cubicBezTo>
                <a:cubicBezTo>
                  <a:pt x="-217" y="428842"/>
                  <a:pt x="426056" y="2218"/>
                  <a:pt x="952102" y="2000"/>
                </a:cubicBezTo>
                <a:cubicBezTo>
                  <a:pt x="1193771" y="1901"/>
                  <a:pt x="1426438" y="93663"/>
                  <a:pt x="1602974" y="258699"/>
                </a:cubicBezTo>
              </a:path>
            </a:pathLst>
          </a:custGeom>
          <a:noFill/>
          <a:ln w="50800" cap="flat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  <a:miter/>
            <a:headEnd type="oval"/>
            <a:tailEnd type="oval"/>
          </a:ln>
          <a:effectLst>
            <a:outerShdw dist="127000" blurRad="190500" dir="5400000" sx="100000" sy="100000" kx="0" ky="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290090" y="2674734"/>
            <a:ext cx="2232000" cy="10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All nodes can route to any service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973650" y="2674734"/>
            <a:ext cx="2232000" cy="10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Exposes service on published port (ingress)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8657210" y="2674734"/>
            <a:ext cx="2232000" cy="10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DNS- based service discovery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96000" y="5152964"/>
            <a:ext cx="10800000" cy="720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Features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Swarm routing mesh</a:t>
            </a:r>
            <a:endParaRPr kumimoji="1" lang="zh-CN" altLang="en-US"/>
          </a:p>
        </p:txBody>
      </p:sp>
      <p:cxnSp>
        <p:nvCxnSpPr>
          <p:cNvPr id="10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11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标题 1"/>
          <p:cNvCxnSpPr/>
          <p:nvPr/>
        </p:nvCxnSpPr>
        <p:spPr>
          <a:xfrm rot="0" flipH="0" flipV="0">
            <a:off x="2250336" y="3419712"/>
            <a:ext cx="5733481" cy="0"/>
          </a:xfrm>
          <a:prstGeom prst="line">
            <a:avLst/>
          </a:prstGeom>
          <a:noFill/>
          <a:ln w="9525" cap="sq">
            <a:solidFill>
              <a:schemeClr val="bg1">
                <a:lumMod val="85000"/>
              </a:schemeClr>
            </a:solidFill>
            <a:miter/>
          </a:ln>
        </p:spPr>
      </p:cxnSp>
      <p:sp>
        <p:nvSpPr>
          <p:cNvPr id="4" name="标题 1"/>
          <p:cNvSpPr txBox="1"/>
          <p:nvPr/>
        </p:nvSpPr>
        <p:spPr>
          <a:xfrm rot="0" flipH="0" flipV="0">
            <a:off x="6536854" y="4343830"/>
            <a:ext cx="4220046" cy="172676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Overlay network ensures container communication across nodes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531021" y="2693314"/>
            <a:ext cx="1452796" cy="14527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>
            <a:outerShdw dist="12700" blurRad="38100" dir="5400000" sx="100000" sy="100000" kx="0" ky="0" algn="ctr" rotWithShape="0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7034533" y="3165169"/>
            <a:ext cx="445770" cy="509086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716936" y="4343830"/>
            <a:ext cx="4220046" cy="172676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Incoming traffic → Any node → Routed to available replica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716936" y="2693314"/>
            <a:ext cx="1452796" cy="14527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>
            <a:outerShdw dist="12700" blurRad="38100" dir="5400000" sx="100000" sy="100000" kx="0" ky="0" algn="ctr" rotWithShape="0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2206644" y="3165166"/>
            <a:ext cx="469964" cy="509086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714500" y="1308415"/>
            <a:ext cx="9044576" cy="110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Example workflow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Load Balancing Example</a:t>
            </a:r>
            <a:endParaRPr kumimoji="1" lang="zh-CN" altLang="en-US"/>
          </a:p>
        </p:txBody>
      </p:sp>
      <p:cxnSp>
        <p:nvCxnSpPr>
          <p:cNvPr id="12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13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228850" y="2998431"/>
            <a:ext cx="7734300" cy="1551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30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Lab Objectives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5581473" y="1829903"/>
            <a:ext cx="1029054" cy="102905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7416" y="1037210"/>
            <a:ext cx="2317169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05</a:t>
            </a:r>
            <a:endParaRPr kumimoji="1" lang="zh-CN" alt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707804" y="2116212"/>
            <a:ext cx="1464249" cy="2833428"/>
          </a:xfrm>
          <a:prstGeom prst="roundRect">
            <a:avLst>
              <a:gd name="adj" fmla="val 7034"/>
            </a:avLst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8376046" y="2116212"/>
            <a:ext cx="1463834" cy="283342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127000" blurRad="381000" dir="5400000" sx="102000" sy="102000" kx="0" ky="0" algn="t" rotWithShape="0">
              <a:schemeClr val="accent1">
                <a:lumMod val="40000"/>
                <a:lumOff val="60000"/>
                <a:alpha val="15000"/>
              </a:schemeClr>
            </a:outerShdw>
          </a:effectLst>
        </p:spPr>
        <p:txBody>
          <a:bodyPr vert="horz" wrap="square" lIns="0" tIns="0" rIns="0" bIns="0" rtlCol="0" anchor="t"/>
          <a:lstStyle/>
          <a:p>
            <a:pPr algn="just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189833" y="2379100"/>
            <a:ext cx="500191" cy="500191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862787" y="2349195"/>
            <a:ext cx="490353" cy="560000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822216" y="3142179"/>
            <a:ext cx="1227169" cy="165879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Deploy a scalable service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8481885" y="3142179"/>
            <a:ext cx="1243792" cy="16273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Deploy stack from docker- compose.yml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60399" y="2226480"/>
            <a:ext cx="4085536" cy="24050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Objectives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0055066" y="2116212"/>
            <a:ext cx="1463834" cy="283342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127000" blurRad="381000" dir="5400000" sx="102000" sy="102000" kx="0" ky="0" algn="t" rotWithShape="0">
              <a:schemeClr val="accent1">
                <a:lumMod val="40000"/>
                <a:lumOff val="60000"/>
                <a:alpha val="15000"/>
              </a:schemeClr>
            </a:outerShdw>
          </a:effectLst>
        </p:spPr>
        <p:txBody>
          <a:bodyPr vert="horz" wrap="square" lIns="0" tIns="0" rIns="0" bIns="0" rtlCol="0" anchor="t"/>
          <a:lstStyle/>
          <a:p>
            <a:pPr algn="just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0160905" y="3142179"/>
            <a:ext cx="1243792" cy="1665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Simulate a node failure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0500307" y="2342519"/>
            <a:ext cx="573353" cy="573353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tx2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985016" y="2116212"/>
            <a:ext cx="1463834" cy="283342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127000" blurRad="381000" dir="5400000" sx="102000" sy="102000" kx="0" ky="0" algn="t" rotWithShape="0">
              <a:schemeClr val="accent1">
                <a:lumMod val="40000"/>
                <a:lumOff val="60000"/>
                <a:alpha val="15000"/>
              </a:schemeClr>
            </a:outerShdw>
          </a:effectLst>
        </p:spPr>
        <p:txBody>
          <a:bodyPr vert="horz" wrap="square" lIns="0" tIns="0" rIns="0" bIns="0" rtlCol="0" anchor="t"/>
          <a:lstStyle/>
          <a:p>
            <a:pPr algn="just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5471757" y="2349195"/>
            <a:ext cx="490353" cy="560000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090855" y="3142179"/>
            <a:ext cx="1243792" cy="16527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Setup Swarm cluster (1 manager, 2 workers)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Setup and Deployment</a:t>
            </a:r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18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546353" y="901479"/>
            <a:ext cx="3005521" cy="582735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4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Contents</a:t>
            </a:r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1" flipV="0">
            <a:off x="3546353" y="1532699"/>
            <a:ext cx="4558651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sp>
        <p:nvSpPr>
          <p:cNvPr id="5" name="标题 1"/>
          <p:cNvSpPr txBox="1"/>
          <p:nvPr/>
        </p:nvSpPr>
        <p:spPr>
          <a:xfrm rot="0" flipH="0" flipV="0">
            <a:off x="8139096" y="2215390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Services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139096" y="3016365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Built-in Load Balancing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7778352" y="2183668"/>
            <a:ext cx="324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2.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554304" y="2183668"/>
            <a:ext cx="324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1.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903822" y="2215390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Swarm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3903822" y="3016365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Stacks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554304" y="2982418"/>
            <a:ext cx="324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3.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778352" y="2982418"/>
            <a:ext cx="324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4.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-1" y="0"/>
            <a:ext cx="2657476" cy="6858000"/>
          </a:xfrm>
          <a:prstGeom prst="rect">
            <a:avLst/>
          </a:prstGeom>
          <a:solidFill>
            <a:schemeClr val="accent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095880" y="0"/>
            <a:ext cx="169707" cy="6858000"/>
          </a:xfrm>
          <a:prstGeom prst="rect">
            <a:avLst/>
          </a:prstGeom>
          <a:solidFill>
            <a:schemeClr val="bg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13739" y="0"/>
            <a:ext cx="169707" cy="6858000"/>
          </a:xfrm>
          <a:prstGeom prst="rect">
            <a:avLst/>
          </a:prstGeom>
          <a:solidFill>
            <a:schemeClr val="bg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331597" y="0"/>
            <a:ext cx="169707" cy="6858000"/>
          </a:xfrm>
          <a:prstGeom prst="rect">
            <a:avLst/>
          </a:prstGeom>
          <a:solidFill>
            <a:schemeClr val="bg1"/>
          </a:solidFill>
          <a:ln w="9525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8139096" y="3817340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Monitoring &amp; Troubleshooting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3903822" y="3817340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Lab Objectives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3554304" y="3781168"/>
            <a:ext cx="324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5.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7778352" y="3781168"/>
            <a:ext cx="324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6.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8139096" y="4618315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Questions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3903822" y="4618315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Swarm Recap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3554304" y="4579918"/>
            <a:ext cx="324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7.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0" flipV="0">
            <a:off x="7778352" y="4579918"/>
            <a:ext cx="324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8.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rot="0" flipH="0" flipV="0">
            <a:off x="3903822" y="5419289"/>
            <a:ext cx="3384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Resources</a:t>
            </a: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 rot="0" flipH="0" flipV="0">
            <a:off x="3554304" y="5378670"/>
            <a:ext cx="324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9.</a:t>
            </a:r>
            <a:endParaRPr kumimoji="1" lang="zh-CN" alt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-1838325" y="-1107290"/>
            <a:ext cx="9350376" cy="9350372"/>
          </a:xfrm>
          <a:prstGeom prst="arc">
            <a:avLst>
              <a:gd name="adj1" fmla="val 18716968"/>
              <a:gd name="adj2" fmla="val 2846181"/>
            </a:avLst>
          </a:prstGeom>
          <a:noFill/>
          <a:ln w="12700" cap="sq"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0" y="1829582"/>
            <a:ext cx="6486182" cy="3490914"/>
          </a:xfrm>
          <a:custGeom>
            <a:avLst/>
            <a:gdLst>
              <a:gd name="connsiteX0" fmla="*/ 0 w 6486182"/>
              <a:gd name="connsiteY0" fmla="*/ 0 h 3490914"/>
              <a:gd name="connsiteX1" fmla="*/ 4740726 w 6486182"/>
              <a:gd name="connsiteY1" fmla="*/ 0 h 3490914"/>
              <a:gd name="connsiteX2" fmla="*/ 6486182 w 6486182"/>
              <a:gd name="connsiteY2" fmla="*/ 1745457 h 3490914"/>
              <a:gd name="connsiteX3" fmla="*/ 6486181 w 6486182"/>
              <a:gd name="connsiteY3" fmla="*/ 1745457 h 3490914"/>
              <a:gd name="connsiteX4" fmla="*/ 4740724 w 6486182"/>
              <a:gd name="connsiteY4" fmla="*/ 3490914 h 3490914"/>
              <a:gd name="connsiteX5" fmla="*/ 0 w 6486182"/>
              <a:gd name="connsiteY5" fmla="*/ 3490913 h 3490914"/>
            </a:gdLst>
            <a:rect l="l" t="t" r="r" b="b"/>
            <a:pathLst>
              <a:path w="6486182" h="3490914">
                <a:moveTo>
                  <a:pt x="0" y="0"/>
                </a:moveTo>
                <a:lnTo>
                  <a:pt x="4740726" y="0"/>
                </a:lnTo>
                <a:cubicBezTo>
                  <a:pt x="5704714" y="0"/>
                  <a:pt x="6486182" y="781468"/>
                  <a:pt x="6486182" y="1745457"/>
                </a:cubicBezTo>
                <a:lnTo>
                  <a:pt x="6486181" y="1745457"/>
                </a:lnTo>
                <a:cubicBezTo>
                  <a:pt x="6486181" y="2709446"/>
                  <a:pt x="5704713" y="3490914"/>
                  <a:pt x="4740724" y="3490914"/>
                </a:cubicBezTo>
                <a:lnTo>
                  <a:pt x="0" y="349091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711417" y="1236263"/>
            <a:ext cx="744810" cy="851280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98000"/>
                  <a:lumOff val="2000"/>
                </a:schemeClr>
              </a:gs>
            </a:gsLst>
            <a:lin ang="5400000" scaled="0"/>
          </a:gradFill>
          <a:ln cap="sq">
            <a:noFill/>
          </a:ln>
          <a:effectLst>
            <a:outerShdw dist="203200" blurRad="330200" dir="5400000" sx="90000" sy="90000" kx="0" ky="0" algn="t" rotWithShape="0">
              <a:schemeClr val="accent1">
                <a:lumMod val="50000"/>
                <a:alpha val="6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760557" y="1292427"/>
            <a:ext cx="646527" cy="738949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2700000" scaled="0"/>
          </a:gra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949291" y="1517960"/>
            <a:ext cx="269061" cy="269101"/>
          </a:xfrm>
          <a:custGeom>
            <a:avLst/>
            <a:gdLst>
              <a:gd name="connsiteX0" fmla="*/ 579031 w 719895"/>
              <a:gd name="connsiteY0" fmla="*/ 554022 h 720000"/>
              <a:gd name="connsiteX1" fmla="*/ 596778 w 719895"/>
              <a:gd name="connsiteY1" fmla="*/ 561368 h 720000"/>
              <a:gd name="connsiteX2" fmla="*/ 712550 w 719895"/>
              <a:gd name="connsiteY2" fmla="*/ 677140 h 720000"/>
              <a:gd name="connsiteX3" fmla="*/ 712550 w 719895"/>
              <a:gd name="connsiteY3" fmla="*/ 712634 h 720000"/>
              <a:gd name="connsiteX4" fmla="*/ 694887 w 719895"/>
              <a:gd name="connsiteY4" fmla="*/ 720000 h 720000"/>
              <a:gd name="connsiteX5" fmla="*/ 677140 w 719895"/>
              <a:gd name="connsiteY5" fmla="*/ 712634 h 720000"/>
              <a:gd name="connsiteX6" fmla="*/ 561284 w 719895"/>
              <a:gd name="connsiteY6" fmla="*/ 596861 h 720000"/>
              <a:gd name="connsiteX7" fmla="*/ 561284 w 719895"/>
              <a:gd name="connsiteY7" fmla="*/ 561368 h 720000"/>
              <a:gd name="connsiteX8" fmla="*/ 579031 w 719895"/>
              <a:gd name="connsiteY8" fmla="*/ 554022 h 720000"/>
              <a:gd name="connsiteX9" fmla="*/ 301109 w 719895"/>
              <a:gd name="connsiteY9" fmla="*/ 0 h 720000"/>
              <a:gd name="connsiteX10" fmla="*/ 602219 w 719895"/>
              <a:gd name="connsiteY10" fmla="*/ 301109 h 720000"/>
              <a:gd name="connsiteX11" fmla="*/ 301109 w 719895"/>
              <a:gd name="connsiteY11" fmla="*/ 602219 h 720000"/>
              <a:gd name="connsiteX12" fmla="*/ 0 w 719895"/>
              <a:gd name="connsiteY12" fmla="*/ 301109 h 720000"/>
              <a:gd name="connsiteX13" fmla="*/ 301109 w 719895"/>
              <a:gd name="connsiteY13" fmla="*/ 0 h 720000"/>
            </a:gdLst>
            <a:rect l="l" t="t" r="r" b="b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7594856" y="1244583"/>
            <a:ext cx="3606543" cy="822276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swarm init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083819" y="2549941"/>
            <a:ext cx="744810" cy="851280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cap="sq">
            <a:noFill/>
          </a:ln>
          <a:effectLst>
            <a:outerShdw dist="203200" blurRad="330200" dir="5400000" sx="90000" sy="90000" kx="0" ky="0" algn="t" rotWithShape="0">
              <a:schemeClr val="accent2">
                <a:lumMod val="50000"/>
                <a:alpha val="6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7132958" y="2606109"/>
            <a:ext cx="646527" cy="738949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80000"/>
                  <a:lumOff val="20000"/>
                </a:schemeClr>
              </a:gs>
            </a:gsLst>
            <a:lin ang="2700000" scaled="0"/>
          </a:gra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321672" y="2841720"/>
            <a:ext cx="269101" cy="248936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967258" y="2548180"/>
            <a:ext cx="3606543" cy="822276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swarm join - -token ...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-1311274" y="-580238"/>
            <a:ext cx="8296274" cy="8296270"/>
          </a:xfrm>
          <a:prstGeom prst="arc">
            <a:avLst>
              <a:gd name="adj1" fmla="val 19465670"/>
              <a:gd name="adj2" fmla="val 2211151"/>
            </a:avLst>
          </a:prstGeom>
          <a:noFill/>
          <a:ln w="12700" cap="sq"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60400" y="3133861"/>
            <a:ext cx="5087257" cy="882357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Command List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8016397" y="3870178"/>
            <a:ext cx="3606543" cy="822276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service create - -name nginx - p 80:80 nginx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7132958" y="3861858"/>
            <a:ext cx="744810" cy="851280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98000"/>
                  <a:lumOff val="2000"/>
                </a:schemeClr>
              </a:gs>
            </a:gsLst>
            <a:lin ang="5400000" scaled="0"/>
          </a:gradFill>
          <a:ln cap="sq">
            <a:noFill/>
          </a:ln>
          <a:effectLst>
            <a:outerShdw dist="203200" blurRad="330200" dir="5400000" sx="90000" sy="90000" kx="0" ky="0" algn="t" rotWithShape="0">
              <a:schemeClr val="accent1">
                <a:lumMod val="50000"/>
                <a:alpha val="6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7182098" y="3918022"/>
            <a:ext cx="646527" cy="738949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2700000" scaled="0"/>
          </a:gra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7361361" y="4131510"/>
            <a:ext cx="288000" cy="311972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7594856" y="5173775"/>
            <a:ext cx="3606543" cy="822276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stack deploy - c docker- compose.yml mystack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6711417" y="5175536"/>
            <a:ext cx="744810" cy="851280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cap="sq">
            <a:noFill/>
          </a:ln>
          <a:effectLst>
            <a:outerShdw dist="203200" blurRad="330200" dir="5400000" sx="90000" sy="90000" kx="0" ky="0" algn="t" rotWithShape="0">
              <a:schemeClr val="accent2">
                <a:lumMod val="50000"/>
                <a:alpha val="6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6760556" y="5231704"/>
            <a:ext cx="646527" cy="738949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80000"/>
                  <a:lumOff val="20000"/>
                </a:schemeClr>
              </a:gs>
            </a:gsLst>
            <a:lin ang="2700000" scaled="0"/>
          </a:gra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1" flipV="1">
            <a:off x="6939819" y="5461824"/>
            <a:ext cx="288000" cy="278709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Lab Commands Quick Reference</a:t>
            </a:r>
            <a:endParaRPr kumimoji="1" lang="zh-CN" altLang="en-US"/>
          </a:p>
        </p:txBody>
      </p:sp>
      <p:cxnSp>
        <p:nvCxnSpPr>
          <p:cNvPr id="24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25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228850" y="2998431"/>
            <a:ext cx="7734300" cy="1551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30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Monitoring &amp; Troubleshooting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5581473" y="1829903"/>
            <a:ext cx="1029054" cy="102905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7416" y="1037210"/>
            <a:ext cx="2317169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06</a:t>
            </a:r>
            <a:endParaRPr kumimoji="1" lang="zh-CN" alt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746882" flipH="0" flipV="0">
            <a:off x="918244" y="1834417"/>
            <a:ext cx="3295647" cy="3295645"/>
          </a:xfrm>
          <a:prstGeom prst="ellipse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746882" flipH="0" flipV="0">
            <a:off x="1188698" y="2104873"/>
            <a:ext cx="2754741" cy="2754739"/>
          </a:xfrm>
          <a:prstGeom prst="ellipse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746882" flipH="0" flipV="0">
            <a:off x="1696120" y="2557316"/>
            <a:ext cx="1849850" cy="18498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3446882" flipH="0" flipV="0">
            <a:off x="1551033" y="2412229"/>
            <a:ext cx="2140023" cy="2140023"/>
          </a:xfrm>
          <a:prstGeom prst="arc">
            <a:avLst>
              <a:gd name="adj1" fmla="val 18228952"/>
              <a:gd name="adj2" fmla="val 4388189"/>
            </a:avLst>
          </a:prstGeom>
          <a:noFill/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6146882" flipH="0" flipV="0">
            <a:off x="1551033" y="2412229"/>
            <a:ext cx="2140023" cy="2140023"/>
          </a:xfrm>
          <a:prstGeom prst="arc">
            <a:avLst>
              <a:gd name="adj1" fmla="val 4030654"/>
              <a:gd name="adj2" fmla="val 12159657"/>
            </a:avLst>
          </a:prstGeom>
          <a:noFill/>
          <a:ln w="190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746882" flipH="0" flipV="0">
            <a:off x="3171446" y="2571514"/>
            <a:ext cx="94307" cy="94307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746882" flipH="0" flipV="0">
            <a:off x="1883400" y="4255859"/>
            <a:ext cx="94307" cy="94307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000500" y="2043459"/>
            <a:ext cx="6223000" cy="82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node ls</a:t>
            </a:r>
            <a:endParaRPr kumimoji="1" lang="zh-CN" altLang="en-US"/>
          </a:p>
        </p:txBody>
      </p:sp>
      <p:cxnSp>
        <p:nvCxnSpPr>
          <p:cNvPr id="11" name="标题 1"/>
          <p:cNvCxnSpPr/>
          <p:nvPr/>
        </p:nvCxnSpPr>
        <p:spPr>
          <a:xfrm rot="0" flipH="0" flipV="0">
            <a:off x="3052630" y="1964445"/>
            <a:ext cx="7166983" cy="0"/>
          </a:xfrm>
          <a:prstGeom prst="line">
            <a:avLst/>
          </a:prstGeom>
          <a:noFill/>
          <a:ln w="19050" cap="sq">
            <a:solidFill>
              <a:schemeClr val="accent1"/>
            </a:solidFill>
            <a:miter/>
          </a:ln>
        </p:spPr>
      </p:cxnSp>
      <p:sp>
        <p:nvSpPr>
          <p:cNvPr id="12" name="标题 1"/>
          <p:cNvSpPr txBox="1"/>
          <p:nvPr/>
        </p:nvSpPr>
        <p:spPr>
          <a:xfrm rot="0" flipH="0" flipV="0">
            <a:off x="3001232" y="1889827"/>
            <a:ext cx="118442" cy="118442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000500" y="1542752"/>
            <a:ext cx="6223000" cy="377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Node status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005545" y="5032951"/>
            <a:ext cx="6217955" cy="82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stack ls
docker stack ps &lt;stack&gt;</a:t>
            </a:r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 rot="0" flipH="0" flipV="0">
            <a:off x="3106714" y="4953938"/>
            <a:ext cx="7166983" cy="0"/>
          </a:xfrm>
          <a:prstGeom prst="line">
            <a:avLst/>
          </a:prstGeom>
          <a:noFill/>
          <a:ln w="19050" cap="sq">
            <a:solidFill>
              <a:schemeClr val="accent1"/>
            </a:solidFill>
            <a:miter/>
          </a:ln>
        </p:spPr>
      </p:cxnSp>
      <p:sp>
        <p:nvSpPr>
          <p:cNvPr id="16" name="标题 1"/>
          <p:cNvSpPr txBox="1"/>
          <p:nvPr/>
        </p:nvSpPr>
        <p:spPr>
          <a:xfrm rot="0" flipH="0" flipV="0">
            <a:off x="3055316" y="4879320"/>
            <a:ext cx="118442" cy="118442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005544" y="4532244"/>
            <a:ext cx="6268756" cy="377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Stack status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4736360" y="3570424"/>
            <a:ext cx="6553940" cy="82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service ps &lt;service&gt;</a:t>
            </a:r>
            <a:endParaRPr kumimoji="1" lang="zh-CN" altLang="en-US"/>
          </a:p>
        </p:txBody>
      </p:sp>
      <p:cxnSp>
        <p:nvCxnSpPr>
          <p:cNvPr id="19" name="标题 1"/>
          <p:cNvCxnSpPr/>
          <p:nvPr/>
        </p:nvCxnSpPr>
        <p:spPr>
          <a:xfrm rot="0" flipH="0" flipV="0">
            <a:off x="4119474" y="3491411"/>
            <a:ext cx="7166983" cy="0"/>
          </a:xfrm>
          <a:prstGeom prst="line">
            <a:avLst/>
          </a:prstGeom>
          <a:noFill/>
          <a:ln w="19050" cap="sq">
            <a:solidFill>
              <a:schemeClr val="accent1"/>
            </a:solidFill>
            <a:miter/>
          </a:ln>
        </p:spPr>
      </p:cxnSp>
      <p:sp>
        <p:nvSpPr>
          <p:cNvPr id="20" name="标题 1"/>
          <p:cNvSpPr txBox="1"/>
          <p:nvPr/>
        </p:nvSpPr>
        <p:spPr>
          <a:xfrm rot="0" flipH="0" flipV="0">
            <a:off x="4068076" y="3416793"/>
            <a:ext cx="118442" cy="118442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4736359" y="3069717"/>
            <a:ext cx="6553941" cy="3775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Task placement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2262127" y="3126965"/>
            <a:ext cx="717834" cy="710550"/>
          </a:xfrm>
          <a:custGeom>
            <a:avLst/>
            <a:gdLst>
              <a:gd name="connsiteX0" fmla="*/ 1163193 w 1872552"/>
              <a:gd name="connsiteY0" fmla="*/ 1008682 h 1853550"/>
              <a:gd name="connsiteX1" fmla="*/ 1670113 w 1872552"/>
              <a:gd name="connsiteY1" fmla="*/ 1008682 h 1853550"/>
              <a:gd name="connsiteX2" fmla="*/ 1839277 w 1872552"/>
              <a:gd name="connsiteY2" fmla="*/ 1177465 h 1853550"/>
              <a:gd name="connsiteX3" fmla="*/ 1839277 w 1872552"/>
              <a:gd name="connsiteY3" fmla="*/ 1684195 h 1853550"/>
              <a:gd name="connsiteX4" fmla="*/ 1670113 w 1872552"/>
              <a:gd name="connsiteY4" fmla="*/ 1853550 h 1853550"/>
              <a:gd name="connsiteX5" fmla="*/ 1163193 w 1872552"/>
              <a:gd name="connsiteY5" fmla="*/ 1853550 h 1853550"/>
              <a:gd name="connsiteX6" fmla="*/ 993838 w 1872552"/>
              <a:gd name="connsiteY6" fmla="*/ 1684195 h 1853550"/>
              <a:gd name="connsiteX7" fmla="*/ 993838 w 1872552"/>
              <a:gd name="connsiteY7" fmla="*/ 1177465 h 1853550"/>
              <a:gd name="connsiteX8" fmla="*/ 1163193 w 1872552"/>
              <a:gd name="connsiteY8" fmla="*/ 1008682 h 1853550"/>
              <a:gd name="connsiteX9" fmla="*/ 169355 w 1872552"/>
              <a:gd name="connsiteY9" fmla="*/ 1008682 h 1853550"/>
              <a:gd name="connsiteX10" fmla="*/ 676275 w 1872552"/>
              <a:gd name="connsiteY10" fmla="*/ 1008682 h 1853550"/>
              <a:gd name="connsiteX11" fmla="*/ 845439 w 1872552"/>
              <a:gd name="connsiteY11" fmla="*/ 1177465 h 1853550"/>
              <a:gd name="connsiteX12" fmla="*/ 845439 w 1872552"/>
              <a:gd name="connsiteY12" fmla="*/ 1684195 h 1853550"/>
              <a:gd name="connsiteX13" fmla="*/ 676275 w 1872552"/>
              <a:gd name="connsiteY13" fmla="*/ 1853550 h 1853550"/>
              <a:gd name="connsiteX14" fmla="*/ 169355 w 1872552"/>
              <a:gd name="connsiteY14" fmla="*/ 1853550 h 1853550"/>
              <a:gd name="connsiteX15" fmla="*/ 0 w 1872552"/>
              <a:gd name="connsiteY15" fmla="*/ 1684195 h 1853550"/>
              <a:gd name="connsiteX16" fmla="*/ 0 w 1872552"/>
              <a:gd name="connsiteY16" fmla="*/ 1177465 h 1853550"/>
              <a:gd name="connsiteX17" fmla="*/ 169355 w 1872552"/>
              <a:gd name="connsiteY17" fmla="*/ 1008682 h 1853550"/>
              <a:gd name="connsiteX18" fmla="*/ 169355 w 1872552"/>
              <a:gd name="connsiteY18" fmla="*/ 33514 h 1853550"/>
              <a:gd name="connsiteX19" fmla="*/ 676275 w 1872552"/>
              <a:gd name="connsiteY19" fmla="*/ 33514 h 1853550"/>
              <a:gd name="connsiteX20" fmla="*/ 845439 w 1872552"/>
              <a:gd name="connsiteY20" fmla="*/ 202297 h 1853550"/>
              <a:gd name="connsiteX21" fmla="*/ 845439 w 1872552"/>
              <a:gd name="connsiteY21" fmla="*/ 709027 h 1853550"/>
              <a:gd name="connsiteX22" fmla="*/ 676275 w 1872552"/>
              <a:gd name="connsiteY22" fmla="*/ 878382 h 1853550"/>
              <a:gd name="connsiteX23" fmla="*/ 169355 w 1872552"/>
              <a:gd name="connsiteY23" fmla="*/ 878382 h 1853550"/>
              <a:gd name="connsiteX24" fmla="*/ 0 w 1872552"/>
              <a:gd name="connsiteY24" fmla="*/ 709027 h 1853550"/>
              <a:gd name="connsiteX25" fmla="*/ 0 w 1872552"/>
              <a:gd name="connsiteY25" fmla="*/ 202297 h 1853550"/>
              <a:gd name="connsiteX26" fmla="*/ 169355 w 1872552"/>
              <a:gd name="connsiteY26" fmla="*/ 33514 h 1853550"/>
              <a:gd name="connsiteX27" fmla="*/ 1416605 w 1872552"/>
              <a:gd name="connsiteY27" fmla="*/ 0 h 1853550"/>
              <a:gd name="connsiteX28" fmla="*/ 1474183 w 1872552"/>
              <a:gd name="connsiteY28" fmla="*/ 23846 h 1853550"/>
              <a:gd name="connsiteX29" fmla="*/ 1848706 w 1872552"/>
              <a:gd name="connsiteY29" fmla="*/ 398369 h 1853550"/>
              <a:gd name="connsiteX30" fmla="*/ 1848706 w 1872552"/>
              <a:gd name="connsiteY30" fmla="*/ 513526 h 1853550"/>
              <a:gd name="connsiteX31" fmla="*/ 1474183 w 1872552"/>
              <a:gd name="connsiteY31" fmla="*/ 888049 h 1853550"/>
              <a:gd name="connsiteX32" fmla="*/ 1359026 w 1872552"/>
              <a:gd name="connsiteY32" fmla="*/ 888049 h 1853550"/>
              <a:gd name="connsiteX33" fmla="*/ 984408 w 1872552"/>
              <a:gd name="connsiteY33" fmla="*/ 513526 h 1853550"/>
              <a:gd name="connsiteX34" fmla="*/ 984408 w 1872552"/>
              <a:gd name="connsiteY34" fmla="*/ 398369 h 1853550"/>
              <a:gd name="connsiteX35" fmla="*/ 1359026 w 1872552"/>
              <a:gd name="connsiteY35" fmla="*/ 23846 h 1853550"/>
              <a:gd name="connsiteX36" fmla="*/ 1416605 w 1872552"/>
              <a:gd name="connsiteY36" fmla="*/ 0 h 1853550"/>
            </a:gdLst>
            <a:rect l="l" t="t" r="r" b="b"/>
            <a:pathLst>
              <a:path w="1872552" h="1853550">
                <a:moveTo>
                  <a:pt x="1163193" y="1008682"/>
                </a:moveTo>
                <a:lnTo>
                  <a:pt x="1670113" y="1008682"/>
                </a:lnTo>
                <a:cubicBezTo>
                  <a:pt x="1763348" y="1008786"/>
                  <a:pt x="1838963" y="1084230"/>
                  <a:pt x="1839277" y="1177465"/>
                </a:cubicBezTo>
                <a:lnTo>
                  <a:pt x="1839277" y="1684195"/>
                </a:lnTo>
                <a:cubicBezTo>
                  <a:pt x="1839277" y="1777652"/>
                  <a:pt x="1763570" y="1853445"/>
                  <a:pt x="1670113" y="1853550"/>
                </a:cubicBezTo>
                <a:lnTo>
                  <a:pt x="1163193" y="1853550"/>
                </a:lnTo>
                <a:cubicBezTo>
                  <a:pt x="1069661" y="1853550"/>
                  <a:pt x="993838" y="1777727"/>
                  <a:pt x="993838" y="1684195"/>
                </a:cubicBezTo>
                <a:lnTo>
                  <a:pt x="993838" y="1177465"/>
                </a:lnTo>
                <a:cubicBezTo>
                  <a:pt x="994153" y="1084156"/>
                  <a:pt x="1069883" y="1008681"/>
                  <a:pt x="1163193" y="1008682"/>
                </a:cubicBezTo>
                <a:close/>
                <a:moveTo>
                  <a:pt x="169355" y="1008682"/>
                </a:moveTo>
                <a:lnTo>
                  <a:pt x="676275" y="1008682"/>
                </a:lnTo>
                <a:cubicBezTo>
                  <a:pt x="769510" y="1008786"/>
                  <a:pt x="845125" y="1084230"/>
                  <a:pt x="845439" y="1177465"/>
                </a:cubicBezTo>
                <a:lnTo>
                  <a:pt x="845439" y="1684195"/>
                </a:lnTo>
                <a:cubicBezTo>
                  <a:pt x="845439" y="1777652"/>
                  <a:pt x="769732" y="1853445"/>
                  <a:pt x="676275" y="1853550"/>
                </a:cubicBezTo>
                <a:lnTo>
                  <a:pt x="169355" y="1853550"/>
                </a:lnTo>
                <a:cubicBezTo>
                  <a:pt x="75823" y="1853550"/>
                  <a:pt x="0" y="1777727"/>
                  <a:pt x="0" y="1684195"/>
                </a:cubicBezTo>
                <a:lnTo>
                  <a:pt x="0" y="1177465"/>
                </a:lnTo>
                <a:cubicBezTo>
                  <a:pt x="315" y="1084156"/>
                  <a:pt x="76045" y="1008681"/>
                  <a:pt x="169355" y="1008682"/>
                </a:cubicBezTo>
                <a:close/>
                <a:moveTo>
                  <a:pt x="169355" y="33514"/>
                </a:moveTo>
                <a:lnTo>
                  <a:pt x="676275" y="33514"/>
                </a:lnTo>
                <a:cubicBezTo>
                  <a:pt x="769510" y="33618"/>
                  <a:pt x="845125" y="109062"/>
                  <a:pt x="845439" y="202297"/>
                </a:cubicBezTo>
                <a:lnTo>
                  <a:pt x="845439" y="709027"/>
                </a:lnTo>
                <a:cubicBezTo>
                  <a:pt x="845439" y="802484"/>
                  <a:pt x="769732" y="878277"/>
                  <a:pt x="676275" y="878382"/>
                </a:cubicBezTo>
                <a:lnTo>
                  <a:pt x="169355" y="878382"/>
                </a:lnTo>
                <a:cubicBezTo>
                  <a:pt x="75823" y="878382"/>
                  <a:pt x="0" y="802559"/>
                  <a:pt x="0" y="709027"/>
                </a:cubicBezTo>
                <a:lnTo>
                  <a:pt x="0" y="202297"/>
                </a:lnTo>
                <a:cubicBezTo>
                  <a:pt x="315" y="108988"/>
                  <a:pt x="76045" y="33513"/>
                  <a:pt x="169355" y="33514"/>
                </a:cubicBezTo>
                <a:close/>
                <a:moveTo>
                  <a:pt x="1416605" y="0"/>
                </a:moveTo>
                <a:cubicBezTo>
                  <a:pt x="1437443" y="0"/>
                  <a:pt x="1458281" y="7948"/>
                  <a:pt x="1474183" y="23846"/>
                </a:cubicBezTo>
                <a:lnTo>
                  <a:pt x="1848706" y="398369"/>
                </a:lnTo>
                <a:cubicBezTo>
                  <a:pt x="1880501" y="430171"/>
                  <a:pt x="1880501" y="481724"/>
                  <a:pt x="1848706" y="513526"/>
                </a:cubicBezTo>
                <a:lnTo>
                  <a:pt x="1474183" y="888049"/>
                </a:lnTo>
                <a:cubicBezTo>
                  <a:pt x="1442379" y="919843"/>
                  <a:pt x="1390830" y="919843"/>
                  <a:pt x="1359026" y="888049"/>
                </a:cubicBezTo>
                <a:lnTo>
                  <a:pt x="984408" y="513526"/>
                </a:lnTo>
                <a:cubicBezTo>
                  <a:pt x="952613" y="481724"/>
                  <a:pt x="952613" y="430171"/>
                  <a:pt x="984408" y="398369"/>
                </a:cubicBezTo>
                <a:lnTo>
                  <a:pt x="1359026" y="23846"/>
                </a:lnTo>
                <a:cubicBezTo>
                  <a:pt x="1374928" y="7948"/>
                  <a:pt x="1395766" y="0"/>
                  <a:pt x="141660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Monitoring Nodes and Services</a:t>
            </a:r>
            <a:endParaRPr kumimoji="1" lang="zh-CN" altLang="en-US"/>
          </a:p>
        </p:txBody>
      </p:sp>
      <p:cxnSp>
        <p:nvCxnSpPr>
          <p:cNvPr id="24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25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228850" y="2998431"/>
            <a:ext cx="7734300" cy="1551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30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Swarm Recap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5581473" y="1829903"/>
            <a:ext cx="1029054" cy="102905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7416" y="1037210"/>
            <a:ext cx="2317169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07</a:t>
            </a:r>
            <a:endParaRPr kumimoji="1" lang="zh-CN" altLang="en-US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4464148" y="2342625"/>
            <a:ext cx="3238305" cy="3956575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 rot="0" flipH="0" flipV="0">
            <a:off x="673101" y="983868"/>
            <a:ext cx="10845798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Key points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469649" y="4135432"/>
            <a:ext cx="3240000" cy="216000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000000" scaled="0"/>
          </a:gradFill>
          <a:ln w="12700" cap="sq">
            <a:noFill/>
            <a:miter/>
          </a:ln>
          <a:effectLst/>
        </p:spPr>
        <p:txBody>
          <a:bodyPr vert="horz" wrap="square" lIns="274320" tIns="0" rIns="182880" bIns="274320" rtlCol="0" anchor="b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469649" y="2123106"/>
            <a:ext cx="3240000" cy="108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274320" tIns="0" rIns="182880" bIns="274320" rtlCol="0" anchor="b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8017016" y="2385340"/>
            <a:ext cx="372117" cy="372117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22225" cap="rnd">
            <a:noFill/>
            <a:round/>
            <a:headEnd/>
            <a:tailEnd/>
          </a:ln>
        </p:spPr>
        <p:txBody>
          <a:bodyPr vert="horz" wrap="square" lIns="121920" tIns="60960" rIns="121920" bIns="60960" rtlCol="0" anchor="t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809777" y="4513786"/>
            <a:ext cx="354985" cy="334581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accent1"/>
          </a:solidFill>
          <a:ln w="22225" cap="rnd">
            <a:noFill/>
            <a:round/>
            <a:headEnd/>
            <a:tailEnd/>
          </a:ln>
        </p:spPr>
        <p:txBody>
          <a:bodyPr vert="horz" wrap="square" lIns="121920" tIns="60960" rIns="121920" bIns="60960" rtlCol="0" anchor="t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808195" y="2385340"/>
            <a:ext cx="332751" cy="332800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accent1"/>
          </a:solidFill>
          <a:ln w="22225" cap="flat">
            <a:noFill/>
            <a:miter/>
            <a:headEnd/>
            <a:tailEnd/>
          </a:ln>
        </p:spPr>
        <p:txBody>
          <a:bodyPr vert="horz" wrap="square" lIns="121920" tIns="60960" rIns="121920" bIns="60960" rtlCol="0" anchor="t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8017016" y="2849992"/>
            <a:ext cx="3508233" cy="13738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Good for small to medium scale production setups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63716" y="4856592"/>
            <a:ext cx="3508233" cy="14500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Services, Stacks, Load Balancing covered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63716" y="2722992"/>
            <a:ext cx="3508233" cy="15008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Simple orchestration tool built into Docker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Summary</a:t>
            </a:r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15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228850" y="2998431"/>
            <a:ext cx="7734300" cy="1551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30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5581473" y="1829903"/>
            <a:ext cx="1029054" cy="102905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7416" y="1037210"/>
            <a:ext cx="2317169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08</a:t>
            </a:r>
            <a:endParaRPr kumimoji="1" lang="zh-CN" altLang="en-US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69510" y="1134110"/>
            <a:ext cx="453863" cy="453863"/>
          </a:xfrm>
          <a:prstGeom prst="halfFrame">
            <a:avLst>
              <a:gd name="adj1" fmla="val 14215"/>
              <a:gd name="adj2" fmla="val 15686"/>
            </a:avLst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296441" y="1337681"/>
            <a:ext cx="4563842" cy="20945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296441" y="1337680"/>
            <a:ext cx="4563842" cy="54580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433569" y="1983281"/>
            <a:ext cx="4289584" cy="131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What is the difference between a container and a service?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982108" y="1297191"/>
            <a:ext cx="3240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Container vs Service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319017" y="1337681"/>
            <a:ext cx="4563842" cy="20945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319017" y="1337680"/>
            <a:ext cx="4563842" cy="54580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456145" y="1983281"/>
            <a:ext cx="4289584" cy="131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How does Swarm handle scaling and fault tolerance?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004683" y="1297191"/>
            <a:ext cx="3240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Scaling and Fault Tolerance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296441" y="3820270"/>
            <a:ext cx="4563842" cy="20945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296441" y="3820269"/>
            <a:ext cx="4563842" cy="54580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433569" y="4465870"/>
            <a:ext cx="4289584" cy="131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What happens when a manager node fails?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982108" y="3779780"/>
            <a:ext cx="3240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Manager Node Failure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10800000" flipH="0" flipV="0">
            <a:off x="10655926" y="5676427"/>
            <a:ext cx="453863" cy="453863"/>
          </a:xfrm>
          <a:prstGeom prst="halfFrame">
            <a:avLst>
              <a:gd name="adj1" fmla="val 14215"/>
              <a:gd name="adj2" fmla="val 15686"/>
            </a:avLst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6319017" y="3820270"/>
            <a:ext cx="4563842" cy="20945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319017" y="3820269"/>
            <a:ext cx="4563842" cy="54580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456145" y="4465870"/>
            <a:ext cx="4289584" cy="131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Can Swarm be used for large- scale production?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7004683" y="3779780"/>
            <a:ext cx="3240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Large-scale Production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</a:t>
            </a:r>
            <a:endParaRPr kumimoji="1" lang="zh-CN" altLang="en-US"/>
          </a:p>
        </p:txBody>
      </p:sp>
      <p:cxnSp>
        <p:nvCxnSpPr>
          <p:cNvPr id="22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23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69510" y="1134110"/>
            <a:ext cx="453863" cy="453863"/>
          </a:xfrm>
          <a:prstGeom prst="halfFrame">
            <a:avLst>
              <a:gd name="adj1" fmla="val 14215"/>
              <a:gd name="adj2" fmla="val 15686"/>
            </a:avLst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296441" y="1337681"/>
            <a:ext cx="4563842" cy="20945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296441" y="1337680"/>
            <a:ext cx="4563842" cy="54580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433569" y="1983281"/>
            <a:ext cx="4289584" cy="131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What is the difference between a container and a service?</a:t>
            </a:r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- A container is a single running instance of an image.
- A service is a higher-level abstraction in Swarm that manages multiple container replicas, scaling, and updates.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982108" y="1297191"/>
            <a:ext cx="3240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Container vs Service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319017" y="1337681"/>
            <a:ext cx="4563842" cy="20945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319017" y="1337680"/>
            <a:ext cx="4563842" cy="54580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456145" y="1983281"/>
            <a:ext cx="4289584" cy="131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How does Swarm handle scaling and fault tolerance?
</a:t>
            </a:r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Swarm scales by increasing service replicas.
- It ensures fault tolerance by rescheduling tasks if a node or container fails.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004683" y="1297191"/>
            <a:ext cx="3240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Scaling and Fault Tolerance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296441" y="3820270"/>
            <a:ext cx="4563842" cy="20945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296441" y="3820269"/>
            <a:ext cx="4563842" cy="54580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433569" y="4465870"/>
            <a:ext cx="4289584" cy="131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What happens when a manager node fails?
</a:t>
            </a:r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If it’s a non-leader, no impact.
- If it’s the leader, a new leader is auto-elected from remaining managers.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982108" y="3779780"/>
            <a:ext cx="3240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Manager Node Failure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10800000" flipH="0" flipV="0">
            <a:off x="10655926" y="5676427"/>
            <a:ext cx="453863" cy="453863"/>
          </a:xfrm>
          <a:prstGeom prst="halfFrame">
            <a:avLst>
              <a:gd name="adj1" fmla="val 14215"/>
              <a:gd name="adj2" fmla="val 15686"/>
            </a:avLst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6319017" y="3820270"/>
            <a:ext cx="4563842" cy="209456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319017" y="3820269"/>
            <a:ext cx="4563842" cy="54580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456145" y="4465870"/>
            <a:ext cx="4289584" cy="131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Can Swarm be used for large- scale production?
</a:t>
            </a:r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Yes, for small to mid-sized setups.
- For very large-scale systems, Kubernetes is preferred due to richer features and ecosystem.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7004683" y="3779780"/>
            <a:ext cx="3240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Large-scale Production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 &amp; Answers</a:t>
            </a:r>
            <a:endParaRPr kumimoji="1" lang="zh-CN" altLang="en-US"/>
          </a:p>
        </p:txBody>
      </p:sp>
      <p:cxnSp>
        <p:nvCxnSpPr>
          <p:cNvPr id="22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23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228850" y="2998431"/>
            <a:ext cx="7734300" cy="1551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30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Resources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5581473" y="1829903"/>
            <a:ext cx="1029054" cy="102905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7416" y="1037210"/>
            <a:ext cx="2317169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09</a:t>
            </a:r>
            <a:endParaRPr kumimoji="1" lang="zh-CN" altLang="en-US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标题 1"/>
          <p:cNvCxnSpPr/>
          <p:nvPr/>
        </p:nvCxnSpPr>
        <p:spPr>
          <a:xfrm rot="0" flipH="0" flipV="0">
            <a:off x="1646050" y="2453508"/>
            <a:ext cx="10545950" cy="0"/>
          </a:xfrm>
          <a:prstGeom prst="line">
            <a:avLst/>
          </a:prstGeom>
          <a:noFill/>
          <a:ln w="6350" cap="sq">
            <a:solidFill>
              <a:schemeClr val="tx1">
                <a:lumMod val="50000"/>
                <a:lumOff val="50000"/>
                <a:alpha val="35000"/>
              </a:schemeClr>
            </a:solidFill>
            <a:miter/>
          </a:ln>
        </p:spPr>
      </p:cxnSp>
      <p:sp>
        <p:nvSpPr>
          <p:cNvPr id="4" name="标题 1"/>
          <p:cNvSpPr txBox="1"/>
          <p:nvPr/>
        </p:nvSpPr>
        <p:spPr>
          <a:xfrm rot="0" flipH="0" flipV="0">
            <a:off x="6954593" y="2231398"/>
            <a:ext cx="444222" cy="444220"/>
          </a:xfrm>
          <a:prstGeom prst="ellipse">
            <a:avLst/>
          </a:prstGeom>
          <a:solidFill>
            <a:schemeClr val="accent2"/>
          </a:solidFill>
          <a:ln w="12700" cap="rnd">
            <a:noFill/>
            <a:round/>
            <a:headEnd/>
            <a:tailEnd/>
          </a:ln>
          <a:effectLst>
            <a:outerShdw dist="127000" blurRad="254000" dir="0" sx="100000" sy="100000" kx="0" ky="0" algn="ctr" rotWithShape="0">
              <a:schemeClr val="accent2"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28299" y="3009898"/>
            <a:ext cx="5089596" cy="2515403"/>
          </a:xfrm>
          <a:prstGeom prst="roundRect">
            <a:avLst>
              <a:gd name="adj" fmla="val 4569"/>
            </a:avLst>
          </a:prstGeom>
          <a:solidFill>
            <a:schemeClr val="bg1"/>
          </a:solidFill>
          <a:ln w="12700" cap="rnd">
            <a:solidFill>
              <a:schemeClr val="bg1"/>
            </a:solidFill>
            <a:round/>
            <a:headEnd/>
            <a:tailEnd/>
          </a:ln>
          <a:effectLst>
            <a:outerShdw dist="127000" blurRad="254000" dir="0" sx="100000" sy="100000" kx="0" ky="0" algn="ctr" rotWithShape="0">
              <a:schemeClr val="bg1">
                <a:lumMod val="6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23319" y="3047118"/>
            <a:ext cx="1295400" cy="929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6000">
                <a:ln w="12700">
                  <a:noFill/>
                </a:ln>
                <a:solidFill>
                  <a:srgbClr val="75AFB0">
                    <a:alpha val="25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340551" y="3009898"/>
            <a:ext cx="5089596" cy="2514602"/>
          </a:xfrm>
          <a:prstGeom prst="roundRect">
            <a:avLst>
              <a:gd name="adj" fmla="val 4569"/>
            </a:avLst>
          </a:prstGeom>
          <a:solidFill>
            <a:schemeClr val="bg1"/>
          </a:solidFill>
          <a:ln w="12700" cap="rnd">
            <a:solidFill>
              <a:schemeClr val="bg1"/>
            </a:solidFill>
            <a:round/>
            <a:headEnd/>
            <a:tailEnd/>
          </a:ln>
          <a:effectLst>
            <a:outerShdw dist="127000" blurRad="254000" dir="0" sx="100000" sy="100000" kx="0" ky="0" algn="ctr" rotWithShape="0">
              <a:schemeClr val="bg1">
                <a:lumMod val="6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535571" y="3047118"/>
            <a:ext cx="1295400" cy="929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6000">
                <a:ln w="12700">
                  <a:noFill/>
                </a:ln>
                <a:solidFill>
                  <a:srgbClr val="75AFB0">
                    <a:alpha val="25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766568" y="4010074"/>
            <a:ext cx="4364982" cy="103182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https://labs.play- with- docker.com/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050151" y="4010074"/>
            <a:ext cx="4351390" cy="10257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https://docs.docker.com/engine/swarm/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073924" y="2356635"/>
            <a:ext cx="205561" cy="193745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cap="sq">
            <a:solidFill>
              <a:schemeClr val="bg1"/>
            </a:solidFill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252293" y="2231398"/>
            <a:ext cx="444222" cy="444220"/>
          </a:xfrm>
          <a:prstGeom prst="ellipse">
            <a:avLst/>
          </a:prstGeom>
          <a:solidFill>
            <a:schemeClr val="accent2"/>
          </a:solidFill>
          <a:ln w="12700" cap="rnd">
            <a:noFill/>
            <a:round/>
            <a:headEnd/>
            <a:tailEnd/>
          </a:ln>
          <a:effectLst>
            <a:outerShdw dist="127000" blurRad="254000" dir="0" sx="100000" sy="100000" kx="0" ky="0" algn="ctr" rotWithShape="0">
              <a:schemeClr val="accent2"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367459" y="2350728"/>
            <a:ext cx="205561" cy="205561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cap="sq">
            <a:solidFill>
              <a:schemeClr val="bg1"/>
            </a:solidFill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050151" y="3352800"/>
            <a:ext cx="19812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Docs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6766568" y="3352800"/>
            <a:ext cx="19812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Play with Docker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Additional Resources</a:t>
            </a:r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18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228850" y="2998431"/>
            <a:ext cx="7734300" cy="1551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30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Swarm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5581473" y="1829903"/>
            <a:ext cx="1029054" cy="102905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7416" y="1037210"/>
            <a:ext cx="2317169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01</a:t>
            </a:r>
            <a:endParaRPr kumimoji="1" lang="zh-CN" altLang="en-US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1874982" y="2081618"/>
            <a:ext cx="8442036" cy="2114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71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Thanks</a:t>
            </a: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225800" y="4408083"/>
            <a:ext cx="5740400" cy="520700"/>
          </a:xfrm>
          <a:prstGeom prst="flowChartTerminator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3648364" y="4408083"/>
            <a:ext cx="4895272" cy="505569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Karthikeyan Vaiyapuri</a:t>
            </a:r>
            <a:endParaRPr kumimoji="1" lang="zh-CN" alt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9327575" y="1976310"/>
            <a:ext cx="540000" cy="508962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Swarm Architecture </a:t>
            </a:r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5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  <p:pic>
        <p:nvPicPr>
          <p:cNvPr id="6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1366384" y="2082600"/>
            <a:ext cx="9212716" cy="3378599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-1508125" y="1521856"/>
            <a:ext cx="3143250" cy="31432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254000" blurRad="762000" dir="5400000" sx="100000" sy="100000" kx="0" ky="0" algn="ctr" rotWithShape="0">
              <a:srgbClr val="000000">
                <a:alpha val="30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/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723900" y="3093481"/>
            <a:ext cx="363220" cy="0"/>
          </a:xfrm>
          <a:prstGeom prst="straightConnector1">
            <a:avLst/>
          </a:prstGeom>
          <a:noFill/>
          <a:ln w="57150" cap="sq">
            <a:solidFill>
              <a:srgbClr val="FFFFFF">
                <a:alpha val="100000"/>
              </a:srgbClr>
            </a:solidFill>
            <a:miter/>
            <a:tailEnd type="triangle"/>
          </a:ln>
        </p:spPr>
      </p:cxnSp>
      <p:cxnSp>
        <p:nvCxnSpPr>
          <p:cNvPr id="5" name="标题 1"/>
          <p:cNvCxnSpPr/>
          <p:nvPr/>
        </p:nvCxnSpPr>
        <p:spPr>
          <a:xfrm rot="0" flipH="0" flipV="0">
            <a:off x="2545716" y="3021647"/>
            <a:ext cx="4816471" cy="1"/>
          </a:xfrm>
          <a:prstGeom prst="line">
            <a:avLst/>
          </a:prstGeom>
          <a:noFill/>
          <a:ln w="10477" cap="sq">
            <a:solidFill>
              <a:schemeClr val="bg1">
                <a:lumMod val="85000"/>
              </a:schemeClr>
            </a:solidFill>
            <a:miter/>
          </a:ln>
        </p:spPr>
      </p:cxnSp>
      <p:sp>
        <p:nvSpPr>
          <p:cNvPr id="6" name="标题 1"/>
          <p:cNvSpPr txBox="1"/>
          <p:nvPr/>
        </p:nvSpPr>
        <p:spPr>
          <a:xfrm rot="0" flipH="0" flipV="0">
            <a:off x="2469280" y="29682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7306240" y="29682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2488379" y="3408082"/>
            <a:ext cx="458868" cy="497065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284919" y="3408082"/>
            <a:ext cx="435245" cy="497065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469280" y="4058274"/>
            <a:ext cx="42135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Built- in clustering, scaling, and scheduling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254009" y="4058273"/>
            <a:ext cx="4201391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Simple to set up and tightly integrated with Docker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2463800" y="1498600"/>
            <a:ext cx="8991600" cy="114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Native Docker orchestration tool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Docker Swarm?</a:t>
            </a:r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15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969657" y="1665453"/>
            <a:ext cx="3729808" cy="2126405"/>
          </a:xfrm>
          <a:custGeom>
            <a:avLst/>
            <a:gdLst>
              <a:gd name="connsiteX0" fmla="*/ 2079674 w 3729808"/>
              <a:gd name="connsiteY0" fmla="*/ 502 h 2126405"/>
              <a:gd name="connsiteX1" fmla="*/ 3512384 w 3729808"/>
              <a:gd name="connsiteY1" fmla="*/ 513845 h 2126405"/>
              <a:gd name="connsiteX2" fmla="*/ 3561940 w 3729808"/>
              <a:gd name="connsiteY2" fmla="*/ 559816 h 2126405"/>
              <a:gd name="connsiteX3" fmla="*/ 3729808 w 3729808"/>
              <a:gd name="connsiteY3" fmla="*/ 391947 h 2126405"/>
              <a:gd name="connsiteX4" fmla="*/ 3729808 w 3729808"/>
              <a:gd name="connsiteY4" fmla="*/ 1306347 h 2126405"/>
              <a:gd name="connsiteX5" fmla="*/ 2815408 w 3729808"/>
              <a:gd name="connsiteY5" fmla="*/ 1306347 h 2126405"/>
              <a:gd name="connsiteX6" fmla="*/ 2961619 w 3729808"/>
              <a:gd name="connsiteY6" fmla="*/ 1160137 h 2126405"/>
              <a:gd name="connsiteX7" fmla="*/ 2886504 w 3729808"/>
              <a:gd name="connsiteY7" fmla="*/ 1095493 h 2126405"/>
              <a:gd name="connsiteX8" fmla="*/ 1636192 w 3729808"/>
              <a:gd name="connsiteY8" fmla="*/ 943078 h 2126405"/>
              <a:gd name="connsiteX9" fmla="*/ 845518 w 3729808"/>
              <a:gd name="connsiteY9" fmla="*/ 2126405 h 2126405"/>
              <a:gd name="connsiteX10" fmla="*/ 0 w 3729808"/>
              <a:gd name="connsiteY10" fmla="*/ 2126405 h 2126405"/>
              <a:gd name="connsiteX11" fmla="*/ 1312627 w 3729808"/>
              <a:gd name="connsiteY11" fmla="*/ 161920 h 2126405"/>
              <a:gd name="connsiteX12" fmla="*/ 2079674 w 3729808"/>
              <a:gd name="connsiteY12" fmla="*/ 502 h 2126405"/>
            </a:gdLst>
            <a:rect l="l" t="t" r="r" b="b"/>
            <a:pathLst>
              <a:path w="3729808" h="2126405">
                <a:moveTo>
                  <a:pt x="2079674" y="502"/>
                </a:moveTo>
                <a:cubicBezTo>
                  <a:pt x="2597127" y="-10749"/>
                  <a:pt x="3109402" y="167269"/>
                  <a:pt x="3512384" y="513845"/>
                </a:cubicBezTo>
                <a:lnTo>
                  <a:pt x="3561940" y="559816"/>
                </a:lnTo>
                <a:lnTo>
                  <a:pt x="3729808" y="391947"/>
                </a:lnTo>
                <a:lnTo>
                  <a:pt x="3729808" y="1306347"/>
                </a:lnTo>
                <a:lnTo>
                  <a:pt x="2815408" y="1306347"/>
                </a:lnTo>
                <a:lnTo>
                  <a:pt x="2961619" y="1160137"/>
                </a:lnTo>
                <a:lnTo>
                  <a:pt x="2886504" y="1095493"/>
                </a:lnTo>
                <a:cubicBezTo>
                  <a:pt x="2529113" y="831827"/>
                  <a:pt x="2054978" y="769611"/>
                  <a:pt x="1636192" y="943078"/>
                </a:cubicBezTo>
                <a:cubicBezTo>
                  <a:pt x="1157581" y="1141325"/>
                  <a:pt x="845518" y="1608360"/>
                  <a:pt x="845518" y="2126405"/>
                </a:cubicBezTo>
                <a:lnTo>
                  <a:pt x="0" y="2126405"/>
                </a:lnTo>
                <a:cubicBezTo>
                  <a:pt x="0" y="1266379"/>
                  <a:pt x="518067" y="491037"/>
                  <a:pt x="1312627" y="161920"/>
                </a:cubicBezTo>
                <a:cubicBezTo>
                  <a:pt x="1560927" y="59071"/>
                  <a:pt x="1820948" y="6128"/>
                  <a:pt x="2079674" y="502"/>
                </a:cubicBezTo>
                <a:close/>
              </a:path>
            </a:pathLst>
          </a:custGeom>
          <a:gradFill>
            <a:gsLst>
              <a:gs pos="18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1">
            <a:off x="4449966" y="3581338"/>
            <a:ext cx="3729808" cy="2126405"/>
          </a:xfrm>
          <a:custGeom>
            <a:avLst/>
            <a:gdLst>
              <a:gd name="connsiteX0" fmla="*/ 2079674 w 3729808"/>
              <a:gd name="connsiteY0" fmla="*/ 502 h 2126405"/>
              <a:gd name="connsiteX1" fmla="*/ 3512384 w 3729808"/>
              <a:gd name="connsiteY1" fmla="*/ 513845 h 2126405"/>
              <a:gd name="connsiteX2" fmla="*/ 3561940 w 3729808"/>
              <a:gd name="connsiteY2" fmla="*/ 559816 h 2126405"/>
              <a:gd name="connsiteX3" fmla="*/ 3729808 w 3729808"/>
              <a:gd name="connsiteY3" fmla="*/ 391947 h 2126405"/>
              <a:gd name="connsiteX4" fmla="*/ 3729808 w 3729808"/>
              <a:gd name="connsiteY4" fmla="*/ 1306347 h 2126405"/>
              <a:gd name="connsiteX5" fmla="*/ 2815408 w 3729808"/>
              <a:gd name="connsiteY5" fmla="*/ 1306347 h 2126405"/>
              <a:gd name="connsiteX6" fmla="*/ 2961619 w 3729808"/>
              <a:gd name="connsiteY6" fmla="*/ 1160137 h 2126405"/>
              <a:gd name="connsiteX7" fmla="*/ 2886504 w 3729808"/>
              <a:gd name="connsiteY7" fmla="*/ 1095493 h 2126405"/>
              <a:gd name="connsiteX8" fmla="*/ 1636192 w 3729808"/>
              <a:gd name="connsiteY8" fmla="*/ 943078 h 2126405"/>
              <a:gd name="connsiteX9" fmla="*/ 845518 w 3729808"/>
              <a:gd name="connsiteY9" fmla="*/ 2126405 h 2126405"/>
              <a:gd name="connsiteX10" fmla="*/ 0 w 3729808"/>
              <a:gd name="connsiteY10" fmla="*/ 2126405 h 2126405"/>
              <a:gd name="connsiteX11" fmla="*/ 1312627 w 3729808"/>
              <a:gd name="connsiteY11" fmla="*/ 161920 h 2126405"/>
              <a:gd name="connsiteX12" fmla="*/ 2079674 w 3729808"/>
              <a:gd name="connsiteY12" fmla="*/ 502 h 2126405"/>
            </a:gdLst>
            <a:rect l="l" t="t" r="r" b="b"/>
            <a:pathLst>
              <a:path w="3729808" h="2126405">
                <a:moveTo>
                  <a:pt x="2079674" y="502"/>
                </a:moveTo>
                <a:cubicBezTo>
                  <a:pt x="2597127" y="-10749"/>
                  <a:pt x="3109402" y="167269"/>
                  <a:pt x="3512384" y="513845"/>
                </a:cubicBezTo>
                <a:lnTo>
                  <a:pt x="3561940" y="559816"/>
                </a:lnTo>
                <a:lnTo>
                  <a:pt x="3729808" y="391947"/>
                </a:lnTo>
                <a:lnTo>
                  <a:pt x="3729808" y="1306347"/>
                </a:lnTo>
                <a:lnTo>
                  <a:pt x="2815408" y="1306347"/>
                </a:lnTo>
                <a:lnTo>
                  <a:pt x="2961619" y="1160137"/>
                </a:lnTo>
                <a:lnTo>
                  <a:pt x="2886504" y="1095493"/>
                </a:lnTo>
                <a:cubicBezTo>
                  <a:pt x="2529113" y="831827"/>
                  <a:pt x="2054978" y="769611"/>
                  <a:pt x="1636192" y="943078"/>
                </a:cubicBezTo>
                <a:cubicBezTo>
                  <a:pt x="1157581" y="1141325"/>
                  <a:pt x="845518" y="1608360"/>
                  <a:pt x="845518" y="2126405"/>
                </a:cubicBezTo>
                <a:lnTo>
                  <a:pt x="0" y="2126405"/>
                </a:lnTo>
                <a:cubicBezTo>
                  <a:pt x="0" y="1266379"/>
                  <a:pt x="518067" y="491037"/>
                  <a:pt x="1312627" y="161920"/>
                </a:cubicBezTo>
                <a:cubicBezTo>
                  <a:pt x="1560927" y="59071"/>
                  <a:pt x="1820948" y="6128"/>
                  <a:pt x="2079674" y="502"/>
                </a:cubicBezTo>
                <a:close/>
              </a:path>
            </a:pathLst>
          </a:custGeom>
          <a:gradFill>
            <a:gsLst>
              <a:gs pos="18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71513" y="1561420"/>
            <a:ext cx="3496627" cy="4252686"/>
          </a:xfrm>
          <a:prstGeom prst="roundRect">
            <a:avLst>
              <a:gd name="adj" fmla="val 6841"/>
            </a:avLst>
          </a:prstGeom>
          <a:solidFill>
            <a:schemeClr val="bg1"/>
          </a:solidFill>
          <a:ln w="25400" cap="sq">
            <a:solidFill>
              <a:schemeClr val="accent1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008121" y="1561420"/>
            <a:ext cx="3496627" cy="4252686"/>
          </a:xfrm>
          <a:prstGeom prst="roundRect">
            <a:avLst>
              <a:gd name="adj" fmla="val 6841"/>
            </a:avLst>
          </a:prstGeom>
          <a:solidFill>
            <a:schemeClr val="bg1"/>
          </a:solidFill>
          <a:ln w="25400" cap="sq">
            <a:solidFill>
              <a:schemeClr val="accent1">
                <a:lumMod val="60000"/>
                <a:lumOff val="40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080640" y="1858984"/>
            <a:ext cx="678372" cy="615022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9417249" y="1848618"/>
            <a:ext cx="678372" cy="656486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599357" y="3175000"/>
            <a:ext cx="956397" cy="950409"/>
          </a:xfrm>
          <a:custGeom>
            <a:avLst/>
            <a:gdLst>
              <a:gd name="connsiteX0" fmla="*/ 1371696 w 1870330"/>
              <a:gd name="connsiteY0" fmla="*/ 1296270 h 1845296"/>
              <a:gd name="connsiteX1" fmla="*/ 1371696 w 1870330"/>
              <a:gd name="connsiteY1" fmla="*/ 1371136 h 1845296"/>
              <a:gd name="connsiteX2" fmla="*/ 1671448 w 1870330"/>
              <a:gd name="connsiteY2" fmla="*/ 1371136 h 1845296"/>
              <a:gd name="connsiteX3" fmla="*/ 1671448 w 1870330"/>
              <a:gd name="connsiteY3" fmla="*/ 1296270 h 1845296"/>
              <a:gd name="connsiteX4" fmla="*/ 1371696 w 1870330"/>
              <a:gd name="connsiteY4" fmla="*/ 996899 h 1845296"/>
              <a:gd name="connsiteX5" fmla="*/ 1371696 w 1870330"/>
              <a:gd name="connsiteY5" fmla="*/ 1071765 h 1845296"/>
              <a:gd name="connsiteX6" fmla="*/ 1671448 w 1870330"/>
              <a:gd name="connsiteY6" fmla="*/ 1071765 h 1845296"/>
              <a:gd name="connsiteX7" fmla="*/ 1671448 w 1870330"/>
              <a:gd name="connsiteY7" fmla="*/ 996899 h 1845296"/>
              <a:gd name="connsiteX8" fmla="*/ 1371696 w 1870330"/>
              <a:gd name="connsiteY8" fmla="*/ 747820 h 1845296"/>
              <a:gd name="connsiteX9" fmla="*/ 1371696 w 1870330"/>
              <a:gd name="connsiteY9" fmla="*/ 822401 h 1845296"/>
              <a:gd name="connsiteX10" fmla="*/ 1671448 w 1870330"/>
              <a:gd name="connsiteY10" fmla="*/ 822401 h 1845296"/>
              <a:gd name="connsiteX11" fmla="*/ 1671448 w 1870330"/>
              <a:gd name="connsiteY11" fmla="*/ 747820 h 1845296"/>
              <a:gd name="connsiteX12" fmla="*/ 1371696 w 1870330"/>
              <a:gd name="connsiteY12" fmla="*/ 473405 h 1845296"/>
              <a:gd name="connsiteX13" fmla="*/ 1371696 w 1870330"/>
              <a:gd name="connsiteY13" fmla="*/ 547986 h 1845296"/>
              <a:gd name="connsiteX14" fmla="*/ 1671448 w 1870330"/>
              <a:gd name="connsiteY14" fmla="*/ 547986 h 1845296"/>
              <a:gd name="connsiteX15" fmla="*/ 1671448 w 1870330"/>
              <a:gd name="connsiteY15" fmla="*/ 473405 h 1845296"/>
              <a:gd name="connsiteX16" fmla="*/ 1221963 w 1870330"/>
              <a:gd name="connsiteY16" fmla="*/ 224040 h 1845296"/>
              <a:gd name="connsiteX17" fmla="*/ 1794130 w 1870330"/>
              <a:gd name="connsiteY17" fmla="*/ 224040 h 1845296"/>
              <a:gd name="connsiteX18" fmla="*/ 1870330 w 1870330"/>
              <a:gd name="connsiteY18" fmla="*/ 298811 h 1845296"/>
              <a:gd name="connsiteX19" fmla="*/ 1870330 w 1870330"/>
              <a:gd name="connsiteY19" fmla="*/ 1570971 h 1845296"/>
              <a:gd name="connsiteX20" fmla="*/ 1794130 w 1870330"/>
              <a:gd name="connsiteY20" fmla="*/ 1645742 h 1845296"/>
              <a:gd name="connsiteX21" fmla="*/ 1221963 w 1870330"/>
              <a:gd name="connsiteY21" fmla="*/ 1645742 h 1845296"/>
              <a:gd name="connsiteX22" fmla="*/ 1221963 w 1870330"/>
              <a:gd name="connsiteY22" fmla="*/ 1383804 h 1845296"/>
              <a:gd name="connsiteX23" fmla="*/ 1298163 w 1870330"/>
              <a:gd name="connsiteY23" fmla="*/ 1383804 h 1845296"/>
              <a:gd name="connsiteX24" fmla="*/ 1298163 w 1870330"/>
              <a:gd name="connsiteY24" fmla="*/ 1309033 h 1845296"/>
              <a:gd name="connsiteX25" fmla="*/ 1221963 w 1870330"/>
              <a:gd name="connsiteY25" fmla="*/ 1309033 h 1845296"/>
              <a:gd name="connsiteX26" fmla="*/ 1221963 w 1870330"/>
              <a:gd name="connsiteY26" fmla="*/ 1084434 h 1845296"/>
              <a:gd name="connsiteX27" fmla="*/ 1298163 w 1870330"/>
              <a:gd name="connsiteY27" fmla="*/ 1084434 h 1845296"/>
              <a:gd name="connsiteX28" fmla="*/ 1298163 w 1870330"/>
              <a:gd name="connsiteY28" fmla="*/ 1009662 h 1845296"/>
              <a:gd name="connsiteX29" fmla="*/ 1221963 w 1870330"/>
              <a:gd name="connsiteY29" fmla="*/ 1009662 h 1845296"/>
              <a:gd name="connsiteX30" fmla="*/ 1221963 w 1870330"/>
              <a:gd name="connsiteY30" fmla="*/ 822496 h 1845296"/>
              <a:gd name="connsiteX31" fmla="*/ 1298163 w 1870330"/>
              <a:gd name="connsiteY31" fmla="*/ 822496 h 1845296"/>
              <a:gd name="connsiteX32" fmla="*/ 1298163 w 1870330"/>
              <a:gd name="connsiteY32" fmla="*/ 747725 h 1845296"/>
              <a:gd name="connsiteX33" fmla="*/ 1221963 w 1870330"/>
              <a:gd name="connsiteY33" fmla="*/ 747725 h 1845296"/>
              <a:gd name="connsiteX34" fmla="*/ 1221963 w 1870330"/>
              <a:gd name="connsiteY34" fmla="*/ 560654 h 1845296"/>
              <a:gd name="connsiteX35" fmla="*/ 1298163 w 1870330"/>
              <a:gd name="connsiteY35" fmla="*/ 560654 h 1845296"/>
              <a:gd name="connsiteX36" fmla="*/ 1298163 w 1870330"/>
              <a:gd name="connsiteY36" fmla="*/ 485883 h 1845296"/>
              <a:gd name="connsiteX37" fmla="*/ 1221963 w 1870330"/>
              <a:gd name="connsiteY37" fmla="*/ 485883 h 1845296"/>
              <a:gd name="connsiteX38" fmla="*/ 1054227 w 1870330"/>
              <a:gd name="connsiteY38" fmla="*/ 393 h 1845296"/>
              <a:gd name="connsiteX39" fmla="*/ 1054132 w 1870330"/>
              <a:gd name="connsiteY39" fmla="*/ 869 h 1845296"/>
              <a:gd name="connsiteX40" fmla="*/ 1083754 w 1870330"/>
              <a:gd name="connsiteY40" fmla="*/ 7727 h 1845296"/>
              <a:gd name="connsiteX41" fmla="*/ 1097470 w 1870330"/>
              <a:gd name="connsiteY41" fmla="*/ 36302 h 1845296"/>
              <a:gd name="connsiteX42" fmla="*/ 1097470 w 1870330"/>
              <a:gd name="connsiteY42" fmla="*/ 1808714 h 1845296"/>
              <a:gd name="connsiteX43" fmla="*/ 1083754 w 1870330"/>
              <a:gd name="connsiteY43" fmla="*/ 1837289 h 1845296"/>
              <a:gd name="connsiteX44" fmla="*/ 1060895 w 1870330"/>
              <a:gd name="connsiteY44" fmla="*/ 1845290 h 1845296"/>
              <a:gd name="connsiteX45" fmla="*/ 1053941 w 1870330"/>
              <a:gd name="connsiteY45" fmla="*/ 1844148 h 1845296"/>
              <a:gd name="connsiteX46" fmla="*/ 29623 w 1870330"/>
              <a:gd name="connsiteY46" fmla="*/ 1647932 h 1845296"/>
              <a:gd name="connsiteX47" fmla="*/ 0 w 1870330"/>
              <a:gd name="connsiteY47" fmla="*/ 1611071 h 1845296"/>
              <a:gd name="connsiteX48" fmla="*/ 0 w 1870330"/>
              <a:gd name="connsiteY48" fmla="*/ 233375 h 1845296"/>
              <a:gd name="connsiteX49" fmla="*/ 29813 w 1870330"/>
              <a:gd name="connsiteY49" fmla="*/ 196513 h 1845296"/>
            </a:gdLst>
            <a:rect l="l" t="t" r="r" b="b"/>
            <a:pathLst>
              <a:path w="1870330" h="1845296">
                <a:moveTo>
                  <a:pt x="1371696" y="1296270"/>
                </a:moveTo>
                <a:lnTo>
                  <a:pt x="1371696" y="1371136"/>
                </a:lnTo>
                <a:lnTo>
                  <a:pt x="1671448" y="1371136"/>
                </a:lnTo>
                <a:lnTo>
                  <a:pt x="1671448" y="1296270"/>
                </a:lnTo>
                <a:close/>
                <a:moveTo>
                  <a:pt x="1371696" y="996899"/>
                </a:moveTo>
                <a:lnTo>
                  <a:pt x="1371696" y="1071765"/>
                </a:lnTo>
                <a:lnTo>
                  <a:pt x="1671448" y="1071765"/>
                </a:lnTo>
                <a:lnTo>
                  <a:pt x="1671448" y="996899"/>
                </a:lnTo>
                <a:close/>
                <a:moveTo>
                  <a:pt x="1371696" y="747820"/>
                </a:moveTo>
                <a:lnTo>
                  <a:pt x="1371696" y="822401"/>
                </a:lnTo>
                <a:lnTo>
                  <a:pt x="1671448" y="822401"/>
                </a:lnTo>
                <a:lnTo>
                  <a:pt x="1671448" y="747820"/>
                </a:lnTo>
                <a:close/>
                <a:moveTo>
                  <a:pt x="1371696" y="473405"/>
                </a:moveTo>
                <a:lnTo>
                  <a:pt x="1371696" y="547986"/>
                </a:lnTo>
                <a:lnTo>
                  <a:pt x="1671448" y="547986"/>
                </a:lnTo>
                <a:lnTo>
                  <a:pt x="1671448" y="473405"/>
                </a:lnTo>
                <a:close/>
                <a:moveTo>
                  <a:pt x="1221963" y="224040"/>
                </a:moveTo>
                <a:lnTo>
                  <a:pt x="1794130" y="224040"/>
                </a:lnTo>
                <a:cubicBezTo>
                  <a:pt x="1835792" y="223723"/>
                  <a:pt x="1869863" y="257155"/>
                  <a:pt x="1870330" y="298811"/>
                </a:cubicBezTo>
                <a:lnTo>
                  <a:pt x="1870330" y="1570971"/>
                </a:lnTo>
                <a:cubicBezTo>
                  <a:pt x="1869863" y="1612623"/>
                  <a:pt x="1835792" y="1646056"/>
                  <a:pt x="1794130" y="1645742"/>
                </a:cubicBezTo>
                <a:lnTo>
                  <a:pt x="1221963" y="1645742"/>
                </a:lnTo>
                <a:lnTo>
                  <a:pt x="1221963" y="1383804"/>
                </a:lnTo>
                <a:lnTo>
                  <a:pt x="1298163" y="1383804"/>
                </a:lnTo>
                <a:lnTo>
                  <a:pt x="1298163" y="1309033"/>
                </a:lnTo>
                <a:lnTo>
                  <a:pt x="1221963" y="1309033"/>
                </a:lnTo>
                <a:lnTo>
                  <a:pt x="1221963" y="1084434"/>
                </a:lnTo>
                <a:lnTo>
                  <a:pt x="1298163" y="1084434"/>
                </a:lnTo>
                <a:lnTo>
                  <a:pt x="1298163" y="1009662"/>
                </a:lnTo>
                <a:lnTo>
                  <a:pt x="1221963" y="1009662"/>
                </a:lnTo>
                <a:lnTo>
                  <a:pt x="1221963" y="822496"/>
                </a:lnTo>
                <a:lnTo>
                  <a:pt x="1298163" y="822496"/>
                </a:lnTo>
                <a:lnTo>
                  <a:pt x="1298163" y="747725"/>
                </a:lnTo>
                <a:lnTo>
                  <a:pt x="1221963" y="747725"/>
                </a:lnTo>
                <a:lnTo>
                  <a:pt x="1221963" y="560654"/>
                </a:lnTo>
                <a:lnTo>
                  <a:pt x="1298163" y="560654"/>
                </a:lnTo>
                <a:lnTo>
                  <a:pt x="1298163" y="485883"/>
                </a:lnTo>
                <a:lnTo>
                  <a:pt x="1221963" y="485883"/>
                </a:lnTo>
                <a:close/>
                <a:moveTo>
                  <a:pt x="1054227" y="393"/>
                </a:moveTo>
                <a:lnTo>
                  <a:pt x="1054132" y="869"/>
                </a:lnTo>
                <a:cubicBezTo>
                  <a:pt x="1064533" y="-1498"/>
                  <a:pt x="1075449" y="1029"/>
                  <a:pt x="1083754" y="7727"/>
                </a:cubicBezTo>
                <a:cubicBezTo>
                  <a:pt x="1092260" y="14808"/>
                  <a:pt x="1097261" y="25237"/>
                  <a:pt x="1097470" y="36302"/>
                </a:cubicBezTo>
                <a:lnTo>
                  <a:pt x="1097470" y="1808714"/>
                </a:lnTo>
                <a:cubicBezTo>
                  <a:pt x="1097271" y="1819783"/>
                  <a:pt x="1092260" y="1830212"/>
                  <a:pt x="1083754" y="1837289"/>
                </a:cubicBezTo>
                <a:cubicBezTo>
                  <a:pt x="1077344" y="1842614"/>
                  <a:pt x="1069229" y="1845452"/>
                  <a:pt x="1060895" y="1845290"/>
                </a:cubicBezTo>
                <a:cubicBezTo>
                  <a:pt x="1058551" y="1845100"/>
                  <a:pt x="1056227" y="1844719"/>
                  <a:pt x="1053941" y="1844148"/>
                </a:cubicBezTo>
                <a:lnTo>
                  <a:pt x="29623" y="1647932"/>
                </a:lnTo>
                <a:cubicBezTo>
                  <a:pt x="12259" y="1644227"/>
                  <a:pt x="-124" y="1628825"/>
                  <a:pt x="0" y="1611071"/>
                </a:cubicBezTo>
                <a:lnTo>
                  <a:pt x="0" y="233375"/>
                </a:lnTo>
                <a:cubicBezTo>
                  <a:pt x="-105" y="215558"/>
                  <a:pt x="12373" y="200139"/>
                  <a:pt x="29813" y="1965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143476" y="2794000"/>
            <a:ext cx="25527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Initialize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124426" y="3391571"/>
            <a:ext cx="2590800" cy="205673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swarm init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8473735" y="2794000"/>
            <a:ext cx="25654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Add workers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8530885" y="3391570"/>
            <a:ext cx="2451100" cy="205673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swarm join
Enables featuresHigh availability, Service discovery, Load balancing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Swarm Mode Overview</a:t>
            </a:r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16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90390" y="2223684"/>
            <a:ext cx="48600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Orchestrates cluster, maintains state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90388" y="1609025"/>
            <a:ext cx="4320000" cy="4415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Manager Node</a:t>
            </a:r>
            <a:endParaRPr kumimoji="1" lang="zh-CN" altLang="en-US"/>
          </a:p>
        </p:txBody>
      </p:sp>
      <p:cxnSp>
        <p:nvCxnSpPr>
          <p:cNvPr id="5" name="标题 1"/>
          <p:cNvCxnSpPr/>
          <p:nvPr/>
        </p:nvCxnSpPr>
        <p:spPr>
          <a:xfrm rot="0" flipH="1" flipV="0">
            <a:off x="690390" y="2136730"/>
            <a:ext cx="4860000" cy="0"/>
          </a:xfrm>
          <a:prstGeom prst="line">
            <a:avLst/>
          </a:prstGeom>
          <a:noFill/>
          <a:ln w="19050" cap="sq">
            <a:solidFill>
              <a:schemeClr val="bg1">
                <a:lumMod val="65000"/>
              </a:schemeClr>
            </a:solidFill>
            <a:miter/>
            <a:headEnd type="oval" w="sm" len="sm"/>
            <a:tailEnd type="oval" w="sm" len="sm"/>
          </a:ln>
        </p:spPr>
      </p:cxnSp>
      <p:sp>
        <p:nvSpPr>
          <p:cNvPr id="6" name="标题 1"/>
          <p:cNvSpPr txBox="1"/>
          <p:nvPr/>
        </p:nvSpPr>
        <p:spPr>
          <a:xfrm rot="0" flipH="0" flipV="0">
            <a:off x="5149743" y="1804332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658901" y="2223684"/>
            <a:ext cx="48600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Executes containers/tasks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628908" y="1634901"/>
            <a:ext cx="4320000" cy="4415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Worker Node</a:t>
            </a:r>
            <a:endParaRPr kumimoji="1" lang="zh-CN" altLang="en-US"/>
          </a:p>
        </p:txBody>
      </p:sp>
      <p:cxnSp>
        <p:nvCxnSpPr>
          <p:cNvPr id="9" name="标题 1"/>
          <p:cNvCxnSpPr/>
          <p:nvPr/>
        </p:nvCxnSpPr>
        <p:spPr>
          <a:xfrm rot="0" flipH="1" flipV="0">
            <a:off x="6658901" y="2136730"/>
            <a:ext cx="4860000" cy="0"/>
          </a:xfrm>
          <a:prstGeom prst="line">
            <a:avLst/>
          </a:prstGeom>
          <a:noFill/>
          <a:ln w="19050" cap="sq">
            <a:solidFill>
              <a:schemeClr val="bg1">
                <a:lumMod val="65000"/>
              </a:schemeClr>
            </a:solidFill>
            <a:miter/>
            <a:headEnd type="oval" w="sm" len="sm"/>
            <a:tailEnd type="oval" w="sm" len="sm"/>
          </a:ln>
        </p:spPr>
      </p:cxnSp>
      <p:sp>
        <p:nvSpPr>
          <p:cNvPr id="10" name="标题 1"/>
          <p:cNvSpPr txBox="1"/>
          <p:nvPr/>
        </p:nvSpPr>
        <p:spPr>
          <a:xfrm rot="0" flipH="0" flipV="0">
            <a:off x="11060263" y="1804332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90390" y="4395376"/>
            <a:ext cx="48600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Long- running container definitions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90388" y="3780717"/>
            <a:ext cx="4320000" cy="4415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Services</a:t>
            </a:r>
            <a:endParaRPr kumimoji="1" lang="zh-CN" altLang="en-US"/>
          </a:p>
        </p:txBody>
      </p:sp>
      <p:cxnSp>
        <p:nvCxnSpPr>
          <p:cNvPr id="13" name="标题 1"/>
          <p:cNvCxnSpPr/>
          <p:nvPr/>
        </p:nvCxnSpPr>
        <p:spPr>
          <a:xfrm rot="0" flipH="1" flipV="0">
            <a:off x="690390" y="4308423"/>
            <a:ext cx="4860000" cy="0"/>
          </a:xfrm>
          <a:prstGeom prst="line">
            <a:avLst/>
          </a:prstGeom>
          <a:noFill/>
          <a:ln w="19050" cap="sq">
            <a:solidFill>
              <a:schemeClr val="bg1">
                <a:lumMod val="65000"/>
              </a:schemeClr>
            </a:solidFill>
            <a:miter/>
            <a:headEnd type="oval" w="sm" len="sm"/>
            <a:tailEnd type="oval" w="sm" len="sm"/>
          </a:ln>
        </p:spPr>
      </p:cxnSp>
      <p:sp>
        <p:nvSpPr>
          <p:cNvPr id="14" name="标题 1"/>
          <p:cNvSpPr txBox="1"/>
          <p:nvPr/>
        </p:nvSpPr>
        <p:spPr>
          <a:xfrm rot="0" flipH="0" flipV="0">
            <a:off x="5091752" y="3976024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03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6658901" y="4395376"/>
            <a:ext cx="48600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Instances of containers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6628908" y="3806593"/>
            <a:ext cx="4320000" cy="4415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Tasks</a:t>
            </a:r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 rot="0" flipH="1" flipV="0">
            <a:off x="6658901" y="4308423"/>
            <a:ext cx="4860000" cy="0"/>
          </a:xfrm>
          <a:prstGeom prst="line">
            <a:avLst/>
          </a:prstGeom>
          <a:noFill/>
          <a:ln w="19050" cap="sq">
            <a:solidFill>
              <a:schemeClr val="bg1">
                <a:lumMod val="65000"/>
              </a:schemeClr>
            </a:solidFill>
            <a:miter/>
            <a:headEnd type="oval" w="sm" len="sm"/>
            <a:tailEnd type="oval" w="sm" len="sm"/>
          </a:ln>
        </p:spPr>
      </p:cxnSp>
      <p:sp>
        <p:nvSpPr>
          <p:cNvPr id="18" name="标题 1"/>
          <p:cNvSpPr txBox="1"/>
          <p:nvPr/>
        </p:nvSpPr>
        <p:spPr>
          <a:xfrm rot="0" flipH="0" flipV="0">
            <a:off x="11060263" y="3976024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04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Swarm Components</a:t>
            </a:r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21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228850" y="2998431"/>
            <a:ext cx="7734300" cy="15511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3000">
                <a:ln w="12700">
                  <a:noFill/>
                </a:ln>
                <a:solidFill>
                  <a:srgbClr val="175267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Services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5581473" y="1829903"/>
            <a:ext cx="1029054" cy="1029054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7416" y="1037210"/>
            <a:ext cx="2317169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02</a:t>
            </a:r>
            <a:endParaRPr kumimoji="1" lang="zh-CN" alt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727924" y="4088195"/>
            <a:ext cx="3247372" cy="90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7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0"/>
          </a:gra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65194" y="3916745"/>
            <a:ext cx="3572832" cy="171450"/>
          </a:xfrm>
          <a:custGeom>
            <a:avLst/>
            <a:gdLst>
              <a:gd name="T0" fmla="*/ 988 w 988"/>
              <a:gd name="T1" fmla="*/ 0 h 90"/>
              <a:gd name="T2" fmla="*/ 988 w 988"/>
              <a:gd name="T3" fmla="*/ 44 h 90"/>
              <a:gd name="T4" fmla="*/ 988 w 988"/>
              <a:gd name="T5" fmla="*/ 44 h 90"/>
              <a:gd name="T6" fmla="*/ 944 w 988"/>
              <a:gd name="T7" fmla="*/ 90 h 90"/>
              <a:gd name="T8" fmla="*/ 46 w 988"/>
              <a:gd name="T9" fmla="*/ 90 h 90"/>
              <a:gd name="T10" fmla="*/ 0 w 988"/>
              <a:gd name="T11" fmla="*/ 44 h 90"/>
              <a:gd name="T12" fmla="*/ 0 w 988"/>
              <a:gd name="T13" fmla="*/ 0 h 90"/>
              <a:gd name="T14" fmla="*/ 988 w 988"/>
              <a:gd name="T15" fmla="*/ 0 h 90"/>
            </a:gdLst>
            <a:rect l="0" t="0" r="r" b="b"/>
            <a:pathLst>
              <a:path w="988" h="90">
                <a:moveTo>
                  <a:pt x="988" y="0"/>
                </a:moveTo>
                <a:lnTo>
                  <a:pt x="988" y="44"/>
                </a:lnTo>
                <a:lnTo>
                  <a:pt x="988" y="44"/>
                </a:lnTo>
                <a:lnTo>
                  <a:pt x="944" y="90"/>
                </a:lnTo>
                <a:lnTo>
                  <a:pt x="46" y="90"/>
                </a:lnTo>
                <a:lnTo>
                  <a:pt x="0" y="44"/>
                </a:lnTo>
                <a:lnTo>
                  <a:pt x="0" y="0"/>
                </a:lnTo>
                <a:lnTo>
                  <a:pt x="988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2012520" y="2414327"/>
            <a:ext cx="678180" cy="678180"/>
          </a:xfrm>
          <a:custGeom>
            <a:avLst/>
            <a:gdLst>
              <a:gd name="T0" fmla="*/ 89 w 178"/>
              <a:gd name="T1" fmla="*/ 178 h 178"/>
              <a:gd name="T2" fmla="*/ 0 w 178"/>
              <a:gd name="T3" fmla="*/ 89 h 178"/>
              <a:gd name="T4" fmla="*/ 89 w 178"/>
              <a:gd name="T5" fmla="*/ 0 h 178"/>
              <a:gd name="T6" fmla="*/ 178 w 178"/>
              <a:gd name="T7" fmla="*/ 89 h 178"/>
              <a:gd name="T8" fmla="*/ 89 w 178"/>
              <a:gd name="T9" fmla="*/ 178 h 178"/>
              <a:gd name="T10" fmla="*/ 89 w 178"/>
              <a:gd name="T11" fmla="*/ 8 h 178"/>
              <a:gd name="T12" fmla="*/ 8 w 178"/>
              <a:gd name="T13" fmla="*/ 89 h 178"/>
              <a:gd name="T14" fmla="*/ 89 w 178"/>
              <a:gd name="T15" fmla="*/ 170 h 178"/>
              <a:gd name="T16" fmla="*/ 170 w 178"/>
              <a:gd name="T17" fmla="*/ 89 h 178"/>
              <a:gd name="T18" fmla="*/ 89 w 178"/>
              <a:gd name="T19" fmla="*/ 8 h 178"/>
            </a:gdLst>
            <a:rect l="0" t="0" r="r" b="b"/>
            <a:pathLst>
              <a:path w="178" h="178">
                <a:moveTo>
                  <a:pt x="89" y="178"/>
                </a:moveTo>
                <a:cubicBezTo>
                  <a:pt x="40" y="178"/>
                  <a:pt x="0" y="139"/>
                  <a:pt x="0" y="89"/>
                </a:cubicBezTo>
                <a:cubicBezTo>
                  <a:pt x="0" y="40"/>
                  <a:pt x="40" y="0"/>
                  <a:pt x="89" y="0"/>
                </a:cubicBezTo>
                <a:cubicBezTo>
                  <a:pt x="138" y="0"/>
                  <a:pt x="178" y="40"/>
                  <a:pt x="178" y="89"/>
                </a:cubicBezTo>
                <a:cubicBezTo>
                  <a:pt x="178" y="139"/>
                  <a:pt x="138" y="178"/>
                  <a:pt x="89" y="178"/>
                </a:cubicBezTo>
                <a:close/>
                <a:moveTo>
                  <a:pt x="89" y="8"/>
                </a:moveTo>
                <a:cubicBezTo>
                  <a:pt x="45" y="8"/>
                  <a:pt x="8" y="45"/>
                  <a:pt x="8" y="89"/>
                </a:cubicBezTo>
                <a:cubicBezTo>
                  <a:pt x="8" y="134"/>
                  <a:pt x="45" y="170"/>
                  <a:pt x="89" y="170"/>
                </a:cubicBezTo>
                <a:cubicBezTo>
                  <a:pt x="134" y="170"/>
                  <a:pt x="170" y="134"/>
                  <a:pt x="170" y="89"/>
                </a:cubicBezTo>
                <a:cubicBezTo>
                  <a:pt x="170" y="45"/>
                  <a:pt x="134" y="8"/>
                  <a:pt x="89" y="8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169790" y="2559107"/>
            <a:ext cx="363641" cy="415290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65194" y="4000565"/>
            <a:ext cx="3572832" cy="87630"/>
          </a:xfrm>
          <a:custGeom>
            <a:avLst/>
            <a:gdLst>
              <a:gd name="T0" fmla="*/ 988 w 988"/>
              <a:gd name="T1" fmla="*/ 0 h 46"/>
              <a:gd name="T2" fmla="*/ 944 w 988"/>
              <a:gd name="T3" fmla="*/ 46 h 46"/>
              <a:gd name="T4" fmla="*/ 46 w 988"/>
              <a:gd name="T5" fmla="*/ 46 h 46"/>
              <a:gd name="T6" fmla="*/ 0 w 988"/>
              <a:gd name="T7" fmla="*/ 0 h 46"/>
              <a:gd name="T8" fmla="*/ 988 w 988"/>
              <a:gd name="T9" fmla="*/ 0 h 46"/>
            </a:gdLst>
            <a:rect l="0" t="0" r="r" b="b"/>
            <a:pathLst>
              <a:path w="988" h="46">
                <a:moveTo>
                  <a:pt x="988" y="0"/>
                </a:moveTo>
                <a:lnTo>
                  <a:pt x="944" y="46"/>
                </a:lnTo>
                <a:lnTo>
                  <a:pt x="46" y="46"/>
                </a:lnTo>
                <a:lnTo>
                  <a:pt x="0" y="0"/>
                </a:lnTo>
                <a:lnTo>
                  <a:pt x="988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849671" y="4200828"/>
            <a:ext cx="3003878" cy="16557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service create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65194" y="3155607"/>
            <a:ext cx="3572832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Create a service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465964" y="3537030"/>
            <a:ext cx="3247372" cy="90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7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0"/>
          </a:gra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301423" y="3361770"/>
            <a:ext cx="3576454" cy="175260"/>
          </a:xfrm>
          <a:custGeom>
            <a:avLst/>
            <a:gdLst>
              <a:gd name="T0" fmla="*/ 989 w 989"/>
              <a:gd name="T1" fmla="*/ 0 h 92"/>
              <a:gd name="T2" fmla="*/ 989 w 989"/>
              <a:gd name="T3" fmla="*/ 46 h 92"/>
              <a:gd name="T4" fmla="*/ 989 w 989"/>
              <a:gd name="T5" fmla="*/ 46 h 92"/>
              <a:gd name="T6" fmla="*/ 943 w 989"/>
              <a:gd name="T7" fmla="*/ 92 h 92"/>
              <a:gd name="T8" fmla="*/ 45 w 989"/>
              <a:gd name="T9" fmla="*/ 92 h 92"/>
              <a:gd name="T10" fmla="*/ 0 w 989"/>
              <a:gd name="T11" fmla="*/ 46 h 92"/>
              <a:gd name="T12" fmla="*/ 0 w 989"/>
              <a:gd name="T13" fmla="*/ 0 h 92"/>
              <a:gd name="T14" fmla="*/ 989 w 989"/>
              <a:gd name="T15" fmla="*/ 0 h 92"/>
            </a:gdLst>
            <a:rect l="0" t="0" r="r" b="b"/>
            <a:pathLst>
              <a:path w="989" h="92">
                <a:moveTo>
                  <a:pt x="989" y="0"/>
                </a:moveTo>
                <a:lnTo>
                  <a:pt x="989" y="46"/>
                </a:lnTo>
                <a:lnTo>
                  <a:pt x="989" y="46"/>
                </a:lnTo>
                <a:lnTo>
                  <a:pt x="943" y="92"/>
                </a:lnTo>
                <a:lnTo>
                  <a:pt x="45" y="92"/>
                </a:lnTo>
                <a:lnTo>
                  <a:pt x="0" y="46"/>
                </a:lnTo>
                <a:lnTo>
                  <a:pt x="0" y="0"/>
                </a:lnTo>
                <a:lnTo>
                  <a:pt x="989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891530" y="2010524"/>
            <a:ext cx="396240" cy="383456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5750560" y="1863162"/>
            <a:ext cx="678180" cy="678180"/>
          </a:xfrm>
          <a:custGeom>
            <a:avLst/>
            <a:gdLst>
              <a:gd name="T0" fmla="*/ 89 w 178"/>
              <a:gd name="T1" fmla="*/ 178 h 178"/>
              <a:gd name="T2" fmla="*/ 0 w 178"/>
              <a:gd name="T3" fmla="*/ 89 h 178"/>
              <a:gd name="T4" fmla="*/ 89 w 178"/>
              <a:gd name="T5" fmla="*/ 0 h 178"/>
              <a:gd name="T6" fmla="*/ 178 w 178"/>
              <a:gd name="T7" fmla="*/ 89 h 178"/>
              <a:gd name="T8" fmla="*/ 89 w 178"/>
              <a:gd name="T9" fmla="*/ 178 h 178"/>
              <a:gd name="T10" fmla="*/ 89 w 178"/>
              <a:gd name="T11" fmla="*/ 8 h 178"/>
              <a:gd name="T12" fmla="*/ 8 w 178"/>
              <a:gd name="T13" fmla="*/ 89 h 178"/>
              <a:gd name="T14" fmla="*/ 89 w 178"/>
              <a:gd name="T15" fmla="*/ 170 h 178"/>
              <a:gd name="T16" fmla="*/ 170 w 178"/>
              <a:gd name="T17" fmla="*/ 89 h 178"/>
              <a:gd name="T18" fmla="*/ 89 w 178"/>
              <a:gd name="T19" fmla="*/ 8 h 178"/>
            </a:gdLst>
            <a:rect l="0" t="0" r="r" b="b"/>
            <a:pathLst>
              <a:path w="178" h="178">
                <a:moveTo>
                  <a:pt x="89" y="178"/>
                </a:moveTo>
                <a:cubicBezTo>
                  <a:pt x="40" y="178"/>
                  <a:pt x="0" y="138"/>
                  <a:pt x="0" y="89"/>
                </a:cubicBezTo>
                <a:cubicBezTo>
                  <a:pt x="0" y="40"/>
                  <a:pt x="40" y="0"/>
                  <a:pt x="89" y="0"/>
                </a:cubicBezTo>
                <a:cubicBezTo>
                  <a:pt x="138" y="0"/>
                  <a:pt x="178" y="40"/>
                  <a:pt x="178" y="89"/>
                </a:cubicBezTo>
                <a:cubicBezTo>
                  <a:pt x="178" y="138"/>
                  <a:pt x="138" y="178"/>
                  <a:pt x="89" y="178"/>
                </a:cubicBezTo>
                <a:close/>
                <a:moveTo>
                  <a:pt x="89" y="8"/>
                </a:moveTo>
                <a:cubicBezTo>
                  <a:pt x="44" y="8"/>
                  <a:pt x="8" y="44"/>
                  <a:pt x="8" y="89"/>
                </a:cubicBezTo>
                <a:cubicBezTo>
                  <a:pt x="8" y="134"/>
                  <a:pt x="44" y="170"/>
                  <a:pt x="89" y="170"/>
                </a:cubicBezTo>
                <a:cubicBezTo>
                  <a:pt x="133" y="170"/>
                  <a:pt x="170" y="134"/>
                  <a:pt x="170" y="89"/>
                </a:cubicBezTo>
                <a:cubicBezTo>
                  <a:pt x="170" y="44"/>
                  <a:pt x="133" y="8"/>
                  <a:pt x="89" y="8"/>
                </a:cubicBezTo>
                <a:close/>
              </a:path>
            </a:pathLst>
          </a:custGeom>
          <a:solidFill>
            <a:schemeClr val="accent2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301423" y="3449399"/>
            <a:ext cx="3576454" cy="87630"/>
          </a:xfrm>
          <a:custGeom>
            <a:avLst/>
            <a:gdLst>
              <a:gd name="T0" fmla="*/ 989 w 989"/>
              <a:gd name="T1" fmla="*/ 0 h 46"/>
              <a:gd name="T2" fmla="*/ 943 w 989"/>
              <a:gd name="T3" fmla="*/ 46 h 46"/>
              <a:gd name="T4" fmla="*/ 45 w 989"/>
              <a:gd name="T5" fmla="*/ 46 h 46"/>
              <a:gd name="T6" fmla="*/ 0 w 989"/>
              <a:gd name="T7" fmla="*/ 0 h 46"/>
              <a:gd name="T8" fmla="*/ 989 w 989"/>
              <a:gd name="T9" fmla="*/ 0 h 46"/>
            </a:gdLst>
            <a:rect l="0" t="0" r="r" b="b"/>
            <a:pathLst>
              <a:path w="989" h="46">
                <a:moveTo>
                  <a:pt x="989" y="0"/>
                </a:moveTo>
                <a:lnTo>
                  <a:pt x="943" y="46"/>
                </a:lnTo>
                <a:lnTo>
                  <a:pt x="45" y="46"/>
                </a:lnTo>
                <a:lnTo>
                  <a:pt x="0" y="0"/>
                </a:lnTo>
                <a:lnTo>
                  <a:pt x="989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4587711" y="3645851"/>
            <a:ext cx="3003878" cy="16557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service scale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303234" y="2600632"/>
            <a:ext cx="3572832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Scale replicas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8204005" y="2982054"/>
            <a:ext cx="3247372" cy="90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7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0"/>
          </a:gra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8041274" y="2810604"/>
            <a:ext cx="3572832" cy="171450"/>
          </a:xfrm>
          <a:custGeom>
            <a:avLst/>
            <a:gdLst>
              <a:gd name="T0" fmla="*/ 988 w 988"/>
              <a:gd name="T1" fmla="*/ 0 h 90"/>
              <a:gd name="T2" fmla="*/ 988 w 988"/>
              <a:gd name="T3" fmla="*/ 46 h 90"/>
              <a:gd name="T4" fmla="*/ 988 w 988"/>
              <a:gd name="T5" fmla="*/ 46 h 90"/>
              <a:gd name="T6" fmla="*/ 942 w 988"/>
              <a:gd name="T7" fmla="*/ 90 h 90"/>
              <a:gd name="T8" fmla="*/ 44 w 988"/>
              <a:gd name="T9" fmla="*/ 90 h 90"/>
              <a:gd name="T10" fmla="*/ 0 w 988"/>
              <a:gd name="T11" fmla="*/ 46 h 90"/>
              <a:gd name="T12" fmla="*/ 0 w 988"/>
              <a:gd name="T13" fmla="*/ 46 h 90"/>
              <a:gd name="T14" fmla="*/ 0 w 988"/>
              <a:gd name="T15" fmla="*/ 0 h 90"/>
              <a:gd name="T16" fmla="*/ 988 w 988"/>
              <a:gd name="T17" fmla="*/ 0 h 90"/>
            </a:gdLst>
            <a:rect l="0" t="0" r="r" b="b"/>
            <a:pathLst>
              <a:path w="988" h="90">
                <a:moveTo>
                  <a:pt x="988" y="0"/>
                </a:moveTo>
                <a:lnTo>
                  <a:pt x="988" y="46"/>
                </a:lnTo>
                <a:lnTo>
                  <a:pt x="988" y="46"/>
                </a:lnTo>
                <a:lnTo>
                  <a:pt x="942" y="90"/>
                </a:lnTo>
                <a:lnTo>
                  <a:pt x="44" y="90"/>
                </a:lnTo>
                <a:lnTo>
                  <a:pt x="0" y="46"/>
                </a:lnTo>
                <a:lnTo>
                  <a:pt x="0" y="46"/>
                </a:lnTo>
                <a:lnTo>
                  <a:pt x="0" y="0"/>
                </a:lnTo>
                <a:lnTo>
                  <a:pt x="988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9655348" y="1470111"/>
            <a:ext cx="344687" cy="373379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9488601" y="1311995"/>
            <a:ext cx="678180" cy="678180"/>
          </a:xfrm>
          <a:custGeom>
            <a:avLst/>
            <a:gdLst>
              <a:gd name="T0" fmla="*/ 89 w 178"/>
              <a:gd name="T1" fmla="*/ 178 h 178"/>
              <a:gd name="T2" fmla="*/ 0 w 178"/>
              <a:gd name="T3" fmla="*/ 89 h 178"/>
              <a:gd name="T4" fmla="*/ 89 w 178"/>
              <a:gd name="T5" fmla="*/ 0 h 178"/>
              <a:gd name="T6" fmla="*/ 178 w 178"/>
              <a:gd name="T7" fmla="*/ 89 h 178"/>
              <a:gd name="T8" fmla="*/ 89 w 178"/>
              <a:gd name="T9" fmla="*/ 178 h 178"/>
              <a:gd name="T10" fmla="*/ 89 w 178"/>
              <a:gd name="T11" fmla="*/ 8 h 178"/>
              <a:gd name="T12" fmla="*/ 8 w 178"/>
              <a:gd name="T13" fmla="*/ 89 h 178"/>
              <a:gd name="T14" fmla="*/ 89 w 178"/>
              <a:gd name="T15" fmla="*/ 170 h 178"/>
              <a:gd name="T16" fmla="*/ 170 w 178"/>
              <a:gd name="T17" fmla="*/ 89 h 178"/>
              <a:gd name="T18" fmla="*/ 89 w 178"/>
              <a:gd name="T19" fmla="*/ 8 h 178"/>
            </a:gdLst>
            <a:rect l="0" t="0" r="r" b="b"/>
            <a:pathLst>
              <a:path w="178" h="178">
                <a:moveTo>
                  <a:pt x="89" y="178"/>
                </a:moveTo>
                <a:cubicBezTo>
                  <a:pt x="40" y="178"/>
                  <a:pt x="0" y="138"/>
                  <a:pt x="0" y="89"/>
                </a:cubicBezTo>
                <a:cubicBezTo>
                  <a:pt x="0" y="40"/>
                  <a:pt x="40" y="0"/>
                  <a:pt x="89" y="0"/>
                </a:cubicBezTo>
                <a:cubicBezTo>
                  <a:pt x="138" y="0"/>
                  <a:pt x="178" y="40"/>
                  <a:pt x="178" y="89"/>
                </a:cubicBezTo>
                <a:cubicBezTo>
                  <a:pt x="178" y="138"/>
                  <a:pt x="138" y="178"/>
                  <a:pt x="89" y="178"/>
                </a:cubicBezTo>
                <a:close/>
                <a:moveTo>
                  <a:pt x="89" y="8"/>
                </a:moveTo>
                <a:cubicBezTo>
                  <a:pt x="44" y="8"/>
                  <a:pt x="8" y="44"/>
                  <a:pt x="8" y="89"/>
                </a:cubicBezTo>
                <a:cubicBezTo>
                  <a:pt x="8" y="134"/>
                  <a:pt x="44" y="170"/>
                  <a:pt x="89" y="170"/>
                </a:cubicBezTo>
                <a:cubicBezTo>
                  <a:pt x="134" y="170"/>
                  <a:pt x="170" y="134"/>
                  <a:pt x="170" y="89"/>
                </a:cubicBezTo>
                <a:cubicBezTo>
                  <a:pt x="170" y="44"/>
                  <a:pt x="134" y="8"/>
                  <a:pt x="89" y="8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8041274" y="2898233"/>
            <a:ext cx="3572832" cy="83820"/>
          </a:xfrm>
          <a:custGeom>
            <a:avLst/>
            <a:gdLst>
              <a:gd name="T0" fmla="*/ 988 w 988"/>
              <a:gd name="T1" fmla="*/ 0 h 44"/>
              <a:gd name="T2" fmla="*/ 942 w 988"/>
              <a:gd name="T3" fmla="*/ 44 h 44"/>
              <a:gd name="T4" fmla="*/ 44 w 988"/>
              <a:gd name="T5" fmla="*/ 44 h 44"/>
              <a:gd name="T6" fmla="*/ 0 w 988"/>
              <a:gd name="T7" fmla="*/ 0 h 44"/>
              <a:gd name="T8" fmla="*/ 988 w 988"/>
              <a:gd name="T9" fmla="*/ 0 h 44"/>
            </a:gdLst>
            <a:rect l="0" t="0" r="r" b="b"/>
            <a:pathLst>
              <a:path w="988" h="44">
                <a:moveTo>
                  <a:pt x="988" y="0"/>
                </a:moveTo>
                <a:lnTo>
                  <a:pt x="942" y="44"/>
                </a:lnTo>
                <a:lnTo>
                  <a:pt x="44" y="44"/>
                </a:lnTo>
                <a:lnTo>
                  <a:pt x="0" y="0"/>
                </a:lnTo>
                <a:lnTo>
                  <a:pt x="988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8325751" y="3094685"/>
            <a:ext cx="3003878" cy="16557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-update- * flags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8017036" y="2049464"/>
            <a:ext cx="3597069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Rolling updates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0" flipV="0">
            <a:off x="172720" y="247319"/>
            <a:ext cx="11442700" cy="485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Creating and Managing Services</a:t>
            </a:r>
            <a:endParaRPr kumimoji="1" lang="zh-CN" altLang="en-US"/>
          </a:p>
        </p:txBody>
      </p:sp>
      <p:cxnSp>
        <p:nvCxnSpPr>
          <p:cNvPr id="25" name="标题 1"/>
          <p:cNvCxnSpPr/>
          <p:nvPr/>
        </p:nvCxnSpPr>
        <p:spPr>
          <a:xfrm rot="0" flipH="0" flipV="0">
            <a:off x="312738" y="770539"/>
            <a:ext cx="11307762" cy="0"/>
          </a:xfrm>
          <a:prstGeom prst="line">
            <a:avLst/>
          </a:prstGeom>
          <a:noFill/>
          <a:ln w="6350" cap="rnd">
            <a:solidFill>
              <a:schemeClr val="bg1">
                <a:lumMod val="65000"/>
              </a:schemeClr>
            </a:solidFill>
            <a:round/>
          </a:ln>
        </p:spPr>
      </p:cxnSp>
      <p:cxnSp>
        <p:nvCxnSpPr>
          <p:cNvPr id="26" name="标题 1"/>
          <p:cNvCxnSpPr/>
          <p:nvPr/>
        </p:nvCxnSpPr>
        <p:spPr>
          <a:xfrm rot="0" flipH="0" flipV="0">
            <a:off x="312738" y="770539"/>
            <a:ext cx="652463" cy="0"/>
          </a:xfrm>
          <a:prstGeom prst="line">
            <a:avLst/>
          </a:prstGeom>
          <a:noFill/>
          <a:ln w="44450" cap="sq">
            <a:solidFill>
              <a:schemeClr val="accent1"/>
            </a:solidFill>
            <a:round/>
          </a:ln>
        </p:spPr>
      </p:cxnSp>
    </p:spTree>
  </p:cSld>
</p:sld>
</file>

<file path=ppt/theme/_rels/theme1.xml.rels><?xml version="1.0" encoding="UTF-8" standalone="yes"?>
<Relationships xmlns="http://schemas.openxmlformats.org/package/2006/relationships">

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267"/>
      </a:accent1>
      <a:accent2>
        <a:srgbClr val="75AFB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