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14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46.xml" ContentType="application/vnd.openxmlformats-officedocument.presentationml.slide+xml"/>
  <Override PartName="/ppt/slides/slide16.xml" ContentType="application/vnd.openxmlformats-officedocument.presentationml.slide+xml"/>
  <Override PartName="/ppt/slides/slide8.xml" ContentType="application/vnd.openxmlformats-officedocument.presentationml.slide+xml"/>
  <Override PartName="/ppt/slides/slide2.xml" ContentType="application/vnd.openxmlformats-officedocument.presentationml.slide+xml"/>
  <Override PartName="/ppt/slides/slide10.xml" ContentType="application/vnd.openxmlformats-officedocument.presentationml.slide+xml"/>
  <Override PartName="/ppt/slides/slide47.xml" ContentType="application/vnd.openxmlformats-officedocument.presentationml.slide+xml"/>
  <Override PartName="/ppt/slides/slide17.xml" ContentType="application/vnd.openxmlformats-officedocument.presentationml.slide+xml"/>
  <Override PartName="/ppt/slides/slide9.xml" ContentType="application/vnd.openxmlformats-officedocument.presentationml.slide+xml"/>
  <Override PartName="/ppt/slides/slide3.xml" ContentType="application/vnd.openxmlformats-officedocument.presentationml.slide+xml"/>
  <Override PartName="/ppt/slides/slide11.xml" ContentType="application/vnd.openxmlformats-officedocument.presentationml.slide+xml"/>
  <Override PartName="/ppt/slides/slide48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_rels/slide20.xml.rels" ContentType="application/vnd.openxmlformats-package.relationships+xml"/>
  <Override PartName="/ppt/slides/_rels/slide3.xml.rels" ContentType="application/vnd.openxmlformats-package.relationships+xml"/>
  <Override PartName="/ppt/slides/_rels/slide18.xml.rels" ContentType="application/vnd.openxmlformats-package.relationships+xml"/>
  <Override PartName="/ppt/slides/_rels/slide12.xml.rels" ContentType="application/vnd.openxmlformats-package.relationships+xml"/>
  <Override PartName="/ppt/slides/_rels/slide49.xml.rels" ContentType="application/vnd.openxmlformats-package.relationships+xml"/>
  <Override PartName="/ppt/slides/_rels/slide21.xml.rels" ContentType="application/vnd.openxmlformats-package.relationships+xml"/>
  <Override PartName="/ppt/slides/_rels/slide4.xml.rels" ContentType="application/vnd.openxmlformats-package.relationships+xml"/>
  <Override PartName="/ppt/slides/_rels/slide19.xml.rels" ContentType="application/vnd.openxmlformats-package.relationships+xml"/>
  <Override PartName="/ppt/slides/_rels/slide13.xml.rels" ContentType="application/vnd.openxmlformats-package.relationships+xml"/>
  <Override PartName="/ppt/slides/_rels/slide22.xml.rels" ContentType="application/vnd.openxmlformats-package.relationships+xml"/>
  <Override PartName="/ppt/slides/_rels/slide5.xml.rels" ContentType="application/vnd.openxmlformats-package.relationships+xml"/>
  <Override PartName="/ppt/slides/_rels/slide23.xml.rels" ContentType="application/vnd.openxmlformats-package.relationships+xml"/>
  <Override PartName="/ppt/slides/_rels/slide6.xml.rels" ContentType="application/vnd.openxmlformats-package.relationships+xml"/>
  <Override PartName="/ppt/slides/_rels/slide24.xml.rels" ContentType="application/vnd.openxmlformats-package.relationships+xml"/>
  <Override PartName="/ppt/slides/_rels/slide7.xml.rels" ContentType="application/vnd.openxmlformats-package.relationships+xml"/>
  <Override PartName="/ppt/slides/_rels/slide25.xml.rels" ContentType="application/vnd.openxmlformats-package.relationships+xml"/>
  <Override PartName="/ppt/slides/_rels/slide8.xml.rels" ContentType="application/vnd.openxmlformats-package.relationships+xml"/>
  <Override PartName="/ppt/slides/_rels/slide30.xml.rels" ContentType="application/vnd.openxmlformats-package.relationships+xml"/>
  <Override PartName="/ppt/slides/_rels/slide31.xml.rels" ContentType="application/vnd.openxmlformats-package.relationships+xml"/>
  <Override PartName="/ppt/slides/_rels/slide32.xml.rels" ContentType="application/vnd.openxmlformats-package.relationships+xml"/>
  <Override PartName="/ppt/slides/_rels/slide47.xml.rels" ContentType="application/vnd.openxmlformats-package.relationships+xml"/>
  <Override PartName="/ppt/slides/_rels/slide10.xml.rels" ContentType="application/vnd.openxmlformats-package.relationships+xml"/>
  <Override PartName="/ppt/slides/_rels/slide45.xml.rels" ContentType="application/vnd.openxmlformats-package.relationships+xml"/>
  <Override PartName="/ppt/slides/_rels/slide46.xml.rels" ContentType="application/vnd.openxmlformats-package.relationships+xml"/>
  <Override PartName="/ppt/slides/_rels/slide9.xml.rels" ContentType="application/vnd.openxmlformats-package.relationships+xml"/>
  <Override PartName="/ppt/slides/_rels/slide26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27.xml.rels" ContentType="application/vnd.openxmlformats-package.relationships+xml"/>
  <Override PartName="/ppt/slides/_rels/slide16.xml.rels" ContentType="application/vnd.openxmlformats-package.relationships+xml"/>
  <Override PartName="/ppt/slides/_rels/slide1.xml.rels" ContentType="application/vnd.openxmlformats-package.relationships+xml"/>
  <Override PartName="/ppt/slides/_rels/slide36.xml.rels" ContentType="application/vnd.openxmlformats-package.relationships+xml"/>
  <Override PartName="/ppt/slides/_rels/slide28.xml.rels" ContentType="application/vnd.openxmlformats-package.relationships+xml"/>
  <Override PartName="/ppt/slides/_rels/slide17.xml.rels" ContentType="application/vnd.openxmlformats-package.relationships+xml"/>
  <Override PartName="/ppt/slides/_rels/slide2.xml.rels" ContentType="application/vnd.openxmlformats-package.relationships+xml"/>
  <Override PartName="/ppt/slides/_rels/slide37.xml.rels" ContentType="application/vnd.openxmlformats-package.relationships+xml"/>
  <Override PartName="/ppt/slides/_rels/slide29.xml.rels" ContentType="application/vnd.openxmlformats-package.relationships+xml"/>
  <Override PartName="/ppt/slides/_rels/slide11.xml.rels" ContentType="application/vnd.openxmlformats-package.relationships+xml"/>
  <Override PartName="/ppt/slides/_rels/slide48.xml.rels" ContentType="application/vnd.openxmlformats-package.relationships+xml"/>
  <Override PartName="/ppt/slides/_rels/slide34.xml.rels" ContentType="application/vnd.openxmlformats-package.relationships+xml"/>
  <Override PartName="/ppt/slides/_rels/slide35.xml.rels" ContentType="application/vnd.openxmlformats-package.relationships+xml"/>
  <Override PartName="/ppt/slides/_rels/slide38.xml.rels" ContentType="application/vnd.openxmlformats-package.relationships+xml"/>
  <Override PartName="/ppt/slides/_rels/slide40.xml.rels" ContentType="application/vnd.openxmlformats-package.relationships+xml"/>
  <Override PartName="/ppt/slides/_rels/slide39.xml.rels" ContentType="application/vnd.openxmlformats-package.relationships+xml"/>
  <Override PartName="/ppt/slides/_rels/slide41.xml.rels" ContentType="application/vnd.openxmlformats-package.relationships+xml"/>
  <Override PartName="/ppt/slides/_rels/slide42.xml.rels" ContentType="application/vnd.openxmlformats-package.relationships+xml"/>
  <Override PartName="/ppt/slides/_rels/slide43.xml.rels" ContentType="application/vnd.openxmlformats-package.relationships+xml"/>
  <Override PartName="/ppt/slides/_rels/slide44.xml.rels" ContentType="application/vnd.openxmlformats-package.relationships+xml"/>
  <Override PartName="/ppt/slides/_rels/slide33.xml.rels" ContentType="application/vnd.openxmlformats-package.relationships+xml"/>
  <Override PartName="/ppt/slides/slide38.xml" ContentType="application/vnd.openxmlformats-officedocument.presentationml.slide+xml"/>
  <Override PartName="/ppt/slides/slide40.xml" ContentType="application/vnd.openxmlformats-officedocument.presentationml.slide+xml"/>
  <Override PartName="/ppt/slides/slide39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33.xml" ContentType="application/vnd.openxmlformats-officedocument.presentationml.slide+xml"/>
  <Override PartName="/ppt/slides/slide45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13.xml" ContentType="application/vnd.openxmlformats-officedocument.presentationml.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1.xml" ContentType="application/vnd.openxmlformats-officedocument.presentationml.slide+xml"/>
  <Override PartName="/ppt/slides/slide49.xml" ContentType="application/vnd.openxmlformats-officedocument.presentationml.slide+xml"/>
  <Override PartName="/ppt/slides/slide12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8.jpeg" ContentType="image/jpeg"/>
  <Override PartName="/ppt/media/image6.png" ContentType="image/png"/>
  <Override PartName="/ppt/media/image7.png" ContentType="image/png"/>
  <Override PartName="/ppt/media/image9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<Relationship Id="rId46" Type="http://schemas.openxmlformats.org/officeDocument/2006/relationships/slide" Target="slides/slide44.xml"/><Relationship Id="rId47" Type="http://schemas.openxmlformats.org/officeDocument/2006/relationships/slide" Target="slides/slide45.xml"/><Relationship Id="rId48" Type="http://schemas.openxmlformats.org/officeDocument/2006/relationships/slide" Target="slides/slide46.xml"/><Relationship Id="rId49" Type="http://schemas.openxmlformats.org/officeDocument/2006/relationships/slide" Target="slides/slide47.xml"/><Relationship Id="rId50" Type="http://schemas.openxmlformats.org/officeDocument/2006/relationships/slide" Target="slides/slide48.xml"/><Relationship Id="rId51" Type="http://schemas.openxmlformats.org/officeDocument/2006/relationships/slide" Target="slides/slide49.xml"/><Relationship Id="rId52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IN" sz="4400" spc="-1" strike="noStrike">
                <a:solidFill>
                  <a:srgbClr val="000000"/>
                </a:solidFill>
                <a:latin typeface="Arial"/>
              </a:rPr>
              <a:t>Cli</a:t>
            </a:r>
            <a:r>
              <a:rPr b="0" lang="en-IN" sz="4400" spc="-1" strike="noStrike">
                <a:solidFill>
                  <a:srgbClr val="000000"/>
                </a:solidFill>
                <a:latin typeface="Arial"/>
              </a:rPr>
              <a:t>ck </a:t>
            </a:r>
            <a:r>
              <a:rPr b="0" lang="en-IN" sz="4400" spc="-1" strike="noStrike">
                <a:solidFill>
                  <a:srgbClr val="000000"/>
                </a:solidFill>
                <a:latin typeface="Arial"/>
              </a:rPr>
              <a:t>to </a:t>
            </a:r>
            <a:r>
              <a:rPr b="0" lang="en-IN" sz="4400" spc="-1" strike="noStrike">
                <a:solidFill>
                  <a:srgbClr val="000000"/>
                </a:solidFill>
                <a:latin typeface="Arial"/>
              </a:rPr>
              <a:t>edi</a:t>
            </a:r>
            <a:r>
              <a:rPr b="0" lang="en-IN" sz="4400" spc="-1" strike="noStrike">
                <a:solidFill>
                  <a:srgbClr val="000000"/>
                </a:solidFill>
                <a:latin typeface="Arial"/>
              </a:rPr>
              <a:t>t </a:t>
            </a:r>
            <a:r>
              <a:rPr b="0" lang="en-IN" sz="4400" spc="-1" strike="noStrike">
                <a:solidFill>
                  <a:srgbClr val="000000"/>
                </a:solidFill>
                <a:latin typeface="Arial"/>
              </a:rPr>
              <a:t>the </a:t>
            </a:r>
            <a:r>
              <a:rPr b="0" lang="en-IN" sz="4400" spc="-1" strike="noStrike">
                <a:solidFill>
                  <a:srgbClr val="000000"/>
                </a:solidFill>
                <a:latin typeface="Arial"/>
              </a:rPr>
              <a:t>titl</a:t>
            </a:r>
            <a:r>
              <a:rPr b="0" lang="en-IN" sz="4400" spc="-1" strike="noStrike">
                <a:solidFill>
                  <a:srgbClr val="000000"/>
                </a:solidFill>
                <a:latin typeface="Arial"/>
              </a:rPr>
              <a:t>e </a:t>
            </a:r>
            <a:r>
              <a:rPr b="0" lang="en-IN" sz="4400" spc="-1" strike="noStrike">
                <a:solidFill>
                  <a:srgbClr val="000000"/>
                </a:solidFill>
                <a:latin typeface="Arial"/>
              </a:rPr>
              <a:t>tex</a:t>
            </a:r>
            <a:r>
              <a:rPr b="0" lang="en-IN" sz="4400" spc="-1" strike="noStrike">
                <a:solidFill>
                  <a:srgbClr val="000000"/>
                </a:solidFill>
                <a:latin typeface="Arial"/>
              </a:rPr>
              <a:t>t </a:t>
            </a:r>
            <a:r>
              <a:rPr b="0" lang="en-IN" sz="4400" spc="-1" strike="noStrike">
                <a:solidFill>
                  <a:srgbClr val="000000"/>
                </a:solidFill>
                <a:latin typeface="Arial"/>
              </a:rPr>
              <a:t>for</a:t>
            </a:r>
            <a:r>
              <a:rPr b="0" lang="en-IN" sz="4400" spc="-1" strike="noStrike">
                <a:solidFill>
                  <a:srgbClr val="000000"/>
                </a:solidFill>
                <a:latin typeface="Arial"/>
              </a:rPr>
              <a:t>ma</a:t>
            </a:r>
            <a:r>
              <a:rPr b="0" lang="en-IN" sz="4400" spc="-1" strike="noStrike">
                <a:solidFill>
                  <a:srgbClr val="000000"/>
                </a:solidFill>
                <a:latin typeface="Arial"/>
              </a:rPr>
              <a:t>t</a:t>
            </a: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/>
          <p:nvPr/>
        </p:nvSpPr>
        <p:spPr>
          <a:xfrm>
            <a:off x="0" y="0"/>
            <a:ext cx="12191040" cy="685692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" name="" descr=""/>
          <p:cNvPicPr/>
          <p:nvPr/>
        </p:nvPicPr>
        <p:blipFill>
          <a:blip r:embed="rId1"/>
          <a:stretch/>
        </p:blipFill>
        <p:spPr>
          <a:xfrm>
            <a:off x="6689520" y="812880"/>
            <a:ext cx="5244480" cy="4914000"/>
          </a:xfrm>
          <a:prstGeom prst="rect">
            <a:avLst/>
          </a:prstGeom>
          <a:ln w="0">
            <a:noFill/>
          </a:ln>
        </p:spPr>
      </p:pic>
      <p:sp>
        <p:nvSpPr>
          <p:cNvPr id="4" name="标题 1"/>
          <p:cNvSpPr/>
          <p:nvPr/>
        </p:nvSpPr>
        <p:spPr>
          <a:xfrm>
            <a:off x="127800" y="1553040"/>
            <a:ext cx="6527880" cy="247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5400" spc="-1" strike="noStrike">
                <a:solidFill>
                  <a:srgbClr val="262626"/>
                </a:solidFill>
                <a:latin typeface="Poppins"/>
                <a:ea typeface="Poppins"/>
              </a:rPr>
              <a:t>Docker Advanced </a:t>
            </a:r>
            <a:r>
              <a:rPr b="0" lang="en-US" sz="3000" spc="-1" strike="noStrike">
                <a:solidFill>
                  <a:srgbClr val="262626"/>
                </a:solidFill>
                <a:latin typeface="Poppins"/>
                <a:ea typeface="Poppins"/>
              </a:rPr>
              <a:t>(Day 1)</a:t>
            </a:r>
            <a:endParaRPr b="0" lang="en-IN" sz="3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标题 1"/>
          <p:cNvSpPr/>
          <p:nvPr/>
        </p:nvSpPr>
        <p:spPr>
          <a:xfrm>
            <a:off x="0" y="0"/>
            <a:ext cx="12191040" cy="685692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标题 1"/>
          <p:cNvSpPr/>
          <p:nvPr/>
        </p:nvSpPr>
        <p:spPr>
          <a:xfrm>
            <a:off x="5412240" y="3000240"/>
            <a:ext cx="1353240" cy="1353240"/>
          </a:xfrm>
          <a:prstGeom prst="roundRect">
            <a:avLst>
              <a:gd name="adj" fmla="val 7500"/>
            </a:avLst>
          </a:prstGeom>
          <a:gradFill rotWithShape="0">
            <a:gsLst>
              <a:gs pos="1000">
                <a:srgbClr val="14729d"/>
              </a:gs>
              <a:gs pos="100000">
                <a:srgbClr val="4eb8e8"/>
              </a:gs>
            </a:gsLst>
            <a:lin ang="2700000"/>
          </a:gradFill>
          <a:ln w="12700">
            <a:noFill/>
          </a:ln>
          <a:effectLst>
            <a:outerShdw algn="t" blurRad="330120" dir="5400000" dist="190440" kx="0" ky="0" rotWithShape="0" sx="90000" sy="90000">
              <a:schemeClr val="accent2">
                <a:lumMod val="75000"/>
                <a:alpha val="25000"/>
              </a:scheme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45720" rIns="45720" tIns="23040" bIns="2304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标题 1"/>
          <p:cNvSpPr/>
          <p:nvPr/>
        </p:nvSpPr>
        <p:spPr>
          <a:xfrm>
            <a:off x="5828040" y="3394080"/>
            <a:ext cx="522000" cy="565560"/>
          </a:xfrm>
          <a:custGeom>
            <a:avLst/>
            <a:gdLst>
              <a:gd name="textAreaLeft" fmla="*/ 0 w 522000"/>
              <a:gd name="textAreaRight" fmla="*/ 523080 w 522000"/>
              <a:gd name="textAreaTop" fmla="*/ 0 h 565560"/>
              <a:gd name="textAreaBottom" fmla="*/ 566640 h 565560"/>
            </a:gdLst>
            <a:ahLst/>
            <a:rect l="textAreaLeft" t="textAreaTop" r="textAreaRight" b="textAreaBottom"/>
            <a:pathLst>
              <a:path w="664672" h="720001">
                <a:moveTo>
                  <a:pt x="332293" y="387672"/>
                </a:moveTo>
                <a:cubicBezTo>
                  <a:pt x="550549" y="387672"/>
                  <a:pt x="628448" y="491162"/>
                  <a:pt x="660804" y="598902"/>
                </a:cubicBezTo>
                <a:cubicBezTo>
                  <a:pt x="679021" y="659624"/>
                  <a:pt x="630616" y="720001"/>
                  <a:pt x="563560" y="720001"/>
                </a:cubicBezTo>
                <a:lnTo>
                  <a:pt x="101112" y="720001"/>
                </a:lnTo>
                <a:cubicBezTo>
                  <a:pt x="34057" y="720001"/>
                  <a:pt x="-14348" y="659624"/>
                  <a:pt x="3868" y="598902"/>
                </a:cubicBezTo>
                <a:cubicBezTo>
                  <a:pt x="36138" y="491162"/>
                  <a:pt x="114037" y="387672"/>
                  <a:pt x="332293" y="387672"/>
                </a:cubicBezTo>
                <a:close/>
                <a:moveTo>
                  <a:pt x="332293" y="0"/>
                </a:moveTo>
                <a:cubicBezTo>
                  <a:pt x="430230" y="0"/>
                  <a:pt x="509604" y="79287"/>
                  <a:pt x="509517" y="177224"/>
                </a:cubicBezTo>
                <a:cubicBezTo>
                  <a:pt x="509517" y="275074"/>
                  <a:pt x="430144" y="354448"/>
                  <a:pt x="332293" y="354448"/>
                </a:cubicBezTo>
                <a:cubicBezTo>
                  <a:pt x="234442" y="354448"/>
                  <a:pt x="155069" y="275074"/>
                  <a:pt x="155069" y="177224"/>
                </a:cubicBezTo>
                <a:cubicBezTo>
                  <a:pt x="155069" y="79287"/>
                  <a:pt x="234442" y="0"/>
                  <a:pt x="332293" y="0"/>
                </a:cubicBezTo>
                <a:close/>
              </a:path>
            </a:pathLst>
          </a:custGeom>
          <a:solidFill>
            <a:schemeClr val="bg1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标题 1"/>
          <p:cNvSpPr/>
          <p:nvPr/>
        </p:nvSpPr>
        <p:spPr>
          <a:xfrm>
            <a:off x="6140520" y="1543320"/>
            <a:ext cx="1353240" cy="1353240"/>
          </a:xfrm>
          <a:prstGeom prst="roundRect">
            <a:avLst>
              <a:gd name="adj" fmla="val 7500"/>
            </a:avLst>
          </a:prstGeom>
          <a:gradFill rotWithShape="0">
            <a:gsLst>
              <a:gs pos="1000">
                <a:srgbClr val="22aacf"/>
              </a:gs>
              <a:gs pos="100000">
                <a:srgbClr val="74cfe8"/>
              </a:gs>
            </a:gsLst>
            <a:lin ang="2700000"/>
          </a:gradFill>
          <a:ln w="12700">
            <a:noFill/>
          </a:ln>
          <a:effectLst>
            <a:outerShdw algn="t" blurRad="330120" dir="5400000" dist="190440" kx="0" ky="0" rotWithShape="0" sx="90000" sy="90000">
              <a:schemeClr val="accent1">
                <a:lumMod val="75000"/>
                <a:alpha val="25000"/>
              </a:scheme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45720" rIns="45720" tIns="23040" bIns="2304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标题 1"/>
          <p:cNvSpPr/>
          <p:nvPr/>
        </p:nvSpPr>
        <p:spPr>
          <a:xfrm>
            <a:off x="6579360" y="1948320"/>
            <a:ext cx="475200" cy="542880"/>
          </a:xfrm>
          <a:custGeom>
            <a:avLst/>
            <a:gdLst>
              <a:gd name="textAreaLeft" fmla="*/ 0 w 475200"/>
              <a:gd name="textAreaRight" fmla="*/ 476280 w 475200"/>
              <a:gd name="textAreaTop" fmla="*/ 0 h 542880"/>
              <a:gd name="textAreaBottom" fmla="*/ 543960 h 542880"/>
            </a:gdLst>
            <a:ahLst/>
            <a:rect l="textAreaLeft" t="textAreaTop" r="textAreaRight" b="textAreaBottom"/>
            <a:pathLst>
              <a:path w="630455" h="720001">
                <a:moveTo>
                  <a:pt x="361901" y="82589"/>
                </a:moveTo>
                <a:lnTo>
                  <a:pt x="361901" y="203034"/>
                </a:lnTo>
                <a:cubicBezTo>
                  <a:pt x="361901" y="239030"/>
                  <a:pt x="391183" y="268312"/>
                  <a:pt x="427179" y="268312"/>
                </a:cubicBezTo>
                <a:lnTo>
                  <a:pt x="547624" y="268312"/>
                </a:lnTo>
                <a:close/>
                <a:moveTo>
                  <a:pt x="113812" y="0"/>
                </a:moveTo>
                <a:lnTo>
                  <a:pt x="338847" y="0"/>
                </a:lnTo>
                <a:cubicBezTo>
                  <a:pt x="339414" y="81"/>
                  <a:pt x="339899" y="81"/>
                  <a:pt x="340465" y="162"/>
                </a:cubicBezTo>
                <a:lnTo>
                  <a:pt x="340789" y="162"/>
                </a:lnTo>
                <a:cubicBezTo>
                  <a:pt x="341922" y="324"/>
                  <a:pt x="343054" y="485"/>
                  <a:pt x="344106" y="809"/>
                </a:cubicBezTo>
                <a:lnTo>
                  <a:pt x="344186" y="809"/>
                </a:lnTo>
                <a:cubicBezTo>
                  <a:pt x="345238" y="1052"/>
                  <a:pt x="346371" y="1456"/>
                  <a:pt x="347422" y="1942"/>
                </a:cubicBezTo>
                <a:lnTo>
                  <a:pt x="347503" y="1942"/>
                </a:lnTo>
                <a:cubicBezTo>
                  <a:pt x="348069" y="2184"/>
                  <a:pt x="348555" y="2427"/>
                  <a:pt x="349040" y="2670"/>
                </a:cubicBezTo>
                <a:lnTo>
                  <a:pt x="349121" y="2670"/>
                </a:lnTo>
                <a:cubicBezTo>
                  <a:pt x="349606" y="2912"/>
                  <a:pt x="350091" y="3155"/>
                  <a:pt x="350576" y="3479"/>
                </a:cubicBezTo>
                <a:cubicBezTo>
                  <a:pt x="350657" y="3560"/>
                  <a:pt x="350739" y="3560"/>
                  <a:pt x="350819" y="3640"/>
                </a:cubicBezTo>
                <a:cubicBezTo>
                  <a:pt x="351224" y="3883"/>
                  <a:pt x="351628" y="4126"/>
                  <a:pt x="352033" y="4449"/>
                </a:cubicBezTo>
                <a:cubicBezTo>
                  <a:pt x="352113" y="4449"/>
                  <a:pt x="352113" y="4530"/>
                  <a:pt x="352194" y="4530"/>
                </a:cubicBezTo>
                <a:lnTo>
                  <a:pt x="353408" y="5501"/>
                </a:lnTo>
                <a:lnTo>
                  <a:pt x="353651" y="5743"/>
                </a:lnTo>
                <a:cubicBezTo>
                  <a:pt x="354055" y="6148"/>
                  <a:pt x="354459" y="6472"/>
                  <a:pt x="354864" y="6876"/>
                </a:cubicBezTo>
                <a:lnTo>
                  <a:pt x="623418" y="275430"/>
                </a:lnTo>
                <a:cubicBezTo>
                  <a:pt x="623822" y="275835"/>
                  <a:pt x="624227" y="276239"/>
                  <a:pt x="624551" y="276643"/>
                </a:cubicBezTo>
                <a:lnTo>
                  <a:pt x="624793" y="276886"/>
                </a:lnTo>
                <a:cubicBezTo>
                  <a:pt x="625117" y="277291"/>
                  <a:pt x="625440" y="277776"/>
                  <a:pt x="625764" y="278180"/>
                </a:cubicBezTo>
                <a:cubicBezTo>
                  <a:pt x="625764" y="278261"/>
                  <a:pt x="625845" y="278342"/>
                  <a:pt x="625845" y="278342"/>
                </a:cubicBezTo>
                <a:cubicBezTo>
                  <a:pt x="626168" y="278747"/>
                  <a:pt x="626491" y="279232"/>
                  <a:pt x="626734" y="279637"/>
                </a:cubicBezTo>
                <a:cubicBezTo>
                  <a:pt x="626815" y="279637"/>
                  <a:pt x="626815" y="279717"/>
                  <a:pt x="626896" y="279798"/>
                </a:cubicBezTo>
                <a:cubicBezTo>
                  <a:pt x="627139" y="280284"/>
                  <a:pt x="627462" y="280769"/>
                  <a:pt x="627705" y="281254"/>
                </a:cubicBezTo>
                <a:cubicBezTo>
                  <a:pt x="627948" y="281739"/>
                  <a:pt x="628190" y="282225"/>
                  <a:pt x="628433" y="282791"/>
                </a:cubicBezTo>
                <a:cubicBezTo>
                  <a:pt x="628918" y="283843"/>
                  <a:pt x="629323" y="284975"/>
                  <a:pt x="629646" y="286107"/>
                </a:cubicBezTo>
                <a:cubicBezTo>
                  <a:pt x="629889" y="287159"/>
                  <a:pt x="630132" y="288291"/>
                  <a:pt x="630293" y="289424"/>
                </a:cubicBezTo>
                <a:lnTo>
                  <a:pt x="630293" y="289667"/>
                </a:lnTo>
                <a:cubicBezTo>
                  <a:pt x="630374" y="290152"/>
                  <a:pt x="630455" y="290718"/>
                  <a:pt x="630455" y="291285"/>
                </a:cubicBezTo>
                <a:lnTo>
                  <a:pt x="630455" y="292579"/>
                </a:lnTo>
                <a:lnTo>
                  <a:pt x="630455" y="606189"/>
                </a:lnTo>
                <a:cubicBezTo>
                  <a:pt x="630455" y="668959"/>
                  <a:pt x="579414" y="720001"/>
                  <a:pt x="516644" y="720001"/>
                </a:cubicBezTo>
                <a:lnTo>
                  <a:pt x="113812" y="720001"/>
                </a:lnTo>
                <a:cubicBezTo>
                  <a:pt x="51042" y="720001"/>
                  <a:pt x="0" y="668959"/>
                  <a:pt x="0" y="606189"/>
                </a:cubicBezTo>
                <a:lnTo>
                  <a:pt x="0" y="113812"/>
                </a:lnTo>
                <a:cubicBezTo>
                  <a:pt x="0" y="51042"/>
                  <a:pt x="51042" y="0"/>
                  <a:pt x="113812" y="0"/>
                </a:cubicBezTo>
                <a:close/>
              </a:path>
            </a:pathLst>
          </a:custGeom>
          <a:solidFill>
            <a:schemeClr val="bg1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标题 1"/>
          <p:cNvSpPr/>
          <p:nvPr/>
        </p:nvSpPr>
        <p:spPr>
          <a:xfrm>
            <a:off x="4684320" y="1543320"/>
            <a:ext cx="1353240" cy="1353240"/>
          </a:xfrm>
          <a:prstGeom prst="roundRect">
            <a:avLst>
              <a:gd name="adj" fmla="val 7500"/>
            </a:avLst>
          </a:prstGeom>
          <a:gradFill rotWithShape="0">
            <a:gsLst>
              <a:gs pos="1000">
                <a:srgbClr val="22aacf"/>
              </a:gs>
              <a:gs pos="100000">
                <a:srgbClr val="74cfe8"/>
              </a:gs>
            </a:gsLst>
            <a:lin ang="2700000"/>
          </a:gradFill>
          <a:ln w="12700">
            <a:noFill/>
          </a:ln>
          <a:effectLst>
            <a:outerShdw algn="t" blurRad="330120" dir="5400000" dist="190440" kx="0" ky="0" rotWithShape="0" sx="90000" sy="90000">
              <a:schemeClr val="accent1">
                <a:lumMod val="75000"/>
                <a:alpha val="25000"/>
              </a:scheme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45720" rIns="45720" tIns="23040" bIns="2304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标题 1"/>
          <p:cNvSpPr/>
          <p:nvPr/>
        </p:nvSpPr>
        <p:spPr>
          <a:xfrm>
            <a:off x="5068080" y="1926720"/>
            <a:ext cx="586080" cy="586080"/>
          </a:xfrm>
          <a:custGeom>
            <a:avLst/>
            <a:gdLst>
              <a:gd name="textAreaLeft" fmla="*/ 0 w 586080"/>
              <a:gd name="textAreaRight" fmla="*/ 587160 w 586080"/>
              <a:gd name="textAreaTop" fmla="*/ 0 h 586080"/>
              <a:gd name="textAreaBottom" fmla="*/ 587160 h 586080"/>
            </a:gdLst>
            <a:ahLst/>
            <a:rect l="textAreaLeft" t="textAreaTop" r="textAreaRight" b="textAreaBottom"/>
            <a:pathLst>
              <a:path w="720000" h="720000">
                <a:moveTo>
                  <a:pt x="438553" y="189601"/>
                </a:moveTo>
                <a:cubicBezTo>
                  <a:pt x="463230" y="189601"/>
                  <a:pt x="486344" y="199073"/>
                  <a:pt x="503636" y="216365"/>
                </a:cubicBezTo>
                <a:cubicBezTo>
                  <a:pt x="539523" y="252252"/>
                  <a:pt x="539523" y="310557"/>
                  <a:pt x="503636" y="346445"/>
                </a:cubicBezTo>
                <a:lnTo>
                  <a:pt x="362260" y="487907"/>
                </a:lnTo>
                <a:cubicBezTo>
                  <a:pt x="342622" y="507545"/>
                  <a:pt x="266503" y="522665"/>
                  <a:pt x="191861" y="528226"/>
                </a:cubicBezTo>
                <a:cubicBezTo>
                  <a:pt x="197336" y="453584"/>
                  <a:pt x="212456" y="377465"/>
                  <a:pt x="232180" y="357827"/>
                </a:cubicBezTo>
                <a:lnTo>
                  <a:pt x="373556" y="216452"/>
                </a:lnTo>
                <a:cubicBezTo>
                  <a:pt x="390761" y="199073"/>
                  <a:pt x="413875" y="189601"/>
                  <a:pt x="438553" y="189601"/>
                </a:cubicBezTo>
                <a:close/>
                <a:moveTo>
                  <a:pt x="438553" y="141636"/>
                </a:moveTo>
                <a:cubicBezTo>
                  <a:pt x="402666" y="141636"/>
                  <a:pt x="366778" y="155278"/>
                  <a:pt x="339581" y="182476"/>
                </a:cubicBezTo>
                <a:lnTo>
                  <a:pt x="198205" y="323852"/>
                </a:lnTo>
                <a:cubicBezTo>
                  <a:pt x="143723" y="378335"/>
                  <a:pt x="141637" y="578364"/>
                  <a:pt x="141637" y="578364"/>
                </a:cubicBezTo>
                <a:cubicBezTo>
                  <a:pt x="141637" y="578364"/>
                  <a:pt x="341753" y="576278"/>
                  <a:pt x="396149" y="521796"/>
                </a:cubicBezTo>
                <a:lnTo>
                  <a:pt x="537524" y="380420"/>
                </a:lnTo>
                <a:cubicBezTo>
                  <a:pt x="592007" y="325938"/>
                  <a:pt x="592007" y="236872"/>
                  <a:pt x="537524" y="182476"/>
                </a:cubicBezTo>
                <a:cubicBezTo>
                  <a:pt x="510327" y="155191"/>
                  <a:pt x="474440" y="141636"/>
                  <a:pt x="438553" y="141636"/>
                </a:cubicBezTo>
                <a:close/>
                <a:moveTo>
                  <a:pt x="120000" y="0"/>
                </a:moveTo>
                <a:lnTo>
                  <a:pt x="600000" y="0"/>
                </a:lnTo>
                <a:cubicBezTo>
                  <a:pt x="666040" y="0"/>
                  <a:pt x="720000" y="54048"/>
                  <a:pt x="720000" y="120000"/>
                </a:cubicBezTo>
                <a:lnTo>
                  <a:pt x="720000" y="600000"/>
                </a:lnTo>
                <a:cubicBezTo>
                  <a:pt x="720000" y="666039"/>
                  <a:pt x="666040" y="720000"/>
                  <a:pt x="600000" y="720000"/>
                </a:cubicBezTo>
                <a:lnTo>
                  <a:pt x="120000" y="720000"/>
                </a:lnTo>
                <a:cubicBezTo>
                  <a:pt x="53961" y="720000"/>
                  <a:pt x="0" y="666039"/>
                  <a:pt x="0" y="600000"/>
                </a:cubicBezTo>
                <a:lnTo>
                  <a:pt x="0" y="120000"/>
                </a:lnTo>
                <a:cubicBezTo>
                  <a:pt x="0" y="53961"/>
                  <a:pt x="53961" y="0"/>
                  <a:pt x="120000" y="0"/>
                </a:cubicBezTo>
                <a:close/>
              </a:path>
            </a:pathLst>
          </a:custGeom>
          <a:solidFill>
            <a:schemeClr val="bg1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标题 1"/>
          <p:cNvSpPr/>
          <p:nvPr/>
        </p:nvSpPr>
        <p:spPr>
          <a:xfrm>
            <a:off x="660240" y="1130400"/>
            <a:ext cx="3675600" cy="80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r>
              <a:rPr b="0" lang="en-US" sz="1600" spc="-1" strike="noStrike">
                <a:solidFill>
                  <a:srgbClr val="22aacf"/>
                </a:solidFill>
                <a:latin typeface="poppins-bold"/>
                <a:ea typeface="poppins-bold"/>
              </a:rPr>
              <a:t>Namespaces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标题 1"/>
          <p:cNvSpPr/>
          <p:nvPr/>
        </p:nvSpPr>
        <p:spPr>
          <a:xfrm>
            <a:off x="7842240" y="1130400"/>
            <a:ext cx="3675600" cy="80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22aacf"/>
                </a:solidFill>
                <a:latin typeface="poppins-bold"/>
                <a:ea typeface="poppins-bold"/>
              </a:rPr>
              <a:t>Control Groups (cgroups)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标题 1"/>
          <p:cNvSpPr/>
          <p:nvPr/>
        </p:nvSpPr>
        <p:spPr>
          <a:xfrm>
            <a:off x="660240" y="2007360"/>
            <a:ext cx="3675600" cy="107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r">
              <a:lnSpc>
                <a:spcPct val="100000"/>
              </a:lnSpc>
            </a:pPr>
            <a:r>
              <a:rPr b="0" lang="en-US" sz="1400" spc="-1" strike="noStrike">
                <a:solidFill>
                  <a:srgbClr val="404040"/>
                </a:solidFill>
                <a:latin typeface="Poppins"/>
                <a:ea typeface="Poppins"/>
              </a:rPr>
              <a:t>isolate what a process can see.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标题 1"/>
          <p:cNvSpPr/>
          <p:nvPr/>
        </p:nvSpPr>
        <p:spPr>
          <a:xfrm>
            <a:off x="3654360" y="4333680"/>
            <a:ext cx="5199480" cy="53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14729d"/>
                </a:solidFill>
                <a:latin typeface="poppins-bold"/>
                <a:ea typeface="poppins-bold"/>
              </a:rPr>
              <a:t>Union Filesystems (OverlayFS)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标题 1"/>
          <p:cNvSpPr/>
          <p:nvPr/>
        </p:nvSpPr>
        <p:spPr>
          <a:xfrm>
            <a:off x="4619520" y="5923080"/>
            <a:ext cx="3650040" cy="558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404040"/>
                </a:solidFill>
                <a:latin typeface="Poppins"/>
                <a:ea typeface="Poppins"/>
              </a:rPr>
              <a:t>- Eﬃcient storage + fast deploys.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标题 1"/>
          <p:cNvSpPr/>
          <p:nvPr/>
        </p:nvSpPr>
        <p:spPr>
          <a:xfrm>
            <a:off x="7842240" y="2007360"/>
            <a:ext cx="3675600" cy="60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404040"/>
                </a:solidFill>
                <a:latin typeface="Poppins"/>
                <a:ea typeface="Poppins"/>
              </a:rPr>
              <a:t>limits what resources it can use.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404040"/>
                </a:solidFill>
                <a:latin typeface="Poppins"/>
                <a:ea typeface="Poppins"/>
              </a:rPr>
              <a:t>- Examples: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标题 1"/>
          <p:cNvSpPr/>
          <p:nvPr/>
        </p:nvSpPr>
        <p:spPr>
          <a:xfrm>
            <a:off x="541440" y="228600"/>
            <a:ext cx="11124000" cy="43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poppins-bold"/>
                <a:ea typeface="poppins-bold"/>
              </a:rPr>
              <a:t>Core Building Blocks of Container Isolation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标题 1"/>
          <p:cNvSpPr/>
          <p:nvPr/>
        </p:nvSpPr>
        <p:spPr>
          <a:xfrm flipH="1" flipV="1">
            <a:off x="292680" y="288720"/>
            <a:ext cx="172080" cy="123840"/>
          </a:xfrm>
          <a:custGeom>
            <a:avLst/>
            <a:gdLst>
              <a:gd name="textAreaLeft" fmla="*/ 720 w 172080"/>
              <a:gd name="textAreaRight" fmla="*/ 173880 w 172080"/>
              <a:gd name="textAreaTop" fmla="*/ 720 h 123840"/>
              <a:gd name="textAreaBottom" fmla="*/ 125640 h 123840"/>
            </a:gdLst>
            <a:ahLst/>
            <a:rect l="textAreaLeft" t="textAreaTop" r="textAreaRight" b="textAreaBottom"/>
            <a:pathLst>
              <a:path w="121644" h="124921">
                <a:moveTo>
                  <a:pt x="86420" y="0"/>
                </a:moveTo>
                <a:lnTo>
                  <a:pt x="106489" y="0"/>
                </a:lnTo>
                <a:cubicBezTo>
                  <a:pt x="111131" y="0"/>
                  <a:pt x="114817" y="1297"/>
                  <a:pt x="117548" y="3891"/>
                </a:cubicBezTo>
                <a:cubicBezTo>
                  <a:pt x="120278" y="6485"/>
                  <a:pt x="121644" y="10103"/>
                  <a:pt x="121644" y="14745"/>
                </a:cubicBezTo>
                <a:lnTo>
                  <a:pt x="121644" y="61846"/>
                </a:lnTo>
                <a:cubicBezTo>
                  <a:pt x="121644" y="80413"/>
                  <a:pt x="117548" y="95568"/>
                  <a:pt x="109356" y="107309"/>
                </a:cubicBezTo>
                <a:cubicBezTo>
                  <a:pt x="101165" y="119050"/>
                  <a:pt x="88331" y="124921"/>
                  <a:pt x="70856" y="124921"/>
                </a:cubicBezTo>
                <a:lnTo>
                  <a:pt x="70856" y="104442"/>
                </a:lnTo>
                <a:cubicBezTo>
                  <a:pt x="85601" y="101711"/>
                  <a:pt x="93246" y="88195"/>
                  <a:pt x="93792" y="63894"/>
                </a:cubicBezTo>
                <a:lnTo>
                  <a:pt x="83143" y="63894"/>
                </a:lnTo>
                <a:cubicBezTo>
                  <a:pt x="74952" y="63894"/>
                  <a:pt x="70856" y="60071"/>
                  <a:pt x="70856" y="52426"/>
                </a:cubicBezTo>
                <a:lnTo>
                  <a:pt x="70856" y="14745"/>
                </a:lnTo>
                <a:cubicBezTo>
                  <a:pt x="70856" y="4915"/>
                  <a:pt x="76044" y="0"/>
                  <a:pt x="86420" y="0"/>
                </a:cubicBezTo>
                <a:close/>
                <a:moveTo>
                  <a:pt x="15564" y="0"/>
                </a:moveTo>
                <a:lnTo>
                  <a:pt x="35633" y="0"/>
                </a:lnTo>
                <a:cubicBezTo>
                  <a:pt x="40275" y="0"/>
                  <a:pt x="43961" y="1297"/>
                  <a:pt x="46691" y="3891"/>
                </a:cubicBezTo>
                <a:cubicBezTo>
                  <a:pt x="49422" y="6485"/>
                  <a:pt x="50787" y="10103"/>
                  <a:pt x="50787" y="14745"/>
                </a:cubicBezTo>
                <a:lnTo>
                  <a:pt x="50787" y="61846"/>
                </a:lnTo>
                <a:cubicBezTo>
                  <a:pt x="50787" y="80413"/>
                  <a:pt x="46691" y="95568"/>
                  <a:pt x="38500" y="107309"/>
                </a:cubicBezTo>
                <a:cubicBezTo>
                  <a:pt x="30308" y="119050"/>
                  <a:pt x="17475" y="124921"/>
                  <a:pt x="0" y="124921"/>
                </a:cubicBezTo>
                <a:lnTo>
                  <a:pt x="0" y="104442"/>
                </a:lnTo>
                <a:cubicBezTo>
                  <a:pt x="14744" y="101711"/>
                  <a:pt x="22390" y="88195"/>
                  <a:pt x="22936" y="63894"/>
                </a:cubicBezTo>
                <a:lnTo>
                  <a:pt x="12287" y="63894"/>
                </a:lnTo>
                <a:cubicBezTo>
                  <a:pt x="4095" y="63894"/>
                  <a:pt x="0" y="60071"/>
                  <a:pt x="0" y="52426"/>
                </a:cubicBezTo>
                <a:lnTo>
                  <a:pt x="0" y="14745"/>
                </a:lnTo>
                <a:cubicBezTo>
                  <a:pt x="0" y="4915"/>
                  <a:pt x="5188" y="0"/>
                  <a:pt x="15564" y="0"/>
                </a:cubicBez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cxnSp>
        <p:nvCxnSpPr>
          <p:cNvPr id="107" name="标题 1"/>
          <p:cNvCxnSpPr/>
          <p:nvPr/>
        </p:nvCxnSpPr>
        <p:spPr>
          <a:xfrm>
            <a:off x="293040" y="781560"/>
            <a:ext cx="11899800" cy="1080"/>
          </a:xfrm>
          <a:prstGeom prst="straightConnector1">
            <a:avLst/>
          </a:prstGeom>
          <a:ln cap="sq" w="38100">
            <a:solidFill>
              <a:srgbClr val="22aacf"/>
            </a:solidFill>
            <a:miter/>
          </a:ln>
        </p:spPr>
      </p:cxnSp>
      <p:cxnSp>
        <p:nvCxnSpPr>
          <p:cNvPr id="108" name="标题 1"/>
          <p:cNvCxnSpPr/>
          <p:nvPr/>
        </p:nvCxnSpPr>
        <p:spPr>
          <a:xfrm>
            <a:off x="293040" y="842400"/>
            <a:ext cx="11899800" cy="1080"/>
          </a:xfrm>
          <a:prstGeom prst="straightConnector1">
            <a:avLst/>
          </a:prstGeom>
          <a:ln cap="sq" w="9525">
            <a:solidFill>
              <a:srgbClr val="22aacf"/>
            </a:solidFill>
            <a:miter/>
          </a:ln>
        </p:spPr>
      </p:cxnSp>
      <p:sp>
        <p:nvSpPr>
          <p:cNvPr id="109" name="标题 1"/>
          <p:cNvSpPr/>
          <p:nvPr/>
        </p:nvSpPr>
        <p:spPr>
          <a:xfrm>
            <a:off x="8184960" y="2502360"/>
            <a:ext cx="2659680" cy="774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r>
              <a:rPr b="0" i="1" lang="en-US" sz="1000" spc="-1" strike="noStrike">
                <a:solidFill>
                  <a:srgbClr val="404040"/>
                </a:solidFill>
                <a:latin typeface="Poppins"/>
                <a:ea typeface="Poppins"/>
              </a:rPr>
              <a:t>Limit memory: memory.max = 256MB</a:t>
            </a:r>
            <a:endParaRPr b="0" lang="en-IN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US" sz="1000" spc="-1" strike="noStrike">
                <a:solidFill>
                  <a:srgbClr val="404040"/>
                </a:solidFill>
                <a:latin typeface="Poppins"/>
                <a:ea typeface="Poppins"/>
              </a:rPr>
              <a:t>CPU shares: cpu.shares = 1024</a:t>
            </a:r>
            <a:endParaRPr b="0" lang="en-IN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US" sz="1000" spc="-1" strike="noStrike">
                <a:solidFill>
                  <a:srgbClr val="404040"/>
                </a:solidFill>
                <a:latin typeface="Poppins"/>
                <a:ea typeface="Poppins"/>
              </a:rPr>
              <a:t>Block device throttling</a:t>
            </a:r>
            <a:endParaRPr b="0" lang="en-IN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标题 1"/>
          <p:cNvSpPr/>
          <p:nvPr/>
        </p:nvSpPr>
        <p:spPr>
          <a:xfrm>
            <a:off x="7842240" y="3137400"/>
            <a:ext cx="3675600" cy="90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404040"/>
                </a:solidFill>
                <a:latin typeface="Poppins"/>
                <a:ea typeface="Poppins"/>
              </a:rPr>
              <a:t>- Docker automatically sets these limits per container using the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404040"/>
                </a:solidFill>
                <a:latin typeface="Poppins"/>
                <a:ea typeface="Poppins"/>
              </a:rPr>
              <a:t>--memory, --cpus, etc., ﬂags.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标题 1"/>
          <p:cNvSpPr/>
          <p:nvPr/>
        </p:nvSpPr>
        <p:spPr>
          <a:xfrm>
            <a:off x="4784760" y="5542200"/>
            <a:ext cx="4526640" cy="44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404040"/>
                </a:solidFill>
                <a:latin typeface="Poppins"/>
                <a:ea typeface="Poppins"/>
              </a:rPr>
              <a:t>- Common base layers (e.g. Ubuntu) are shared</a:t>
            </a:r>
            <a:endParaRPr b="0" lang="en-IN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404040"/>
                </a:solidFill>
                <a:latin typeface="Poppins"/>
                <a:ea typeface="Poppins"/>
              </a:rPr>
              <a:t>- Only changes are stored in top read-write layer</a:t>
            </a:r>
            <a:endParaRPr b="0" lang="en-IN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标题 1"/>
          <p:cNvSpPr/>
          <p:nvPr/>
        </p:nvSpPr>
        <p:spPr>
          <a:xfrm>
            <a:off x="4619520" y="5008680"/>
            <a:ext cx="3650040" cy="558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404040"/>
                </a:solidFill>
                <a:latin typeface="Poppins"/>
                <a:ea typeface="Poppins"/>
              </a:rPr>
              <a:t>- Docker images use layered ﬁlesystems so that: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113" name=""/>
          <p:cNvGraphicFramePr/>
          <p:nvPr/>
        </p:nvGraphicFramePr>
        <p:xfrm>
          <a:off x="581040" y="2370960"/>
          <a:ext cx="3855960" cy="2772000"/>
        </p:xfrm>
        <a:graphic>
          <a:graphicData uri="http://schemas.openxmlformats.org/drawingml/2006/table">
            <a:tbl>
              <a:tblPr/>
              <a:tblGrid>
                <a:gridCol w="902520"/>
                <a:gridCol w="2953800"/>
              </a:tblGrid>
              <a:tr h="34632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Namespace</a:t>
                      </a:r>
                      <a:endParaRPr b="0" lang="en-IN" sz="12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666666"/>
                      </a:solidFill>
                      <a:prstDash val="solid"/>
                    </a:lnL>
                    <a:lnR w="7200">
                      <a:solidFill>
                        <a:srgbClr val="666666"/>
                      </a:solidFill>
                      <a:prstDash val="solid"/>
                    </a:lnR>
                    <a:lnT w="7200">
                      <a:solidFill>
                        <a:srgbClr val="666666"/>
                      </a:solidFill>
                      <a:prstDash val="solid"/>
                    </a:lnT>
                    <a:lnB w="7200">
                      <a:solidFill>
                        <a:srgbClr val="666666"/>
                      </a:solidFill>
                      <a:prstDash val="solid"/>
                    </a:lnB>
                    <a:solidFill>
                      <a:srgbClr val="5983b0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Isolates</a:t>
                      </a:r>
                      <a:endParaRPr b="0" lang="en-IN" sz="12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666666"/>
                      </a:solidFill>
                      <a:prstDash val="solid"/>
                    </a:lnL>
                    <a:lnR w="7200">
                      <a:solidFill>
                        <a:srgbClr val="666666"/>
                      </a:solidFill>
                      <a:prstDash val="solid"/>
                    </a:lnR>
                    <a:lnT w="7200">
                      <a:solidFill>
                        <a:srgbClr val="666666"/>
                      </a:solidFill>
                      <a:prstDash val="solid"/>
                    </a:lnT>
                    <a:lnB w="7200">
                      <a:solidFill>
                        <a:srgbClr val="666666"/>
                      </a:solidFill>
                      <a:prstDash val="solid"/>
                    </a:lnB>
                    <a:solidFill>
                      <a:srgbClr val="5983b0"/>
                    </a:solidFill>
                  </a:tcPr>
                </a:tc>
              </a:tr>
              <a:tr h="34776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pid</a:t>
                      </a:r>
                      <a:endParaRPr b="0" lang="en-IN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666666"/>
                      </a:solidFill>
                      <a:prstDash val="solid"/>
                    </a:lnL>
                    <a:lnR w="7200">
                      <a:solidFill>
                        <a:srgbClr val="666666"/>
                      </a:solidFill>
                      <a:prstDash val="solid"/>
                    </a:lnR>
                    <a:lnT w="7200">
                      <a:solidFill>
                        <a:srgbClr val="666666"/>
                      </a:solidFill>
                      <a:prstDash val="solid"/>
                    </a:lnT>
                    <a:lnB w="7200">
                      <a:solidFill>
                        <a:srgbClr val="666666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Process IDs (each container has PID 1)</a:t>
                      </a:r>
                      <a:endParaRPr b="0" lang="en-IN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666666"/>
                      </a:solidFill>
                      <a:prstDash val="solid"/>
                    </a:lnL>
                    <a:lnR w="7200">
                      <a:solidFill>
                        <a:srgbClr val="666666"/>
                      </a:solidFill>
                      <a:prstDash val="solid"/>
                    </a:lnR>
                    <a:lnT w="7200">
                      <a:solidFill>
                        <a:srgbClr val="666666"/>
                      </a:solidFill>
                      <a:prstDash val="solid"/>
                    </a:lnT>
                    <a:lnB w="7200">
                      <a:solidFill>
                        <a:srgbClr val="666666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</a:tr>
              <a:tr h="34632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mnt</a:t>
                      </a:r>
                      <a:endParaRPr b="0" lang="en-IN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666666"/>
                      </a:solidFill>
                      <a:prstDash val="solid"/>
                    </a:lnL>
                    <a:lnR w="7200">
                      <a:solidFill>
                        <a:srgbClr val="666666"/>
                      </a:solidFill>
                      <a:prstDash val="solid"/>
                    </a:lnR>
                    <a:lnT w="7200">
                      <a:solidFill>
                        <a:srgbClr val="666666"/>
                      </a:solidFill>
                      <a:prstDash val="solid"/>
                    </a:lnT>
                    <a:lnB w="7200">
                      <a:solidFill>
                        <a:srgbClr val="66666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Filesystems and mount points</a:t>
                      </a:r>
                      <a:endParaRPr b="0" lang="en-IN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666666"/>
                      </a:solidFill>
                      <a:prstDash val="solid"/>
                    </a:lnL>
                    <a:lnR w="7200">
                      <a:solidFill>
                        <a:srgbClr val="666666"/>
                      </a:solidFill>
                      <a:prstDash val="solid"/>
                    </a:lnR>
                    <a:lnT w="7200">
                      <a:solidFill>
                        <a:srgbClr val="666666"/>
                      </a:solidFill>
                      <a:prstDash val="solid"/>
                    </a:lnT>
                    <a:lnB w="7200">
                      <a:solidFill>
                        <a:srgbClr val="66666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4632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net</a:t>
                      </a:r>
                      <a:endParaRPr b="0" lang="en-IN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666666"/>
                      </a:solidFill>
                      <a:prstDash val="solid"/>
                    </a:lnL>
                    <a:lnR w="7200">
                      <a:solidFill>
                        <a:srgbClr val="666666"/>
                      </a:solidFill>
                      <a:prstDash val="solid"/>
                    </a:lnR>
                    <a:lnT w="7200">
                      <a:solidFill>
                        <a:srgbClr val="666666"/>
                      </a:solidFill>
                      <a:prstDash val="solid"/>
                    </a:lnT>
                    <a:lnB w="7200">
                      <a:solidFill>
                        <a:srgbClr val="666666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Network interfaces and stacks</a:t>
                      </a:r>
                      <a:endParaRPr b="0" lang="en-IN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666666"/>
                      </a:solidFill>
                      <a:prstDash val="solid"/>
                    </a:lnL>
                    <a:lnR w="7200">
                      <a:solidFill>
                        <a:srgbClr val="666666"/>
                      </a:solidFill>
                      <a:prstDash val="solid"/>
                    </a:lnR>
                    <a:lnT w="7200">
                      <a:solidFill>
                        <a:srgbClr val="666666"/>
                      </a:solidFill>
                      <a:prstDash val="solid"/>
                    </a:lnT>
                    <a:lnB w="7200">
                      <a:solidFill>
                        <a:srgbClr val="666666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</a:tr>
              <a:tr h="34632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ipc</a:t>
                      </a:r>
                      <a:endParaRPr b="0" lang="en-IN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666666"/>
                      </a:solidFill>
                      <a:prstDash val="solid"/>
                    </a:lnL>
                    <a:lnR w="7200">
                      <a:solidFill>
                        <a:srgbClr val="666666"/>
                      </a:solidFill>
                      <a:prstDash val="solid"/>
                    </a:lnR>
                    <a:lnT w="7200">
                      <a:solidFill>
                        <a:srgbClr val="666666"/>
                      </a:solidFill>
                      <a:prstDash val="solid"/>
                    </a:lnT>
                    <a:lnB w="7200">
                      <a:solidFill>
                        <a:srgbClr val="66666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Interprocess communication</a:t>
                      </a:r>
                      <a:endParaRPr b="0" lang="en-IN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666666"/>
                      </a:solidFill>
                      <a:prstDash val="solid"/>
                    </a:lnL>
                    <a:lnR w="7200">
                      <a:solidFill>
                        <a:srgbClr val="666666"/>
                      </a:solidFill>
                      <a:prstDash val="solid"/>
                    </a:lnR>
                    <a:lnT w="7200">
                      <a:solidFill>
                        <a:srgbClr val="666666"/>
                      </a:solidFill>
                      <a:prstDash val="solid"/>
                    </a:lnT>
                    <a:lnB w="7200">
                      <a:solidFill>
                        <a:srgbClr val="66666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4632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uts</a:t>
                      </a:r>
                      <a:endParaRPr b="0" lang="en-IN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666666"/>
                      </a:solidFill>
                      <a:prstDash val="solid"/>
                    </a:lnL>
                    <a:lnR w="7200">
                      <a:solidFill>
                        <a:srgbClr val="666666"/>
                      </a:solidFill>
                      <a:prstDash val="solid"/>
                    </a:lnR>
                    <a:lnT w="7200">
                      <a:solidFill>
                        <a:srgbClr val="666666"/>
                      </a:solidFill>
                      <a:prstDash val="solid"/>
                    </a:lnT>
                    <a:lnB w="7200">
                      <a:solidFill>
                        <a:srgbClr val="666666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Hostname and domain</a:t>
                      </a:r>
                      <a:endParaRPr b="0" lang="en-IN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666666"/>
                      </a:solidFill>
                      <a:prstDash val="solid"/>
                    </a:lnL>
                    <a:lnR w="7200">
                      <a:solidFill>
                        <a:srgbClr val="666666"/>
                      </a:solidFill>
                      <a:prstDash val="solid"/>
                    </a:lnR>
                    <a:lnT w="7200">
                      <a:solidFill>
                        <a:srgbClr val="666666"/>
                      </a:solidFill>
                      <a:prstDash val="solid"/>
                    </a:lnT>
                    <a:lnB w="7200">
                      <a:solidFill>
                        <a:srgbClr val="666666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</a:tr>
              <a:tr h="34632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user</a:t>
                      </a:r>
                      <a:endParaRPr b="0" lang="en-IN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666666"/>
                      </a:solidFill>
                      <a:prstDash val="solid"/>
                    </a:lnL>
                    <a:lnR w="7200">
                      <a:solidFill>
                        <a:srgbClr val="666666"/>
                      </a:solidFill>
                      <a:prstDash val="solid"/>
                    </a:lnR>
                    <a:lnT w="7200">
                      <a:solidFill>
                        <a:srgbClr val="666666"/>
                      </a:solidFill>
                      <a:prstDash val="solid"/>
                    </a:lnT>
                    <a:lnB w="7200">
                      <a:solidFill>
                        <a:srgbClr val="66666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User and group IDs</a:t>
                      </a:r>
                      <a:endParaRPr b="0" lang="en-IN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666666"/>
                      </a:solidFill>
                      <a:prstDash val="solid"/>
                    </a:lnL>
                    <a:lnR w="7200">
                      <a:solidFill>
                        <a:srgbClr val="666666"/>
                      </a:solidFill>
                      <a:prstDash val="solid"/>
                    </a:lnR>
                    <a:lnT w="7200">
                      <a:solidFill>
                        <a:srgbClr val="666666"/>
                      </a:solidFill>
                      <a:prstDash val="solid"/>
                    </a:lnT>
                    <a:lnB w="7200">
                      <a:solidFill>
                        <a:srgbClr val="66666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4632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cgroup</a:t>
                      </a:r>
                      <a:endParaRPr b="0" lang="en-IN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666666"/>
                      </a:solidFill>
                      <a:prstDash val="solid"/>
                    </a:lnL>
                    <a:lnR w="7200">
                      <a:solidFill>
                        <a:srgbClr val="666666"/>
                      </a:solidFill>
                      <a:prstDash val="solid"/>
                    </a:lnR>
                    <a:lnT w="7200">
                      <a:solidFill>
                        <a:srgbClr val="666666"/>
                      </a:solidFill>
                      <a:prstDash val="solid"/>
                    </a:lnT>
                    <a:lnB w="7200">
                      <a:solidFill>
                        <a:srgbClr val="666666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(not isolation, but grouping mechanism)</a:t>
                      </a:r>
                      <a:endParaRPr b="0" lang="en-IN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666666"/>
                      </a:solidFill>
                      <a:prstDash val="solid"/>
                    </a:lnL>
                    <a:lnR w="7200">
                      <a:solidFill>
                        <a:srgbClr val="666666"/>
                      </a:solidFill>
                      <a:prstDash val="solid"/>
                    </a:lnR>
                    <a:lnT w="7200">
                      <a:solidFill>
                        <a:srgbClr val="666666"/>
                      </a:solidFill>
                      <a:prstDash val="solid"/>
                    </a:lnT>
                    <a:lnB w="7200">
                      <a:solidFill>
                        <a:srgbClr val="666666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标题 1"/>
          <p:cNvSpPr/>
          <p:nvPr/>
        </p:nvSpPr>
        <p:spPr>
          <a:xfrm flipH="1">
            <a:off x="-720" y="0"/>
            <a:ext cx="12191040" cy="685692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5" name="" descr=""/>
          <p:cNvPicPr/>
          <p:nvPr/>
        </p:nvPicPr>
        <p:blipFill>
          <a:blip r:embed="rId1"/>
          <a:stretch/>
        </p:blipFill>
        <p:spPr>
          <a:xfrm flipH="1">
            <a:off x="245160" y="1775880"/>
            <a:ext cx="4569120" cy="4281120"/>
          </a:xfrm>
          <a:prstGeom prst="rect">
            <a:avLst/>
          </a:prstGeom>
          <a:ln w="0">
            <a:noFill/>
          </a:ln>
        </p:spPr>
      </p:pic>
      <p:sp>
        <p:nvSpPr>
          <p:cNvPr id="116" name="标题 1"/>
          <p:cNvSpPr/>
          <p:nvPr/>
        </p:nvSpPr>
        <p:spPr>
          <a:xfrm>
            <a:off x="447480" y="568440"/>
            <a:ext cx="11514960" cy="120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5400" spc="-1" strike="noStrike">
                <a:solidFill>
                  <a:srgbClr val="262626"/>
                </a:solidFill>
                <a:latin typeface="poppins-bold"/>
                <a:ea typeface="poppins-bold"/>
              </a:rPr>
              <a:t>Docker Security Best Practices</a:t>
            </a:r>
            <a:endParaRPr b="0" lang="en-IN" sz="5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标题 1"/>
          <p:cNvSpPr/>
          <p:nvPr/>
        </p:nvSpPr>
        <p:spPr>
          <a:xfrm>
            <a:off x="5245200" y="3729240"/>
            <a:ext cx="6386400" cy="187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</a:pPr>
            <a:r>
              <a:rPr b="0" i="1" lang="en-US" sz="3200" spc="-1" strike="noStrike">
                <a:solidFill>
                  <a:srgbClr val="000000"/>
                </a:solidFill>
                <a:latin typeface="poppins-bold"/>
                <a:ea typeface="poppins-bold"/>
              </a:rPr>
              <a:t>Introduction to container security fundamentals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标题 1"/>
          <p:cNvSpPr/>
          <p:nvPr/>
        </p:nvSpPr>
        <p:spPr>
          <a:xfrm>
            <a:off x="7356240" y="2067120"/>
            <a:ext cx="3171240" cy="940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262626"/>
                </a:solidFill>
                <a:latin typeface="poppins-bold"/>
                <a:ea typeface="poppins-bold"/>
              </a:rPr>
              <a:t>Part-01</a:t>
            </a: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标题 1"/>
          <p:cNvSpPr/>
          <p:nvPr/>
        </p:nvSpPr>
        <p:spPr>
          <a:xfrm>
            <a:off x="0" y="0"/>
            <a:ext cx="12191040" cy="685692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标题 1"/>
          <p:cNvSpPr/>
          <p:nvPr/>
        </p:nvSpPr>
        <p:spPr>
          <a:xfrm>
            <a:off x="660240" y="1451880"/>
            <a:ext cx="3488040" cy="4095360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accent1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1" name="标题 1"/>
          <p:cNvSpPr/>
          <p:nvPr/>
        </p:nvSpPr>
        <p:spPr>
          <a:xfrm>
            <a:off x="790200" y="1617480"/>
            <a:ext cx="3243600" cy="4193640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bg1"/>
          </a:solidFill>
          <a:ln cap="sq" w="12700">
            <a:solidFill>
              <a:srgbClr val="22aac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标题 1"/>
          <p:cNvSpPr/>
          <p:nvPr/>
        </p:nvSpPr>
        <p:spPr>
          <a:xfrm>
            <a:off x="978120" y="1742040"/>
            <a:ext cx="831240" cy="52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ln>
                  <a:solidFill>
                    <a:srgbClr val="3860f4"/>
                  </a:solidFill>
                </a:ln>
                <a:solidFill>
                  <a:srgbClr val="ffffff"/>
                </a:solidFill>
                <a:latin typeface="poppins-bold"/>
                <a:ea typeface="poppins-bold"/>
              </a:rPr>
              <a:t>01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标题 1"/>
          <p:cNvSpPr/>
          <p:nvPr/>
        </p:nvSpPr>
        <p:spPr>
          <a:xfrm>
            <a:off x="978120" y="3139560"/>
            <a:ext cx="2889720" cy="2216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262626"/>
                </a:solidFill>
                <a:latin typeface="Poppins"/>
                <a:ea typeface="Poppins"/>
              </a:rPr>
              <a:t>Containers are Just process.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标题 1"/>
          <p:cNvSpPr/>
          <p:nvPr/>
        </p:nvSpPr>
        <p:spPr>
          <a:xfrm>
            <a:off x="3812760" y="1720080"/>
            <a:ext cx="111240" cy="109800"/>
          </a:xfrm>
          <a:prstGeom prst="ellipse">
            <a:avLst/>
          </a:prstGeom>
          <a:solidFill>
            <a:schemeClr val="accent1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38880" bIns="3888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5" name="标题 1"/>
          <p:cNvSpPr/>
          <p:nvPr/>
        </p:nvSpPr>
        <p:spPr>
          <a:xfrm>
            <a:off x="978120" y="2355480"/>
            <a:ext cx="2889720" cy="694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22aacf"/>
                </a:solidFill>
                <a:latin typeface="poppins-bold"/>
                <a:ea typeface="poppins-bold"/>
              </a:rPr>
              <a:t>Containers are Just process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标题 1"/>
          <p:cNvSpPr/>
          <p:nvPr/>
        </p:nvSpPr>
        <p:spPr>
          <a:xfrm>
            <a:off x="4337640" y="1451880"/>
            <a:ext cx="3488040" cy="4095360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accent2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7" name="标题 1"/>
          <p:cNvSpPr/>
          <p:nvPr/>
        </p:nvSpPr>
        <p:spPr>
          <a:xfrm>
            <a:off x="4467240" y="1617480"/>
            <a:ext cx="3243600" cy="4193640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bg1"/>
          </a:solidFill>
          <a:ln cap="sq" w="12700">
            <a:solidFill>
              <a:srgbClr val="14729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标题 1"/>
          <p:cNvSpPr/>
          <p:nvPr/>
        </p:nvSpPr>
        <p:spPr>
          <a:xfrm>
            <a:off x="4655160" y="1742040"/>
            <a:ext cx="831240" cy="52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ln>
                  <a:solidFill>
                    <a:srgbClr val="89c700"/>
                  </a:solidFill>
                </a:ln>
                <a:solidFill>
                  <a:srgbClr val="ffffff"/>
                </a:solidFill>
                <a:latin typeface="poppins-bold"/>
                <a:ea typeface="poppins-bold"/>
              </a:rPr>
              <a:t>02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标题 1"/>
          <p:cNvSpPr/>
          <p:nvPr/>
        </p:nvSpPr>
        <p:spPr>
          <a:xfrm>
            <a:off x="4655160" y="3139560"/>
            <a:ext cx="2889720" cy="2216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262626"/>
                </a:solidFill>
                <a:latin typeface="Poppins"/>
                <a:ea typeface="Poppins"/>
              </a:rPr>
              <a:t>Default Docker Behavior Isn't Always Secure.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标题 1"/>
          <p:cNvSpPr/>
          <p:nvPr/>
        </p:nvSpPr>
        <p:spPr>
          <a:xfrm>
            <a:off x="7489800" y="1720080"/>
            <a:ext cx="111240" cy="109800"/>
          </a:xfrm>
          <a:prstGeom prst="ellipse">
            <a:avLst/>
          </a:prstGeom>
          <a:solidFill>
            <a:schemeClr val="accent2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38880" bIns="3888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1" name="标题 1"/>
          <p:cNvSpPr/>
          <p:nvPr/>
        </p:nvSpPr>
        <p:spPr>
          <a:xfrm>
            <a:off x="4655160" y="2355480"/>
            <a:ext cx="2889720" cy="694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14729d"/>
                </a:solidFill>
                <a:latin typeface="poppins-bold"/>
                <a:ea typeface="poppins-bold"/>
              </a:rPr>
              <a:t>Default Docker Behavior Isn't Always Secure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标题 1"/>
          <p:cNvSpPr/>
          <p:nvPr/>
        </p:nvSpPr>
        <p:spPr>
          <a:xfrm>
            <a:off x="8029800" y="1451880"/>
            <a:ext cx="3488040" cy="4095360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accent1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3" name="标题 1"/>
          <p:cNvSpPr/>
          <p:nvPr/>
        </p:nvSpPr>
        <p:spPr>
          <a:xfrm>
            <a:off x="8159400" y="1617480"/>
            <a:ext cx="3243600" cy="4193640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bg1"/>
          </a:solidFill>
          <a:ln cap="sq" w="12700">
            <a:solidFill>
              <a:srgbClr val="22aac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标题 1"/>
          <p:cNvSpPr/>
          <p:nvPr/>
        </p:nvSpPr>
        <p:spPr>
          <a:xfrm>
            <a:off x="8347320" y="1742040"/>
            <a:ext cx="831240" cy="52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ln>
                  <a:solidFill>
                    <a:srgbClr val="3860f4"/>
                  </a:solidFill>
                </a:ln>
                <a:solidFill>
                  <a:srgbClr val="ffffff"/>
                </a:solidFill>
                <a:latin typeface="poppins-bold"/>
                <a:ea typeface="poppins-bold"/>
              </a:rPr>
              <a:t>03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标题 1"/>
          <p:cNvSpPr/>
          <p:nvPr/>
        </p:nvSpPr>
        <p:spPr>
          <a:xfrm>
            <a:off x="8347320" y="3139560"/>
            <a:ext cx="2889720" cy="2216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262626"/>
                </a:solidFill>
                <a:latin typeface="Poppins"/>
                <a:ea typeface="Poppins"/>
              </a:rPr>
              <a:t>Containers Multiply Risk Quickly.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标题 1"/>
          <p:cNvSpPr/>
          <p:nvPr/>
        </p:nvSpPr>
        <p:spPr>
          <a:xfrm>
            <a:off x="11181960" y="1720080"/>
            <a:ext cx="111240" cy="109800"/>
          </a:xfrm>
          <a:prstGeom prst="ellipse">
            <a:avLst/>
          </a:prstGeom>
          <a:solidFill>
            <a:schemeClr val="accent1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38880" bIns="3888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7" name="标题 1"/>
          <p:cNvSpPr/>
          <p:nvPr/>
        </p:nvSpPr>
        <p:spPr>
          <a:xfrm>
            <a:off x="8347320" y="2355480"/>
            <a:ext cx="2889720" cy="694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22aacf"/>
                </a:solidFill>
                <a:latin typeface="poppins-bold"/>
                <a:ea typeface="poppins-bold"/>
              </a:rPr>
              <a:t>Containers Multiply Risk Quickly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标题 1"/>
          <p:cNvSpPr/>
          <p:nvPr/>
        </p:nvSpPr>
        <p:spPr>
          <a:xfrm>
            <a:off x="541440" y="228600"/>
            <a:ext cx="11124000" cy="43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poppins-bold"/>
                <a:ea typeface="poppins-bold"/>
              </a:rPr>
              <a:t>Why Do Containers Need Dedicated Security?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标题 1"/>
          <p:cNvSpPr/>
          <p:nvPr/>
        </p:nvSpPr>
        <p:spPr>
          <a:xfrm flipH="1" flipV="1">
            <a:off x="292680" y="288720"/>
            <a:ext cx="172080" cy="123840"/>
          </a:xfrm>
          <a:custGeom>
            <a:avLst/>
            <a:gdLst>
              <a:gd name="textAreaLeft" fmla="*/ 720 w 172080"/>
              <a:gd name="textAreaRight" fmla="*/ 173880 w 172080"/>
              <a:gd name="textAreaTop" fmla="*/ 720 h 123840"/>
              <a:gd name="textAreaBottom" fmla="*/ 125640 h 123840"/>
            </a:gdLst>
            <a:ahLst/>
            <a:rect l="textAreaLeft" t="textAreaTop" r="textAreaRight" b="textAreaBottom"/>
            <a:pathLst>
              <a:path w="121644" h="124921">
                <a:moveTo>
                  <a:pt x="86420" y="0"/>
                </a:moveTo>
                <a:lnTo>
                  <a:pt x="106489" y="0"/>
                </a:lnTo>
                <a:cubicBezTo>
                  <a:pt x="111131" y="0"/>
                  <a:pt x="114817" y="1297"/>
                  <a:pt x="117548" y="3891"/>
                </a:cubicBezTo>
                <a:cubicBezTo>
                  <a:pt x="120278" y="6485"/>
                  <a:pt x="121644" y="10103"/>
                  <a:pt x="121644" y="14745"/>
                </a:cubicBezTo>
                <a:lnTo>
                  <a:pt x="121644" y="61846"/>
                </a:lnTo>
                <a:cubicBezTo>
                  <a:pt x="121644" y="80413"/>
                  <a:pt x="117548" y="95568"/>
                  <a:pt x="109356" y="107309"/>
                </a:cubicBezTo>
                <a:cubicBezTo>
                  <a:pt x="101165" y="119050"/>
                  <a:pt x="88331" y="124921"/>
                  <a:pt x="70856" y="124921"/>
                </a:cubicBezTo>
                <a:lnTo>
                  <a:pt x="70856" y="104442"/>
                </a:lnTo>
                <a:cubicBezTo>
                  <a:pt x="85601" y="101711"/>
                  <a:pt x="93246" y="88195"/>
                  <a:pt x="93792" y="63894"/>
                </a:cubicBezTo>
                <a:lnTo>
                  <a:pt x="83143" y="63894"/>
                </a:lnTo>
                <a:cubicBezTo>
                  <a:pt x="74952" y="63894"/>
                  <a:pt x="70856" y="60071"/>
                  <a:pt x="70856" y="52426"/>
                </a:cubicBezTo>
                <a:lnTo>
                  <a:pt x="70856" y="14745"/>
                </a:lnTo>
                <a:cubicBezTo>
                  <a:pt x="70856" y="4915"/>
                  <a:pt x="76044" y="0"/>
                  <a:pt x="86420" y="0"/>
                </a:cubicBezTo>
                <a:close/>
                <a:moveTo>
                  <a:pt x="15564" y="0"/>
                </a:moveTo>
                <a:lnTo>
                  <a:pt x="35633" y="0"/>
                </a:lnTo>
                <a:cubicBezTo>
                  <a:pt x="40275" y="0"/>
                  <a:pt x="43961" y="1297"/>
                  <a:pt x="46691" y="3891"/>
                </a:cubicBezTo>
                <a:cubicBezTo>
                  <a:pt x="49422" y="6485"/>
                  <a:pt x="50787" y="10103"/>
                  <a:pt x="50787" y="14745"/>
                </a:cubicBezTo>
                <a:lnTo>
                  <a:pt x="50787" y="61846"/>
                </a:lnTo>
                <a:cubicBezTo>
                  <a:pt x="50787" y="80413"/>
                  <a:pt x="46691" y="95568"/>
                  <a:pt x="38500" y="107309"/>
                </a:cubicBezTo>
                <a:cubicBezTo>
                  <a:pt x="30308" y="119050"/>
                  <a:pt x="17475" y="124921"/>
                  <a:pt x="0" y="124921"/>
                </a:cubicBezTo>
                <a:lnTo>
                  <a:pt x="0" y="104442"/>
                </a:lnTo>
                <a:cubicBezTo>
                  <a:pt x="14744" y="101711"/>
                  <a:pt x="22390" y="88195"/>
                  <a:pt x="22936" y="63894"/>
                </a:cubicBezTo>
                <a:lnTo>
                  <a:pt x="12287" y="63894"/>
                </a:lnTo>
                <a:cubicBezTo>
                  <a:pt x="4095" y="63894"/>
                  <a:pt x="0" y="60071"/>
                  <a:pt x="0" y="52426"/>
                </a:cubicBezTo>
                <a:lnTo>
                  <a:pt x="0" y="14745"/>
                </a:lnTo>
                <a:cubicBezTo>
                  <a:pt x="0" y="4915"/>
                  <a:pt x="5188" y="0"/>
                  <a:pt x="15564" y="0"/>
                </a:cubicBez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cxnSp>
        <p:nvCxnSpPr>
          <p:cNvPr id="140" name="标题 1"/>
          <p:cNvCxnSpPr/>
          <p:nvPr/>
        </p:nvCxnSpPr>
        <p:spPr>
          <a:xfrm>
            <a:off x="293040" y="781560"/>
            <a:ext cx="11899800" cy="1080"/>
          </a:xfrm>
          <a:prstGeom prst="straightConnector1">
            <a:avLst/>
          </a:prstGeom>
          <a:ln cap="sq" w="38100">
            <a:solidFill>
              <a:srgbClr val="22aacf"/>
            </a:solidFill>
            <a:miter/>
          </a:ln>
        </p:spPr>
      </p:cxnSp>
      <p:cxnSp>
        <p:nvCxnSpPr>
          <p:cNvPr id="141" name="标题 1"/>
          <p:cNvCxnSpPr/>
          <p:nvPr/>
        </p:nvCxnSpPr>
        <p:spPr>
          <a:xfrm>
            <a:off x="293040" y="842400"/>
            <a:ext cx="11899800" cy="1080"/>
          </a:xfrm>
          <a:prstGeom prst="straightConnector1">
            <a:avLst/>
          </a:prstGeom>
          <a:ln cap="sq" w="9525">
            <a:solidFill>
              <a:srgbClr val="22aacf"/>
            </a:solidFill>
            <a:miter/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标题 1"/>
          <p:cNvSpPr/>
          <p:nvPr/>
        </p:nvSpPr>
        <p:spPr>
          <a:xfrm>
            <a:off x="0" y="0"/>
            <a:ext cx="12191040" cy="685692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标题 1"/>
          <p:cNvSpPr/>
          <p:nvPr/>
        </p:nvSpPr>
        <p:spPr>
          <a:xfrm>
            <a:off x="712080" y="3423240"/>
            <a:ext cx="10766880" cy="79092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cap="sq" w="12700">
            <a:solidFill>
              <a:srgbClr val="ffffff"/>
            </a:solidFill>
            <a:miter/>
          </a:ln>
          <a:effectLst>
            <a:outerShdw algn="ctr" blurRad="190440" dir="0" dist="0" kx="0" ky="0" rotWithShape="0" sx="100000" sy="100000">
              <a:schemeClr val="accent1">
                <a:lumMod val="75000"/>
                <a:alpha val="20000"/>
              </a:scheme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4" name="标题 1"/>
          <p:cNvSpPr/>
          <p:nvPr/>
        </p:nvSpPr>
        <p:spPr>
          <a:xfrm>
            <a:off x="2768040" y="3506400"/>
            <a:ext cx="598320" cy="598320"/>
          </a:xfrm>
          <a:prstGeom prst="ellipse">
            <a:avLst/>
          </a:prstGeom>
          <a:solidFill>
            <a:schemeClr val="bg1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标题 1"/>
          <p:cNvSpPr/>
          <p:nvPr/>
        </p:nvSpPr>
        <p:spPr>
          <a:xfrm>
            <a:off x="997560" y="1130400"/>
            <a:ext cx="4138920" cy="1999440"/>
          </a:xfrm>
          <a:prstGeom prst="roundRect">
            <a:avLst>
              <a:gd name="adj" fmla="val 6279"/>
            </a:avLst>
          </a:prstGeom>
          <a:solidFill>
            <a:schemeClr val="bg1"/>
          </a:solidFill>
          <a:ln w="12700">
            <a:noFill/>
          </a:ln>
          <a:effectLst>
            <a:outerShdw algn="ctr" blurRad="304920" dir="0" dist="0" kx="0" ky="0" rotWithShape="0" sx="102000" sy="102000">
              <a:schemeClr val="accent1">
                <a:alpha val="13000"/>
              </a:scheme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85680" rIns="85680" tIns="42840" bIns="4284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标题 1"/>
          <p:cNvSpPr/>
          <p:nvPr/>
        </p:nvSpPr>
        <p:spPr>
          <a:xfrm>
            <a:off x="1296360" y="1245600"/>
            <a:ext cx="3560400" cy="635760"/>
          </a:xfrm>
          <a:prstGeom prst="rect">
            <a:avLst/>
          </a:prstGeom>
          <a:noFill/>
          <a:ln w="0">
            <a:noFill/>
          </a:ln>
          <a:effectLst>
            <a:outerShdw algn="ctr" blurRad="330120" dir="5400000" dist="127080" kx="0" ky="0" rotWithShape="0" sx="100000" sy="100000">
              <a:schemeClr val="accent1">
                <a:alpha val="23000"/>
              </a:scheme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22aacf"/>
                </a:solidFill>
                <a:latin typeface="poppins-bold"/>
                <a:ea typeface="poppins-bold"/>
              </a:rPr>
              <a:t>Image Layer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标题 1"/>
          <p:cNvSpPr/>
          <p:nvPr/>
        </p:nvSpPr>
        <p:spPr>
          <a:xfrm>
            <a:off x="1263240" y="2045880"/>
            <a:ext cx="3598920" cy="1062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r>
              <a:rPr b="0" lang="en-US" sz="1110" spc="-1" strike="noStrike">
                <a:solidFill>
                  <a:srgbClr val="262626"/>
                </a:solidFill>
                <a:latin typeface="Poppins"/>
                <a:ea typeface="Poppins"/>
              </a:rPr>
              <a:t>- Outdated base images (e.g., old Ubuntu with known CVEs)</a:t>
            </a:r>
            <a:endParaRPr b="0" lang="en-IN" sz="111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110" spc="-1" strike="noStrike">
                <a:solidFill>
                  <a:srgbClr val="262626"/>
                </a:solidFill>
                <a:latin typeface="Poppins"/>
                <a:ea typeface="Poppins"/>
              </a:rPr>
              <a:t>- Embedded secrets in Dockerfiles</a:t>
            </a:r>
            <a:endParaRPr b="0" lang="en-IN" sz="111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110" spc="-1" strike="noStrike">
                <a:solidFill>
                  <a:srgbClr val="262626"/>
                </a:solidFill>
                <a:latin typeface="Poppins"/>
                <a:ea typeface="Poppins"/>
              </a:rPr>
              <a:t>- Unscanned third- party layers</a:t>
            </a:r>
            <a:endParaRPr b="0" lang="en-IN" sz="111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48" name="标题 1"/>
          <p:cNvCxnSpPr/>
          <p:nvPr/>
        </p:nvCxnSpPr>
        <p:spPr>
          <a:xfrm>
            <a:off x="1257480" y="1933200"/>
            <a:ext cx="3601080" cy="1080"/>
          </a:xfrm>
          <a:prstGeom prst="straightConnector1">
            <a:avLst/>
          </a:prstGeom>
          <a:ln cap="sq" w="19050">
            <a:solidFill>
              <a:srgbClr val="d1eff7"/>
            </a:solidFill>
            <a:miter/>
          </a:ln>
        </p:spPr>
      </p:cxnSp>
      <p:sp>
        <p:nvSpPr>
          <p:cNvPr id="149" name="标题 1"/>
          <p:cNvSpPr/>
          <p:nvPr/>
        </p:nvSpPr>
        <p:spPr>
          <a:xfrm flipV="1">
            <a:off x="1257480" y="1907280"/>
            <a:ext cx="789840" cy="4968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101520" rIns="101520" tIns="17640" bIns="1764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0" name="标题 1"/>
          <p:cNvSpPr/>
          <p:nvPr/>
        </p:nvSpPr>
        <p:spPr>
          <a:xfrm>
            <a:off x="8811720" y="3506400"/>
            <a:ext cx="598320" cy="598320"/>
          </a:xfrm>
          <a:prstGeom prst="ellipse">
            <a:avLst/>
          </a:prstGeom>
          <a:solidFill>
            <a:schemeClr val="bg1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标题 1"/>
          <p:cNvSpPr/>
          <p:nvPr/>
        </p:nvSpPr>
        <p:spPr>
          <a:xfrm>
            <a:off x="7041600" y="1130400"/>
            <a:ext cx="4138920" cy="1999440"/>
          </a:xfrm>
          <a:prstGeom prst="roundRect">
            <a:avLst>
              <a:gd name="adj" fmla="val 6279"/>
            </a:avLst>
          </a:prstGeom>
          <a:solidFill>
            <a:schemeClr val="bg1"/>
          </a:solidFill>
          <a:ln w="12700">
            <a:noFill/>
          </a:ln>
          <a:effectLst>
            <a:outerShdw algn="ctr" blurRad="304920" dir="0" dist="0" kx="0" ky="0" rotWithShape="0" sx="102000" sy="102000">
              <a:schemeClr val="accent1">
                <a:alpha val="13000"/>
              </a:scheme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85680" rIns="85680" tIns="42840" bIns="4284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标题 1"/>
          <p:cNvSpPr/>
          <p:nvPr/>
        </p:nvSpPr>
        <p:spPr>
          <a:xfrm>
            <a:off x="7340040" y="1245600"/>
            <a:ext cx="3560400" cy="635760"/>
          </a:xfrm>
          <a:prstGeom prst="rect">
            <a:avLst/>
          </a:prstGeom>
          <a:noFill/>
          <a:ln w="0">
            <a:noFill/>
          </a:ln>
          <a:effectLst>
            <a:outerShdw algn="ctr" blurRad="330120" dir="5400000" dist="127080" kx="0" ky="0" rotWithShape="0" sx="100000" sy="100000">
              <a:schemeClr val="accent1">
                <a:alpha val="23000"/>
              </a:scheme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22aacf"/>
                </a:solidFill>
                <a:latin typeface="poppins-bold"/>
                <a:ea typeface="poppins-bold"/>
              </a:rPr>
              <a:t>Host Layer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标题 1"/>
          <p:cNvSpPr/>
          <p:nvPr/>
        </p:nvSpPr>
        <p:spPr>
          <a:xfrm>
            <a:off x="7306920" y="2045880"/>
            <a:ext cx="3598920" cy="1062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r>
              <a:rPr b="0" lang="en-US" sz="1110" spc="-1" strike="noStrike">
                <a:solidFill>
                  <a:srgbClr val="262626"/>
                </a:solidFill>
                <a:latin typeface="Poppins"/>
                <a:ea typeface="Poppins"/>
              </a:rPr>
              <a:t>- Shared kernel with containers → one exploit affects all</a:t>
            </a:r>
            <a:endParaRPr b="0" lang="en-IN" sz="111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110" spc="-1" strike="noStrike">
                <a:solidFill>
                  <a:srgbClr val="262626"/>
                </a:solidFill>
                <a:latin typeface="Poppins"/>
                <a:ea typeface="Poppins"/>
              </a:rPr>
              <a:t>- Poor isolation boundaries</a:t>
            </a:r>
            <a:endParaRPr b="0" lang="en-IN" sz="111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110" spc="-1" strike="noStrike">
                <a:solidFill>
                  <a:srgbClr val="262626"/>
                </a:solidFill>
                <a:latin typeface="Poppins"/>
                <a:ea typeface="Poppins"/>
              </a:rPr>
              <a:t>- Kernel module or syscall abuse</a:t>
            </a:r>
            <a:endParaRPr b="0" lang="en-IN" sz="111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54" name="标题 1"/>
          <p:cNvCxnSpPr/>
          <p:nvPr/>
        </p:nvCxnSpPr>
        <p:spPr>
          <a:xfrm>
            <a:off x="7301160" y="1933200"/>
            <a:ext cx="3601080" cy="1080"/>
          </a:xfrm>
          <a:prstGeom prst="straightConnector1">
            <a:avLst/>
          </a:prstGeom>
          <a:ln cap="sq" w="19050">
            <a:solidFill>
              <a:srgbClr val="d1eff7"/>
            </a:solidFill>
            <a:miter/>
          </a:ln>
        </p:spPr>
      </p:cxnSp>
      <p:sp>
        <p:nvSpPr>
          <p:cNvPr id="155" name="标题 1"/>
          <p:cNvSpPr/>
          <p:nvPr/>
        </p:nvSpPr>
        <p:spPr>
          <a:xfrm flipV="1">
            <a:off x="7301520" y="1907280"/>
            <a:ext cx="789840" cy="4968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101520" rIns="101520" tIns="17640" bIns="1764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6" name="标题 1"/>
          <p:cNvSpPr/>
          <p:nvPr/>
        </p:nvSpPr>
        <p:spPr>
          <a:xfrm>
            <a:off x="5789880" y="3506400"/>
            <a:ext cx="598320" cy="598320"/>
          </a:xfrm>
          <a:prstGeom prst="ellipse">
            <a:avLst/>
          </a:prstGeom>
          <a:solidFill>
            <a:schemeClr val="bg1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标题 1"/>
          <p:cNvSpPr/>
          <p:nvPr/>
        </p:nvSpPr>
        <p:spPr>
          <a:xfrm>
            <a:off x="4019760" y="4322880"/>
            <a:ext cx="4138920" cy="1999440"/>
          </a:xfrm>
          <a:prstGeom prst="roundRect">
            <a:avLst>
              <a:gd name="adj" fmla="val 6279"/>
            </a:avLst>
          </a:prstGeom>
          <a:solidFill>
            <a:schemeClr val="bg1"/>
          </a:solidFill>
          <a:ln w="12700">
            <a:noFill/>
          </a:ln>
          <a:effectLst>
            <a:outerShdw algn="ctr" blurRad="304920" dir="0" dist="0" kx="0" ky="0" rotWithShape="0" sx="102000" sy="102000">
              <a:schemeClr val="accent1">
                <a:alpha val="13000"/>
              </a:scheme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85680" rIns="85680" tIns="42840" bIns="4284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标题 1"/>
          <p:cNvSpPr/>
          <p:nvPr/>
        </p:nvSpPr>
        <p:spPr>
          <a:xfrm>
            <a:off x="4318200" y="4438080"/>
            <a:ext cx="3617640" cy="635760"/>
          </a:xfrm>
          <a:prstGeom prst="rect">
            <a:avLst/>
          </a:prstGeom>
          <a:noFill/>
          <a:ln w="0">
            <a:noFill/>
          </a:ln>
          <a:effectLst>
            <a:outerShdw algn="ctr" blurRad="330120" dir="5400000" dist="127080" kx="0" ky="0" rotWithShape="0" sx="100000" sy="100000">
              <a:schemeClr val="accent1">
                <a:alpha val="23000"/>
              </a:scheme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22aacf"/>
                </a:solidFill>
                <a:latin typeface="poppins-bold"/>
                <a:ea typeface="poppins-bold"/>
              </a:rPr>
              <a:t>Runtime Layer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标题 1"/>
          <p:cNvSpPr/>
          <p:nvPr/>
        </p:nvSpPr>
        <p:spPr>
          <a:xfrm>
            <a:off x="4285080" y="5238720"/>
            <a:ext cx="3598920" cy="1062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r>
              <a:rPr b="0" lang="en-US" sz="1110" spc="-1" strike="noStrike">
                <a:solidFill>
                  <a:srgbClr val="262626"/>
                </a:solidFill>
                <a:latin typeface="Poppins"/>
                <a:ea typeface="Poppins"/>
              </a:rPr>
              <a:t>- Containers running as root</a:t>
            </a:r>
            <a:endParaRPr b="0" lang="en-IN" sz="111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110" spc="-1" strike="noStrike">
                <a:solidFill>
                  <a:srgbClr val="262626"/>
                </a:solidFill>
                <a:latin typeface="Poppins"/>
                <a:ea typeface="Poppins"/>
              </a:rPr>
              <a:t>- Privileged containers (- -privileged)</a:t>
            </a:r>
            <a:endParaRPr b="0" lang="en-IN" sz="111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110" spc="-1" strike="noStrike">
                <a:solidFill>
                  <a:srgbClr val="262626"/>
                </a:solidFill>
                <a:latin typeface="Poppins"/>
                <a:ea typeface="Poppins"/>
              </a:rPr>
              <a:t>- Volume mounts from host (e.g., - v /:/host)</a:t>
            </a:r>
            <a:endParaRPr b="0" lang="en-IN" sz="111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60" name="标题 1"/>
          <p:cNvCxnSpPr/>
          <p:nvPr/>
        </p:nvCxnSpPr>
        <p:spPr>
          <a:xfrm>
            <a:off x="4279320" y="5126040"/>
            <a:ext cx="3601080" cy="1080"/>
          </a:xfrm>
          <a:prstGeom prst="straightConnector1">
            <a:avLst/>
          </a:prstGeom>
          <a:ln cap="sq" w="19050">
            <a:solidFill>
              <a:srgbClr val="d1eff7"/>
            </a:solidFill>
            <a:miter/>
          </a:ln>
        </p:spPr>
      </p:cxnSp>
      <p:sp>
        <p:nvSpPr>
          <p:cNvPr id="161" name="标题 1"/>
          <p:cNvSpPr/>
          <p:nvPr/>
        </p:nvSpPr>
        <p:spPr>
          <a:xfrm flipV="1">
            <a:off x="4279680" y="5100120"/>
            <a:ext cx="789840" cy="4968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101520" rIns="101520" tIns="17640" bIns="1764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2" name="标题 1"/>
          <p:cNvSpPr/>
          <p:nvPr/>
        </p:nvSpPr>
        <p:spPr>
          <a:xfrm>
            <a:off x="2794680" y="3621600"/>
            <a:ext cx="550440" cy="369000"/>
          </a:xfrm>
          <a:prstGeom prst="rect">
            <a:avLst/>
          </a:prstGeom>
          <a:noFill/>
          <a:ln w="0">
            <a:noFill/>
          </a:ln>
          <a:effectLst>
            <a:outerShdw algn="ctr" blurRad="330120" dir="5400000" dist="127080" kx="0" ky="0" rotWithShape="0" sx="100000" sy="100000">
              <a:schemeClr val="accent1">
                <a:alpha val="23000"/>
              </a:scheme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chemeClr val="accent1"/>
                </a:solidFill>
                <a:latin typeface="poppins-bold"/>
                <a:ea typeface="poppins-bold"/>
              </a:rPr>
              <a:t>01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标题 1"/>
          <p:cNvSpPr/>
          <p:nvPr/>
        </p:nvSpPr>
        <p:spPr>
          <a:xfrm>
            <a:off x="5817600" y="3621600"/>
            <a:ext cx="550440" cy="369000"/>
          </a:xfrm>
          <a:prstGeom prst="rect">
            <a:avLst/>
          </a:prstGeom>
          <a:noFill/>
          <a:ln w="0">
            <a:noFill/>
          </a:ln>
          <a:effectLst>
            <a:outerShdw algn="ctr" blurRad="330120" dir="5400000" dist="127080" kx="0" ky="0" rotWithShape="0" sx="100000" sy="100000">
              <a:schemeClr val="accent1">
                <a:alpha val="23000"/>
              </a:scheme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chemeClr val="accent1"/>
                </a:solidFill>
                <a:latin typeface="poppins-bold"/>
                <a:ea typeface="poppins-bold"/>
              </a:rPr>
              <a:t>02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标题 1"/>
          <p:cNvSpPr/>
          <p:nvPr/>
        </p:nvSpPr>
        <p:spPr>
          <a:xfrm>
            <a:off x="8840160" y="3621600"/>
            <a:ext cx="550440" cy="369000"/>
          </a:xfrm>
          <a:prstGeom prst="rect">
            <a:avLst/>
          </a:prstGeom>
          <a:noFill/>
          <a:ln w="0">
            <a:noFill/>
          </a:ln>
          <a:effectLst>
            <a:outerShdw algn="ctr" blurRad="330120" dir="5400000" dist="127080" kx="0" ky="0" rotWithShape="0" sx="100000" sy="100000">
              <a:schemeClr val="accent1">
                <a:alpha val="23000"/>
              </a:scheme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chemeClr val="accent1"/>
                </a:solidFill>
                <a:latin typeface="poppins-bold"/>
                <a:ea typeface="poppins-bold"/>
              </a:rPr>
              <a:t>03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标题 1"/>
          <p:cNvSpPr/>
          <p:nvPr/>
        </p:nvSpPr>
        <p:spPr>
          <a:xfrm>
            <a:off x="541440" y="228600"/>
            <a:ext cx="11124000" cy="43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poppins-bold"/>
                <a:ea typeface="poppins-bold"/>
              </a:rPr>
              <a:t>Common Container Attack Surfaces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标题 1"/>
          <p:cNvSpPr/>
          <p:nvPr/>
        </p:nvSpPr>
        <p:spPr>
          <a:xfrm flipH="1" flipV="1">
            <a:off x="292680" y="288720"/>
            <a:ext cx="172080" cy="123840"/>
          </a:xfrm>
          <a:custGeom>
            <a:avLst/>
            <a:gdLst>
              <a:gd name="textAreaLeft" fmla="*/ 720 w 172080"/>
              <a:gd name="textAreaRight" fmla="*/ 173880 w 172080"/>
              <a:gd name="textAreaTop" fmla="*/ 720 h 123840"/>
              <a:gd name="textAreaBottom" fmla="*/ 125640 h 123840"/>
            </a:gdLst>
            <a:ahLst/>
            <a:rect l="textAreaLeft" t="textAreaTop" r="textAreaRight" b="textAreaBottom"/>
            <a:pathLst>
              <a:path w="121644" h="124921">
                <a:moveTo>
                  <a:pt x="86420" y="0"/>
                </a:moveTo>
                <a:lnTo>
                  <a:pt x="106489" y="0"/>
                </a:lnTo>
                <a:cubicBezTo>
                  <a:pt x="111131" y="0"/>
                  <a:pt x="114817" y="1297"/>
                  <a:pt x="117548" y="3891"/>
                </a:cubicBezTo>
                <a:cubicBezTo>
                  <a:pt x="120278" y="6485"/>
                  <a:pt x="121644" y="10103"/>
                  <a:pt x="121644" y="14745"/>
                </a:cubicBezTo>
                <a:lnTo>
                  <a:pt x="121644" y="61846"/>
                </a:lnTo>
                <a:cubicBezTo>
                  <a:pt x="121644" y="80413"/>
                  <a:pt x="117548" y="95568"/>
                  <a:pt x="109356" y="107309"/>
                </a:cubicBezTo>
                <a:cubicBezTo>
                  <a:pt x="101165" y="119050"/>
                  <a:pt x="88331" y="124921"/>
                  <a:pt x="70856" y="124921"/>
                </a:cubicBezTo>
                <a:lnTo>
                  <a:pt x="70856" y="104442"/>
                </a:lnTo>
                <a:cubicBezTo>
                  <a:pt x="85601" y="101711"/>
                  <a:pt x="93246" y="88195"/>
                  <a:pt x="93792" y="63894"/>
                </a:cubicBezTo>
                <a:lnTo>
                  <a:pt x="83143" y="63894"/>
                </a:lnTo>
                <a:cubicBezTo>
                  <a:pt x="74952" y="63894"/>
                  <a:pt x="70856" y="60071"/>
                  <a:pt x="70856" y="52426"/>
                </a:cubicBezTo>
                <a:lnTo>
                  <a:pt x="70856" y="14745"/>
                </a:lnTo>
                <a:cubicBezTo>
                  <a:pt x="70856" y="4915"/>
                  <a:pt x="76044" y="0"/>
                  <a:pt x="86420" y="0"/>
                </a:cubicBezTo>
                <a:close/>
                <a:moveTo>
                  <a:pt x="15564" y="0"/>
                </a:moveTo>
                <a:lnTo>
                  <a:pt x="35633" y="0"/>
                </a:lnTo>
                <a:cubicBezTo>
                  <a:pt x="40275" y="0"/>
                  <a:pt x="43961" y="1297"/>
                  <a:pt x="46691" y="3891"/>
                </a:cubicBezTo>
                <a:cubicBezTo>
                  <a:pt x="49422" y="6485"/>
                  <a:pt x="50787" y="10103"/>
                  <a:pt x="50787" y="14745"/>
                </a:cubicBezTo>
                <a:lnTo>
                  <a:pt x="50787" y="61846"/>
                </a:lnTo>
                <a:cubicBezTo>
                  <a:pt x="50787" y="80413"/>
                  <a:pt x="46691" y="95568"/>
                  <a:pt x="38500" y="107309"/>
                </a:cubicBezTo>
                <a:cubicBezTo>
                  <a:pt x="30308" y="119050"/>
                  <a:pt x="17475" y="124921"/>
                  <a:pt x="0" y="124921"/>
                </a:cubicBezTo>
                <a:lnTo>
                  <a:pt x="0" y="104442"/>
                </a:lnTo>
                <a:cubicBezTo>
                  <a:pt x="14744" y="101711"/>
                  <a:pt x="22390" y="88195"/>
                  <a:pt x="22936" y="63894"/>
                </a:cubicBezTo>
                <a:lnTo>
                  <a:pt x="12287" y="63894"/>
                </a:lnTo>
                <a:cubicBezTo>
                  <a:pt x="4095" y="63894"/>
                  <a:pt x="0" y="60071"/>
                  <a:pt x="0" y="52426"/>
                </a:cubicBezTo>
                <a:lnTo>
                  <a:pt x="0" y="14745"/>
                </a:lnTo>
                <a:cubicBezTo>
                  <a:pt x="0" y="4915"/>
                  <a:pt x="5188" y="0"/>
                  <a:pt x="15564" y="0"/>
                </a:cubicBez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cxnSp>
        <p:nvCxnSpPr>
          <p:cNvPr id="167" name="标题 1"/>
          <p:cNvCxnSpPr/>
          <p:nvPr/>
        </p:nvCxnSpPr>
        <p:spPr>
          <a:xfrm>
            <a:off x="293040" y="781560"/>
            <a:ext cx="11899800" cy="1080"/>
          </a:xfrm>
          <a:prstGeom prst="straightConnector1">
            <a:avLst/>
          </a:prstGeom>
          <a:ln cap="sq" w="38100">
            <a:solidFill>
              <a:srgbClr val="22aacf"/>
            </a:solidFill>
            <a:miter/>
          </a:ln>
        </p:spPr>
      </p:cxnSp>
      <p:cxnSp>
        <p:nvCxnSpPr>
          <p:cNvPr id="168" name="标题 1"/>
          <p:cNvCxnSpPr/>
          <p:nvPr/>
        </p:nvCxnSpPr>
        <p:spPr>
          <a:xfrm>
            <a:off x="293040" y="842400"/>
            <a:ext cx="11899800" cy="1080"/>
          </a:xfrm>
          <a:prstGeom prst="straightConnector1">
            <a:avLst/>
          </a:prstGeom>
          <a:ln cap="sq" w="9525">
            <a:solidFill>
              <a:srgbClr val="22aacf"/>
            </a:solidFill>
            <a:miter/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标题 1"/>
          <p:cNvSpPr/>
          <p:nvPr/>
        </p:nvSpPr>
        <p:spPr>
          <a:xfrm>
            <a:off x="0" y="0"/>
            <a:ext cx="12191040" cy="685692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标题 1"/>
          <p:cNvSpPr/>
          <p:nvPr/>
        </p:nvSpPr>
        <p:spPr>
          <a:xfrm>
            <a:off x="2905200" y="1130400"/>
            <a:ext cx="6582600" cy="1367640"/>
          </a:xfrm>
          <a:prstGeom prst="rect">
            <a:avLst/>
          </a:prstGeom>
          <a:solidFill>
            <a:schemeClr val="bg1"/>
          </a:solidFill>
          <a:ln cap="sq" w="12700">
            <a:solidFill>
              <a:srgbClr val="22aac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" name="标题 1"/>
          <p:cNvSpPr/>
          <p:nvPr/>
        </p:nvSpPr>
        <p:spPr>
          <a:xfrm rot="5400000">
            <a:off x="2537640" y="1447920"/>
            <a:ext cx="736200" cy="736200"/>
          </a:xfrm>
          <a:prstGeom prst="plaque">
            <a:avLst>
              <a:gd name="adj" fmla="val 21884"/>
            </a:avLst>
          </a:prstGeom>
          <a:solidFill>
            <a:schemeClr val="accent1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2" name="标题 1"/>
          <p:cNvSpPr/>
          <p:nvPr/>
        </p:nvSpPr>
        <p:spPr>
          <a:xfrm rot="5400000">
            <a:off x="9336600" y="2349360"/>
            <a:ext cx="306000" cy="306000"/>
          </a:xfrm>
          <a:prstGeom prst="plaque">
            <a:avLst>
              <a:gd name="adj" fmla="val 31445"/>
            </a:avLst>
          </a:prstGeom>
          <a:solidFill>
            <a:schemeClr val="accent1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3" name="标题 1"/>
          <p:cNvSpPr/>
          <p:nvPr/>
        </p:nvSpPr>
        <p:spPr>
          <a:xfrm>
            <a:off x="2720880" y="1649160"/>
            <a:ext cx="367920" cy="333360"/>
          </a:xfrm>
          <a:custGeom>
            <a:avLst/>
            <a:gdLst>
              <a:gd name="textAreaLeft" fmla="*/ 0 w 367920"/>
              <a:gd name="textAreaRight" fmla="*/ 369000 w 367920"/>
              <a:gd name="textAreaTop" fmla="*/ 0 h 333360"/>
              <a:gd name="textAreaBottom" fmla="*/ 334440 h 333360"/>
            </a:gdLst>
            <a:ahLst/>
            <a:rect l="textAreaLeft" t="textAreaTop" r="textAreaRight" b="textAreaBottom"/>
            <a:pathLst>
              <a:path w="1543905" h="1399728">
                <a:moveTo>
                  <a:pt x="351048" y="523317"/>
                </a:moveTo>
                <a:cubicBezTo>
                  <a:pt x="351234" y="523317"/>
                  <a:pt x="351234" y="523317"/>
                  <a:pt x="351048" y="523317"/>
                </a:cubicBezTo>
                <a:cubicBezTo>
                  <a:pt x="351234" y="523317"/>
                  <a:pt x="351420" y="523503"/>
                  <a:pt x="351420" y="523503"/>
                </a:cubicBezTo>
                <a:lnTo>
                  <a:pt x="351420" y="1020031"/>
                </a:lnTo>
                <a:lnTo>
                  <a:pt x="351048" y="1020403"/>
                </a:lnTo>
                <a:lnTo>
                  <a:pt x="163525" y="1020403"/>
                </a:lnTo>
                <a:lnTo>
                  <a:pt x="163153" y="1020031"/>
                </a:lnTo>
                <a:lnTo>
                  <a:pt x="163153" y="523503"/>
                </a:lnTo>
                <a:lnTo>
                  <a:pt x="163153" y="523317"/>
                </a:lnTo>
                <a:lnTo>
                  <a:pt x="163339" y="523131"/>
                </a:lnTo>
                <a:lnTo>
                  <a:pt x="351048" y="523131"/>
                </a:lnTo>
                <a:moveTo>
                  <a:pt x="351048" y="411696"/>
                </a:moveTo>
                <a:lnTo>
                  <a:pt x="163339" y="411696"/>
                </a:lnTo>
                <a:cubicBezTo>
                  <a:pt x="101575" y="411696"/>
                  <a:pt x="51346" y="461739"/>
                  <a:pt x="51346" y="523689"/>
                </a:cubicBezTo>
                <a:lnTo>
                  <a:pt x="51346" y="1020217"/>
                </a:lnTo>
                <a:cubicBezTo>
                  <a:pt x="51346" y="1081795"/>
                  <a:pt x="101761" y="1132210"/>
                  <a:pt x="163339" y="1132210"/>
                </a:cubicBezTo>
                <a:lnTo>
                  <a:pt x="351048" y="1132210"/>
                </a:lnTo>
                <a:cubicBezTo>
                  <a:pt x="412626" y="1132210"/>
                  <a:pt x="463042" y="1081795"/>
                  <a:pt x="463042" y="1020217"/>
                </a:cubicBezTo>
                <a:lnTo>
                  <a:pt x="463042" y="523503"/>
                </a:lnTo>
                <a:cubicBezTo>
                  <a:pt x="463042" y="461739"/>
                  <a:pt x="412998" y="411696"/>
                  <a:pt x="351048" y="411696"/>
                </a:cubicBezTo>
                <a:close/>
                <a:moveTo>
                  <a:pt x="865808" y="111621"/>
                </a:moveTo>
                <a:cubicBezTo>
                  <a:pt x="865994" y="111621"/>
                  <a:pt x="866180" y="111807"/>
                  <a:pt x="866180" y="111807"/>
                </a:cubicBezTo>
                <a:lnTo>
                  <a:pt x="866180" y="1020031"/>
                </a:lnTo>
                <a:lnTo>
                  <a:pt x="865808" y="1020403"/>
                </a:lnTo>
                <a:lnTo>
                  <a:pt x="678284" y="1020403"/>
                </a:lnTo>
                <a:lnTo>
                  <a:pt x="677912" y="1020031"/>
                </a:lnTo>
                <a:lnTo>
                  <a:pt x="677912" y="111993"/>
                </a:lnTo>
                <a:lnTo>
                  <a:pt x="677912" y="111807"/>
                </a:lnTo>
                <a:lnTo>
                  <a:pt x="678098" y="111621"/>
                </a:lnTo>
                <a:lnTo>
                  <a:pt x="865808" y="111621"/>
                </a:lnTo>
                <a:moveTo>
                  <a:pt x="865808" y="0"/>
                </a:moveTo>
                <a:lnTo>
                  <a:pt x="677912" y="0"/>
                </a:lnTo>
                <a:cubicBezTo>
                  <a:pt x="616148" y="0"/>
                  <a:pt x="565919" y="50043"/>
                  <a:pt x="565919" y="111993"/>
                </a:cubicBezTo>
                <a:lnTo>
                  <a:pt x="565919" y="1020217"/>
                </a:lnTo>
                <a:cubicBezTo>
                  <a:pt x="565919" y="1081795"/>
                  <a:pt x="616335" y="1132210"/>
                  <a:pt x="677912" y="1132210"/>
                </a:cubicBezTo>
                <a:lnTo>
                  <a:pt x="865622" y="1132210"/>
                </a:lnTo>
                <a:cubicBezTo>
                  <a:pt x="927199" y="1132210"/>
                  <a:pt x="977615" y="1081795"/>
                  <a:pt x="977615" y="1020217"/>
                </a:cubicBezTo>
                <a:lnTo>
                  <a:pt x="977615" y="111993"/>
                </a:lnTo>
                <a:cubicBezTo>
                  <a:pt x="977615" y="50043"/>
                  <a:pt x="927571" y="0"/>
                  <a:pt x="865808" y="0"/>
                </a:cubicBezTo>
                <a:close/>
                <a:moveTo>
                  <a:pt x="1380381" y="729072"/>
                </a:moveTo>
                <a:cubicBezTo>
                  <a:pt x="1380567" y="729072"/>
                  <a:pt x="1380753" y="729258"/>
                  <a:pt x="1380753" y="729258"/>
                </a:cubicBezTo>
                <a:lnTo>
                  <a:pt x="1380753" y="1020031"/>
                </a:lnTo>
                <a:lnTo>
                  <a:pt x="1380381" y="1020403"/>
                </a:lnTo>
                <a:lnTo>
                  <a:pt x="1192858" y="1020403"/>
                </a:lnTo>
                <a:lnTo>
                  <a:pt x="1192485" y="1020031"/>
                </a:lnTo>
                <a:lnTo>
                  <a:pt x="1192485" y="729444"/>
                </a:lnTo>
                <a:lnTo>
                  <a:pt x="1192485" y="729258"/>
                </a:lnTo>
                <a:lnTo>
                  <a:pt x="1192671" y="729072"/>
                </a:lnTo>
                <a:lnTo>
                  <a:pt x="1380381" y="729072"/>
                </a:lnTo>
                <a:moveTo>
                  <a:pt x="1380381" y="617451"/>
                </a:moveTo>
                <a:lnTo>
                  <a:pt x="1192671" y="617451"/>
                </a:lnTo>
                <a:cubicBezTo>
                  <a:pt x="1130908" y="617451"/>
                  <a:pt x="1080678" y="667494"/>
                  <a:pt x="1080678" y="729444"/>
                </a:cubicBezTo>
                <a:lnTo>
                  <a:pt x="1080678" y="1020031"/>
                </a:lnTo>
                <a:cubicBezTo>
                  <a:pt x="1080678" y="1081608"/>
                  <a:pt x="1131094" y="1132024"/>
                  <a:pt x="1192671" y="1132024"/>
                </a:cubicBezTo>
                <a:lnTo>
                  <a:pt x="1380381" y="1132024"/>
                </a:lnTo>
                <a:cubicBezTo>
                  <a:pt x="1441959" y="1132024"/>
                  <a:pt x="1492374" y="1081608"/>
                  <a:pt x="1492374" y="1020031"/>
                </a:cubicBezTo>
                <a:lnTo>
                  <a:pt x="1492374" y="729444"/>
                </a:lnTo>
                <a:cubicBezTo>
                  <a:pt x="1492374" y="667680"/>
                  <a:pt x="1442145" y="617451"/>
                  <a:pt x="1380381" y="617451"/>
                </a:cubicBezTo>
                <a:close/>
                <a:moveTo>
                  <a:pt x="1481956" y="1276201"/>
                </a:moveTo>
                <a:lnTo>
                  <a:pt x="61764" y="1276201"/>
                </a:lnTo>
                <a:cubicBezTo>
                  <a:pt x="27719" y="1276201"/>
                  <a:pt x="0" y="1303920"/>
                  <a:pt x="0" y="1337965"/>
                </a:cubicBezTo>
                <a:cubicBezTo>
                  <a:pt x="0" y="1372009"/>
                  <a:pt x="27719" y="1399729"/>
                  <a:pt x="61764" y="1399729"/>
                </a:cubicBezTo>
                <a:lnTo>
                  <a:pt x="1482142" y="1399729"/>
                </a:lnTo>
                <a:cubicBezTo>
                  <a:pt x="1516187" y="1399729"/>
                  <a:pt x="1543906" y="1372009"/>
                  <a:pt x="1543906" y="1337965"/>
                </a:cubicBezTo>
                <a:cubicBezTo>
                  <a:pt x="1543720" y="1303734"/>
                  <a:pt x="1516187" y="1276201"/>
                  <a:pt x="1481956" y="1276201"/>
                </a:cubicBezTo>
                <a:close/>
              </a:path>
            </a:pathLst>
          </a:custGeom>
          <a:solidFill>
            <a:schemeClr val="bg1"/>
          </a:solidFill>
          <a:ln w="18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标题 1"/>
          <p:cNvSpPr/>
          <p:nvPr/>
        </p:nvSpPr>
        <p:spPr>
          <a:xfrm>
            <a:off x="3535200" y="1264680"/>
            <a:ext cx="5781240" cy="36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0" lang="en-US" sz="1540" spc="-1" strike="noStrike">
                <a:solidFill>
                  <a:srgbClr val="262626"/>
                </a:solidFill>
                <a:latin typeface="poppins-bold"/>
                <a:ea typeface="poppins-bold"/>
              </a:rPr>
              <a:t>Why is Alpine preferred over Ubuntu for secure builds?</a:t>
            </a:r>
            <a:endParaRPr b="0" lang="en-IN" sz="1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标题 1"/>
          <p:cNvSpPr/>
          <p:nvPr/>
        </p:nvSpPr>
        <p:spPr>
          <a:xfrm>
            <a:off x="2905200" y="2869200"/>
            <a:ext cx="6582600" cy="1367640"/>
          </a:xfrm>
          <a:prstGeom prst="rect">
            <a:avLst/>
          </a:prstGeom>
          <a:solidFill>
            <a:schemeClr val="bg1"/>
          </a:solidFill>
          <a:ln cap="sq" w="12700">
            <a:solidFill>
              <a:srgbClr val="22aac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标题 1"/>
          <p:cNvSpPr/>
          <p:nvPr/>
        </p:nvSpPr>
        <p:spPr>
          <a:xfrm rot="5400000">
            <a:off x="2537640" y="3186720"/>
            <a:ext cx="736200" cy="736200"/>
          </a:xfrm>
          <a:prstGeom prst="plaque">
            <a:avLst>
              <a:gd name="adj" fmla="val 21884"/>
            </a:avLst>
          </a:prstGeom>
          <a:solidFill>
            <a:schemeClr val="accent1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7" name="标题 1"/>
          <p:cNvSpPr/>
          <p:nvPr/>
        </p:nvSpPr>
        <p:spPr>
          <a:xfrm rot="5400000">
            <a:off x="9336600" y="4088160"/>
            <a:ext cx="306000" cy="306000"/>
          </a:xfrm>
          <a:prstGeom prst="plaque">
            <a:avLst>
              <a:gd name="adj" fmla="val 31445"/>
            </a:avLst>
          </a:prstGeom>
          <a:solidFill>
            <a:schemeClr val="accent1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8" name="标题 1"/>
          <p:cNvSpPr/>
          <p:nvPr/>
        </p:nvSpPr>
        <p:spPr>
          <a:xfrm>
            <a:off x="2727720" y="3370680"/>
            <a:ext cx="353880" cy="367920"/>
          </a:xfrm>
          <a:custGeom>
            <a:avLst/>
            <a:gdLst>
              <a:gd name="textAreaLeft" fmla="*/ 0 w 353880"/>
              <a:gd name="textAreaRight" fmla="*/ 354960 w 353880"/>
              <a:gd name="textAreaTop" fmla="*/ 0 h 367920"/>
              <a:gd name="textAreaBottom" fmla="*/ 369000 h 367920"/>
            </a:gdLst>
            <a:ahLst/>
            <a:rect l="textAreaLeft" t="textAreaTop" r="textAreaRight" b="textAreaBottom"/>
            <a:pathLst>
              <a:path w="1372282" h="1426949">
                <a:moveTo>
                  <a:pt x="337768" y="1315328"/>
                </a:moveTo>
                <a:lnTo>
                  <a:pt x="530173" y="1315328"/>
                </a:lnTo>
                <a:lnTo>
                  <a:pt x="842109" y="1315328"/>
                </a:lnTo>
                <a:lnTo>
                  <a:pt x="1034514" y="1315328"/>
                </a:lnTo>
                <a:cubicBezTo>
                  <a:pt x="1065396" y="1315328"/>
                  <a:pt x="1090325" y="1340257"/>
                  <a:pt x="1090325" y="1371139"/>
                </a:cubicBezTo>
                <a:cubicBezTo>
                  <a:pt x="1090325" y="1402021"/>
                  <a:pt x="1065210" y="1426949"/>
                  <a:pt x="1034514" y="1426949"/>
                </a:cubicBezTo>
                <a:lnTo>
                  <a:pt x="842109" y="1426949"/>
                </a:lnTo>
                <a:lnTo>
                  <a:pt x="530173" y="1426949"/>
                </a:lnTo>
                <a:lnTo>
                  <a:pt x="337768" y="1426949"/>
                </a:lnTo>
                <a:cubicBezTo>
                  <a:pt x="306886" y="1426949"/>
                  <a:pt x="281957" y="1402021"/>
                  <a:pt x="281957" y="1371139"/>
                </a:cubicBezTo>
                <a:cubicBezTo>
                  <a:pt x="281957" y="1340257"/>
                  <a:pt x="306886" y="1315328"/>
                  <a:pt x="337768" y="1315328"/>
                </a:cubicBezTo>
                <a:close/>
                <a:moveTo>
                  <a:pt x="686154" y="111621"/>
                </a:moveTo>
                <a:cubicBezTo>
                  <a:pt x="438914" y="111621"/>
                  <a:pt x="237624" y="312725"/>
                  <a:pt x="237624" y="560152"/>
                </a:cubicBezTo>
                <a:lnTo>
                  <a:pt x="237624" y="985614"/>
                </a:lnTo>
                <a:cubicBezTo>
                  <a:pt x="237624" y="996032"/>
                  <a:pt x="234833" y="1006078"/>
                  <a:pt x="229252" y="1014822"/>
                </a:cubicBezTo>
                <a:lnTo>
                  <a:pt x="155768" y="1134814"/>
                </a:lnTo>
                <a:lnTo>
                  <a:pt x="1214680" y="1134814"/>
                </a:lnTo>
                <a:lnTo>
                  <a:pt x="1143429" y="1023565"/>
                </a:lnTo>
                <a:cubicBezTo>
                  <a:pt x="1137662" y="1014636"/>
                  <a:pt x="1134685" y="1004218"/>
                  <a:pt x="1134685" y="993428"/>
                </a:cubicBezTo>
                <a:lnTo>
                  <a:pt x="1134685" y="560152"/>
                </a:lnTo>
                <a:cubicBezTo>
                  <a:pt x="1134685" y="312911"/>
                  <a:pt x="933581" y="111621"/>
                  <a:pt x="686154" y="111621"/>
                </a:cubicBezTo>
                <a:close/>
                <a:moveTo>
                  <a:pt x="686154" y="0"/>
                </a:moveTo>
                <a:cubicBezTo>
                  <a:pt x="761499" y="0"/>
                  <a:pt x="834610" y="14883"/>
                  <a:pt x="903815" y="44276"/>
                </a:cubicBezTo>
                <a:cubicBezTo>
                  <a:pt x="970416" y="72554"/>
                  <a:pt x="1030319" y="113109"/>
                  <a:pt x="1081851" y="164455"/>
                </a:cubicBezTo>
                <a:cubicBezTo>
                  <a:pt x="1133383" y="215987"/>
                  <a:pt x="1173753" y="275890"/>
                  <a:pt x="1202030" y="342491"/>
                </a:cubicBezTo>
                <a:cubicBezTo>
                  <a:pt x="1231423" y="411510"/>
                  <a:pt x="1246306" y="484808"/>
                  <a:pt x="1246306" y="560152"/>
                </a:cubicBezTo>
                <a:lnTo>
                  <a:pt x="1246306" y="977243"/>
                </a:lnTo>
                <a:lnTo>
                  <a:pt x="1363508" y="1160487"/>
                </a:lnTo>
                <a:cubicBezTo>
                  <a:pt x="1374484" y="1177603"/>
                  <a:pt x="1375229" y="1199555"/>
                  <a:pt x="1365369" y="1217414"/>
                </a:cubicBezTo>
                <a:cubicBezTo>
                  <a:pt x="1355695" y="1235273"/>
                  <a:pt x="1336905" y="1246436"/>
                  <a:pt x="1316628" y="1246436"/>
                </a:cubicBezTo>
                <a:lnTo>
                  <a:pt x="55867" y="1246436"/>
                </a:lnTo>
                <a:cubicBezTo>
                  <a:pt x="35589" y="1246436"/>
                  <a:pt x="16986" y="1235460"/>
                  <a:pt x="7126" y="1217786"/>
                </a:cubicBezTo>
                <a:cubicBezTo>
                  <a:pt x="-2734" y="1200113"/>
                  <a:pt x="-2362" y="1178533"/>
                  <a:pt x="8242" y="1161232"/>
                </a:cubicBezTo>
                <a:lnTo>
                  <a:pt x="126002" y="969801"/>
                </a:lnTo>
                <a:lnTo>
                  <a:pt x="126002" y="560152"/>
                </a:lnTo>
                <a:cubicBezTo>
                  <a:pt x="126002" y="484808"/>
                  <a:pt x="140885" y="411696"/>
                  <a:pt x="170279" y="342491"/>
                </a:cubicBezTo>
                <a:cubicBezTo>
                  <a:pt x="198556" y="275890"/>
                  <a:pt x="239112" y="215987"/>
                  <a:pt x="290458" y="164455"/>
                </a:cubicBezTo>
                <a:cubicBezTo>
                  <a:pt x="341803" y="112923"/>
                  <a:pt x="401893" y="72554"/>
                  <a:pt x="468493" y="44276"/>
                </a:cubicBezTo>
                <a:cubicBezTo>
                  <a:pt x="537512" y="14883"/>
                  <a:pt x="610810" y="0"/>
                  <a:pt x="686154" y="0"/>
                </a:cubicBezTo>
                <a:close/>
              </a:path>
            </a:pathLst>
          </a:custGeom>
          <a:solidFill>
            <a:schemeClr val="bg1"/>
          </a:solidFill>
          <a:ln w="18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标题 1"/>
          <p:cNvSpPr/>
          <p:nvPr/>
        </p:nvSpPr>
        <p:spPr>
          <a:xfrm>
            <a:off x="3535200" y="3003480"/>
            <a:ext cx="5781240" cy="36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262626"/>
                </a:solidFill>
                <a:latin typeface="poppins-bold"/>
                <a:ea typeface="poppins-bold"/>
              </a:rPr>
              <a:t>What’s the danger of --privileged containers?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标题 1"/>
          <p:cNvSpPr/>
          <p:nvPr/>
        </p:nvSpPr>
        <p:spPr>
          <a:xfrm>
            <a:off x="2905200" y="4608000"/>
            <a:ext cx="6582600" cy="1367640"/>
          </a:xfrm>
          <a:prstGeom prst="rect">
            <a:avLst/>
          </a:prstGeom>
          <a:solidFill>
            <a:schemeClr val="bg1"/>
          </a:solidFill>
          <a:ln cap="sq" w="12700">
            <a:solidFill>
              <a:srgbClr val="22aac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标题 1"/>
          <p:cNvSpPr/>
          <p:nvPr/>
        </p:nvSpPr>
        <p:spPr>
          <a:xfrm rot="5400000">
            <a:off x="2537640" y="4925520"/>
            <a:ext cx="736200" cy="736200"/>
          </a:xfrm>
          <a:prstGeom prst="plaque">
            <a:avLst>
              <a:gd name="adj" fmla="val 21884"/>
            </a:avLst>
          </a:prstGeom>
          <a:solidFill>
            <a:schemeClr val="accent1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2" name="标题 1"/>
          <p:cNvSpPr/>
          <p:nvPr/>
        </p:nvSpPr>
        <p:spPr>
          <a:xfrm rot="5400000">
            <a:off x="9336600" y="5826960"/>
            <a:ext cx="306000" cy="306000"/>
          </a:xfrm>
          <a:prstGeom prst="plaque">
            <a:avLst>
              <a:gd name="adj" fmla="val 31445"/>
            </a:avLst>
          </a:prstGeom>
          <a:solidFill>
            <a:schemeClr val="accent1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3" name="标题 1"/>
          <p:cNvSpPr/>
          <p:nvPr/>
        </p:nvSpPr>
        <p:spPr>
          <a:xfrm>
            <a:off x="2720880" y="5109480"/>
            <a:ext cx="367920" cy="367920"/>
          </a:xfrm>
          <a:custGeom>
            <a:avLst/>
            <a:gdLst>
              <a:gd name="textAreaLeft" fmla="*/ 0 w 367920"/>
              <a:gd name="textAreaRight" fmla="*/ 369000 w 367920"/>
              <a:gd name="textAreaTop" fmla="*/ 0 h 367920"/>
              <a:gd name="textAreaBottom" fmla="*/ 369000 h 367920"/>
            </a:gdLst>
            <a:ahLst/>
            <a:rect l="textAreaLeft" t="textAreaTop" r="textAreaRight" b="textAreaBottom"/>
            <a:pathLst>
              <a:path w="720000" h="720000">
                <a:moveTo>
                  <a:pt x="438553" y="189601"/>
                </a:moveTo>
                <a:cubicBezTo>
                  <a:pt x="413875" y="189601"/>
                  <a:pt x="390761" y="199073"/>
                  <a:pt x="373556" y="216451"/>
                </a:cubicBezTo>
                <a:lnTo>
                  <a:pt x="232180" y="357827"/>
                </a:lnTo>
                <a:cubicBezTo>
                  <a:pt x="212456" y="377465"/>
                  <a:pt x="197336" y="453584"/>
                  <a:pt x="191861" y="528226"/>
                </a:cubicBezTo>
                <a:cubicBezTo>
                  <a:pt x="266503" y="522665"/>
                  <a:pt x="342622" y="507545"/>
                  <a:pt x="362260" y="487907"/>
                </a:cubicBezTo>
                <a:lnTo>
                  <a:pt x="503636" y="346444"/>
                </a:lnTo>
                <a:cubicBezTo>
                  <a:pt x="539523" y="310557"/>
                  <a:pt x="539523" y="252252"/>
                  <a:pt x="503636" y="216365"/>
                </a:cubicBezTo>
                <a:cubicBezTo>
                  <a:pt x="486344" y="199073"/>
                  <a:pt x="463230" y="189601"/>
                  <a:pt x="438553" y="189601"/>
                </a:cubicBezTo>
                <a:close/>
                <a:moveTo>
                  <a:pt x="438553" y="141636"/>
                </a:moveTo>
                <a:cubicBezTo>
                  <a:pt x="474440" y="141636"/>
                  <a:pt x="510327" y="155191"/>
                  <a:pt x="537524" y="182476"/>
                </a:cubicBezTo>
                <a:cubicBezTo>
                  <a:pt x="592007" y="236872"/>
                  <a:pt x="592007" y="325938"/>
                  <a:pt x="537524" y="380420"/>
                </a:cubicBezTo>
                <a:lnTo>
                  <a:pt x="396149" y="521796"/>
                </a:lnTo>
                <a:cubicBezTo>
                  <a:pt x="341753" y="576278"/>
                  <a:pt x="141637" y="578364"/>
                  <a:pt x="141637" y="578364"/>
                </a:cubicBezTo>
                <a:cubicBezTo>
                  <a:pt x="141637" y="578364"/>
                  <a:pt x="143723" y="378334"/>
                  <a:pt x="198205" y="323852"/>
                </a:cubicBezTo>
                <a:lnTo>
                  <a:pt x="339581" y="182476"/>
                </a:lnTo>
                <a:cubicBezTo>
                  <a:pt x="366778" y="155278"/>
                  <a:pt x="402666" y="141636"/>
                  <a:pt x="438553" y="141636"/>
                </a:cubicBezTo>
                <a:close/>
                <a:moveTo>
                  <a:pt x="120000" y="47965"/>
                </a:moveTo>
                <a:cubicBezTo>
                  <a:pt x="80290" y="47965"/>
                  <a:pt x="47965" y="80290"/>
                  <a:pt x="47965" y="120000"/>
                </a:cubicBezTo>
                <a:lnTo>
                  <a:pt x="47965" y="600000"/>
                </a:lnTo>
                <a:cubicBezTo>
                  <a:pt x="47965" y="639711"/>
                  <a:pt x="80290" y="672035"/>
                  <a:pt x="120000" y="672035"/>
                </a:cubicBezTo>
                <a:lnTo>
                  <a:pt x="600000" y="672035"/>
                </a:lnTo>
                <a:cubicBezTo>
                  <a:pt x="639711" y="672035"/>
                  <a:pt x="672035" y="639711"/>
                  <a:pt x="672035" y="600000"/>
                </a:cubicBezTo>
                <a:lnTo>
                  <a:pt x="672035" y="120000"/>
                </a:lnTo>
                <a:cubicBezTo>
                  <a:pt x="672035" y="80290"/>
                  <a:pt x="639711" y="47965"/>
                  <a:pt x="600000" y="47965"/>
                </a:cubicBezTo>
                <a:close/>
                <a:moveTo>
                  <a:pt x="120000" y="0"/>
                </a:moveTo>
                <a:lnTo>
                  <a:pt x="600000" y="0"/>
                </a:lnTo>
                <a:cubicBezTo>
                  <a:pt x="666040" y="0"/>
                  <a:pt x="720000" y="54048"/>
                  <a:pt x="720000" y="120000"/>
                </a:cubicBezTo>
                <a:lnTo>
                  <a:pt x="720000" y="600000"/>
                </a:lnTo>
                <a:cubicBezTo>
                  <a:pt x="720000" y="666039"/>
                  <a:pt x="666040" y="720000"/>
                  <a:pt x="600000" y="720000"/>
                </a:cubicBezTo>
                <a:lnTo>
                  <a:pt x="120000" y="720000"/>
                </a:lnTo>
                <a:cubicBezTo>
                  <a:pt x="53961" y="720000"/>
                  <a:pt x="0" y="666039"/>
                  <a:pt x="0" y="600000"/>
                </a:cubicBezTo>
                <a:lnTo>
                  <a:pt x="0" y="120000"/>
                </a:lnTo>
                <a:cubicBezTo>
                  <a:pt x="0" y="53961"/>
                  <a:pt x="53961" y="0"/>
                  <a:pt x="120000" y="0"/>
                </a:cubicBezTo>
                <a:close/>
              </a:path>
            </a:pathLst>
          </a:custGeom>
          <a:solidFill>
            <a:schemeClr val="bg1"/>
          </a:solidFill>
          <a:ln w="18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标题 1"/>
          <p:cNvSpPr/>
          <p:nvPr/>
        </p:nvSpPr>
        <p:spPr>
          <a:xfrm>
            <a:off x="3535200" y="4742280"/>
            <a:ext cx="5781240" cy="36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0" lang="en-US" sz="1550" spc="-1" strike="noStrike">
                <a:solidFill>
                  <a:srgbClr val="262626"/>
                </a:solidFill>
                <a:latin typeface="poppins-bold"/>
                <a:ea typeface="poppins-bold"/>
              </a:rPr>
              <a:t>Can we trust all Docker Hub images? Why or why not?</a:t>
            </a:r>
            <a:endParaRPr b="0" lang="en-IN" sz="15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标题 1"/>
          <p:cNvSpPr/>
          <p:nvPr/>
        </p:nvSpPr>
        <p:spPr>
          <a:xfrm>
            <a:off x="541440" y="228600"/>
            <a:ext cx="11124000" cy="43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poppins-bold"/>
                <a:ea typeface="poppins-bold"/>
              </a:rPr>
              <a:t>Questions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" name="标题 1"/>
          <p:cNvSpPr/>
          <p:nvPr/>
        </p:nvSpPr>
        <p:spPr>
          <a:xfrm flipH="1" flipV="1">
            <a:off x="292680" y="288720"/>
            <a:ext cx="172080" cy="123840"/>
          </a:xfrm>
          <a:custGeom>
            <a:avLst/>
            <a:gdLst>
              <a:gd name="textAreaLeft" fmla="*/ 720 w 172080"/>
              <a:gd name="textAreaRight" fmla="*/ 173880 w 172080"/>
              <a:gd name="textAreaTop" fmla="*/ 720 h 123840"/>
              <a:gd name="textAreaBottom" fmla="*/ 125640 h 123840"/>
            </a:gdLst>
            <a:ahLst/>
            <a:rect l="textAreaLeft" t="textAreaTop" r="textAreaRight" b="textAreaBottom"/>
            <a:pathLst>
              <a:path w="121644" h="124921">
                <a:moveTo>
                  <a:pt x="86420" y="0"/>
                </a:moveTo>
                <a:lnTo>
                  <a:pt x="106489" y="0"/>
                </a:lnTo>
                <a:cubicBezTo>
                  <a:pt x="111131" y="0"/>
                  <a:pt x="114817" y="1297"/>
                  <a:pt x="117548" y="3891"/>
                </a:cubicBezTo>
                <a:cubicBezTo>
                  <a:pt x="120278" y="6485"/>
                  <a:pt x="121644" y="10103"/>
                  <a:pt x="121644" y="14745"/>
                </a:cubicBezTo>
                <a:lnTo>
                  <a:pt x="121644" y="61846"/>
                </a:lnTo>
                <a:cubicBezTo>
                  <a:pt x="121644" y="80413"/>
                  <a:pt x="117548" y="95568"/>
                  <a:pt x="109356" y="107309"/>
                </a:cubicBezTo>
                <a:cubicBezTo>
                  <a:pt x="101165" y="119050"/>
                  <a:pt x="88331" y="124921"/>
                  <a:pt x="70856" y="124921"/>
                </a:cubicBezTo>
                <a:lnTo>
                  <a:pt x="70856" y="104442"/>
                </a:lnTo>
                <a:cubicBezTo>
                  <a:pt x="85601" y="101711"/>
                  <a:pt x="93246" y="88195"/>
                  <a:pt x="93792" y="63894"/>
                </a:cubicBezTo>
                <a:lnTo>
                  <a:pt x="83143" y="63894"/>
                </a:lnTo>
                <a:cubicBezTo>
                  <a:pt x="74952" y="63894"/>
                  <a:pt x="70856" y="60071"/>
                  <a:pt x="70856" y="52426"/>
                </a:cubicBezTo>
                <a:lnTo>
                  <a:pt x="70856" y="14745"/>
                </a:lnTo>
                <a:cubicBezTo>
                  <a:pt x="70856" y="4915"/>
                  <a:pt x="76044" y="0"/>
                  <a:pt x="86420" y="0"/>
                </a:cubicBezTo>
                <a:close/>
                <a:moveTo>
                  <a:pt x="15564" y="0"/>
                </a:moveTo>
                <a:lnTo>
                  <a:pt x="35633" y="0"/>
                </a:lnTo>
                <a:cubicBezTo>
                  <a:pt x="40275" y="0"/>
                  <a:pt x="43961" y="1297"/>
                  <a:pt x="46691" y="3891"/>
                </a:cubicBezTo>
                <a:cubicBezTo>
                  <a:pt x="49422" y="6485"/>
                  <a:pt x="50787" y="10103"/>
                  <a:pt x="50787" y="14745"/>
                </a:cubicBezTo>
                <a:lnTo>
                  <a:pt x="50787" y="61846"/>
                </a:lnTo>
                <a:cubicBezTo>
                  <a:pt x="50787" y="80413"/>
                  <a:pt x="46691" y="95568"/>
                  <a:pt x="38500" y="107309"/>
                </a:cubicBezTo>
                <a:cubicBezTo>
                  <a:pt x="30308" y="119050"/>
                  <a:pt x="17475" y="124921"/>
                  <a:pt x="0" y="124921"/>
                </a:cubicBezTo>
                <a:lnTo>
                  <a:pt x="0" y="104442"/>
                </a:lnTo>
                <a:cubicBezTo>
                  <a:pt x="14744" y="101711"/>
                  <a:pt x="22390" y="88195"/>
                  <a:pt x="22936" y="63894"/>
                </a:cubicBezTo>
                <a:lnTo>
                  <a:pt x="12287" y="63894"/>
                </a:lnTo>
                <a:cubicBezTo>
                  <a:pt x="4095" y="63894"/>
                  <a:pt x="0" y="60071"/>
                  <a:pt x="0" y="52426"/>
                </a:cubicBezTo>
                <a:lnTo>
                  <a:pt x="0" y="14745"/>
                </a:lnTo>
                <a:cubicBezTo>
                  <a:pt x="0" y="4915"/>
                  <a:pt x="5188" y="0"/>
                  <a:pt x="15564" y="0"/>
                </a:cubicBez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cxnSp>
        <p:nvCxnSpPr>
          <p:cNvPr id="187" name="标题 1"/>
          <p:cNvCxnSpPr/>
          <p:nvPr/>
        </p:nvCxnSpPr>
        <p:spPr>
          <a:xfrm>
            <a:off x="293040" y="781560"/>
            <a:ext cx="11899800" cy="1080"/>
          </a:xfrm>
          <a:prstGeom prst="straightConnector1">
            <a:avLst/>
          </a:prstGeom>
          <a:ln cap="sq" w="38100">
            <a:solidFill>
              <a:srgbClr val="22aacf"/>
            </a:solidFill>
            <a:miter/>
          </a:ln>
        </p:spPr>
      </p:cxnSp>
      <p:cxnSp>
        <p:nvCxnSpPr>
          <p:cNvPr id="188" name="标题 1"/>
          <p:cNvCxnSpPr/>
          <p:nvPr/>
        </p:nvCxnSpPr>
        <p:spPr>
          <a:xfrm>
            <a:off x="293040" y="842400"/>
            <a:ext cx="11899800" cy="1080"/>
          </a:xfrm>
          <a:prstGeom prst="straightConnector1">
            <a:avLst/>
          </a:prstGeom>
          <a:ln cap="sq" w="9525">
            <a:solidFill>
              <a:srgbClr val="22aacf"/>
            </a:solidFill>
            <a:miter/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标题 1"/>
          <p:cNvSpPr/>
          <p:nvPr/>
        </p:nvSpPr>
        <p:spPr>
          <a:xfrm>
            <a:off x="0" y="0"/>
            <a:ext cx="12191040" cy="685692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标题 1"/>
          <p:cNvSpPr/>
          <p:nvPr/>
        </p:nvSpPr>
        <p:spPr>
          <a:xfrm>
            <a:off x="2905200" y="1130400"/>
            <a:ext cx="6582600" cy="1367640"/>
          </a:xfrm>
          <a:prstGeom prst="rect">
            <a:avLst/>
          </a:prstGeom>
          <a:solidFill>
            <a:schemeClr val="bg1"/>
          </a:solidFill>
          <a:ln cap="sq" w="12700">
            <a:solidFill>
              <a:srgbClr val="22aac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" name="标题 1"/>
          <p:cNvSpPr/>
          <p:nvPr/>
        </p:nvSpPr>
        <p:spPr>
          <a:xfrm rot="5400000">
            <a:off x="2537640" y="1447920"/>
            <a:ext cx="736200" cy="736200"/>
          </a:xfrm>
          <a:prstGeom prst="plaque">
            <a:avLst>
              <a:gd name="adj" fmla="val 21884"/>
            </a:avLst>
          </a:prstGeom>
          <a:solidFill>
            <a:schemeClr val="accent1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92" name="标题 1"/>
          <p:cNvSpPr/>
          <p:nvPr/>
        </p:nvSpPr>
        <p:spPr>
          <a:xfrm rot="5400000">
            <a:off x="9336600" y="2349360"/>
            <a:ext cx="306000" cy="306000"/>
          </a:xfrm>
          <a:prstGeom prst="plaque">
            <a:avLst>
              <a:gd name="adj" fmla="val 31445"/>
            </a:avLst>
          </a:prstGeom>
          <a:solidFill>
            <a:schemeClr val="accent1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93" name="标题 1"/>
          <p:cNvSpPr/>
          <p:nvPr/>
        </p:nvSpPr>
        <p:spPr>
          <a:xfrm>
            <a:off x="3535200" y="1641960"/>
            <a:ext cx="5781240" cy="750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262626"/>
                </a:solidFill>
                <a:latin typeface="Poppins"/>
                <a:ea typeface="Poppins"/>
              </a:rPr>
              <a:t>Smaller, fewer packages → lower attack surface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标题 1"/>
          <p:cNvSpPr/>
          <p:nvPr/>
        </p:nvSpPr>
        <p:spPr>
          <a:xfrm>
            <a:off x="2720880" y="1649160"/>
            <a:ext cx="367920" cy="333360"/>
          </a:xfrm>
          <a:custGeom>
            <a:avLst/>
            <a:gdLst>
              <a:gd name="textAreaLeft" fmla="*/ 0 w 367920"/>
              <a:gd name="textAreaRight" fmla="*/ 369000 w 367920"/>
              <a:gd name="textAreaTop" fmla="*/ 0 h 333360"/>
              <a:gd name="textAreaBottom" fmla="*/ 334440 h 333360"/>
            </a:gdLst>
            <a:ahLst/>
            <a:rect l="textAreaLeft" t="textAreaTop" r="textAreaRight" b="textAreaBottom"/>
            <a:pathLst>
              <a:path w="1543905" h="1399728">
                <a:moveTo>
                  <a:pt x="351048" y="523317"/>
                </a:moveTo>
                <a:cubicBezTo>
                  <a:pt x="351234" y="523317"/>
                  <a:pt x="351234" y="523317"/>
                  <a:pt x="351048" y="523317"/>
                </a:cubicBezTo>
                <a:cubicBezTo>
                  <a:pt x="351234" y="523317"/>
                  <a:pt x="351420" y="523503"/>
                  <a:pt x="351420" y="523503"/>
                </a:cubicBezTo>
                <a:lnTo>
                  <a:pt x="351420" y="1020031"/>
                </a:lnTo>
                <a:lnTo>
                  <a:pt x="351048" y="1020403"/>
                </a:lnTo>
                <a:lnTo>
                  <a:pt x="163525" y="1020403"/>
                </a:lnTo>
                <a:lnTo>
                  <a:pt x="163153" y="1020031"/>
                </a:lnTo>
                <a:lnTo>
                  <a:pt x="163153" y="523503"/>
                </a:lnTo>
                <a:lnTo>
                  <a:pt x="163153" y="523317"/>
                </a:lnTo>
                <a:lnTo>
                  <a:pt x="163339" y="523131"/>
                </a:lnTo>
                <a:lnTo>
                  <a:pt x="351048" y="523131"/>
                </a:lnTo>
                <a:moveTo>
                  <a:pt x="351048" y="411696"/>
                </a:moveTo>
                <a:lnTo>
                  <a:pt x="163339" y="411696"/>
                </a:lnTo>
                <a:cubicBezTo>
                  <a:pt x="101575" y="411696"/>
                  <a:pt x="51346" y="461739"/>
                  <a:pt x="51346" y="523689"/>
                </a:cubicBezTo>
                <a:lnTo>
                  <a:pt x="51346" y="1020217"/>
                </a:lnTo>
                <a:cubicBezTo>
                  <a:pt x="51346" y="1081795"/>
                  <a:pt x="101761" y="1132210"/>
                  <a:pt x="163339" y="1132210"/>
                </a:cubicBezTo>
                <a:lnTo>
                  <a:pt x="351048" y="1132210"/>
                </a:lnTo>
                <a:cubicBezTo>
                  <a:pt x="412626" y="1132210"/>
                  <a:pt x="463042" y="1081795"/>
                  <a:pt x="463042" y="1020217"/>
                </a:cubicBezTo>
                <a:lnTo>
                  <a:pt x="463042" y="523503"/>
                </a:lnTo>
                <a:cubicBezTo>
                  <a:pt x="463042" y="461739"/>
                  <a:pt x="412998" y="411696"/>
                  <a:pt x="351048" y="411696"/>
                </a:cubicBezTo>
                <a:close/>
                <a:moveTo>
                  <a:pt x="865808" y="111621"/>
                </a:moveTo>
                <a:cubicBezTo>
                  <a:pt x="865994" y="111621"/>
                  <a:pt x="866180" y="111807"/>
                  <a:pt x="866180" y="111807"/>
                </a:cubicBezTo>
                <a:lnTo>
                  <a:pt x="866180" y="1020031"/>
                </a:lnTo>
                <a:lnTo>
                  <a:pt x="865808" y="1020403"/>
                </a:lnTo>
                <a:lnTo>
                  <a:pt x="678284" y="1020403"/>
                </a:lnTo>
                <a:lnTo>
                  <a:pt x="677912" y="1020031"/>
                </a:lnTo>
                <a:lnTo>
                  <a:pt x="677912" y="111993"/>
                </a:lnTo>
                <a:lnTo>
                  <a:pt x="677912" y="111807"/>
                </a:lnTo>
                <a:lnTo>
                  <a:pt x="678098" y="111621"/>
                </a:lnTo>
                <a:lnTo>
                  <a:pt x="865808" y="111621"/>
                </a:lnTo>
                <a:moveTo>
                  <a:pt x="865808" y="0"/>
                </a:moveTo>
                <a:lnTo>
                  <a:pt x="677912" y="0"/>
                </a:lnTo>
                <a:cubicBezTo>
                  <a:pt x="616148" y="0"/>
                  <a:pt x="565919" y="50043"/>
                  <a:pt x="565919" y="111993"/>
                </a:cubicBezTo>
                <a:lnTo>
                  <a:pt x="565919" y="1020217"/>
                </a:lnTo>
                <a:cubicBezTo>
                  <a:pt x="565919" y="1081795"/>
                  <a:pt x="616335" y="1132210"/>
                  <a:pt x="677912" y="1132210"/>
                </a:cubicBezTo>
                <a:lnTo>
                  <a:pt x="865622" y="1132210"/>
                </a:lnTo>
                <a:cubicBezTo>
                  <a:pt x="927199" y="1132210"/>
                  <a:pt x="977615" y="1081795"/>
                  <a:pt x="977615" y="1020217"/>
                </a:cubicBezTo>
                <a:lnTo>
                  <a:pt x="977615" y="111993"/>
                </a:lnTo>
                <a:cubicBezTo>
                  <a:pt x="977615" y="50043"/>
                  <a:pt x="927571" y="0"/>
                  <a:pt x="865808" y="0"/>
                </a:cubicBezTo>
                <a:close/>
                <a:moveTo>
                  <a:pt x="1380381" y="729072"/>
                </a:moveTo>
                <a:cubicBezTo>
                  <a:pt x="1380567" y="729072"/>
                  <a:pt x="1380753" y="729258"/>
                  <a:pt x="1380753" y="729258"/>
                </a:cubicBezTo>
                <a:lnTo>
                  <a:pt x="1380753" y="1020031"/>
                </a:lnTo>
                <a:lnTo>
                  <a:pt x="1380381" y="1020403"/>
                </a:lnTo>
                <a:lnTo>
                  <a:pt x="1192858" y="1020403"/>
                </a:lnTo>
                <a:lnTo>
                  <a:pt x="1192485" y="1020031"/>
                </a:lnTo>
                <a:lnTo>
                  <a:pt x="1192485" y="729444"/>
                </a:lnTo>
                <a:lnTo>
                  <a:pt x="1192485" y="729258"/>
                </a:lnTo>
                <a:lnTo>
                  <a:pt x="1192671" y="729072"/>
                </a:lnTo>
                <a:lnTo>
                  <a:pt x="1380381" y="729072"/>
                </a:lnTo>
                <a:moveTo>
                  <a:pt x="1380381" y="617451"/>
                </a:moveTo>
                <a:lnTo>
                  <a:pt x="1192671" y="617451"/>
                </a:lnTo>
                <a:cubicBezTo>
                  <a:pt x="1130908" y="617451"/>
                  <a:pt x="1080678" y="667494"/>
                  <a:pt x="1080678" y="729444"/>
                </a:cubicBezTo>
                <a:lnTo>
                  <a:pt x="1080678" y="1020031"/>
                </a:lnTo>
                <a:cubicBezTo>
                  <a:pt x="1080678" y="1081608"/>
                  <a:pt x="1131094" y="1132024"/>
                  <a:pt x="1192671" y="1132024"/>
                </a:cubicBezTo>
                <a:lnTo>
                  <a:pt x="1380381" y="1132024"/>
                </a:lnTo>
                <a:cubicBezTo>
                  <a:pt x="1441959" y="1132024"/>
                  <a:pt x="1492374" y="1081608"/>
                  <a:pt x="1492374" y="1020031"/>
                </a:cubicBezTo>
                <a:lnTo>
                  <a:pt x="1492374" y="729444"/>
                </a:lnTo>
                <a:cubicBezTo>
                  <a:pt x="1492374" y="667680"/>
                  <a:pt x="1442145" y="617451"/>
                  <a:pt x="1380381" y="617451"/>
                </a:cubicBezTo>
                <a:close/>
                <a:moveTo>
                  <a:pt x="1481956" y="1276201"/>
                </a:moveTo>
                <a:lnTo>
                  <a:pt x="61764" y="1276201"/>
                </a:lnTo>
                <a:cubicBezTo>
                  <a:pt x="27719" y="1276201"/>
                  <a:pt x="0" y="1303920"/>
                  <a:pt x="0" y="1337965"/>
                </a:cubicBezTo>
                <a:cubicBezTo>
                  <a:pt x="0" y="1372009"/>
                  <a:pt x="27719" y="1399729"/>
                  <a:pt x="61764" y="1399729"/>
                </a:cubicBezTo>
                <a:lnTo>
                  <a:pt x="1482142" y="1399729"/>
                </a:lnTo>
                <a:cubicBezTo>
                  <a:pt x="1516187" y="1399729"/>
                  <a:pt x="1543906" y="1372009"/>
                  <a:pt x="1543906" y="1337965"/>
                </a:cubicBezTo>
                <a:cubicBezTo>
                  <a:pt x="1543720" y="1303734"/>
                  <a:pt x="1516187" y="1276201"/>
                  <a:pt x="1481956" y="1276201"/>
                </a:cubicBezTo>
                <a:close/>
              </a:path>
            </a:pathLst>
          </a:custGeom>
          <a:solidFill>
            <a:schemeClr val="bg1"/>
          </a:solidFill>
          <a:ln w="18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5" name="标题 1"/>
          <p:cNvSpPr/>
          <p:nvPr/>
        </p:nvSpPr>
        <p:spPr>
          <a:xfrm>
            <a:off x="3535200" y="1264680"/>
            <a:ext cx="5781240" cy="36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0" lang="en-US" sz="1540" spc="-1" strike="noStrike">
                <a:solidFill>
                  <a:srgbClr val="262626"/>
                </a:solidFill>
                <a:latin typeface="poppins-bold"/>
                <a:ea typeface="poppins-bold"/>
              </a:rPr>
              <a:t>Why is Alpine preferred over Ubuntu for secure builds?</a:t>
            </a:r>
            <a:endParaRPr b="0" lang="en-IN" sz="15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" name="标题 1"/>
          <p:cNvSpPr/>
          <p:nvPr/>
        </p:nvSpPr>
        <p:spPr>
          <a:xfrm>
            <a:off x="2905200" y="2869200"/>
            <a:ext cx="6582600" cy="1367640"/>
          </a:xfrm>
          <a:prstGeom prst="rect">
            <a:avLst/>
          </a:prstGeom>
          <a:solidFill>
            <a:schemeClr val="bg1"/>
          </a:solidFill>
          <a:ln cap="sq" w="12700">
            <a:solidFill>
              <a:srgbClr val="22aac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标题 1"/>
          <p:cNvSpPr/>
          <p:nvPr/>
        </p:nvSpPr>
        <p:spPr>
          <a:xfrm rot="5400000">
            <a:off x="2537640" y="3186720"/>
            <a:ext cx="736200" cy="736200"/>
          </a:xfrm>
          <a:prstGeom prst="plaque">
            <a:avLst>
              <a:gd name="adj" fmla="val 21884"/>
            </a:avLst>
          </a:prstGeom>
          <a:solidFill>
            <a:schemeClr val="accent1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98" name="标题 1"/>
          <p:cNvSpPr/>
          <p:nvPr/>
        </p:nvSpPr>
        <p:spPr>
          <a:xfrm rot="5400000">
            <a:off x="9336600" y="4088160"/>
            <a:ext cx="306000" cy="306000"/>
          </a:xfrm>
          <a:prstGeom prst="plaque">
            <a:avLst>
              <a:gd name="adj" fmla="val 31445"/>
            </a:avLst>
          </a:prstGeom>
          <a:solidFill>
            <a:schemeClr val="accent1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99" name="标题 1"/>
          <p:cNvSpPr/>
          <p:nvPr/>
        </p:nvSpPr>
        <p:spPr>
          <a:xfrm>
            <a:off x="3535200" y="3380760"/>
            <a:ext cx="5781240" cy="750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262626"/>
                </a:solidFill>
                <a:latin typeface="Poppins"/>
                <a:ea typeface="Poppins"/>
              </a:rPr>
              <a:t>Full access to host devices, possible escape via kernel interfaces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0" name="标题 1"/>
          <p:cNvSpPr/>
          <p:nvPr/>
        </p:nvSpPr>
        <p:spPr>
          <a:xfrm>
            <a:off x="2727720" y="3370680"/>
            <a:ext cx="353880" cy="367920"/>
          </a:xfrm>
          <a:custGeom>
            <a:avLst/>
            <a:gdLst>
              <a:gd name="textAreaLeft" fmla="*/ 0 w 353880"/>
              <a:gd name="textAreaRight" fmla="*/ 354960 w 353880"/>
              <a:gd name="textAreaTop" fmla="*/ 0 h 367920"/>
              <a:gd name="textAreaBottom" fmla="*/ 369000 h 367920"/>
            </a:gdLst>
            <a:ahLst/>
            <a:rect l="textAreaLeft" t="textAreaTop" r="textAreaRight" b="textAreaBottom"/>
            <a:pathLst>
              <a:path w="1372282" h="1426949">
                <a:moveTo>
                  <a:pt x="337768" y="1315328"/>
                </a:moveTo>
                <a:lnTo>
                  <a:pt x="530173" y="1315328"/>
                </a:lnTo>
                <a:lnTo>
                  <a:pt x="842109" y="1315328"/>
                </a:lnTo>
                <a:lnTo>
                  <a:pt x="1034514" y="1315328"/>
                </a:lnTo>
                <a:cubicBezTo>
                  <a:pt x="1065396" y="1315328"/>
                  <a:pt x="1090325" y="1340257"/>
                  <a:pt x="1090325" y="1371139"/>
                </a:cubicBezTo>
                <a:cubicBezTo>
                  <a:pt x="1090325" y="1402021"/>
                  <a:pt x="1065210" y="1426949"/>
                  <a:pt x="1034514" y="1426949"/>
                </a:cubicBezTo>
                <a:lnTo>
                  <a:pt x="842109" y="1426949"/>
                </a:lnTo>
                <a:lnTo>
                  <a:pt x="530173" y="1426949"/>
                </a:lnTo>
                <a:lnTo>
                  <a:pt x="337768" y="1426949"/>
                </a:lnTo>
                <a:cubicBezTo>
                  <a:pt x="306886" y="1426949"/>
                  <a:pt x="281957" y="1402021"/>
                  <a:pt x="281957" y="1371139"/>
                </a:cubicBezTo>
                <a:cubicBezTo>
                  <a:pt x="281957" y="1340257"/>
                  <a:pt x="306886" y="1315328"/>
                  <a:pt x="337768" y="1315328"/>
                </a:cubicBezTo>
                <a:close/>
                <a:moveTo>
                  <a:pt x="686154" y="111621"/>
                </a:moveTo>
                <a:cubicBezTo>
                  <a:pt x="438914" y="111621"/>
                  <a:pt x="237624" y="312725"/>
                  <a:pt x="237624" y="560152"/>
                </a:cubicBezTo>
                <a:lnTo>
                  <a:pt x="237624" y="985614"/>
                </a:lnTo>
                <a:cubicBezTo>
                  <a:pt x="237624" y="996032"/>
                  <a:pt x="234833" y="1006078"/>
                  <a:pt x="229252" y="1014822"/>
                </a:cubicBezTo>
                <a:lnTo>
                  <a:pt x="155768" y="1134814"/>
                </a:lnTo>
                <a:lnTo>
                  <a:pt x="1214680" y="1134814"/>
                </a:lnTo>
                <a:lnTo>
                  <a:pt x="1143429" y="1023565"/>
                </a:lnTo>
                <a:cubicBezTo>
                  <a:pt x="1137662" y="1014636"/>
                  <a:pt x="1134685" y="1004218"/>
                  <a:pt x="1134685" y="993428"/>
                </a:cubicBezTo>
                <a:lnTo>
                  <a:pt x="1134685" y="560152"/>
                </a:lnTo>
                <a:cubicBezTo>
                  <a:pt x="1134685" y="312911"/>
                  <a:pt x="933581" y="111621"/>
                  <a:pt x="686154" y="111621"/>
                </a:cubicBezTo>
                <a:close/>
                <a:moveTo>
                  <a:pt x="686154" y="0"/>
                </a:moveTo>
                <a:cubicBezTo>
                  <a:pt x="761499" y="0"/>
                  <a:pt x="834610" y="14883"/>
                  <a:pt x="903815" y="44276"/>
                </a:cubicBezTo>
                <a:cubicBezTo>
                  <a:pt x="970416" y="72554"/>
                  <a:pt x="1030319" y="113109"/>
                  <a:pt x="1081851" y="164455"/>
                </a:cubicBezTo>
                <a:cubicBezTo>
                  <a:pt x="1133383" y="215987"/>
                  <a:pt x="1173753" y="275890"/>
                  <a:pt x="1202030" y="342491"/>
                </a:cubicBezTo>
                <a:cubicBezTo>
                  <a:pt x="1231423" y="411510"/>
                  <a:pt x="1246306" y="484808"/>
                  <a:pt x="1246306" y="560152"/>
                </a:cubicBezTo>
                <a:lnTo>
                  <a:pt x="1246306" y="977243"/>
                </a:lnTo>
                <a:lnTo>
                  <a:pt x="1363508" y="1160487"/>
                </a:lnTo>
                <a:cubicBezTo>
                  <a:pt x="1374484" y="1177603"/>
                  <a:pt x="1375229" y="1199555"/>
                  <a:pt x="1365369" y="1217414"/>
                </a:cubicBezTo>
                <a:cubicBezTo>
                  <a:pt x="1355695" y="1235273"/>
                  <a:pt x="1336905" y="1246436"/>
                  <a:pt x="1316628" y="1246436"/>
                </a:cubicBezTo>
                <a:lnTo>
                  <a:pt x="55867" y="1246436"/>
                </a:lnTo>
                <a:cubicBezTo>
                  <a:pt x="35589" y="1246436"/>
                  <a:pt x="16986" y="1235460"/>
                  <a:pt x="7126" y="1217786"/>
                </a:cubicBezTo>
                <a:cubicBezTo>
                  <a:pt x="-2734" y="1200113"/>
                  <a:pt x="-2362" y="1178533"/>
                  <a:pt x="8242" y="1161232"/>
                </a:cubicBezTo>
                <a:lnTo>
                  <a:pt x="126002" y="969801"/>
                </a:lnTo>
                <a:lnTo>
                  <a:pt x="126002" y="560152"/>
                </a:lnTo>
                <a:cubicBezTo>
                  <a:pt x="126002" y="484808"/>
                  <a:pt x="140885" y="411696"/>
                  <a:pt x="170279" y="342491"/>
                </a:cubicBezTo>
                <a:cubicBezTo>
                  <a:pt x="198556" y="275890"/>
                  <a:pt x="239112" y="215987"/>
                  <a:pt x="290458" y="164455"/>
                </a:cubicBezTo>
                <a:cubicBezTo>
                  <a:pt x="341803" y="112923"/>
                  <a:pt x="401893" y="72554"/>
                  <a:pt x="468493" y="44276"/>
                </a:cubicBezTo>
                <a:cubicBezTo>
                  <a:pt x="537512" y="14883"/>
                  <a:pt x="610810" y="0"/>
                  <a:pt x="686154" y="0"/>
                </a:cubicBezTo>
                <a:close/>
              </a:path>
            </a:pathLst>
          </a:custGeom>
          <a:solidFill>
            <a:schemeClr val="bg1"/>
          </a:solidFill>
          <a:ln w="18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" name="标题 1"/>
          <p:cNvSpPr/>
          <p:nvPr/>
        </p:nvSpPr>
        <p:spPr>
          <a:xfrm>
            <a:off x="3535200" y="3003480"/>
            <a:ext cx="5781240" cy="36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262626"/>
                </a:solidFill>
                <a:latin typeface="poppins-bold"/>
                <a:ea typeface="poppins-bold"/>
              </a:rPr>
              <a:t>What’s the danger of --privileged containers?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2" name="标题 1"/>
          <p:cNvSpPr/>
          <p:nvPr/>
        </p:nvSpPr>
        <p:spPr>
          <a:xfrm>
            <a:off x="2905200" y="4608000"/>
            <a:ext cx="6582600" cy="1367640"/>
          </a:xfrm>
          <a:prstGeom prst="rect">
            <a:avLst/>
          </a:prstGeom>
          <a:solidFill>
            <a:schemeClr val="bg1"/>
          </a:solidFill>
          <a:ln cap="sq" w="12700">
            <a:solidFill>
              <a:srgbClr val="22aac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3" name="标题 1"/>
          <p:cNvSpPr/>
          <p:nvPr/>
        </p:nvSpPr>
        <p:spPr>
          <a:xfrm rot="5400000">
            <a:off x="2537640" y="4925520"/>
            <a:ext cx="736200" cy="736200"/>
          </a:xfrm>
          <a:prstGeom prst="plaque">
            <a:avLst>
              <a:gd name="adj" fmla="val 21884"/>
            </a:avLst>
          </a:prstGeom>
          <a:solidFill>
            <a:schemeClr val="accent1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4" name="标题 1"/>
          <p:cNvSpPr/>
          <p:nvPr/>
        </p:nvSpPr>
        <p:spPr>
          <a:xfrm rot="5400000">
            <a:off x="9336600" y="5826960"/>
            <a:ext cx="306000" cy="306000"/>
          </a:xfrm>
          <a:prstGeom prst="plaque">
            <a:avLst>
              <a:gd name="adj" fmla="val 31445"/>
            </a:avLst>
          </a:prstGeom>
          <a:solidFill>
            <a:schemeClr val="accent1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5" name="标题 1"/>
          <p:cNvSpPr/>
          <p:nvPr/>
        </p:nvSpPr>
        <p:spPr>
          <a:xfrm>
            <a:off x="3535200" y="5119560"/>
            <a:ext cx="5781240" cy="750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262626"/>
                </a:solidFill>
                <a:latin typeface="Poppins"/>
                <a:ea typeface="Poppins"/>
              </a:rPr>
              <a:t>No — some are unverified or outdated, always scan before use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6" name="标题 1"/>
          <p:cNvSpPr/>
          <p:nvPr/>
        </p:nvSpPr>
        <p:spPr>
          <a:xfrm>
            <a:off x="2720880" y="5109480"/>
            <a:ext cx="367920" cy="367920"/>
          </a:xfrm>
          <a:custGeom>
            <a:avLst/>
            <a:gdLst>
              <a:gd name="textAreaLeft" fmla="*/ 0 w 367920"/>
              <a:gd name="textAreaRight" fmla="*/ 369000 w 367920"/>
              <a:gd name="textAreaTop" fmla="*/ 0 h 367920"/>
              <a:gd name="textAreaBottom" fmla="*/ 369000 h 367920"/>
            </a:gdLst>
            <a:ahLst/>
            <a:rect l="textAreaLeft" t="textAreaTop" r="textAreaRight" b="textAreaBottom"/>
            <a:pathLst>
              <a:path w="720000" h="720000">
                <a:moveTo>
                  <a:pt x="438553" y="189601"/>
                </a:moveTo>
                <a:cubicBezTo>
                  <a:pt x="413875" y="189601"/>
                  <a:pt x="390761" y="199073"/>
                  <a:pt x="373556" y="216451"/>
                </a:cubicBezTo>
                <a:lnTo>
                  <a:pt x="232180" y="357827"/>
                </a:lnTo>
                <a:cubicBezTo>
                  <a:pt x="212456" y="377465"/>
                  <a:pt x="197336" y="453584"/>
                  <a:pt x="191861" y="528226"/>
                </a:cubicBezTo>
                <a:cubicBezTo>
                  <a:pt x="266503" y="522665"/>
                  <a:pt x="342622" y="507545"/>
                  <a:pt x="362260" y="487907"/>
                </a:cubicBezTo>
                <a:lnTo>
                  <a:pt x="503636" y="346444"/>
                </a:lnTo>
                <a:cubicBezTo>
                  <a:pt x="539523" y="310557"/>
                  <a:pt x="539523" y="252252"/>
                  <a:pt x="503636" y="216365"/>
                </a:cubicBezTo>
                <a:cubicBezTo>
                  <a:pt x="486344" y="199073"/>
                  <a:pt x="463230" y="189601"/>
                  <a:pt x="438553" y="189601"/>
                </a:cubicBezTo>
                <a:close/>
                <a:moveTo>
                  <a:pt x="438553" y="141636"/>
                </a:moveTo>
                <a:cubicBezTo>
                  <a:pt x="474440" y="141636"/>
                  <a:pt x="510327" y="155191"/>
                  <a:pt x="537524" y="182476"/>
                </a:cubicBezTo>
                <a:cubicBezTo>
                  <a:pt x="592007" y="236872"/>
                  <a:pt x="592007" y="325938"/>
                  <a:pt x="537524" y="380420"/>
                </a:cubicBezTo>
                <a:lnTo>
                  <a:pt x="396149" y="521796"/>
                </a:lnTo>
                <a:cubicBezTo>
                  <a:pt x="341753" y="576278"/>
                  <a:pt x="141637" y="578364"/>
                  <a:pt x="141637" y="578364"/>
                </a:cubicBezTo>
                <a:cubicBezTo>
                  <a:pt x="141637" y="578364"/>
                  <a:pt x="143723" y="378334"/>
                  <a:pt x="198205" y="323852"/>
                </a:cubicBezTo>
                <a:lnTo>
                  <a:pt x="339581" y="182476"/>
                </a:lnTo>
                <a:cubicBezTo>
                  <a:pt x="366778" y="155278"/>
                  <a:pt x="402666" y="141636"/>
                  <a:pt x="438553" y="141636"/>
                </a:cubicBezTo>
                <a:close/>
                <a:moveTo>
                  <a:pt x="120000" y="47965"/>
                </a:moveTo>
                <a:cubicBezTo>
                  <a:pt x="80290" y="47965"/>
                  <a:pt x="47965" y="80290"/>
                  <a:pt x="47965" y="120000"/>
                </a:cubicBezTo>
                <a:lnTo>
                  <a:pt x="47965" y="600000"/>
                </a:lnTo>
                <a:cubicBezTo>
                  <a:pt x="47965" y="639711"/>
                  <a:pt x="80290" y="672035"/>
                  <a:pt x="120000" y="672035"/>
                </a:cubicBezTo>
                <a:lnTo>
                  <a:pt x="600000" y="672035"/>
                </a:lnTo>
                <a:cubicBezTo>
                  <a:pt x="639711" y="672035"/>
                  <a:pt x="672035" y="639711"/>
                  <a:pt x="672035" y="600000"/>
                </a:cubicBezTo>
                <a:lnTo>
                  <a:pt x="672035" y="120000"/>
                </a:lnTo>
                <a:cubicBezTo>
                  <a:pt x="672035" y="80290"/>
                  <a:pt x="639711" y="47965"/>
                  <a:pt x="600000" y="47965"/>
                </a:cubicBezTo>
                <a:close/>
                <a:moveTo>
                  <a:pt x="120000" y="0"/>
                </a:moveTo>
                <a:lnTo>
                  <a:pt x="600000" y="0"/>
                </a:lnTo>
                <a:cubicBezTo>
                  <a:pt x="666040" y="0"/>
                  <a:pt x="720000" y="54048"/>
                  <a:pt x="720000" y="120000"/>
                </a:cubicBezTo>
                <a:lnTo>
                  <a:pt x="720000" y="600000"/>
                </a:lnTo>
                <a:cubicBezTo>
                  <a:pt x="720000" y="666039"/>
                  <a:pt x="666040" y="720000"/>
                  <a:pt x="600000" y="720000"/>
                </a:cubicBezTo>
                <a:lnTo>
                  <a:pt x="120000" y="720000"/>
                </a:lnTo>
                <a:cubicBezTo>
                  <a:pt x="53961" y="720000"/>
                  <a:pt x="0" y="666039"/>
                  <a:pt x="0" y="600000"/>
                </a:cubicBezTo>
                <a:lnTo>
                  <a:pt x="0" y="120000"/>
                </a:lnTo>
                <a:cubicBezTo>
                  <a:pt x="0" y="53961"/>
                  <a:pt x="53961" y="0"/>
                  <a:pt x="120000" y="0"/>
                </a:cubicBezTo>
                <a:close/>
              </a:path>
            </a:pathLst>
          </a:custGeom>
          <a:solidFill>
            <a:schemeClr val="bg1"/>
          </a:solidFill>
          <a:ln w="18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7" name="标题 1"/>
          <p:cNvSpPr/>
          <p:nvPr/>
        </p:nvSpPr>
        <p:spPr>
          <a:xfrm>
            <a:off x="3535200" y="4742280"/>
            <a:ext cx="5781240" cy="36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0" lang="en-US" sz="1550" spc="-1" strike="noStrike">
                <a:solidFill>
                  <a:srgbClr val="262626"/>
                </a:solidFill>
                <a:latin typeface="poppins-bold"/>
                <a:ea typeface="poppins-bold"/>
              </a:rPr>
              <a:t>Can we trust all Docker Hub images? Why or why not?</a:t>
            </a:r>
            <a:endParaRPr b="0" lang="en-IN" sz="15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8" name="标题 1"/>
          <p:cNvSpPr/>
          <p:nvPr/>
        </p:nvSpPr>
        <p:spPr>
          <a:xfrm>
            <a:off x="541440" y="228600"/>
            <a:ext cx="11124000" cy="43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poppins-bold"/>
                <a:ea typeface="poppins-bold"/>
              </a:rPr>
              <a:t>Questions &amp; Answers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9" name="标题 1"/>
          <p:cNvSpPr/>
          <p:nvPr/>
        </p:nvSpPr>
        <p:spPr>
          <a:xfrm flipH="1" flipV="1">
            <a:off x="292680" y="288720"/>
            <a:ext cx="172080" cy="123840"/>
          </a:xfrm>
          <a:custGeom>
            <a:avLst/>
            <a:gdLst>
              <a:gd name="textAreaLeft" fmla="*/ 720 w 172080"/>
              <a:gd name="textAreaRight" fmla="*/ 173880 w 172080"/>
              <a:gd name="textAreaTop" fmla="*/ 720 h 123840"/>
              <a:gd name="textAreaBottom" fmla="*/ 125640 h 123840"/>
            </a:gdLst>
            <a:ahLst/>
            <a:rect l="textAreaLeft" t="textAreaTop" r="textAreaRight" b="textAreaBottom"/>
            <a:pathLst>
              <a:path w="121644" h="124921">
                <a:moveTo>
                  <a:pt x="86420" y="0"/>
                </a:moveTo>
                <a:lnTo>
                  <a:pt x="106489" y="0"/>
                </a:lnTo>
                <a:cubicBezTo>
                  <a:pt x="111131" y="0"/>
                  <a:pt x="114817" y="1297"/>
                  <a:pt x="117548" y="3891"/>
                </a:cubicBezTo>
                <a:cubicBezTo>
                  <a:pt x="120278" y="6485"/>
                  <a:pt x="121644" y="10103"/>
                  <a:pt x="121644" y="14745"/>
                </a:cubicBezTo>
                <a:lnTo>
                  <a:pt x="121644" y="61846"/>
                </a:lnTo>
                <a:cubicBezTo>
                  <a:pt x="121644" y="80413"/>
                  <a:pt x="117548" y="95568"/>
                  <a:pt x="109356" y="107309"/>
                </a:cubicBezTo>
                <a:cubicBezTo>
                  <a:pt x="101165" y="119050"/>
                  <a:pt x="88331" y="124921"/>
                  <a:pt x="70856" y="124921"/>
                </a:cubicBezTo>
                <a:lnTo>
                  <a:pt x="70856" y="104442"/>
                </a:lnTo>
                <a:cubicBezTo>
                  <a:pt x="85601" y="101711"/>
                  <a:pt x="93246" y="88195"/>
                  <a:pt x="93792" y="63894"/>
                </a:cubicBezTo>
                <a:lnTo>
                  <a:pt x="83143" y="63894"/>
                </a:lnTo>
                <a:cubicBezTo>
                  <a:pt x="74952" y="63894"/>
                  <a:pt x="70856" y="60071"/>
                  <a:pt x="70856" y="52426"/>
                </a:cubicBezTo>
                <a:lnTo>
                  <a:pt x="70856" y="14745"/>
                </a:lnTo>
                <a:cubicBezTo>
                  <a:pt x="70856" y="4915"/>
                  <a:pt x="76044" y="0"/>
                  <a:pt x="86420" y="0"/>
                </a:cubicBezTo>
                <a:close/>
                <a:moveTo>
                  <a:pt x="15564" y="0"/>
                </a:moveTo>
                <a:lnTo>
                  <a:pt x="35633" y="0"/>
                </a:lnTo>
                <a:cubicBezTo>
                  <a:pt x="40275" y="0"/>
                  <a:pt x="43961" y="1297"/>
                  <a:pt x="46691" y="3891"/>
                </a:cubicBezTo>
                <a:cubicBezTo>
                  <a:pt x="49422" y="6485"/>
                  <a:pt x="50787" y="10103"/>
                  <a:pt x="50787" y="14745"/>
                </a:cubicBezTo>
                <a:lnTo>
                  <a:pt x="50787" y="61846"/>
                </a:lnTo>
                <a:cubicBezTo>
                  <a:pt x="50787" y="80413"/>
                  <a:pt x="46691" y="95568"/>
                  <a:pt x="38500" y="107309"/>
                </a:cubicBezTo>
                <a:cubicBezTo>
                  <a:pt x="30308" y="119050"/>
                  <a:pt x="17475" y="124921"/>
                  <a:pt x="0" y="124921"/>
                </a:cubicBezTo>
                <a:lnTo>
                  <a:pt x="0" y="104442"/>
                </a:lnTo>
                <a:cubicBezTo>
                  <a:pt x="14744" y="101711"/>
                  <a:pt x="22390" y="88195"/>
                  <a:pt x="22936" y="63894"/>
                </a:cubicBezTo>
                <a:lnTo>
                  <a:pt x="12287" y="63894"/>
                </a:lnTo>
                <a:cubicBezTo>
                  <a:pt x="4095" y="63894"/>
                  <a:pt x="0" y="60071"/>
                  <a:pt x="0" y="52426"/>
                </a:cubicBezTo>
                <a:lnTo>
                  <a:pt x="0" y="14745"/>
                </a:lnTo>
                <a:cubicBezTo>
                  <a:pt x="0" y="4915"/>
                  <a:pt x="5188" y="0"/>
                  <a:pt x="15564" y="0"/>
                </a:cubicBez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cxnSp>
        <p:nvCxnSpPr>
          <p:cNvPr id="210" name="标题 1"/>
          <p:cNvCxnSpPr/>
          <p:nvPr/>
        </p:nvCxnSpPr>
        <p:spPr>
          <a:xfrm>
            <a:off x="293040" y="781560"/>
            <a:ext cx="11899800" cy="1080"/>
          </a:xfrm>
          <a:prstGeom prst="straightConnector1">
            <a:avLst/>
          </a:prstGeom>
          <a:ln cap="sq" w="38100">
            <a:solidFill>
              <a:srgbClr val="22aacf"/>
            </a:solidFill>
            <a:miter/>
          </a:ln>
        </p:spPr>
      </p:cxnSp>
      <p:cxnSp>
        <p:nvCxnSpPr>
          <p:cNvPr id="211" name="标题 1"/>
          <p:cNvCxnSpPr/>
          <p:nvPr/>
        </p:nvCxnSpPr>
        <p:spPr>
          <a:xfrm>
            <a:off x="293040" y="842400"/>
            <a:ext cx="11899800" cy="1080"/>
          </a:xfrm>
          <a:prstGeom prst="straightConnector1">
            <a:avLst/>
          </a:prstGeom>
          <a:ln cap="sq" w="9525">
            <a:solidFill>
              <a:srgbClr val="22aacf"/>
            </a:solidFill>
            <a:miter/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标题 1"/>
          <p:cNvSpPr/>
          <p:nvPr/>
        </p:nvSpPr>
        <p:spPr>
          <a:xfrm flipH="1">
            <a:off x="-720" y="0"/>
            <a:ext cx="12191040" cy="685692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13" name="" descr=""/>
          <p:cNvPicPr/>
          <p:nvPr/>
        </p:nvPicPr>
        <p:blipFill>
          <a:blip r:embed="rId1"/>
          <a:stretch/>
        </p:blipFill>
        <p:spPr>
          <a:xfrm flipH="1">
            <a:off x="245160" y="1775880"/>
            <a:ext cx="4569120" cy="4281120"/>
          </a:xfrm>
          <a:prstGeom prst="rect">
            <a:avLst/>
          </a:prstGeom>
          <a:ln w="0">
            <a:noFill/>
          </a:ln>
        </p:spPr>
      </p:pic>
      <p:sp>
        <p:nvSpPr>
          <p:cNvPr id="214" name="标题 1"/>
          <p:cNvSpPr/>
          <p:nvPr/>
        </p:nvSpPr>
        <p:spPr>
          <a:xfrm>
            <a:off x="447480" y="568440"/>
            <a:ext cx="11514960" cy="120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5400" spc="-1" strike="noStrike">
                <a:solidFill>
                  <a:srgbClr val="262626"/>
                </a:solidFill>
                <a:latin typeface="poppins-bold"/>
                <a:ea typeface="poppins-bold"/>
              </a:rPr>
              <a:t>Docker Security Best Practices</a:t>
            </a:r>
            <a:endParaRPr b="0" lang="en-IN" sz="5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5" name="标题 1"/>
          <p:cNvSpPr/>
          <p:nvPr/>
        </p:nvSpPr>
        <p:spPr>
          <a:xfrm>
            <a:off x="5245200" y="3729240"/>
            <a:ext cx="6386400" cy="187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</a:pPr>
            <a:r>
              <a:rPr b="0" i="1" lang="en-US" sz="3200" spc="-1" strike="noStrike">
                <a:solidFill>
                  <a:srgbClr val="000000"/>
                </a:solidFill>
                <a:latin typeface="poppins-bold"/>
                <a:ea typeface="poppins-bold"/>
              </a:rPr>
              <a:t>Best practices for securing Docker containers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6" name="标题 1"/>
          <p:cNvSpPr/>
          <p:nvPr/>
        </p:nvSpPr>
        <p:spPr>
          <a:xfrm>
            <a:off x="7127640" y="2028960"/>
            <a:ext cx="3171240" cy="940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262626"/>
                </a:solidFill>
                <a:latin typeface="poppins-bold"/>
                <a:ea typeface="poppins-bold"/>
              </a:rPr>
              <a:t>Part-02</a:t>
            </a: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标题 1"/>
          <p:cNvSpPr/>
          <p:nvPr/>
        </p:nvSpPr>
        <p:spPr>
          <a:xfrm>
            <a:off x="0" y="0"/>
            <a:ext cx="12191040" cy="685692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8" name="标题 1"/>
          <p:cNvSpPr/>
          <p:nvPr/>
        </p:nvSpPr>
        <p:spPr>
          <a:xfrm>
            <a:off x="1716840" y="2323440"/>
            <a:ext cx="4088520" cy="348768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252000" rIns="180000" tIns="324000" bIns="216000" anchor="b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9" name="标题 1"/>
          <p:cNvSpPr/>
          <p:nvPr/>
        </p:nvSpPr>
        <p:spPr>
          <a:xfrm rot="16200000">
            <a:off x="-790200" y="3305520"/>
            <a:ext cx="3957840" cy="1055160"/>
          </a:xfrm>
          <a:custGeom>
            <a:avLst/>
            <a:gdLst>
              <a:gd name="textAreaLeft" fmla="*/ 0 w 3957840"/>
              <a:gd name="textAreaRight" fmla="*/ 3958920 w 3957840"/>
              <a:gd name="textAreaTop" fmla="*/ 0 h 1055160"/>
              <a:gd name="textAreaBottom" fmla="*/ 1056240 h 1055160"/>
            </a:gdLst>
            <a:ahLst/>
            <a:rect l="textAreaLeft" t="textAreaTop" r="textAreaRight" b="textAreaBottom"/>
            <a:pathLst>
              <a:path w="3958755" h="1056276">
                <a:moveTo>
                  <a:pt x="3958755" y="528137"/>
                </a:moveTo>
                <a:lnTo>
                  <a:pt x="3481107" y="1056275"/>
                </a:lnTo>
                <a:lnTo>
                  <a:pt x="2454778" y="1056275"/>
                </a:lnTo>
                <a:lnTo>
                  <a:pt x="2439201" y="1056275"/>
                </a:lnTo>
                <a:lnTo>
                  <a:pt x="1807419" y="1056275"/>
                </a:lnTo>
                <a:lnTo>
                  <a:pt x="1807418" y="1056276"/>
                </a:lnTo>
                <a:lnTo>
                  <a:pt x="781089" y="1056276"/>
                </a:lnTo>
                <a:lnTo>
                  <a:pt x="765512" y="1056276"/>
                </a:lnTo>
                <a:lnTo>
                  <a:pt x="1" y="1056276"/>
                </a:lnTo>
                <a:lnTo>
                  <a:pt x="477648" y="528139"/>
                </a:lnTo>
                <a:lnTo>
                  <a:pt x="0" y="1"/>
                </a:lnTo>
                <a:lnTo>
                  <a:pt x="1026329" y="1"/>
                </a:lnTo>
                <a:lnTo>
                  <a:pt x="1041906" y="1"/>
                </a:lnTo>
                <a:lnTo>
                  <a:pt x="1673690" y="1"/>
                </a:lnTo>
                <a:lnTo>
                  <a:pt x="1673689" y="0"/>
                </a:lnTo>
                <a:lnTo>
                  <a:pt x="2700018" y="0"/>
                </a:lnTo>
                <a:lnTo>
                  <a:pt x="2715595" y="0"/>
                </a:lnTo>
                <a:lnTo>
                  <a:pt x="3481108" y="0"/>
                </a:lnTo>
                <a:close/>
              </a:path>
            </a:pathLst>
          </a:custGeom>
          <a:solidFill>
            <a:schemeClr val="accent1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20" name="标题 1"/>
          <p:cNvSpPr/>
          <p:nvPr/>
        </p:nvSpPr>
        <p:spPr>
          <a:xfrm>
            <a:off x="1938600" y="1923120"/>
            <a:ext cx="3696480" cy="306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262626"/>
                </a:solidFill>
                <a:latin typeface="poppins-bold"/>
                <a:ea typeface="poppins-bold"/>
              </a:rPr>
              <a:t>DOs: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1" name="标题 1"/>
          <p:cNvSpPr/>
          <p:nvPr/>
        </p:nvSpPr>
        <p:spPr>
          <a:xfrm>
            <a:off x="1938600" y="2631600"/>
            <a:ext cx="3696480" cy="287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262626"/>
                </a:solidFill>
                <a:latin typeface="Poppins"/>
                <a:ea typeface="Poppins"/>
              </a:rPr>
              <a:t>Use minimal base images (e.g., alpine, distroless)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262626"/>
                </a:solidFill>
                <a:latin typeface="Poppins"/>
                <a:ea typeface="Poppins"/>
              </a:rPr>
              <a:t>Use multi- stage builds to avoid keeping build tools in final image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262626"/>
                </a:solidFill>
                <a:latin typeface="Poppins"/>
                <a:ea typeface="Poppins"/>
              </a:rPr>
              <a:t>Clean up cache and package manager metadata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2" name="标题 1"/>
          <p:cNvSpPr/>
          <p:nvPr/>
        </p:nvSpPr>
        <p:spPr>
          <a:xfrm>
            <a:off x="7428960" y="2323440"/>
            <a:ext cx="4088520" cy="348768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252000" rIns="180000" tIns="324000" bIns="216000" anchor="b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3" name="标题 1"/>
          <p:cNvSpPr/>
          <p:nvPr/>
        </p:nvSpPr>
        <p:spPr>
          <a:xfrm rot="16200000">
            <a:off x="4921200" y="3305520"/>
            <a:ext cx="3957840" cy="1055160"/>
          </a:xfrm>
          <a:custGeom>
            <a:avLst/>
            <a:gdLst>
              <a:gd name="textAreaLeft" fmla="*/ 0 w 3957840"/>
              <a:gd name="textAreaRight" fmla="*/ 3958920 w 3957840"/>
              <a:gd name="textAreaTop" fmla="*/ 0 h 1055160"/>
              <a:gd name="textAreaBottom" fmla="*/ 1056240 h 1055160"/>
            </a:gdLst>
            <a:ahLst/>
            <a:rect l="textAreaLeft" t="textAreaTop" r="textAreaRight" b="textAreaBottom"/>
            <a:pathLst>
              <a:path w="3958755" h="1056276">
                <a:moveTo>
                  <a:pt x="3958755" y="528137"/>
                </a:moveTo>
                <a:lnTo>
                  <a:pt x="3481107" y="1056275"/>
                </a:lnTo>
                <a:lnTo>
                  <a:pt x="2454778" y="1056275"/>
                </a:lnTo>
                <a:lnTo>
                  <a:pt x="2439201" y="1056275"/>
                </a:lnTo>
                <a:lnTo>
                  <a:pt x="1807419" y="1056275"/>
                </a:lnTo>
                <a:lnTo>
                  <a:pt x="1807418" y="1056276"/>
                </a:lnTo>
                <a:lnTo>
                  <a:pt x="781089" y="1056276"/>
                </a:lnTo>
                <a:lnTo>
                  <a:pt x="765512" y="1056276"/>
                </a:lnTo>
                <a:lnTo>
                  <a:pt x="1" y="1056276"/>
                </a:lnTo>
                <a:lnTo>
                  <a:pt x="477648" y="528139"/>
                </a:lnTo>
                <a:lnTo>
                  <a:pt x="0" y="1"/>
                </a:lnTo>
                <a:lnTo>
                  <a:pt x="1026329" y="1"/>
                </a:lnTo>
                <a:lnTo>
                  <a:pt x="1041906" y="1"/>
                </a:lnTo>
                <a:lnTo>
                  <a:pt x="1673690" y="1"/>
                </a:lnTo>
                <a:lnTo>
                  <a:pt x="1673689" y="0"/>
                </a:lnTo>
                <a:lnTo>
                  <a:pt x="2700018" y="0"/>
                </a:lnTo>
                <a:lnTo>
                  <a:pt x="2715595" y="0"/>
                </a:lnTo>
                <a:lnTo>
                  <a:pt x="3481108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4" name="标题 1"/>
          <p:cNvSpPr/>
          <p:nvPr/>
        </p:nvSpPr>
        <p:spPr>
          <a:xfrm>
            <a:off x="7651080" y="1923120"/>
            <a:ext cx="3696480" cy="306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262626"/>
                </a:solidFill>
                <a:latin typeface="poppins-bold"/>
                <a:ea typeface="poppins-bold"/>
              </a:rPr>
              <a:t>DON’Ts: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5" name="标题 1"/>
          <p:cNvSpPr/>
          <p:nvPr/>
        </p:nvSpPr>
        <p:spPr>
          <a:xfrm>
            <a:off x="7651080" y="2631600"/>
            <a:ext cx="3696480" cy="287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262626"/>
                </a:solidFill>
                <a:latin typeface="Poppins"/>
                <a:ea typeface="Poppins"/>
              </a:rPr>
              <a:t>Don't use latest tag blindly — it's mutable and unpredictable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262626"/>
                </a:solidFill>
                <a:latin typeface="Poppins"/>
                <a:ea typeface="Poppins"/>
              </a:rPr>
              <a:t>Don't embed secrets or credentials in Dockerfile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262626"/>
                </a:solidFill>
                <a:latin typeface="Poppins"/>
                <a:ea typeface="Poppins"/>
              </a:rPr>
              <a:t>Don't install unnecessary packages or debugging tools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6" name="标题 1"/>
          <p:cNvSpPr/>
          <p:nvPr/>
        </p:nvSpPr>
        <p:spPr>
          <a:xfrm>
            <a:off x="541440" y="228600"/>
            <a:ext cx="11124000" cy="43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poppins-bold"/>
                <a:ea typeface="poppins-bold"/>
              </a:rPr>
              <a:t>Start Secure — During Image Build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7" name="标题 1"/>
          <p:cNvSpPr/>
          <p:nvPr/>
        </p:nvSpPr>
        <p:spPr>
          <a:xfrm flipH="1" flipV="1">
            <a:off x="292680" y="288720"/>
            <a:ext cx="172080" cy="123840"/>
          </a:xfrm>
          <a:custGeom>
            <a:avLst/>
            <a:gdLst>
              <a:gd name="textAreaLeft" fmla="*/ 720 w 172080"/>
              <a:gd name="textAreaRight" fmla="*/ 173880 w 172080"/>
              <a:gd name="textAreaTop" fmla="*/ 720 h 123840"/>
              <a:gd name="textAreaBottom" fmla="*/ 125640 h 123840"/>
            </a:gdLst>
            <a:ahLst/>
            <a:rect l="textAreaLeft" t="textAreaTop" r="textAreaRight" b="textAreaBottom"/>
            <a:pathLst>
              <a:path w="121644" h="124921">
                <a:moveTo>
                  <a:pt x="86420" y="0"/>
                </a:moveTo>
                <a:lnTo>
                  <a:pt x="106489" y="0"/>
                </a:lnTo>
                <a:cubicBezTo>
                  <a:pt x="111131" y="0"/>
                  <a:pt x="114817" y="1297"/>
                  <a:pt x="117548" y="3891"/>
                </a:cubicBezTo>
                <a:cubicBezTo>
                  <a:pt x="120278" y="6485"/>
                  <a:pt x="121644" y="10103"/>
                  <a:pt x="121644" y="14745"/>
                </a:cubicBezTo>
                <a:lnTo>
                  <a:pt x="121644" y="61846"/>
                </a:lnTo>
                <a:cubicBezTo>
                  <a:pt x="121644" y="80413"/>
                  <a:pt x="117548" y="95568"/>
                  <a:pt x="109356" y="107309"/>
                </a:cubicBezTo>
                <a:cubicBezTo>
                  <a:pt x="101165" y="119050"/>
                  <a:pt x="88331" y="124921"/>
                  <a:pt x="70856" y="124921"/>
                </a:cubicBezTo>
                <a:lnTo>
                  <a:pt x="70856" y="104442"/>
                </a:lnTo>
                <a:cubicBezTo>
                  <a:pt x="85601" y="101711"/>
                  <a:pt x="93246" y="88195"/>
                  <a:pt x="93792" y="63894"/>
                </a:cubicBezTo>
                <a:lnTo>
                  <a:pt x="83143" y="63894"/>
                </a:lnTo>
                <a:cubicBezTo>
                  <a:pt x="74952" y="63894"/>
                  <a:pt x="70856" y="60071"/>
                  <a:pt x="70856" y="52426"/>
                </a:cubicBezTo>
                <a:lnTo>
                  <a:pt x="70856" y="14745"/>
                </a:lnTo>
                <a:cubicBezTo>
                  <a:pt x="70856" y="4915"/>
                  <a:pt x="76044" y="0"/>
                  <a:pt x="86420" y="0"/>
                </a:cubicBezTo>
                <a:close/>
                <a:moveTo>
                  <a:pt x="15564" y="0"/>
                </a:moveTo>
                <a:lnTo>
                  <a:pt x="35633" y="0"/>
                </a:lnTo>
                <a:cubicBezTo>
                  <a:pt x="40275" y="0"/>
                  <a:pt x="43961" y="1297"/>
                  <a:pt x="46691" y="3891"/>
                </a:cubicBezTo>
                <a:cubicBezTo>
                  <a:pt x="49422" y="6485"/>
                  <a:pt x="50787" y="10103"/>
                  <a:pt x="50787" y="14745"/>
                </a:cubicBezTo>
                <a:lnTo>
                  <a:pt x="50787" y="61846"/>
                </a:lnTo>
                <a:cubicBezTo>
                  <a:pt x="50787" y="80413"/>
                  <a:pt x="46691" y="95568"/>
                  <a:pt x="38500" y="107309"/>
                </a:cubicBezTo>
                <a:cubicBezTo>
                  <a:pt x="30308" y="119050"/>
                  <a:pt x="17475" y="124921"/>
                  <a:pt x="0" y="124921"/>
                </a:cubicBezTo>
                <a:lnTo>
                  <a:pt x="0" y="104442"/>
                </a:lnTo>
                <a:cubicBezTo>
                  <a:pt x="14744" y="101711"/>
                  <a:pt x="22390" y="88195"/>
                  <a:pt x="22936" y="63894"/>
                </a:cubicBezTo>
                <a:lnTo>
                  <a:pt x="12287" y="63894"/>
                </a:lnTo>
                <a:cubicBezTo>
                  <a:pt x="4095" y="63894"/>
                  <a:pt x="0" y="60071"/>
                  <a:pt x="0" y="52426"/>
                </a:cubicBezTo>
                <a:lnTo>
                  <a:pt x="0" y="14745"/>
                </a:lnTo>
                <a:cubicBezTo>
                  <a:pt x="0" y="4915"/>
                  <a:pt x="5188" y="0"/>
                  <a:pt x="15564" y="0"/>
                </a:cubicBez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cxnSp>
        <p:nvCxnSpPr>
          <p:cNvPr id="228" name="标题 1"/>
          <p:cNvCxnSpPr/>
          <p:nvPr/>
        </p:nvCxnSpPr>
        <p:spPr>
          <a:xfrm>
            <a:off x="293040" y="781560"/>
            <a:ext cx="11899800" cy="1080"/>
          </a:xfrm>
          <a:prstGeom prst="straightConnector1">
            <a:avLst/>
          </a:prstGeom>
          <a:ln cap="sq" w="38100">
            <a:solidFill>
              <a:srgbClr val="22aacf"/>
            </a:solidFill>
            <a:miter/>
          </a:ln>
        </p:spPr>
      </p:cxnSp>
      <p:cxnSp>
        <p:nvCxnSpPr>
          <p:cNvPr id="229" name="标题 1"/>
          <p:cNvCxnSpPr/>
          <p:nvPr/>
        </p:nvCxnSpPr>
        <p:spPr>
          <a:xfrm>
            <a:off x="293040" y="842400"/>
            <a:ext cx="11899800" cy="1080"/>
          </a:xfrm>
          <a:prstGeom prst="straightConnector1">
            <a:avLst/>
          </a:prstGeom>
          <a:ln cap="sq" w="9525">
            <a:solidFill>
              <a:srgbClr val="22aacf"/>
            </a:solidFill>
            <a:miter/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标题 1"/>
          <p:cNvSpPr/>
          <p:nvPr/>
        </p:nvSpPr>
        <p:spPr>
          <a:xfrm>
            <a:off x="0" y="0"/>
            <a:ext cx="12191040" cy="685692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1" name="标题 1"/>
          <p:cNvSpPr/>
          <p:nvPr/>
        </p:nvSpPr>
        <p:spPr>
          <a:xfrm>
            <a:off x="2122200" y="1923480"/>
            <a:ext cx="1766880" cy="15228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bg1"/>
          </a:solidFill>
          <a:ln w="12700">
            <a:noFill/>
          </a:ln>
          <a:effectLst>
            <a:outerShdw algn="ctr" blurRad="762120" dir="5400000" dist="254160" kx="0" ky="0" rotWithShape="0" sx="100000" sy="100000">
              <a:srgbClr val="000000">
                <a:alpha val="1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2" name="标题 1"/>
          <p:cNvSpPr/>
          <p:nvPr/>
        </p:nvSpPr>
        <p:spPr>
          <a:xfrm>
            <a:off x="3517560" y="2160720"/>
            <a:ext cx="293400" cy="25308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1"/>
          </a:solidFill>
          <a:ln w="12700">
            <a:noFill/>
          </a:ln>
          <a:effectLst>
            <a:outerShdw algn="ctr" blurRad="38160" dir="5400000" dist="12600" kx="0" ky="0" rotWithShape="0" sx="100000" sy="100000">
              <a:srgbClr val="000000">
                <a:alpha val="1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33" name="标题 1"/>
          <p:cNvSpPr/>
          <p:nvPr/>
        </p:nvSpPr>
        <p:spPr>
          <a:xfrm>
            <a:off x="1788840" y="1652040"/>
            <a:ext cx="542160" cy="46728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bg2">
              <a:alpha val="70000"/>
            </a:scheme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4" name="标题 1"/>
          <p:cNvSpPr/>
          <p:nvPr/>
        </p:nvSpPr>
        <p:spPr>
          <a:xfrm>
            <a:off x="2122200" y="3807360"/>
            <a:ext cx="1766880" cy="15228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bg1"/>
          </a:solidFill>
          <a:ln w="12700">
            <a:noFill/>
          </a:ln>
          <a:effectLst>
            <a:outerShdw algn="ctr" blurRad="762120" dir="5400000" dist="254160" kx="0" ky="0" rotWithShape="0" sx="100000" sy="100000">
              <a:srgbClr val="000000">
                <a:alpha val="1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5" name="标题 1"/>
          <p:cNvSpPr/>
          <p:nvPr/>
        </p:nvSpPr>
        <p:spPr>
          <a:xfrm>
            <a:off x="2184480" y="4044600"/>
            <a:ext cx="293400" cy="25308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1"/>
          </a:solidFill>
          <a:ln w="12700">
            <a:noFill/>
          </a:ln>
          <a:effectLst>
            <a:outerShdw algn="ctr" blurRad="38160" dir="5400000" dist="12600" kx="0" ky="0" rotWithShape="0" sx="100000" sy="100000">
              <a:srgbClr val="000000">
                <a:alpha val="1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36" name="标题 1"/>
          <p:cNvSpPr/>
          <p:nvPr/>
        </p:nvSpPr>
        <p:spPr>
          <a:xfrm>
            <a:off x="3675600" y="3535920"/>
            <a:ext cx="542160" cy="46728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bg2">
              <a:alpha val="70000"/>
            </a:scheme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37" name="标题 1"/>
          <p:cNvCxnSpPr/>
          <p:nvPr/>
        </p:nvCxnSpPr>
        <p:spPr>
          <a:xfrm>
            <a:off x="4777560" y="3555720"/>
            <a:ext cx="5808960" cy="1080"/>
          </a:xfrm>
          <a:prstGeom prst="straightConnector1">
            <a:avLst/>
          </a:prstGeom>
          <a:ln cap="sq" w="6350">
            <a:solidFill>
              <a:srgbClr val="000000">
                <a:alpha val="20000"/>
              </a:srgbClr>
            </a:solidFill>
            <a:miter/>
          </a:ln>
        </p:spPr>
      </p:cxnSp>
      <p:sp>
        <p:nvSpPr>
          <p:cNvPr id="238" name="标题 1"/>
          <p:cNvSpPr/>
          <p:nvPr/>
        </p:nvSpPr>
        <p:spPr>
          <a:xfrm>
            <a:off x="4768200" y="1915200"/>
            <a:ext cx="5828400" cy="367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22aacf"/>
                </a:solidFill>
                <a:latin typeface="poppins-bold"/>
                <a:ea typeface="poppins-bold"/>
              </a:rPr>
              <a:t>Principles: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9" name="标题 1"/>
          <p:cNvSpPr/>
          <p:nvPr/>
        </p:nvSpPr>
        <p:spPr>
          <a:xfrm>
            <a:off x="4768200" y="2403720"/>
            <a:ext cx="5822640" cy="1058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r>
              <a:rPr b="0" lang="en-US" sz="1110" spc="-1" strike="noStrike">
                <a:solidFill>
                  <a:srgbClr val="000000"/>
                </a:solidFill>
                <a:latin typeface="Poppins"/>
                <a:ea typeface="Poppins"/>
              </a:rPr>
              <a:t>Never run as root inside the container (use USER directive)</a:t>
            </a:r>
            <a:endParaRPr b="0" lang="en-IN" sz="111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110" spc="-1" strike="noStrike">
                <a:solidFill>
                  <a:srgbClr val="000000"/>
                </a:solidFill>
                <a:latin typeface="Poppins"/>
                <a:ea typeface="Poppins"/>
              </a:rPr>
              <a:t>Use read- only filesystems (- -read- only)</a:t>
            </a:r>
            <a:endParaRPr b="0" lang="en-IN" sz="111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110" spc="-1" strike="noStrike">
                <a:solidFill>
                  <a:srgbClr val="000000"/>
                </a:solidFill>
                <a:latin typeface="Poppins"/>
                <a:ea typeface="Poppins"/>
              </a:rPr>
              <a:t>Drop unneeded Linux capabilities (- -cap- drop=ALL, then add only required ones)</a:t>
            </a:r>
            <a:endParaRPr b="0" lang="en-IN" sz="11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0" name="标题 1"/>
          <p:cNvSpPr/>
          <p:nvPr/>
        </p:nvSpPr>
        <p:spPr>
          <a:xfrm>
            <a:off x="4768200" y="3964320"/>
            <a:ext cx="5828400" cy="367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22aacf"/>
                </a:solidFill>
                <a:latin typeface="poppins-bold"/>
                <a:ea typeface="poppins-bold"/>
              </a:rPr>
              <a:t>Example runtime command: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1" name="标题 1"/>
          <p:cNvSpPr/>
          <p:nvPr/>
        </p:nvSpPr>
        <p:spPr>
          <a:xfrm>
            <a:off x="4768200" y="4439880"/>
            <a:ext cx="5822640" cy="1058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Poppins"/>
                <a:ea typeface="Poppins"/>
              </a:rPr>
              <a:t>docker run  - -user nobody - -read- only - -cap- drop=ALL myimage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2" name="标题 1"/>
          <p:cNvSpPr/>
          <p:nvPr/>
        </p:nvSpPr>
        <p:spPr>
          <a:xfrm>
            <a:off x="541440" y="228600"/>
            <a:ext cx="11124000" cy="43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poppins-bold"/>
                <a:ea typeface="poppins-bold"/>
              </a:rPr>
              <a:t>Run Secure — During Container Execution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3" name="标题 1"/>
          <p:cNvSpPr/>
          <p:nvPr/>
        </p:nvSpPr>
        <p:spPr>
          <a:xfrm flipH="1" flipV="1">
            <a:off x="292680" y="288720"/>
            <a:ext cx="172080" cy="123840"/>
          </a:xfrm>
          <a:custGeom>
            <a:avLst/>
            <a:gdLst>
              <a:gd name="textAreaLeft" fmla="*/ 720 w 172080"/>
              <a:gd name="textAreaRight" fmla="*/ 173880 w 172080"/>
              <a:gd name="textAreaTop" fmla="*/ 720 h 123840"/>
              <a:gd name="textAreaBottom" fmla="*/ 125640 h 123840"/>
            </a:gdLst>
            <a:ahLst/>
            <a:rect l="textAreaLeft" t="textAreaTop" r="textAreaRight" b="textAreaBottom"/>
            <a:pathLst>
              <a:path w="121644" h="124921">
                <a:moveTo>
                  <a:pt x="86420" y="0"/>
                </a:moveTo>
                <a:lnTo>
                  <a:pt x="106489" y="0"/>
                </a:lnTo>
                <a:cubicBezTo>
                  <a:pt x="111131" y="0"/>
                  <a:pt x="114817" y="1297"/>
                  <a:pt x="117548" y="3891"/>
                </a:cubicBezTo>
                <a:cubicBezTo>
                  <a:pt x="120278" y="6485"/>
                  <a:pt x="121644" y="10103"/>
                  <a:pt x="121644" y="14745"/>
                </a:cubicBezTo>
                <a:lnTo>
                  <a:pt x="121644" y="61846"/>
                </a:lnTo>
                <a:cubicBezTo>
                  <a:pt x="121644" y="80413"/>
                  <a:pt x="117548" y="95568"/>
                  <a:pt x="109356" y="107309"/>
                </a:cubicBezTo>
                <a:cubicBezTo>
                  <a:pt x="101165" y="119050"/>
                  <a:pt x="88331" y="124921"/>
                  <a:pt x="70856" y="124921"/>
                </a:cubicBezTo>
                <a:lnTo>
                  <a:pt x="70856" y="104442"/>
                </a:lnTo>
                <a:cubicBezTo>
                  <a:pt x="85601" y="101711"/>
                  <a:pt x="93246" y="88195"/>
                  <a:pt x="93792" y="63894"/>
                </a:cubicBezTo>
                <a:lnTo>
                  <a:pt x="83143" y="63894"/>
                </a:lnTo>
                <a:cubicBezTo>
                  <a:pt x="74952" y="63894"/>
                  <a:pt x="70856" y="60071"/>
                  <a:pt x="70856" y="52426"/>
                </a:cubicBezTo>
                <a:lnTo>
                  <a:pt x="70856" y="14745"/>
                </a:lnTo>
                <a:cubicBezTo>
                  <a:pt x="70856" y="4915"/>
                  <a:pt x="76044" y="0"/>
                  <a:pt x="86420" y="0"/>
                </a:cubicBezTo>
                <a:close/>
                <a:moveTo>
                  <a:pt x="15564" y="0"/>
                </a:moveTo>
                <a:lnTo>
                  <a:pt x="35633" y="0"/>
                </a:lnTo>
                <a:cubicBezTo>
                  <a:pt x="40275" y="0"/>
                  <a:pt x="43961" y="1297"/>
                  <a:pt x="46691" y="3891"/>
                </a:cubicBezTo>
                <a:cubicBezTo>
                  <a:pt x="49422" y="6485"/>
                  <a:pt x="50787" y="10103"/>
                  <a:pt x="50787" y="14745"/>
                </a:cubicBezTo>
                <a:lnTo>
                  <a:pt x="50787" y="61846"/>
                </a:lnTo>
                <a:cubicBezTo>
                  <a:pt x="50787" y="80413"/>
                  <a:pt x="46691" y="95568"/>
                  <a:pt x="38500" y="107309"/>
                </a:cubicBezTo>
                <a:cubicBezTo>
                  <a:pt x="30308" y="119050"/>
                  <a:pt x="17475" y="124921"/>
                  <a:pt x="0" y="124921"/>
                </a:cubicBezTo>
                <a:lnTo>
                  <a:pt x="0" y="104442"/>
                </a:lnTo>
                <a:cubicBezTo>
                  <a:pt x="14744" y="101711"/>
                  <a:pt x="22390" y="88195"/>
                  <a:pt x="22936" y="63894"/>
                </a:cubicBezTo>
                <a:lnTo>
                  <a:pt x="12287" y="63894"/>
                </a:lnTo>
                <a:cubicBezTo>
                  <a:pt x="4095" y="63894"/>
                  <a:pt x="0" y="60071"/>
                  <a:pt x="0" y="52426"/>
                </a:cubicBezTo>
                <a:lnTo>
                  <a:pt x="0" y="14745"/>
                </a:lnTo>
                <a:cubicBezTo>
                  <a:pt x="0" y="4915"/>
                  <a:pt x="5188" y="0"/>
                  <a:pt x="15564" y="0"/>
                </a:cubicBez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cxnSp>
        <p:nvCxnSpPr>
          <p:cNvPr id="244" name="标题 1"/>
          <p:cNvCxnSpPr/>
          <p:nvPr/>
        </p:nvCxnSpPr>
        <p:spPr>
          <a:xfrm>
            <a:off x="293040" y="781560"/>
            <a:ext cx="11899800" cy="1080"/>
          </a:xfrm>
          <a:prstGeom prst="straightConnector1">
            <a:avLst/>
          </a:prstGeom>
          <a:ln cap="sq" w="38100">
            <a:solidFill>
              <a:srgbClr val="22aacf"/>
            </a:solidFill>
            <a:miter/>
          </a:ln>
        </p:spPr>
      </p:cxnSp>
      <p:cxnSp>
        <p:nvCxnSpPr>
          <p:cNvPr id="245" name="标题 1"/>
          <p:cNvCxnSpPr/>
          <p:nvPr/>
        </p:nvCxnSpPr>
        <p:spPr>
          <a:xfrm>
            <a:off x="293040" y="842400"/>
            <a:ext cx="11899800" cy="1080"/>
          </a:xfrm>
          <a:prstGeom prst="straightConnector1">
            <a:avLst/>
          </a:prstGeom>
          <a:ln cap="sq" w="9525">
            <a:solidFill>
              <a:srgbClr val="22aacf"/>
            </a:solidFill>
            <a:miter/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标题 1"/>
          <p:cNvSpPr/>
          <p:nvPr/>
        </p:nvSpPr>
        <p:spPr>
          <a:xfrm>
            <a:off x="0" y="0"/>
            <a:ext cx="12191040" cy="685692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7" name="标题 1"/>
          <p:cNvSpPr/>
          <p:nvPr/>
        </p:nvSpPr>
        <p:spPr>
          <a:xfrm>
            <a:off x="7617240" y="1159560"/>
            <a:ext cx="3598920" cy="619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262626"/>
                </a:solidFill>
                <a:latin typeface="poppins-bold"/>
                <a:ea typeface="poppins-bold"/>
              </a:rPr>
              <a:t>Best Practices: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8" name="标题 1"/>
          <p:cNvSpPr/>
          <p:nvPr/>
        </p:nvSpPr>
        <p:spPr>
          <a:xfrm>
            <a:off x="7617240" y="1863000"/>
            <a:ext cx="3598920" cy="2406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r>
              <a:rPr b="0" lang="en-US" sz="1300" spc="-1" strike="noStrike">
                <a:solidFill>
                  <a:srgbClr val="262626"/>
                </a:solidFill>
                <a:latin typeface="Poppins"/>
                <a:ea typeface="Poppins"/>
              </a:rPr>
              <a:t>- Enable Docker Content Trust (DCT) for image signing</a:t>
            </a:r>
            <a:endParaRPr b="0" lang="en-IN" sz="1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300" spc="-1" strike="noStrike">
                <a:solidFill>
                  <a:srgbClr val="262626"/>
                </a:solidFill>
                <a:latin typeface="Poppins"/>
                <a:ea typeface="Poppins"/>
              </a:rPr>
              <a:t>- Pull only from private or signed registries</a:t>
            </a:r>
            <a:endParaRPr b="0" lang="en-IN" sz="1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300" spc="-1" strike="noStrike">
                <a:solidFill>
                  <a:srgbClr val="262626"/>
                </a:solidFill>
                <a:latin typeface="Poppins"/>
                <a:ea typeface="Poppins"/>
              </a:rPr>
              <a:t>- Use SBOMs (Software Bill of Materials) for transparency</a:t>
            </a:r>
            <a:endParaRPr b="0" lang="en-IN" sz="1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300" spc="-1" strike="noStrike">
                <a:solidFill>
                  <a:srgbClr val="262626"/>
                </a:solidFill>
                <a:latin typeface="Poppins"/>
                <a:ea typeface="Poppins"/>
              </a:rPr>
              <a:t>- Automate CVSS scoring and policy enforcement</a:t>
            </a:r>
            <a:endParaRPr b="0" lang="en-IN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9" name="标题 1"/>
          <p:cNvSpPr/>
          <p:nvPr/>
        </p:nvSpPr>
        <p:spPr>
          <a:xfrm>
            <a:off x="1139760" y="4591440"/>
            <a:ext cx="3598920" cy="619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r>
              <a:rPr b="0" lang="en-US" sz="1600" spc="-1" strike="noStrike">
                <a:solidFill>
                  <a:srgbClr val="262626"/>
                </a:solidFill>
                <a:latin typeface="poppins-bold"/>
                <a:ea typeface="poppins-bold"/>
              </a:rPr>
              <a:t>Command to enable Docker Content Trust: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0" name="标题 1"/>
          <p:cNvSpPr/>
          <p:nvPr/>
        </p:nvSpPr>
        <p:spPr>
          <a:xfrm>
            <a:off x="1139760" y="5289120"/>
            <a:ext cx="3598920" cy="1302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r">
              <a:lnSpc>
                <a:spcPct val="100000"/>
              </a:lnSpc>
            </a:pPr>
            <a:r>
              <a:rPr b="0" lang="en-US" sz="1400" spc="-1" strike="noStrike">
                <a:solidFill>
                  <a:srgbClr val="262626"/>
                </a:solidFill>
                <a:latin typeface="Poppins"/>
                <a:ea typeface="Poppins"/>
              </a:rPr>
              <a:t>export DOCKER_CONTENT_TRUST=1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1" name="标题 1"/>
          <p:cNvSpPr/>
          <p:nvPr/>
        </p:nvSpPr>
        <p:spPr>
          <a:xfrm>
            <a:off x="5987520" y="2492280"/>
            <a:ext cx="1415880" cy="774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52" name="标题 1"/>
          <p:cNvSpPr/>
          <p:nvPr/>
        </p:nvSpPr>
        <p:spPr>
          <a:xfrm>
            <a:off x="5172480" y="2302200"/>
            <a:ext cx="1154160" cy="1154160"/>
          </a:xfrm>
          <a:prstGeom prst="ellipse">
            <a:avLst/>
          </a:prstGeom>
          <a:solidFill>
            <a:schemeClr val="accent1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53" name="标题 1"/>
          <p:cNvSpPr/>
          <p:nvPr/>
        </p:nvSpPr>
        <p:spPr>
          <a:xfrm>
            <a:off x="5270040" y="2399400"/>
            <a:ext cx="959760" cy="959760"/>
          </a:xfrm>
          <a:prstGeom prst="ellipse">
            <a:avLst/>
          </a:prstGeom>
          <a:solidFill>
            <a:schemeClr val="bg1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4" name="标题 1"/>
          <p:cNvSpPr/>
          <p:nvPr/>
        </p:nvSpPr>
        <p:spPr>
          <a:xfrm>
            <a:off x="5486400" y="2616120"/>
            <a:ext cx="526680" cy="526680"/>
          </a:xfrm>
          <a:custGeom>
            <a:avLst/>
            <a:gdLst>
              <a:gd name="textAreaLeft" fmla="*/ 0 w 526680"/>
              <a:gd name="textAreaRight" fmla="*/ 527760 w 526680"/>
              <a:gd name="textAreaTop" fmla="*/ 0 h 526680"/>
              <a:gd name="textAreaBottom" fmla="*/ 527760 h 526680"/>
            </a:gdLst>
            <a:ahLst/>
            <a:rect l="textAreaLeft" t="textAreaTop" r="textAreaRight" b="textAreaBottom"/>
            <a:pathLst>
              <a:path w="720001" h="720001">
                <a:moveTo>
                  <a:pt x="457070" y="57166"/>
                </a:moveTo>
                <a:lnTo>
                  <a:pt x="457070" y="263017"/>
                </a:lnTo>
                <a:lnTo>
                  <a:pt x="662921" y="263017"/>
                </a:lnTo>
                <a:cubicBezTo>
                  <a:pt x="659451" y="245755"/>
                  <a:pt x="654246" y="229012"/>
                  <a:pt x="647393" y="212704"/>
                </a:cubicBezTo>
                <a:cubicBezTo>
                  <a:pt x="634121" y="181388"/>
                  <a:pt x="615210" y="153282"/>
                  <a:pt x="591008" y="129080"/>
                </a:cubicBezTo>
                <a:cubicBezTo>
                  <a:pt x="566806" y="104878"/>
                  <a:pt x="538699" y="85967"/>
                  <a:pt x="507383" y="72694"/>
                </a:cubicBezTo>
                <a:cubicBezTo>
                  <a:pt x="491075" y="65755"/>
                  <a:pt x="474246" y="60637"/>
                  <a:pt x="457070" y="57166"/>
                </a:cubicBezTo>
                <a:close/>
                <a:moveTo>
                  <a:pt x="405022" y="0"/>
                </a:moveTo>
                <a:cubicBezTo>
                  <a:pt x="578950" y="0"/>
                  <a:pt x="720001" y="141051"/>
                  <a:pt x="720001" y="314979"/>
                </a:cubicBezTo>
                <a:lnTo>
                  <a:pt x="405022" y="314979"/>
                </a:lnTo>
                <a:close/>
                <a:moveTo>
                  <a:pt x="360000" y="0"/>
                </a:moveTo>
                <a:lnTo>
                  <a:pt x="360000" y="360000"/>
                </a:lnTo>
                <a:lnTo>
                  <a:pt x="720000" y="360000"/>
                </a:lnTo>
                <a:cubicBezTo>
                  <a:pt x="720000" y="558825"/>
                  <a:pt x="558824" y="720001"/>
                  <a:pt x="360000" y="720001"/>
                </a:cubicBezTo>
                <a:cubicBezTo>
                  <a:pt x="161176" y="720001"/>
                  <a:pt x="0" y="558825"/>
                  <a:pt x="0" y="360000"/>
                </a:cubicBezTo>
                <a:cubicBezTo>
                  <a:pt x="0" y="161176"/>
                  <a:pt x="161176" y="0"/>
                  <a:pt x="360000" y="0"/>
                </a:cubicBezTo>
                <a:close/>
              </a:path>
            </a:pathLst>
          </a:custGeom>
          <a:solidFill>
            <a:schemeClr val="accent1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55" name="标题 1"/>
          <p:cNvSpPr/>
          <p:nvPr/>
        </p:nvSpPr>
        <p:spPr>
          <a:xfrm flipH="1">
            <a:off x="5103360" y="4919040"/>
            <a:ext cx="1415880" cy="774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6" name="标题 1"/>
          <p:cNvSpPr/>
          <p:nvPr/>
        </p:nvSpPr>
        <p:spPr>
          <a:xfrm flipH="1">
            <a:off x="6180840" y="4728960"/>
            <a:ext cx="1154160" cy="115416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7" name="标题 1"/>
          <p:cNvSpPr/>
          <p:nvPr/>
        </p:nvSpPr>
        <p:spPr>
          <a:xfrm flipH="1">
            <a:off x="6278040" y="4826520"/>
            <a:ext cx="959760" cy="959760"/>
          </a:xfrm>
          <a:prstGeom prst="ellipse">
            <a:avLst/>
          </a:prstGeom>
          <a:solidFill>
            <a:schemeClr val="bg1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8" name="标题 1"/>
          <p:cNvSpPr/>
          <p:nvPr/>
        </p:nvSpPr>
        <p:spPr>
          <a:xfrm flipH="1">
            <a:off x="6493680" y="5062680"/>
            <a:ext cx="526680" cy="487080"/>
          </a:xfrm>
          <a:custGeom>
            <a:avLst/>
            <a:gdLst>
              <a:gd name="textAreaLeft" fmla="*/ -720 w 526680"/>
              <a:gd name="textAreaRight" fmla="*/ 527040 w 526680"/>
              <a:gd name="textAreaTop" fmla="*/ 0 h 487080"/>
              <a:gd name="textAreaBottom" fmla="*/ 488160 h 487080"/>
            </a:gdLst>
            <a:ahLst/>
            <a:rect l="textAreaLeft" t="textAreaTop" r="textAreaRight" b="textAreaBottom"/>
            <a:pathLst>
              <a:path w="5834559" h="5397372">
                <a:moveTo>
                  <a:pt x="2136435" y="643126"/>
                </a:moveTo>
                <a:lnTo>
                  <a:pt x="3716657" y="643126"/>
                </a:lnTo>
                <a:lnTo>
                  <a:pt x="3716657" y="1064855"/>
                </a:lnTo>
                <a:lnTo>
                  <a:pt x="2136435" y="1064855"/>
                </a:lnTo>
                <a:close/>
                <a:moveTo>
                  <a:pt x="693741" y="643126"/>
                </a:moveTo>
                <a:lnTo>
                  <a:pt x="1550121" y="643126"/>
                </a:lnTo>
                <a:lnTo>
                  <a:pt x="1550121" y="1064855"/>
                </a:lnTo>
                <a:lnTo>
                  <a:pt x="693741" y="1064855"/>
                </a:lnTo>
                <a:cubicBezTo>
                  <a:pt x="543320" y="1064855"/>
                  <a:pt x="421729" y="1187151"/>
                  <a:pt x="421729" y="1336867"/>
                </a:cubicBezTo>
                <a:lnTo>
                  <a:pt x="421729" y="2079805"/>
                </a:lnTo>
                <a:lnTo>
                  <a:pt x="5412133" y="2079805"/>
                </a:lnTo>
                <a:lnTo>
                  <a:pt x="5412133" y="1336867"/>
                </a:lnTo>
                <a:cubicBezTo>
                  <a:pt x="5412133" y="1186446"/>
                  <a:pt x="5289830" y="1064855"/>
                  <a:pt x="5140113" y="1064855"/>
                </a:cubicBezTo>
                <a:lnTo>
                  <a:pt x="4302971" y="1064855"/>
                </a:lnTo>
                <a:lnTo>
                  <a:pt x="4302971" y="643126"/>
                </a:lnTo>
                <a:lnTo>
                  <a:pt x="5140113" y="643126"/>
                </a:lnTo>
                <a:cubicBezTo>
                  <a:pt x="5523184" y="643126"/>
                  <a:pt x="5833854" y="953797"/>
                  <a:pt x="5834559" y="1336867"/>
                </a:cubicBezTo>
                <a:lnTo>
                  <a:pt x="5834559" y="4703631"/>
                </a:lnTo>
                <a:cubicBezTo>
                  <a:pt x="5834559" y="5085292"/>
                  <a:pt x="5522479" y="5397372"/>
                  <a:pt x="5140818" y="5397372"/>
                </a:cubicBezTo>
                <a:lnTo>
                  <a:pt x="693741" y="5397372"/>
                </a:lnTo>
                <a:cubicBezTo>
                  <a:pt x="312080" y="5397372"/>
                  <a:pt x="0" y="5085292"/>
                  <a:pt x="0" y="4703631"/>
                </a:cubicBezTo>
                <a:lnTo>
                  <a:pt x="0" y="2501529"/>
                </a:lnTo>
                <a:lnTo>
                  <a:pt x="0" y="2079805"/>
                </a:lnTo>
                <a:lnTo>
                  <a:pt x="0" y="1336867"/>
                </a:lnTo>
                <a:cubicBezTo>
                  <a:pt x="0" y="953797"/>
                  <a:pt x="310671" y="643126"/>
                  <a:pt x="693741" y="643126"/>
                </a:cubicBezTo>
                <a:close/>
                <a:moveTo>
                  <a:pt x="3997242" y="0"/>
                </a:moveTo>
                <a:cubicBezTo>
                  <a:pt x="4113920" y="0"/>
                  <a:pt x="4208106" y="94186"/>
                  <a:pt x="4208106" y="210864"/>
                </a:cubicBezTo>
                <a:lnTo>
                  <a:pt x="4208106" y="1506961"/>
                </a:lnTo>
                <a:cubicBezTo>
                  <a:pt x="4208106" y="1623639"/>
                  <a:pt x="4113920" y="1718528"/>
                  <a:pt x="3997242" y="1718528"/>
                </a:cubicBezTo>
                <a:cubicBezTo>
                  <a:pt x="3880564" y="1718528"/>
                  <a:pt x="3786378" y="1624342"/>
                  <a:pt x="3786378" y="1507664"/>
                </a:cubicBezTo>
                <a:lnTo>
                  <a:pt x="3786378" y="210864"/>
                </a:lnTo>
                <a:cubicBezTo>
                  <a:pt x="3786378" y="94186"/>
                  <a:pt x="3880564" y="0"/>
                  <a:pt x="3997242" y="0"/>
                </a:cubicBezTo>
                <a:close/>
                <a:moveTo>
                  <a:pt x="1836609" y="0"/>
                </a:moveTo>
                <a:cubicBezTo>
                  <a:pt x="1953287" y="0"/>
                  <a:pt x="2047469" y="94186"/>
                  <a:pt x="2047469" y="210864"/>
                </a:cubicBezTo>
                <a:lnTo>
                  <a:pt x="2047469" y="1506961"/>
                </a:lnTo>
                <a:cubicBezTo>
                  <a:pt x="2047469" y="1623639"/>
                  <a:pt x="1953287" y="1718528"/>
                  <a:pt x="1836609" y="1718528"/>
                </a:cubicBezTo>
                <a:cubicBezTo>
                  <a:pt x="1719932" y="1718528"/>
                  <a:pt x="1625745" y="1624342"/>
                  <a:pt x="1625745" y="1507664"/>
                </a:cubicBezTo>
                <a:lnTo>
                  <a:pt x="1625745" y="210864"/>
                </a:lnTo>
                <a:cubicBezTo>
                  <a:pt x="1625745" y="94186"/>
                  <a:pt x="1719932" y="0"/>
                  <a:pt x="1836609" y="0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9" name="标题 1"/>
          <p:cNvSpPr/>
          <p:nvPr/>
        </p:nvSpPr>
        <p:spPr>
          <a:xfrm>
            <a:off x="541440" y="228600"/>
            <a:ext cx="11124000" cy="43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poppins-bold"/>
                <a:ea typeface="poppins-bold"/>
              </a:rPr>
              <a:t>Use Trusted Registries &amp; Verified Images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0" name="标题 1"/>
          <p:cNvSpPr/>
          <p:nvPr/>
        </p:nvSpPr>
        <p:spPr>
          <a:xfrm flipH="1" flipV="1">
            <a:off x="292680" y="288720"/>
            <a:ext cx="172080" cy="123840"/>
          </a:xfrm>
          <a:custGeom>
            <a:avLst/>
            <a:gdLst>
              <a:gd name="textAreaLeft" fmla="*/ 720 w 172080"/>
              <a:gd name="textAreaRight" fmla="*/ 173880 w 172080"/>
              <a:gd name="textAreaTop" fmla="*/ 720 h 123840"/>
              <a:gd name="textAreaBottom" fmla="*/ 125640 h 123840"/>
            </a:gdLst>
            <a:ahLst/>
            <a:rect l="textAreaLeft" t="textAreaTop" r="textAreaRight" b="textAreaBottom"/>
            <a:pathLst>
              <a:path w="121644" h="124921">
                <a:moveTo>
                  <a:pt x="86420" y="0"/>
                </a:moveTo>
                <a:lnTo>
                  <a:pt x="106489" y="0"/>
                </a:lnTo>
                <a:cubicBezTo>
                  <a:pt x="111131" y="0"/>
                  <a:pt x="114817" y="1297"/>
                  <a:pt x="117548" y="3891"/>
                </a:cubicBezTo>
                <a:cubicBezTo>
                  <a:pt x="120278" y="6485"/>
                  <a:pt x="121644" y="10103"/>
                  <a:pt x="121644" y="14745"/>
                </a:cubicBezTo>
                <a:lnTo>
                  <a:pt x="121644" y="61846"/>
                </a:lnTo>
                <a:cubicBezTo>
                  <a:pt x="121644" y="80413"/>
                  <a:pt x="117548" y="95568"/>
                  <a:pt x="109356" y="107309"/>
                </a:cubicBezTo>
                <a:cubicBezTo>
                  <a:pt x="101165" y="119050"/>
                  <a:pt x="88331" y="124921"/>
                  <a:pt x="70856" y="124921"/>
                </a:cubicBezTo>
                <a:lnTo>
                  <a:pt x="70856" y="104442"/>
                </a:lnTo>
                <a:cubicBezTo>
                  <a:pt x="85601" y="101711"/>
                  <a:pt x="93246" y="88195"/>
                  <a:pt x="93792" y="63894"/>
                </a:cubicBezTo>
                <a:lnTo>
                  <a:pt x="83143" y="63894"/>
                </a:lnTo>
                <a:cubicBezTo>
                  <a:pt x="74952" y="63894"/>
                  <a:pt x="70856" y="60071"/>
                  <a:pt x="70856" y="52426"/>
                </a:cubicBezTo>
                <a:lnTo>
                  <a:pt x="70856" y="14745"/>
                </a:lnTo>
                <a:cubicBezTo>
                  <a:pt x="70856" y="4915"/>
                  <a:pt x="76044" y="0"/>
                  <a:pt x="86420" y="0"/>
                </a:cubicBezTo>
                <a:close/>
                <a:moveTo>
                  <a:pt x="15564" y="0"/>
                </a:moveTo>
                <a:lnTo>
                  <a:pt x="35633" y="0"/>
                </a:lnTo>
                <a:cubicBezTo>
                  <a:pt x="40275" y="0"/>
                  <a:pt x="43961" y="1297"/>
                  <a:pt x="46691" y="3891"/>
                </a:cubicBezTo>
                <a:cubicBezTo>
                  <a:pt x="49422" y="6485"/>
                  <a:pt x="50787" y="10103"/>
                  <a:pt x="50787" y="14745"/>
                </a:cubicBezTo>
                <a:lnTo>
                  <a:pt x="50787" y="61846"/>
                </a:lnTo>
                <a:cubicBezTo>
                  <a:pt x="50787" y="80413"/>
                  <a:pt x="46691" y="95568"/>
                  <a:pt x="38500" y="107309"/>
                </a:cubicBezTo>
                <a:cubicBezTo>
                  <a:pt x="30308" y="119050"/>
                  <a:pt x="17475" y="124921"/>
                  <a:pt x="0" y="124921"/>
                </a:cubicBezTo>
                <a:lnTo>
                  <a:pt x="0" y="104442"/>
                </a:lnTo>
                <a:cubicBezTo>
                  <a:pt x="14744" y="101711"/>
                  <a:pt x="22390" y="88195"/>
                  <a:pt x="22936" y="63894"/>
                </a:cubicBezTo>
                <a:lnTo>
                  <a:pt x="12287" y="63894"/>
                </a:lnTo>
                <a:cubicBezTo>
                  <a:pt x="4095" y="63894"/>
                  <a:pt x="0" y="60071"/>
                  <a:pt x="0" y="52426"/>
                </a:cubicBezTo>
                <a:lnTo>
                  <a:pt x="0" y="14745"/>
                </a:lnTo>
                <a:cubicBezTo>
                  <a:pt x="0" y="4915"/>
                  <a:pt x="5188" y="0"/>
                  <a:pt x="15564" y="0"/>
                </a:cubicBez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cxnSp>
        <p:nvCxnSpPr>
          <p:cNvPr id="261" name="标题 1"/>
          <p:cNvCxnSpPr/>
          <p:nvPr/>
        </p:nvCxnSpPr>
        <p:spPr>
          <a:xfrm>
            <a:off x="293040" y="781560"/>
            <a:ext cx="11899800" cy="1080"/>
          </a:xfrm>
          <a:prstGeom prst="straightConnector1">
            <a:avLst/>
          </a:prstGeom>
          <a:ln cap="sq" w="38100">
            <a:solidFill>
              <a:srgbClr val="22aacf"/>
            </a:solidFill>
            <a:miter/>
          </a:ln>
        </p:spPr>
      </p:cxnSp>
      <p:cxnSp>
        <p:nvCxnSpPr>
          <p:cNvPr id="262" name="标题 1"/>
          <p:cNvCxnSpPr/>
          <p:nvPr/>
        </p:nvCxnSpPr>
        <p:spPr>
          <a:xfrm>
            <a:off x="293040" y="842400"/>
            <a:ext cx="11899800" cy="1080"/>
          </a:xfrm>
          <a:prstGeom prst="straightConnector1">
            <a:avLst/>
          </a:prstGeom>
          <a:ln cap="sq" w="9525">
            <a:solidFill>
              <a:srgbClr val="22aacf"/>
            </a:solidFill>
            <a:miter/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/>
          <p:nvPr/>
        </p:nvSpPr>
        <p:spPr>
          <a:xfrm>
            <a:off x="0" y="0"/>
            <a:ext cx="12191040" cy="685692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标题 1"/>
          <p:cNvSpPr/>
          <p:nvPr/>
        </p:nvSpPr>
        <p:spPr>
          <a:xfrm>
            <a:off x="5045760" y="2214360"/>
            <a:ext cx="2086920" cy="2086920"/>
          </a:xfrm>
          <a:prstGeom prst="ellipse">
            <a:avLst/>
          </a:prstGeom>
          <a:gradFill rotWithShape="0">
            <a:gsLst>
              <a:gs pos="0">
                <a:srgbClr val="a3dff0"/>
              </a:gs>
              <a:gs pos="100000">
                <a:srgbClr val="22aacf"/>
              </a:gs>
            </a:gsLst>
            <a:lin ang="3000000"/>
          </a:gradFill>
          <a:ln w="9525">
            <a:noFill/>
          </a:ln>
          <a:effectLst>
            <a:outerShdw algn="tl" blurRad="380880" dir="2700000" dist="126260" kx="0" ky="0" rotWithShape="0" sx="100000" sy="100000">
              <a:schemeClr val="accent1">
                <a:alpha val="20000"/>
              </a:scheme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标题 1"/>
          <p:cNvSpPr/>
          <p:nvPr/>
        </p:nvSpPr>
        <p:spPr>
          <a:xfrm flipH="1">
            <a:off x="1102680" y="1288080"/>
            <a:ext cx="4138920" cy="143892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>
            <a:noFill/>
          </a:ln>
          <a:effectLst>
            <a:outerShdw algn="tl" blurRad="254160" dir="2700000" dist="75858" kx="0" ky="0" rotWithShape="0" sx="100000" sy="100000">
              <a:schemeClr val="accent1">
                <a:alpha val="20000"/>
              </a:scheme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标题 1"/>
          <p:cNvSpPr/>
          <p:nvPr/>
        </p:nvSpPr>
        <p:spPr>
          <a:xfrm>
            <a:off x="1424520" y="1859040"/>
            <a:ext cx="3380400" cy="28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262626"/>
                </a:solidFill>
                <a:latin typeface="poppins-bold"/>
                <a:ea typeface="poppins-bold"/>
              </a:rPr>
              <a:t>01. Introduction to Docker Security Concepts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标题 1"/>
          <p:cNvSpPr/>
          <p:nvPr/>
        </p:nvSpPr>
        <p:spPr>
          <a:xfrm flipH="1">
            <a:off x="658800" y="2932200"/>
            <a:ext cx="4138920" cy="143892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>
            <a:noFill/>
          </a:ln>
          <a:effectLst>
            <a:outerShdw algn="tl" blurRad="254160" dir="2700000" dist="75858" kx="0" ky="0" rotWithShape="0" sx="100000" sy="100000">
              <a:schemeClr val="accent1">
                <a:alpha val="20000"/>
              </a:scheme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标题 1"/>
          <p:cNvSpPr/>
          <p:nvPr/>
        </p:nvSpPr>
        <p:spPr>
          <a:xfrm>
            <a:off x="1044360" y="3556440"/>
            <a:ext cx="3380400" cy="28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262626"/>
                </a:solidFill>
                <a:latin typeface="poppins-bold"/>
                <a:ea typeface="poppins-bold"/>
              </a:rPr>
              <a:t>02. Best Practices for Secure Docker Images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标题 1"/>
          <p:cNvSpPr/>
          <p:nvPr/>
        </p:nvSpPr>
        <p:spPr>
          <a:xfrm flipH="1">
            <a:off x="6389640" y="4637880"/>
            <a:ext cx="4678920" cy="143892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>
            <a:noFill/>
          </a:ln>
          <a:effectLst>
            <a:outerShdw algn="tl" blurRad="254160" dir="2700000" dist="75858" kx="0" ky="0" rotWithShape="0" sx="100000" sy="100000">
              <a:schemeClr val="accent1">
                <a:alpha val="20000"/>
              </a:scheme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标题 1"/>
          <p:cNvSpPr/>
          <p:nvPr/>
        </p:nvSpPr>
        <p:spPr>
          <a:xfrm>
            <a:off x="6865920" y="5209200"/>
            <a:ext cx="3754800" cy="28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262626"/>
                </a:solidFill>
                <a:latin typeface="poppins-bold"/>
                <a:ea typeface="poppins-bold"/>
              </a:rPr>
              <a:t>04. Least Privilege Principles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标题 1"/>
          <p:cNvSpPr/>
          <p:nvPr/>
        </p:nvSpPr>
        <p:spPr>
          <a:xfrm flipH="1">
            <a:off x="6933600" y="1288080"/>
            <a:ext cx="4138920" cy="143892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>
            <a:noFill/>
          </a:ln>
          <a:effectLst>
            <a:outerShdw algn="tl" blurRad="254160" dir="2700000" dist="75858" kx="0" ky="0" rotWithShape="0" sx="100000" sy="100000">
              <a:schemeClr val="accent1">
                <a:alpha val="20000"/>
              </a:scheme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标题 1"/>
          <p:cNvSpPr/>
          <p:nvPr/>
        </p:nvSpPr>
        <p:spPr>
          <a:xfrm>
            <a:off x="7318800" y="1859040"/>
            <a:ext cx="3380400" cy="28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262626"/>
                </a:solidFill>
                <a:latin typeface="poppins-bold"/>
                <a:ea typeface="poppins-bold"/>
              </a:rPr>
              <a:t>06. Hands-On Lab Session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标题 1"/>
          <p:cNvSpPr/>
          <p:nvPr/>
        </p:nvSpPr>
        <p:spPr>
          <a:xfrm flipH="1">
            <a:off x="7377480" y="2932200"/>
            <a:ext cx="4138920" cy="143892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>
            <a:noFill/>
          </a:ln>
          <a:effectLst>
            <a:outerShdw algn="tl" blurRad="254160" dir="2700000" dist="75858" kx="0" ky="0" rotWithShape="0" sx="100000" sy="100000">
              <a:schemeClr val="accent1">
                <a:alpha val="20000"/>
              </a:scheme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标题 1"/>
          <p:cNvSpPr/>
          <p:nvPr/>
        </p:nvSpPr>
        <p:spPr>
          <a:xfrm>
            <a:off x="7699320" y="3553920"/>
            <a:ext cx="3520080" cy="28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262626"/>
                </a:solidFill>
                <a:latin typeface="poppins-bold"/>
                <a:ea typeface="poppins-bold"/>
              </a:rPr>
              <a:t>05. Docker Isolation Techniques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标题 1"/>
          <p:cNvSpPr/>
          <p:nvPr/>
        </p:nvSpPr>
        <p:spPr>
          <a:xfrm>
            <a:off x="5648760" y="2822040"/>
            <a:ext cx="880920" cy="871920"/>
          </a:xfrm>
          <a:custGeom>
            <a:avLst/>
            <a:gdLst>
              <a:gd name="textAreaLeft" fmla="*/ 0 w 880920"/>
              <a:gd name="textAreaRight" fmla="*/ 882000 w 880920"/>
              <a:gd name="textAreaTop" fmla="*/ 0 h 871920"/>
              <a:gd name="textAreaBottom" fmla="*/ 873000 h 871920"/>
            </a:gdLst>
            <a:ahLst/>
            <a:rect l="textAreaLeft" t="textAreaTop" r="textAreaRight" b="textAreaBottom"/>
            <a:pathLst>
              <a:path w="1872552" h="1853550">
                <a:moveTo>
                  <a:pt x="1163193" y="1008682"/>
                </a:moveTo>
                <a:lnTo>
                  <a:pt x="1670113" y="1008682"/>
                </a:lnTo>
                <a:cubicBezTo>
                  <a:pt x="1763348" y="1008786"/>
                  <a:pt x="1838963" y="1084230"/>
                  <a:pt x="1839277" y="1177465"/>
                </a:cubicBezTo>
                <a:lnTo>
                  <a:pt x="1839277" y="1684195"/>
                </a:lnTo>
                <a:cubicBezTo>
                  <a:pt x="1839277" y="1777652"/>
                  <a:pt x="1763570" y="1853445"/>
                  <a:pt x="1670113" y="1853550"/>
                </a:cubicBezTo>
                <a:lnTo>
                  <a:pt x="1163193" y="1853550"/>
                </a:lnTo>
                <a:cubicBezTo>
                  <a:pt x="1069661" y="1853550"/>
                  <a:pt x="993838" y="1777727"/>
                  <a:pt x="993838" y="1684195"/>
                </a:cubicBezTo>
                <a:lnTo>
                  <a:pt x="993838" y="1177465"/>
                </a:lnTo>
                <a:cubicBezTo>
                  <a:pt x="994153" y="1084156"/>
                  <a:pt x="1069883" y="1008681"/>
                  <a:pt x="1163193" y="1008682"/>
                </a:cubicBezTo>
                <a:close/>
                <a:moveTo>
                  <a:pt x="169355" y="1008682"/>
                </a:moveTo>
                <a:lnTo>
                  <a:pt x="676275" y="1008682"/>
                </a:lnTo>
                <a:cubicBezTo>
                  <a:pt x="769510" y="1008786"/>
                  <a:pt x="845125" y="1084230"/>
                  <a:pt x="845439" y="1177465"/>
                </a:cubicBezTo>
                <a:lnTo>
                  <a:pt x="845439" y="1684195"/>
                </a:lnTo>
                <a:cubicBezTo>
                  <a:pt x="845439" y="1777652"/>
                  <a:pt x="769732" y="1853445"/>
                  <a:pt x="676275" y="1853550"/>
                </a:cubicBezTo>
                <a:lnTo>
                  <a:pt x="169355" y="1853550"/>
                </a:lnTo>
                <a:cubicBezTo>
                  <a:pt x="75823" y="1853550"/>
                  <a:pt x="0" y="1777727"/>
                  <a:pt x="0" y="1684195"/>
                </a:cubicBezTo>
                <a:lnTo>
                  <a:pt x="0" y="1177465"/>
                </a:lnTo>
                <a:cubicBezTo>
                  <a:pt x="315" y="1084156"/>
                  <a:pt x="76045" y="1008681"/>
                  <a:pt x="169355" y="1008682"/>
                </a:cubicBezTo>
                <a:close/>
                <a:moveTo>
                  <a:pt x="169355" y="33514"/>
                </a:moveTo>
                <a:lnTo>
                  <a:pt x="676275" y="33514"/>
                </a:lnTo>
                <a:cubicBezTo>
                  <a:pt x="769510" y="33618"/>
                  <a:pt x="845125" y="109062"/>
                  <a:pt x="845439" y="202297"/>
                </a:cubicBezTo>
                <a:lnTo>
                  <a:pt x="845439" y="709027"/>
                </a:lnTo>
                <a:cubicBezTo>
                  <a:pt x="845439" y="802484"/>
                  <a:pt x="769732" y="878277"/>
                  <a:pt x="676275" y="878382"/>
                </a:cubicBezTo>
                <a:lnTo>
                  <a:pt x="169355" y="878382"/>
                </a:lnTo>
                <a:cubicBezTo>
                  <a:pt x="75823" y="878382"/>
                  <a:pt x="0" y="802559"/>
                  <a:pt x="0" y="709027"/>
                </a:cubicBezTo>
                <a:lnTo>
                  <a:pt x="0" y="202297"/>
                </a:lnTo>
                <a:cubicBezTo>
                  <a:pt x="315" y="108988"/>
                  <a:pt x="76045" y="33513"/>
                  <a:pt x="169355" y="33514"/>
                </a:cubicBezTo>
                <a:close/>
                <a:moveTo>
                  <a:pt x="1416605" y="0"/>
                </a:moveTo>
                <a:cubicBezTo>
                  <a:pt x="1437443" y="0"/>
                  <a:pt x="1458281" y="7948"/>
                  <a:pt x="1474183" y="23846"/>
                </a:cubicBezTo>
                <a:lnTo>
                  <a:pt x="1848706" y="398369"/>
                </a:lnTo>
                <a:cubicBezTo>
                  <a:pt x="1880501" y="430171"/>
                  <a:pt x="1880501" y="481724"/>
                  <a:pt x="1848706" y="513526"/>
                </a:cubicBezTo>
                <a:lnTo>
                  <a:pt x="1474183" y="888049"/>
                </a:lnTo>
                <a:cubicBezTo>
                  <a:pt x="1442379" y="919843"/>
                  <a:pt x="1390830" y="919843"/>
                  <a:pt x="1359026" y="888049"/>
                </a:cubicBezTo>
                <a:lnTo>
                  <a:pt x="984408" y="513526"/>
                </a:lnTo>
                <a:cubicBezTo>
                  <a:pt x="952613" y="481724"/>
                  <a:pt x="952613" y="430171"/>
                  <a:pt x="984408" y="398369"/>
                </a:cubicBezTo>
                <a:lnTo>
                  <a:pt x="1359026" y="23846"/>
                </a:lnTo>
                <a:cubicBezTo>
                  <a:pt x="1374928" y="7948"/>
                  <a:pt x="1395766" y="0"/>
                  <a:pt x="1416605" y="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标题 1"/>
          <p:cNvSpPr/>
          <p:nvPr/>
        </p:nvSpPr>
        <p:spPr>
          <a:xfrm>
            <a:off x="541440" y="228600"/>
            <a:ext cx="11124000" cy="43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poppins-bold"/>
                <a:ea typeface="poppins-bold"/>
              </a:rPr>
              <a:t>Session Overview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标题 1"/>
          <p:cNvSpPr/>
          <p:nvPr/>
        </p:nvSpPr>
        <p:spPr>
          <a:xfrm flipH="1" flipV="1">
            <a:off x="292680" y="288720"/>
            <a:ext cx="172080" cy="123840"/>
          </a:xfrm>
          <a:custGeom>
            <a:avLst/>
            <a:gdLst>
              <a:gd name="textAreaLeft" fmla="*/ 720 w 172080"/>
              <a:gd name="textAreaRight" fmla="*/ 173880 w 172080"/>
              <a:gd name="textAreaTop" fmla="*/ 720 h 123840"/>
              <a:gd name="textAreaBottom" fmla="*/ 125640 h 123840"/>
            </a:gdLst>
            <a:ahLst/>
            <a:rect l="textAreaLeft" t="textAreaTop" r="textAreaRight" b="textAreaBottom"/>
            <a:pathLst>
              <a:path w="121644" h="124921">
                <a:moveTo>
                  <a:pt x="86420" y="0"/>
                </a:moveTo>
                <a:lnTo>
                  <a:pt x="106489" y="0"/>
                </a:lnTo>
                <a:cubicBezTo>
                  <a:pt x="111131" y="0"/>
                  <a:pt x="114817" y="1297"/>
                  <a:pt x="117548" y="3891"/>
                </a:cubicBezTo>
                <a:cubicBezTo>
                  <a:pt x="120278" y="6485"/>
                  <a:pt x="121644" y="10103"/>
                  <a:pt x="121644" y="14745"/>
                </a:cubicBezTo>
                <a:lnTo>
                  <a:pt x="121644" y="61846"/>
                </a:lnTo>
                <a:cubicBezTo>
                  <a:pt x="121644" y="80413"/>
                  <a:pt x="117548" y="95568"/>
                  <a:pt x="109356" y="107309"/>
                </a:cubicBezTo>
                <a:cubicBezTo>
                  <a:pt x="101165" y="119050"/>
                  <a:pt x="88331" y="124921"/>
                  <a:pt x="70856" y="124921"/>
                </a:cubicBezTo>
                <a:lnTo>
                  <a:pt x="70856" y="104442"/>
                </a:lnTo>
                <a:cubicBezTo>
                  <a:pt x="85601" y="101711"/>
                  <a:pt x="93246" y="88195"/>
                  <a:pt x="93792" y="63894"/>
                </a:cubicBezTo>
                <a:lnTo>
                  <a:pt x="83143" y="63894"/>
                </a:lnTo>
                <a:cubicBezTo>
                  <a:pt x="74952" y="63894"/>
                  <a:pt x="70856" y="60071"/>
                  <a:pt x="70856" y="52426"/>
                </a:cubicBezTo>
                <a:lnTo>
                  <a:pt x="70856" y="14745"/>
                </a:lnTo>
                <a:cubicBezTo>
                  <a:pt x="70856" y="4915"/>
                  <a:pt x="76044" y="0"/>
                  <a:pt x="86420" y="0"/>
                </a:cubicBezTo>
                <a:close/>
                <a:moveTo>
                  <a:pt x="15564" y="0"/>
                </a:moveTo>
                <a:lnTo>
                  <a:pt x="35633" y="0"/>
                </a:lnTo>
                <a:cubicBezTo>
                  <a:pt x="40275" y="0"/>
                  <a:pt x="43961" y="1297"/>
                  <a:pt x="46691" y="3891"/>
                </a:cubicBezTo>
                <a:cubicBezTo>
                  <a:pt x="49422" y="6485"/>
                  <a:pt x="50787" y="10103"/>
                  <a:pt x="50787" y="14745"/>
                </a:cubicBezTo>
                <a:lnTo>
                  <a:pt x="50787" y="61846"/>
                </a:lnTo>
                <a:cubicBezTo>
                  <a:pt x="50787" y="80413"/>
                  <a:pt x="46691" y="95568"/>
                  <a:pt x="38500" y="107309"/>
                </a:cubicBezTo>
                <a:cubicBezTo>
                  <a:pt x="30308" y="119050"/>
                  <a:pt x="17475" y="124921"/>
                  <a:pt x="0" y="124921"/>
                </a:cubicBezTo>
                <a:lnTo>
                  <a:pt x="0" y="104442"/>
                </a:lnTo>
                <a:cubicBezTo>
                  <a:pt x="14744" y="101711"/>
                  <a:pt x="22390" y="88195"/>
                  <a:pt x="22936" y="63894"/>
                </a:cubicBezTo>
                <a:lnTo>
                  <a:pt x="12287" y="63894"/>
                </a:lnTo>
                <a:cubicBezTo>
                  <a:pt x="4095" y="63894"/>
                  <a:pt x="0" y="60071"/>
                  <a:pt x="0" y="52426"/>
                </a:cubicBezTo>
                <a:lnTo>
                  <a:pt x="0" y="14745"/>
                </a:lnTo>
                <a:cubicBezTo>
                  <a:pt x="0" y="4915"/>
                  <a:pt x="5188" y="0"/>
                  <a:pt x="15564" y="0"/>
                </a:cubicBez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cxnSp>
        <p:nvCxnSpPr>
          <p:cNvPr id="20" name="标题 1"/>
          <p:cNvCxnSpPr/>
          <p:nvPr/>
        </p:nvCxnSpPr>
        <p:spPr>
          <a:xfrm>
            <a:off x="293040" y="781560"/>
            <a:ext cx="11899800" cy="1080"/>
          </a:xfrm>
          <a:prstGeom prst="straightConnector1">
            <a:avLst/>
          </a:prstGeom>
          <a:ln cap="sq" w="38100">
            <a:solidFill>
              <a:srgbClr val="22aacf"/>
            </a:solidFill>
            <a:miter/>
          </a:ln>
        </p:spPr>
      </p:cxnSp>
      <p:cxnSp>
        <p:nvCxnSpPr>
          <p:cNvPr id="21" name="标题 1"/>
          <p:cNvCxnSpPr/>
          <p:nvPr/>
        </p:nvCxnSpPr>
        <p:spPr>
          <a:xfrm>
            <a:off x="293040" y="842400"/>
            <a:ext cx="11899800" cy="1080"/>
          </a:xfrm>
          <a:prstGeom prst="straightConnector1">
            <a:avLst/>
          </a:prstGeom>
          <a:ln cap="sq" w="9525">
            <a:solidFill>
              <a:srgbClr val="22aacf"/>
            </a:solidFill>
            <a:miter/>
          </a:ln>
        </p:spPr>
      </p:cxnSp>
      <p:sp>
        <p:nvSpPr>
          <p:cNvPr id="22" name="标题 1"/>
          <p:cNvSpPr/>
          <p:nvPr/>
        </p:nvSpPr>
        <p:spPr>
          <a:xfrm flipH="1">
            <a:off x="1347840" y="4637880"/>
            <a:ext cx="4678920" cy="143892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>
            <a:noFill/>
          </a:ln>
          <a:effectLst>
            <a:outerShdw algn="tl" blurRad="254160" dir="2700000" dist="75858" kx="0" ky="0" rotWithShape="0" sx="100000" sy="100000">
              <a:schemeClr val="accent1">
                <a:alpha val="20000"/>
              </a:scheme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标题 1"/>
          <p:cNvSpPr/>
          <p:nvPr/>
        </p:nvSpPr>
        <p:spPr>
          <a:xfrm>
            <a:off x="1824120" y="5209200"/>
            <a:ext cx="3754800" cy="28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262626"/>
                </a:solidFill>
                <a:latin typeface="poppins-bold"/>
                <a:ea typeface="poppins-bold"/>
              </a:rPr>
              <a:t>03. Image signing and trusted repositories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标题 1"/>
          <p:cNvSpPr/>
          <p:nvPr/>
        </p:nvSpPr>
        <p:spPr>
          <a:xfrm>
            <a:off x="0" y="0"/>
            <a:ext cx="12191040" cy="685692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4" name="标题 1"/>
          <p:cNvSpPr/>
          <p:nvPr/>
        </p:nvSpPr>
        <p:spPr>
          <a:xfrm>
            <a:off x="6250680" y="1661400"/>
            <a:ext cx="5257440" cy="3775680"/>
          </a:xfrm>
          <a:custGeom>
            <a:avLst/>
            <a:gdLst>
              <a:gd name="textAreaLeft" fmla="*/ 0 w 5257440"/>
              <a:gd name="textAreaRight" fmla="*/ 5258520 w 5257440"/>
              <a:gd name="textAreaTop" fmla="*/ 0 h 3775680"/>
              <a:gd name="textAreaBottom" fmla="*/ 3776760 h 3775680"/>
            </a:gdLst>
            <a:ahLst/>
            <a:rect l="textAreaLeft" t="textAreaTop" r="textAreaRight" b="textAreaBottom"/>
            <a:pathLst>
              <a:path w="5258520" h="3776846">
                <a:moveTo>
                  <a:pt x="350238" y="0"/>
                </a:moveTo>
                <a:lnTo>
                  <a:pt x="1421748" y="0"/>
                </a:lnTo>
                <a:lnTo>
                  <a:pt x="1595841" y="0"/>
                </a:lnTo>
                <a:lnTo>
                  <a:pt x="2506321" y="0"/>
                </a:lnTo>
                <a:lnTo>
                  <a:pt x="2667351" y="0"/>
                </a:lnTo>
                <a:lnTo>
                  <a:pt x="3662679" y="0"/>
                </a:lnTo>
                <a:lnTo>
                  <a:pt x="3751924" y="0"/>
                </a:lnTo>
                <a:lnTo>
                  <a:pt x="4908282" y="0"/>
                </a:lnTo>
                <a:cubicBezTo>
                  <a:pt x="5101663" y="0"/>
                  <a:pt x="5258520" y="161928"/>
                  <a:pt x="5258520" y="361656"/>
                </a:cubicBezTo>
                <a:lnTo>
                  <a:pt x="5258520" y="972817"/>
                </a:lnTo>
                <a:lnTo>
                  <a:pt x="5258520" y="3165685"/>
                </a:lnTo>
                <a:lnTo>
                  <a:pt x="5258520" y="3776846"/>
                </a:lnTo>
                <a:lnTo>
                  <a:pt x="4102162" y="3776846"/>
                </a:lnTo>
                <a:lnTo>
                  <a:pt x="4013945" y="3776846"/>
                </a:lnTo>
                <a:lnTo>
                  <a:pt x="3017589" y="3776846"/>
                </a:lnTo>
                <a:lnTo>
                  <a:pt x="2857587" y="3776846"/>
                </a:lnTo>
                <a:lnTo>
                  <a:pt x="1946079" y="3776846"/>
                </a:lnTo>
                <a:lnTo>
                  <a:pt x="1773014" y="3776846"/>
                </a:lnTo>
                <a:lnTo>
                  <a:pt x="701504" y="3776846"/>
                </a:lnTo>
                <a:cubicBezTo>
                  <a:pt x="314056" y="3776846"/>
                  <a:pt x="0" y="3452495"/>
                  <a:pt x="0" y="3052462"/>
                </a:cubicBezTo>
                <a:lnTo>
                  <a:pt x="0" y="2441301"/>
                </a:lnTo>
                <a:lnTo>
                  <a:pt x="0" y="972817"/>
                </a:lnTo>
                <a:lnTo>
                  <a:pt x="0" y="361656"/>
                </a:lnTo>
                <a:cubicBezTo>
                  <a:pt x="0" y="161928"/>
                  <a:pt x="156788" y="0"/>
                  <a:pt x="350238" y="0"/>
                </a:cubicBezTo>
                <a:close/>
              </a:path>
            </a:pathLst>
          </a:custGeom>
          <a:solidFill>
            <a:srgbClr val="ffffff"/>
          </a:solidFill>
          <a:ln w="19050">
            <a:solidFill>
              <a:srgbClr val="22aac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5" name="标题 1"/>
          <p:cNvSpPr/>
          <p:nvPr/>
        </p:nvSpPr>
        <p:spPr>
          <a:xfrm>
            <a:off x="667440" y="1661400"/>
            <a:ext cx="5257440" cy="3775680"/>
          </a:xfrm>
          <a:custGeom>
            <a:avLst/>
            <a:gdLst>
              <a:gd name="textAreaLeft" fmla="*/ 0 w 5257440"/>
              <a:gd name="textAreaRight" fmla="*/ 5258520 w 5257440"/>
              <a:gd name="textAreaTop" fmla="*/ 0 h 3775680"/>
              <a:gd name="textAreaBottom" fmla="*/ 3776760 h 3775680"/>
            </a:gdLst>
            <a:ahLst/>
            <a:rect l="textAreaLeft" t="textAreaTop" r="textAreaRight" b="textAreaBottom"/>
            <a:pathLst>
              <a:path w="5258520" h="3776846">
                <a:moveTo>
                  <a:pt x="350238" y="0"/>
                </a:moveTo>
                <a:lnTo>
                  <a:pt x="1421748" y="0"/>
                </a:lnTo>
                <a:lnTo>
                  <a:pt x="1595841" y="0"/>
                </a:lnTo>
                <a:lnTo>
                  <a:pt x="2506321" y="0"/>
                </a:lnTo>
                <a:lnTo>
                  <a:pt x="2667351" y="0"/>
                </a:lnTo>
                <a:lnTo>
                  <a:pt x="3662679" y="0"/>
                </a:lnTo>
                <a:lnTo>
                  <a:pt x="3751924" y="0"/>
                </a:lnTo>
                <a:lnTo>
                  <a:pt x="4908282" y="0"/>
                </a:lnTo>
                <a:cubicBezTo>
                  <a:pt x="5101663" y="0"/>
                  <a:pt x="5258520" y="161928"/>
                  <a:pt x="5258520" y="361656"/>
                </a:cubicBezTo>
                <a:lnTo>
                  <a:pt x="5258520" y="972817"/>
                </a:lnTo>
                <a:lnTo>
                  <a:pt x="5258520" y="3165685"/>
                </a:lnTo>
                <a:lnTo>
                  <a:pt x="5258520" y="3776846"/>
                </a:lnTo>
                <a:lnTo>
                  <a:pt x="4102162" y="3776846"/>
                </a:lnTo>
                <a:lnTo>
                  <a:pt x="4013945" y="3776846"/>
                </a:lnTo>
                <a:lnTo>
                  <a:pt x="3017589" y="3776846"/>
                </a:lnTo>
                <a:lnTo>
                  <a:pt x="2857587" y="3776846"/>
                </a:lnTo>
                <a:lnTo>
                  <a:pt x="1946079" y="3776846"/>
                </a:lnTo>
                <a:lnTo>
                  <a:pt x="1773014" y="3776846"/>
                </a:lnTo>
                <a:lnTo>
                  <a:pt x="701504" y="3776846"/>
                </a:lnTo>
                <a:cubicBezTo>
                  <a:pt x="314056" y="3776846"/>
                  <a:pt x="0" y="3452495"/>
                  <a:pt x="0" y="3052462"/>
                </a:cubicBezTo>
                <a:lnTo>
                  <a:pt x="0" y="2441301"/>
                </a:lnTo>
                <a:lnTo>
                  <a:pt x="0" y="972817"/>
                </a:lnTo>
                <a:lnTo>
                  <a:pt x="0" y="361656"/>
                </a:lnTo>
                <a:cubicBezTo>
                  <a:pt x="0" y="161928"/>
                  <a:pt x="156788" y="0"/>
                  <a:pt x="350238" y="0"/>
                </a:cubicBezTo>
                <a:close/>
              </a:path>
            </a:pathLst>
          </a:custGeom>
          <a:solidFill>
            <a:srgbClr val="ffffff"/>
          </a:solidFill>
          <a:ln w="19050">
            <a:solidFill>
              <a:srgbClr val="22aac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66" name="标题 1"/>
          <p:cNvCxnSpPr/>
          <p:nvPr/>
        </p:nvCxnSpPr>
        <p:spPr>
          <a:xfrm>
            <a:off x="727200" y="5686920"/>
            <a:ext cx="10738440" cy="1080"/>
          </a:xfrm>
          <a:prstGeom prst="straightConnector1">
            <a:avLst/>
          </a:prstGeom>
          <a:ln cap="rnd" w="63500">
            <a:solidFill>
              <a:srgbClr val="d9d9d9"/>
            </a:solidFill>
            <a:round/>
          </a:ln>
        </p:spPr>
      </p:cxnSp>
      <p:sp>
        <p:nvSpPr>
          <p:cNvPr id="267" name="标题 1"/>
          <p:cNvSpPr/>
          <p:nvPr/>
        </p:nvSpPr>
        <p:spPr>
          <a:xfrm>
            <a:off x="6250680" y="1661400"/>
            <a:ext cx="5257440" cy="562320"/>
          </a:xfrm>
          <a:custGeom>
            <a:avLst/>
            <a:gdLst>
              <a:gd name="textAreaLeft" fmla="*/ 0 w 5257440"/>
              <a:gd name="textAreaRight" fmla="*/ 5258520 w 5257440"/>
              <a:gd name="textAreaTop" fmla="*/ 0 h 562320"/>
              <a:gd name="textAreaBottom" fmla="*/ 563400 h 562320"/>
            </a:gdLst>
            <a:ahLst/>
            <a:rect l="textAreaLeft" t="textAreaTop" r="textAreaRight" b="textAreaBottom"/>
            <a:pathLst>
              <a:path w="5258521" h="563305">
                <a:moveTo>
                  <a:pt x="350238" y="0"/>
                </a:moveTo>
                <a:lnTo>
                  <a:pt x="1526690" y="0"/>
                </a:lnTo>
                <a:lnTo>
                  <a:pt x="1595841" y="0"/>
                </a:lnTo>
                <a:lnTo>
                  <a:pt x="2772293" y="0"/>
                </a:lnTo>
                <a:lnTo>
                  <a:pt x="2798192" y="2694"/>
                </a:lnTo>
                <a:lnTo>
                  <a:pt x="2824091" y="0"/>
                </a:lnTo>
                <a:lnTo>
                  <a:pt x="3662680" y="0"/>
                </a:lnTo>
                <a:lnTo>
                  <a:pt x="4069694" y="0"/>
                </a:lnTo>
                <a:lnTo>
                  <a:pt x="4908283" y="0"/>
                </a:lnTo>
                <a:cubicBezTo>
                  <a:pt x="5101732" y="0"/>
                  <a:pt x="5258521" y="161816"/>
                  <a:pt x="5258521" y="361406"/>
                </a:cubicBezTo>
                <a:lnTo>
                  <a:pt x="5258521" y="563305"/>
                </a:lnTo>
                <a:lnTo>
                  <a:pt x="4419932" y="563305"/>
                </a:lnTo>
                <a:lnTo>
                  <a:pt x="3312442" y="563305"/>
                </a:lnTo>
                <a:lnTo>
                  <a:pt x="3122531" y="563305"/>
                </a:lnTo>
                <a:lnTo>
                  <a:pt x="2473853" y="563305"/>
                </a:lnTo>
                <a:lnTo>
                  <a:pt x="1946079" y="563305"/>
                </a:lnTo>
                <a:lnTo>
                  <a:pt x="1176452" y="563305"/>
                </a:lnTo>
                <a:lnTo>
                  <a:pt x="0" y="563305"/>
                </a:lnTo>
                <a:lnTo>
                  <a:pt x="0" y="361406"/>
                </a:lnTo>
                <a:cubicBezTo>
                  <a:pt x="0" y="161816"/>
                  <a:pt x="156788" y="0"/>
                  <a:pt x="350238" y="0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68" name="标题 1"/>
          <p:cNvSpPr/>
          <p:nvPr/>
        </p:nvSpPr>
        <p:spPr>
          <a:xfrm>
            <a:off x="8380440" y="1451160"/>
            <a:ext cx="998280" cy="998280"/>
          </a:xfrm>
          <a:custGeom>
            <a:avLst/>
            <a:gdLst>
              <a:gd name="textAreaLeft" fmla="*/ 0 w 998280"/>
              <a:gd name="textAreaRight" fmla="*/ 999360 w 998280"/>
              <a:gd name="textAreaTop" fmla="*/ 0 h 998280"/>
              <a:gd name="textAreaBottom" fmla="*/ 999360 h 998280"/>
            </a:gdLst>
            <a:ahLst/>
            <a:rect l="textAreaLeft" t="textAreaTop" r="textAreaRight" b="textAreaBottom"/>
            <a:pathLst>
              <a:path w="1153668" h="1153668">
                <a:moveTo>
                  <a:pt x="1153668" y="576834"/>
                </a:moveTo>
                <a:cubicBezTo>
                  <a:pt x="1153668" y="895411"/>
                  <a:pt x="895411" y="1153668"/>
                  <a:pt x="576834" y="1153668"/>
                </a:cubicBezTo>
                <a:cubicBezTo>
                  <a:pt x="258257" y="1153668"/>
                  <a:pt x="0" y="895411"/>
                  <a:pt x="0" y="576834"/>
                </a:cubicBezTo>
                <a:cubicBezTo>
                  <a:pt x="0" y="258257"/>
                  <a:pt x="258257" y="0"/>
                  <a:pt x="576834" y="0"/>
                </a:cubicBezTo>
                <a:cubicBezTo>
                  <a:pt x="895411" y="0"/>
                  <a:pt x="1153668" y="258257"/>
                  <a:pt x="1153668" y="576834"/>
                </a:cubicBezTo>
                <a:close/>
              </a:path>
            </a:pathLst>
          </a:custGeom>
          <a:solidFill>
            <a:srgbClr val="ffffff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9" name="标题 1"/>
          <p:cNvSpPr/>
          <p:nvPr/>
        </p:nvSpPr>
        <p:spPr>
          <a:xfrm>
            <a:off x="8476920" y="1548000"/>
            <a:ext cx="804960" cy="804960"/>
          </a:xfrm>
          <a:custGeom>
            <a:avLst/>
            <a:gdLst>
              <a:gd name="textAreaLeft" fmla="*/ 0 w 804960"/>
              <a:gd name="textAreaRight" fmla="*/ 806040 w 804960"/>
              <a:gd name="textAreaTop" fmla="*/ 0 h 804960"/>
              <a:gd name="textAreaBottom" fmla="*/ 806040 h 804960"/>
            </a:gdLst>
            <a:ahLst/>
            <a:rect l="textAreaLeft" t="textAreaTop" r="textAreaRight" b="textAreaBottom"/>
            <a:pathLst>
              <a:path w="930558" h="930558">
                <a:moveTo>
                  <a:pt x="930558" y="465279"/>
                </a:moveTo>
                <a:cubicBezTo>
                  <a:pt x="930558" y="722246"/>
                  <a:pt x="722246" y="930558"/>
                  <a:pt x="465279" y="930558"/>
                </a:cubicBezTo>
                <a:cubicBezTo>
                  <a:pt x="208313" y="930558"/>
                  <a:pt x="0" y="722246"/>
                  <a:pt x="0" y="465279"/>
                </a:cubicBezTo>
                <a:cubicBezTo>
                  <a:pt x="0" y="208313"/>
                  <a:pt x="208313" y="0"/>
                  <a:pt x="465279" y="0"/>
                </a:cubicBezTo>
                <a:cubicBezTo>
                  <a:pt x="722246" y="0"/>
                  <a:pt x="930558" y="208313"/>
                  <a:pt x="930558" y="465279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70" name="标题 1"/>
          <p:cNvSpPr/>
          <p:nvPr/>
        </p:nvSpPr>
        <p:spPr>
          <a:xfrm>
            <a:off x="8581680" y="5596920"/>
            <a:ext cx="595800" cy="595080"/>
          </a:xfrm>
          <a:prstGeom prst="ellipse">
            <a:avLst/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71" name="标题 1"/>
          <p:cNvSpPr/>
          <p:nvPr/>
        </p:nvSpPr>
        <p:spPr>
          <a:xfrm>
            <a:off x="8676720" y="1730520"/>
            <a:ext cx="405720" cy="439560"/>
          </a:xfrm>
          <a:custGeom>
            <a:avLst/>
            <a:gdLst>
              <a:gd name="textAreaLeft" fmla="*/ 0 w 405720"/>
              <a:gd name="textAreaRight" fmla="*/ 406800 w 405720"/>
              <a:gd name="textAreaTop" fmla="*/ 0 h 439560"/>
              <a:gd name="textAreaBottom" fmla="*/ 440640 h 439560"/>
            </a:gdLst>
            <a:ahLst/>
            <a:rect l="textAreaLeft" t="textAreaTop" r="textAreaRight" b="textAreaBottom"/>
            <a:pathLst>
              <a:path w="1425436" h="1544091">
                <a:moveTo>
                  <a:pt x="712625" y="111621"/>
                </a:moveTo>
                <a:cubicBezTo>
                  <a:pt x="784435" y="111621"/>
                  <a:pt x="851780" y="139526"/>
                  <a:pt x="902567" y="190314"/>
                </a:cubicBezTo>
                <a:cubicBezTo>
                  <a:pt x="953355" y="241102"/>
                  <a:pt x="981260" y="308446"/>
                  <a:pt x="981260" y="380256"/>
                </a:cubicBezTo>
                <a:cubicBezTo>
                  <a:pt x="981260" y="452065"/>
                  <a:pt x="953355" y="519410"/>
                  <a:pt x="902567" y="570198"/>
                </a:cubicBezTo>
                <a:cubicBezTo>
                  <a:pt x="851780" y="620985"/>
                  <a:pt x="784435" y="648891"/>
                  <a:pt x="712625" y="648891"/>
                </a:cubicBezTo>
                <a:cubicBezTo>
                  <a:pt x="640816" y="648891"/>
                  <a:pt x="573471" y="620985"/>
                  <a:pt x="522684" y="570198"/>
                </a:cubicBezTo>
                <a:cubicBezTo>
                  <a:pt x="472082" y="519224"/>
                  <a:pt x="444177" y="451693"/>
                  <a:pt x="444177" y="380070"/>
                </a:cubicBezTo>
                <a:cubicBezTo>
                  <a:pt x="444177" y="308446"/>
                  <a:pt x="472082" y="240916"/>
                  <a:pt x="522870" y="190128"/>
                </a:cubicBezTo>
                <a:cubicBezTo>
                  <a:pt x="573471" y="139526"/>
                  <a:pt x="641002" y="111621"/>
                  <a:pt x="712625" y="111621"/>
                </a:cubicBezTo>
                <a:moveTo>
                  <a:pt x="712625" y="0"/>
                </a:moveTo>
                <a:cubicBezTo>
                  <a:pt x="502778" y="0"/>
                  <a:pt x="332556" y="170036"/>
                  <a:pt x="332556" y="380070"/>
                </a:cubicBezTo>
                <a:cubicBezTo>
                  <a:pt x="332556" y="589917"/>
                  <a:pt x="502778" y="760140"/>
                  <a:pt x="712625" y="760140"/>
                </a:cubicBezTo>
                <a:cubicBezTo>
                  <a:pt x="922473" y="760140"/>
                  <a:pt x="1092695" y="589917"/>
                  <a:pt x="1092695" y="380070"/>
                </a:cubicBezTo>
                <a:cubicBezTo>
                  <a:pt x="1092881" y="170036"/>
                  <a:pt x="922659" y="0"/>
                  <a:pt x="712625" y="0"/>
                </a:cubicBezTo>
                <a:close/>
                <a:moveTo>
                  <a:pt x="712625" y="943012"/>
                </a:moveTo>
                <a:cubicBezTo>
                  <a:pt x="813643" y="943012"/>
                  <a:pt x="903126" y="954360"/>
                  <a:pt x="978842" y="976685"/>
                </a:cubicBezTo>
                <a:cubicBezTo>
                  <a:pt x="1043582" y="995846"/>
                  <a:pt x="1099951" y="1023752"/>
                  <a:pt x="1146087" y="1059470"/>
                </a:cubicBezTo>
                <a:cubicBezTo>
                  <a:pt x="1186829" y="1091096"/>
                  <a:pt x="1220315" y="1128675"/>
                  <a:pt x="1248593" y="1174440"/>
                </a:cubicBezTo>
                <a:cubicBezTo>
                  <a:pt x="1273708" y="1215368"/>
                  <a:pt x="1293985" y="1261877"/>
                  <a:pt x="1310356" y="1316385"/>
                </a:cubicBezTo>
                <a:cubicBezTo>
                  <a:pt x="1320774" y="1350801"/>
                  <a:pt x="1306264" y="1377404"/>
                  <a:pt x="1296590" y="1390241"/>
                </a:cubicBezTo>
                <a:cubicBezTo>
                  <a:pt x="1276684" y="1417030"/>
                  <a:pt x="1244686" y="1432285"/>
                  <a:pt x="1208595" y="1432285"/>
                </a:cubicBezTo>
                <a:lnTo>
                  <a:pt x="216842" y="1432285"/>
                </a:lnTo>
                <a:cubicBezTo>
                  <a:pt x="180937" y="1432285"/>
                  <a:pt x="148753" y="1417030"/>
                  <a:pt x="128847" y="1390241"/>
                </a:cubicBezTo>
                <a:cubicBezTo>
                  <a:pt x="119359" y="1377404"/>
                  <a:pt x="104849" y="1350801"/>
                  <a:pt x="115081" y="1316385"/>
                </a:cubicBezTo>
                <a:cubicBezTo>
                  <a:pt x="131452" y="1261877"/>
                  <a:pt x="151543" y="1215368"/>
                  <a:pt x="176844" y="1174440"/>
                </a:cubicBezTo>
                <a:cubicBezTo>
                  <a:pt x="204936" y="1128675"/>
                  <a:pt x="238422" y="1090910"/>
                  <a:pt x="279350" y="1059470"/>
                </a:cubicBezTo>
                <a:cubicBezTo>
                  <a:pt x="325486" y="1023752"/>
                  <a:pt x="381855" y="995846"/>
                  <a:pt x="446595" y="976685"/>
                </a:cubicBezTo>
                <a:cubicBezTo>
                  <a:pt x="522125" y="954360"/>
                  <a:pt x="611794" y="943012"/>
                  <a:pt x="712625" y="943012"/>
                </a:cubicBezTo>
                <a:moveTo>
                  <a:pt x="712625" y="831391"/>
                </a:moveTo>
                <a:cubicBezTo>
                  <a:pt x="244561" y="831391"/>
                  <a:pt x="77501" y="1053331"/>
                  <a:pt x="8296" y="1284387"/>
                </a:cubicBezTo>
                <a:cubicBezTo>
                  <a:pt x="-30771" y="1414611"/>
                  <a:pt x="73037" y="1544092"/>
                  <a:pt x="216842" y="1544092"/>
                </a:cubicBezTo>
                <a:lnTo>
                  <a:pt x="1208595" y="1544092"/>
                </a:lnTo>
                <a:cubicBezTo>
                  <a:pt x="1352400" y="1544092"/>
                  <a:pt x="1456208" y="1414611"/>
                  <a:pt x="1417141" y="1284387"/>
                </a:cubicBezTo>
                <a:cubicBezTo>
                  <a:pt x="1347750" y="1053331"/>
                  <a:pt x="1180690" y="831391"/>
                  <a:pt x="712625" y="831391"/>
                </a:cubicBezTo>
                <a:close/>
              </a:path>
            </a:pathLst>
          </a:custGeom>
          <a:solidFill>
            <a:schemeClr val="bg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2" name="标题 1"/>
          <p:cNvSpPr/>
          <p:nvPr/>
        </p:nvSpPr>
        <p:spPr>
          <a:xfrm>
            <a:off x="6586560" y="2365200"/>
            <a:ext cx="4586040" cy="60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262626"/>
                </a:solidFill>
                <a:latin typeface="poppins-bold"/>
                <a:ea typeface="poppins-bold"/>
              </a:rPr>
              <a:t>Preferred runtime secret injection via: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3" name="标题 1"/>
          <p:cNvSpPr/>
          <p:nvPr/>
        </p:nvSpPr>
        <p:spPr>
          <a:xfrm>
            <a:off x="6586560" y="3033720"/>
            <a:ext cx="4586040" cy="2212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262626"/>
                </a:solidFill>
                <a:latin typeface="Poppins"/>
                <a:ea typeface="Poppins"/>
              </a:rPr>
              <a:t>- Environment variables (last resort)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262626"/>
                </a:solidFill>
                <a:latin typeface="Poppins"/>
                <a:ea typeface="Poppins"/>
              </a:rPr>
              <a:t>- External secret managers (e.g., Vault, AWS Secrets Manager)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4" name="标题 1"/>
          <p:cNvSpPr/>
          <p:nvPr/>
        </p:nvSpPr>
        <p:spPr>
          <a:xfrm>
            <a:off x="667440" y="1661400"/>
            <a:ext cx="5257440" cy="562320"/>
          </a:xfrm>
          <a:custGeom>
            <a:avLst/>
            <a:gdLst>
              <a:gd name="textAreaLeft" fmla="*/ 0 w 5257440"/>
              <a:gd name="textAreaRight" fmla="*/ 5258520 w 5257440"/>
              <a:gd name="textAreaTop" fmla="*/ 0 h 562320"/>
              <a:gd name="textAreaBottom" fmla="*/ 563400 h 562320"/>
            </a:gdLst>
            <a:ahLst/>
            <a:rect l="textAreaLeft" t="textAreaTop" r="textAreaRight" b="textAreaBottom"/>
            <a:pathLst>
              <a:path w="5258521" h="563305">
                <a:moveTo>
                  <a:pt x="350238" y="0"/>
                </a:moveTo>
                <a:lnTo>
                  <a:pt x="1526690" y="0"/>
                </a:lnTo>
                <a:lnTo>
                  <a:pt x="1595841" y="0"/>
                </a:lnTo>
                <a:lnTo>
                  <a:pt x="2772293" y="0"/>
                </a:lnTo>
                <a:lnTo>
                  <a:pt x="2798192" y="2694"/>
                </a:lnTo>
                <a:lnTo>
                  <a:pt x="2824091" y="0"/>
                </a:lnTo>
                <a:lnTo>
                  <a:pt x="3662680" y="0"/>
                </a:lnTo>
                <a:lnTo>
                  <a:pt x="4069694" y="0"/>
                </a:lnTo>
                <a:lnTo>
                  <a:pt x="4908283" y="0"/>
                </a:lnTo>
                <a:cubicBezTo>
                  <a:pt x="5101732" y="0"/>
                  <a:pt x="5258521" y="161816"/>
                  <a:pt x="5258521" y="361406"/>
                </a:cubicBezTo>
                <a:lnTo>
                  <a:pt x="5258521" y="563305"/>
                </a:lnTo>
                <a:lnTo>
                  <a:pt x="4419932" y="563305"/>
                </a:lnTo>
                <a:lnTo>
                  <a:pt x="3312442" y="563305"/>
                </a:lnTo>
                <a:lnTo>
                  <a:pt x="3122531" y="563305"/>
                </a:lnTo>
                <a:lnTo>
                  <a:pt x="2473853" y="563305"/>
                </a:lnTo>
                <a:lnTo>
                  <a:pt x="1946079" y="563305"/>
                </a:lnTo>
                <a:lnTo>
                  <a:pt x="1176452" y="563305"/>
                </a:lnTo>
                <a:lnTo>
                  <a:pt x="0" y="563305"/>
                </a:lnTo>
                <a:lnTo>
                  <a:pt x="0" y="361406"/>
                </a:lnTo>
                <a:cubicBezTo>
                  <a:pt x="0" y="161816"/>
                  <a:pt x="156788" y="0"/>
                  <a:pt x="350238" y="0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75" name="标题 1"/>
          <p:cNvSpPr/>
          <p:nvPr/>
        </p:nvSpPr>
        <p:spPr>
          <a:xfrm>
            <a:off x="2797200" y="1451160"/>
            <a:ext cx="998280" cy="998280"/>
          </a:xfrm>
          <a:custGeom>
            <a:avLst/>
            <a:gdLst>
              <a:gd name="textAreaLeft" fmla="*/ 0 w 998280"/>
              <a:gd name="textAreaRight" fmla="*/ 999360 w 998280"/>
              <a:gd name="textAreaTop" fmla="*/ 0 h 998280"/>
              <a:gd name="textAreaBottom" fmla="*/ 999360 h 998280"/>
            </a:gdLst>
            <a:ahLst/>
            <a:rect l="textAreaLeft" t="textAreaTop" r="textAreaRight" b="textAreaBottom"/>
            <a:pathLst>
              <a:path w="1153668" h="1153668">
                <a:moveTo>
                  <a:pt x="1153668" y="576834"/>
                </a:moveTo>
                <a:cubicBezTo>
                  <a:pt x="1153668" y="895411"/>
                  <a:pt x="895411" y="1153668"/>
                  <a:pt x="576834" y="1153668"/>
                </a:cubicBezTo>
                <a:cubicBezTo>
                  <a:pt x="258257" y="1153668"/>
                  <a:pt x="0" y="895411"/>
                  <a:pt x="0" y="576834"/>
                </a:cubicBezTo>
                <a:cubicBezTo>
                  <a:pt x="0" y="258257"/>
                  <a:pt x="258257" y="0"/>
                  <a:pt x="576834" y="0"/>
                </a:cubicBezTo>
                <a:cubicBezTo>
                  <a:pt x="895411" y="0"/>
                  <a:pt x="1153668" y="258257"/>
                  <a:pt x="1153668" y="576834"/>
                </a:cubicBezTo>
                <a:close/>
              </a:path>
            </a:pathLst>
          </a:custGeom>
          <a:solidFill>
            <a:srgbClr val="ffffff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6" name="标题 1"/>
          <p:cNvSpPr/>
          <p:nvPr/>
        </p:nvSpPr>
        <p:spPr>
          <a:xfrm>
            <a:off x="2893680" y="1548000"/>
            <a:ext cx="804960" cy="804960"/>
          </a:xfrm>
          <a:custGeom>
            <a:avLst/>
            <a:gdLst>
              <a:gd name="textAreaLeft" fmla="*/ 0 w 804960"/>
              <a:gd name="textAreaRight" fmla="*/ 806040 w 804960"/>
              <a:gd name="textAreaTop" fmla="*/ 0 h 804960"/>
              <a:gd name="textAreaBottom" fmla="*/ 806040 h 804960"/>
            </a:gdLst>
            <a:ahLst/>
            <a:rect l="textAreaLeft" t="textAreaTop" r="textAreaRight" b="textAreaBottom"/>
            <a:pathLst>
              <a:path w="930558" h="930558">
                <a:moveTo>
                  <a:pt x="930558" y="465279"/>
                </a:moveTo>
                <a:cubicBezTo>
                  <a:pt x="930558" y="722246"/>
                  <a:pt x="722246" y="930558"/>
                  <a:pt x="465279" y="930558"/>
                </a:cubicBezTo>
                <a:cubicBezTo>
                  <a:pt x="208313" y="930558"/>
                  <a:pt x="0" y="722246"/>
                  <a:pt x="0" y="465279"/>
                </a:cubicBezTo>
                <a:cubicBezTo>
                  <a:pt x="0" y="208313"/>
                  <a:pt x="208313" y="0"/>
                  <a:pt x="465279" y="0"/>
                </a:cubicBezTo>
                <a:cubicBezTo>
                  <a:pt x="722246" y="0"/>
                  <a:pt x="930558" y="208313"/>
                  <a:pt x="930558" y="465279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77" name="标题 1"/>
          <p:cNvSpPr/>
          <p:nvPr/>
        </p:nvSpPr>
        <p:spPr>
          <a:xfrm>
            <a:off x="1003320" y="2362320"/>
            <a:ext cx="4586040" cy="60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262626"/>
                </a:solidFill>
                <a:latin typeface="poppins-bold"/>
                <a:ea typeface="poppins-bold"/>
              </a:rPr>
              <a:t>Principles: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8" name="标题 1"/>
          <p:cNvSpPr/>
          <p:nvPr/>
        </p:nvSpPr>
        <p:spPr>
          <a:xfrm>
            <a:off x="1003320" y="3033720"/>
            <a:ext cx="4586040" cy="2212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262626"/>
                </a:solidFill>
                <a:latin typeface="Poppins"/>
                <a:ea typeface="Poppins"/>
              </a:rPr>
              <a:t>- Never bake secrets into the image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262626"/>
                </a:solidFill>
                <a:latin typeface="Poppins"/>
                <a:ea typeface="Poppins"/>
              </a:rPr>
              <a:t>- Use Docker secrets (if using Docker Swarm) or volume- mounted secrets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9" name="标题 1"/>
          <p:cNvSpPr/>
          <p:nvPr/>
        </p:nvSpPr>
        <p:spPr>
          <a:xfrm>
            <a:off x="3044880" y="1730520"/>
            <a:ext cx="502200" cy="439560"/>
          </a:xfrm>
          <a:custGeom>
            <a:avLst/>
            <a:gdLst>
              <a:gd name="textAreaLeft" fmla="*/ 0 w 502200"/>
              <a:gd name="textAreaRight" fmla="*/ 503280 w 502200"/>
              <a:gd name="textAreaTop" fmla="*/ 0 h 439560"/>
              <a:gd name="textAreaBottom" fmla="*/ 440640 h 439560"/>
            </a:gdLst>
            <a:ahLst/>
            <a:rect l="textAreaLeft" t="textAreaTop" r="textAreaRight" b="textAreaBottom"/>
            <a:pathLst>
              <a:path w="822400" h="720000">
                <a:moveTo>
                  <a:pt x="411292" y="234366"/>
                </a:moveTo>
                <a:cubicBezTo>
                  <a:pt x="342008" y="234366"/>
                  <a:pt x="285658" y="290716"/>
                  <a:pt x="285658" y="360000"/>
                </a:cubicBezTo>
                <a:cubicBezTo>
                  <a:pt x="285658" y="429284"/>
                  <a:pt x="342008" y="485635"/>
                  <a:pt x="411292" y="485635"/>
                </a:cubicBezTo>
                <a:cubicBezTo>
                  <a:pt x="480576" y="485635"/>
                  <a:pt x="536927" y="429284"/>
                  <a:pt x="536927" y="360000"/>
                </a:cubicBezTo>
                <a:cubicBezTo>
                  <a:pt x="536927" y="290716"/>
                  <a:pt x="480576" y="234366"/>
                  <a:pt x="411292" y="234366"/>
                </a:cubicBezTo>
                <a:close/>
                <a:moveTo>
                  <a:pt x="411292" y="178938"/>
                </a:moveTo>
                <a:cubicBezTo>
                  <a:pt x="511153" y="178938"/>
                  <a:pt x="592354" y="260139"/>
                  <a:pt x="592354" y="360000"/>
                </a:cubicBezTo>
                <a:cubicBezTo>
                  <a:pt x="592354" y="459861"/>
                  <a:pt x="511153" y="541063"/>
                  <a:pt x="411292" y="541063"/>
                </a:cubicBezTo>
                <a:cubicBezTo>
                  <a:pt x="311431" y="541063"/>
                  <a:pt x="230230" y="459861"/>
                  <a:pt x="230230" y="360000"/>
                </a:cubicBezTo>
                <a:cubicBezTo>
                  <a:pt x="230230" y="260139"/>
                  <a:pt x="311431" y="178938"/>
                  <a:pt x="411292" y="178938"/>
                </a:cubicBezTo>
                <a:close/>
                <a:moveTo>
                  <a:pt x="235403" y="55427"/>
                </a:moveTo>
                <a:lnTo>
                  <a:pt x="59514" y="360000"/>
                </a:lnTo>
                <a:lnTo>
                  <a:pt x="235403" y="664573"/>
                </a:lnTo>
                <a:lnTo>
                  <a:pt x="587089" y="664573"/>
                </a:lnTo>
                <a:lnTo>
                  <a:pt x="762978" y="360000"/>
                </a:lnTo>
                <a:lnTo>
                  <a:pt x="587089" y="55427"/>
                </a:lnTo>
                <a:close/>
                <a:moveTo>
                  <a:pt x="219883" y="0"/>
                </a:moveTo>
                <a:lnTo>
                  <a:pt x="602516" y="0"/>
                </a:lnTo>
                <a:cubicBezTo>
                  <a:pt x="612678" y="0"/>
                  <a:pt x="622193" y="5450"/>
                  <a:pt x="627274" y="14319"/>
                </a:cubicBezTo>
                <a:lnTo>
                  <a:pt x="818590" y="345682"/>
                </a:lnTo>
                <a:cubicBezTo>
                  <a:pt x="823671" y="354550"/>
                  <a:pt x="823671" y="365451"/>
                  <a:pt x="818590" y="374319"/>
                </a:cubicBezTo>
                <a:lnTo>
                  <a:pt x="627366" y="705682"/>
                </a:lnTo>
                <a:cubicBezTo>
                  <a:pt x="622285" y="714550"/>
                  <a:pt x="612770" y="720000"/>
                  <a:pt x="602608" y="720000"/>
                </a:cubicBezTo>
                <a:lnTo>
                  <a:pt x="219976" y="720000"/>
                </a:lnTo>
                <a:cubicBezTo>
                  <a:pt x="209814" y="720000"/>
                  <a:pt x="200299" y="714550"/>
                  <a:pt x="195218" y="705682"/>
                </a:cubicBezTo>
                <a:lnTo>
                  <a:pt x="3810" y="374319"/>
                </a:lnTo>
                <a:cubicBezTo>
                  <a:pt x="-1271" y="365543"/>
                  <a:pt x="-1271" y="354550"/>
                  <a:pt x="3810" y="345682"/>
                </a:cubicBezTo>
                <a:lnTo>
                  <a:pt x="195126" y="14319"/>
                </a:lnTo>
                <a:cubicBezTo>
                  <a:pt x="200207" y="5450"/>
                  <a:pt x="209721" y="0"/>
                  <a:pt x="219883" y="0"/>
                </a:cubicBezTo>
                <a:close/>
              </a:path>
            </a:pathLst>
          </a:custGeom>
          <a:solidFill>
            <a:schemeClr val="bg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0" name="标题 1"/>
          <p:cNvSpPr/>
          <p:nvPr/>
        </p:nvSpPr>
        <p:spPr>
          <a:xfrm>
            <a:off x="2998080" y="5596920"/>
            <a:ext cx="595800" cy="595080"/>
          </a:xfrm>
          <a:prstGeom prst="ellipse">
            <a:avLst/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1" name="标题 1"/>
          <p:cNvSpPr/>
          <p:nvPr/>
        </p:nvSpPr>
        <p:spPr>
          <a:xfrm>
            <a:off x="541440" y="228600"/>
            <a:ext cx="11124000" cy="43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poppins-bold"/>
                <a:ea typeface="poppins-bold"/>
              </a:rPr>
              <a:t>Manage Secrets Properly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2" name="标题 1"/>
          <p:cNvSpPr/>
          <p:nvPr/>
        </p:nvSpPr>
        <p:spPr>
          <a:xfrm flipH="1" flipV="1">
            <a:off x="292680" y="288720"/>
            <a:ext cx="172080" cy="123840"/>
          </a:xfrm>
          <a:custGeom>
            <a:avLst/>
            <a:gdLst>
              <a:gd name="textAreaLeft" fmla="*/ 720 w 172080"/>
              <a:gd name="textAreaRight" fmla="*/ 173880 w 172080"/>
              <a:gd name="textAreaTop" fmla="*/ 720 h 123840"/>
              <a:gd name="textAreaBottom" fmla="*/ 125640 h 123840"/>
            </a:gdLst>
            <a:ahLst/>
            <a:rect l="textAreaLeft" t="textAreaTop" r="textAreaRight" b="textAreaBottom"/>
            <a:pathLst>
              <a:path w="121644" h="124921">
                <a:moveTo>
                  <a:pt x="86420" y="0"/>
                </a:moveTo>
                <a:lnTo>
                  <a:pt x="106489" y="0"/>
                </a:lnTo>
                <a:cubicBezTo>
                  <a:pt x="111131" y="0"/>
                  <a:pt x="114817" y="1297"/>
                  <a:pt x="117548" y="3891"/>
                </a:cubicBezTo>
                <a:cubicBezTo>
                  <a:pt x="120278" y="6485"/>
                  <a:pt x="121644" y="10103"/>
                  <a:pt x="121644" y="14745"/>
                </a:cubicBezTo>
                <a:lnTo>
                  <a:pt x="121644" y="61846"/>
                </a:lnTo>
                <a:cubicBezTo>
                  <a:pt x="121644" y="80413"/>
                  <a:pt x="117548" y="95568"/>
                  <a:pt x="109356" y="107309"/>
                </a:cubicBezTo>
                <a:cubicBezTo>
                  <a:pt x="101165" y="119050"/>
                  <a:pt x="88331" y="124921"/>
                  <a:pt x="70856" y="124921"/>
                </a:cubicBezTo>
                <a:lnTo>
                  <a:pt x="70856" y="104442"/>
                </a:lnTo>
                <a:cubicBezTo>
                  <a:pt x="85601" y="101711"/>
                  <a:pt x="93246" y="88195"/>
                  <a:pt x="93792" y="63894"/>
                </a:cubicBezTo>
                <a:lnTo>
                  <a:pt x="83143" y="63894"/>
                </a:lnTo>
                <a:cubicBezTo>
                  <a:pt x="74952" y="63894"/>
                  <a:pt x="70856" y="60071"/>
                  <a:pt x="70856" y="52426"/>
                </a:cubicBezTo>
                <a:lnTo>
                  <a:pt x="70856" y="14745"/>
                </a:lnTo>
                <a:cubicBezTo>
                  <a:pt x="70856" y="4915"/>
                  <a:pt x="76044" y="0"/>
                  <a:pt x="86420" y="0"/>
                </a:cubicBezTo>
                <a:close/>
                <a:moveTo>
                  <a:pt x="15564" y="0"/>
                </a:moveTo>
                <a:lnTo>
                  <a:pt x="35633" y="0"/>
                </a:lnTo>
                <a:cubicBezTo>
                  <a:pt x="40275" y="0"/>
                  <a:pt x="43961" y="1297"/>
                  <a:pt x="46691" y="3891"/>
                </a:cubicBezTo>
                <a:cubicBezTo>
                  <a:pt x="49422" y="6485"/>
                  <a:pt x="50787" y="10103"/>
                  <a:pt x="50787" y="14745"/>
                </a:cubicBezTo>
                <a:lnTo>
                  <a:pt x="50787" y="61846"/>
                </a:lnTo>
                <a:cubicBezTo>
                  <a:pt x="50787" y="80413"/>
                  <a:pt x="46691" y="95568"/>
                  <a:pt x="38500" y="107309"/>
                </a:cubicBezTo>
                <a:cubicBezTo>
                  <a:pt x="30308" y="119050"/>
                  <a:pt x="17475" y="124921"/>
                  <a:pt x="0" y="124921"/>
                </a:cubicBezTo>
                <a:lnTo>
                  <a:pt x="0" y="104442"/>
                </a:lnTo>
                <a:cubicBezTo>
                  <a:pt x="14744" y="101711"/>
                  <a:pt x="22390" y="88195"/>
                  <a:pt x="22936" y="63894"/>
                </a:cubicBezTo>
                <a:lnTo>
                  <a:pt x="12287" y="63894"/>
                </a:lnTo>
                <a:cubicBezTo>
                  <a:pt x="4095" y="63894"/>
                  <a:pt x="0" y="60071"/>
                  <a:pt x="0" y="52426"/>
                </a:cubicBezTo>
                <a:lnTo>
                  <a:pt x="0" y="14745"/>
                </a:lnTo>
                <a:cubicBezTo>
                  <a:pt x="0" y="4915"/>
                  <a:pt x="5188" y="0"/>
                  <a:pt x="15564" y="0"/>
                </a:cubicBez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cxnSp>
        <p:nvCxnSpPr>
          <p:cNvPr id="283" name="标题 1"/>
          <p:cNvCxnSpPr/>
          <p:nvPr/>
        </p:nvCxnSpPr>
        <p:spPr>
          <a:xfrm>
            <a:off x="293040" y="781560"/>
            <a:ext cx="11899800" cy="1080"/>
          </a:xfrm>
          <a:prstGeom prst="straightConnector1">
            <a:avLst/>
          </a:prstGeom>
          <a:ln cap="sq" w="38100">
            <a:solidFill>
              <a:srgbClr val="22aacf"/>
            </a:solidFill>
            <a:miter/>
          </a:ln>
        </p:spPr>
      </p:cxnSp>
      <p:cxnSp>
        <p:nvCxnSpPr>
          <p:cNvPr id="284" name="标题 1"/>
          <p:cNvCxnSpPr/>
          <p:nvPr/>
        </p:nvCxnSpPr>
        <p:spPr>
          <a:xfrm>
            <a:off x="293040" y="842400"/>
            <a:ext cx="11899800" cy="1080"/>
          </a:xfrm>
          <a:prstGeom prst="straightConnector1">
            <a:avLst/>
          </a:prstGeom>
          <a:ln cap="sq" w="9525">
            <a:solidFill>
              <a:srgbClr val="22aacf"/>
            </a:solidFill>
            <a:miter/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标题 1"/>
          <p:cNvSpPr/>
          <p:nvPr/>
        </p:nvSpPr>
        <p:spPr>
          <a:xfrm>
            <a:off x="0" y="0"/>
            <a:ext cx="12191040" cy="685692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6" name="标题 1"/>
          <p:cNvSpPr/>
          <p:nvPr/>
        </p:nvSpPr>
        <p:spPr>
          <a:xfrm>
            <a:off x="0" y="699480"/>
            <a:ext cx="12191040" cy="5033160"/>
          </a:xfrm>
          <a:custGeom>
            <a:avLst/>
            <a:gdLst>
              <a:gd name="textAreaLeft" fmla="*/ 0 w 12191040"/>
              <a:gd name="textAreaRight" fmla="*/ 12192120 w 12191040"/>
              <a:gd name="textAreaTop" fmla="*/ 0 h 5033160"/>
              <a:gd name="textAreaBottom" fmla="*/ 5034240 h 5033160"/>
            </a:gdLst>
            <a:ahLst/>
            <a:rect l="textAreaLeft" t="textAreaTop" r="textAreaRight" b="textAreaBottom"/>
            <a:pathLst>
              <a:path w="12192000" h="5034247">
                <a:moveTo>
                  <a:pt x="12192000" y="0"/>
                </a:moveTo>
                <a:lnTo>
                  <a:pt x="12192000" y="3944948"/>
                </a:lnTo>
                <a:lnTo>
                  <a:pt x="12129156" y="3898888"/>
                </a:lnTo>
                <a:cubicBezTo>
                  <a:pt x="11926336" y="3762795"/>
                  <a:pt x="11700842" y="3665267"/>
                  <a:pt x="11449879" y="3663610"/>
                </a:cubicBezTo>
                <a:cubicBezTo>
                  <a:pt x="10446027" y="3656984"/>
                  <a:pt x="8574156" y="4670775"/>
                  <a:pt x="7394713" y="4578010"/>
                </a:cubicBezTo>
                <a:cubicBezTo>
                  <a:pt x="6215271" y="4485245"/>
                  <a:pt x="5734880" y="3014254"/>
                  <a:pt x="4373219" y="3107019"/>
                </a:cubicBezTo>
                <a:cubicBezTo>
                  <a:pt x="3309421" y="3179492"/>
                  <a:pt x="1339712" y="4544100"/>
                  <a:pt x="80211" y="5006526"/>
                </a:cubicBezTo>
                <a:lnTo>
                  <a:pt x="0" y="5034247"/>
                </a:lnTo>
                <a:lnTo>
                  <a:pt x="0" y="2170361"/>
                </a:lnTo>
                <a:lnTo>
                  <a:pt x="37545" y="2198676"/>
                </a:lnTo>
                <a:cubicBezTo>
                  <a:pt x="422569" y="2464237"/>
                  <a:pt x="880856" y="2688333"/>
                  <a:pt x="1411357" y="2669697"/>
                </a:cubicBezTo>
                <a:cubicBezTo>
                  <a:pt x="2826026" y="2620001"/>
                  <a:pt x="5174975" y="1586332"/>
                  <a:pt x="7215809" y="1158949"/>
                </a:cubicBezTo>
                <a:cubicBezTo>
                  <a:pt x="8618883" y="865123"/>
                  <a:pt x="10648329" y="204870"/>
                  <a:pt x="12115606" y="8230"/>
                </a:cubicBezTo>
                <a:close/>
              </a:path>
            </a:pathLst>
          </a:custGeom>
          <a:solidFill>
            <a:schemeClr val="accent1">
              <a:alpha val="6000"/>
            </a:scheme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7" name="标题 1"/>
          <p:cNvSpPr/>
          <p:nvPr/>
        </p:nvSpPr>
        <p:spPr>
          <a:xfrm>
            <a:off x="672840" y="2001600"/>
            <a:ext cx="2471040" cy="3274200"/>
          </a:xfrm>
          <a:prstGeom prst="roundRect">
            <a:avLst>
              <a:gd name="adj" fmla="val 10599"/>
            </a:avLst>
          </a:prstGeom>
          <a:solidFill>
            <a:schemeClr val="bg1"/>
          </a:solidFill>
          <a:ln cap="sq" w="38100">
            <a:solidFill>
              <a:srgbClr val="22aac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8" name="标题 1"/>
          <p:cNvSpPr/>
          <p:nvPr/>
        </p:nvSpPr>
        <p:spPr>
          <a:xfrm flipH="1" flipV="1">
            <a:off x="986760" y="1986120"/>
            <a:ext cx="1841760" cy="60228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9" name="标题 1"/>
          <p:cNvSpPr/>
          <p:nvPr/>
        </p:nvSpPr>
        <p:spPr>
          <a:xfrm>
            <a:off x="1094400" y="2030400"/>
            <a:ext cx="1627920" cy="53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ffffff"/>
                </a:solidFill>
                <a:latin typeface="poppins-bold"/>
                <a:ea typeface="poppins-bold"/>
              </a:rPr>
              <a:t>Resource limits: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0" name="标题 1"/>
          <p:cNvSpPr/>
          <p:nvPr/>
        </p:nvSpPr>
        <p:spPr>
          <a:xfrm>
            <a:off x="912600" y="2845440"/>
            <a:ext cx="1991160" cy="229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404040"/>
                </a:solidFill>
                <a:latin typeface="Poppins"/>
                <a:ea typeface="Poppins"/>
              </a:rPr>
              <a:t>Use - -memory, - -cpu- shares, - -pids- limit to restrict container abuse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1" name="标题 1"/>
          <p:cNvSpPr/>
          <p:nvPr/>
        </p:nvSpPr>
        <p:spPr>
          <a:xfrm>
            <a:off x="3463920" y="2001600"/>
            <a:ext cx="2471040" cy="3274200"/>
          </a:xfrm>
          <a:prstGeom prst="roundRect">
            <a:avLst>
              <a:gd name="adj" fmla="val 10599"/>
            </a:avLst>
          </a:prstGeom>
          <a:gradFill rotWithShape="0">
            <a:gsLst>
              <a:gs pos="1000">
                <a:srgbClr val="22aacf"/>
              </a:gs>
              <a:gs pos="100000">
                <a:srgbClr val="74cfe8"/>
              </a:gs>
            </a:gsLst>
            <a:lin ang="5400000"/>
          </a:gra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23040" bIns="2304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2" name="标题 1"/>
          <p:cNvSpPr/>
          <p:nvPr/>
        </p:nvSpPr>
        <p:spPr>
          <a:xfrm flipH="1" flipV="1">
            <a:off x="3777840" y="1986120"/>
            <a:ext cx="1841760" cy="60228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3" name="标题 1"/>
          <p:cNvSpPr/>
          <p:nvPr/>
        </p:nvSpPr>
        <p:spPr>
          <a:xfrm>
            <a:off x="3872880" y="2030400"/>
            <a:ext cx="1627920" cy="53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22aacf"/>
                </a:solidFill>
                <a:latin typeface="poppins-bold"/>
                <a:ea typeface="poppins-bold"/>
              </a:rPr>
              <a:t>Audit logs: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4" name="标题 1"/>
          <p:cNvSpPr/>
          <p:nvPr/>
        </p:nvSpPr>
        <p:spPr>
          <a:xfrm>
            <a:off x="3703680" y="2845440"/>
            <a:ext cx="1991160" cy="225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latin typeface="Poppins"/>
                <a:ea typeface="Poppins"/>
              </a:rPr>
              <a:t>Enable Docker daemon auditing and centralized log shipping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5" name="标题 1"/>
          <p:cNvSpPr/>
          <p:nvPr/>
        </p:nvSpPr>
        <p:spPr>
          <a:xfrm>
            <a:off x="6255000" y="2001600"/>
            <a:ext cx="2471040" cy="3274200"/>
          </a:xfrm>
          <a:prstGeom prst="roundRect">
            <a:avLst>
              <a:gd name="adj" fmla="val 10599"/>
            </a:avLst>
          </a:prstGeom>
          <a:solidFill>
            <a:schemeClr val="bg1"/>
          </a:solidFill>
          <a:ln cap="sq" w="38100">
            <a:solidFill>
              <a:srgbClr val="22aac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6" name="标题 1"/>
          <p:cNvSpPr/>
          <p:nvPr/>
        </p:nvSpPr>
        <p:spPr>
          <a:xfrm flipH="1" flipV="1">
            <a:off x="6568920" y="1986120"/>
            <a:ext cx="1841760" cy="60228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97" name="标题 1"/>
          <p:cNvSpPr/>
          <p:nvPr/>
        </p:nvSpPr>
        <p:spPr>
          <a:xfrm>
            <a:off x="6663960" y="2030400"/>
            <a:ext cx="1627920" cy="53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ffffff"/>
                </a:solidFill>
                <a:latin typeface="poppins-bold"/>
                <a:ea typeface="poppins-bold"/>
              </a:rPr>
              <a:t>Scan on CI/CD: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8" name="标题 1"/>
          <p:cNvSpPr/>
          <p:nvPr/>
        </p:nvSpPr>
        <p:spPr>
          <a:xfrm>
            <a:off x="6496560" y="2845440"/>
            <a:ext cx="1987920" cy="224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404040"/>
                </a:solidFill>
                <a:latin typeface="Poppins"/>
                <a:ea typeface="Poppins"/>
              </a:rPr>
              <a:t>Integrate Trivy, Grype, or Docker Scout in your pipelines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9" name="标题 1"/>
          <p:cNvSpPr/>
          <p:nvPr/>
        </p:nvSpPr>
        <p:spPr>
          <a:xfrm>
            <a:off x="9046080" y="2001600"/>
            <a:ext cx="2471040" cy="3274200"/>
          </a:xfrm>
          <a:prstGeom prst="roundRect">
            <a:avLst>
              <a:gd name="adj" fmla="val 10599"/>
            </a:avLst>
          </a:prstGeom>
          <a:gradFill rotWithShape="0">
            <a:gsLst>
              <a:gs pos="1000">
                <a:srgbClr val="22aacf"/>
              </a:gs>
              <a:gs pos="100000">
                <a:srgbClr val="74cfe8"/>
              </a:gs>
            </a:gsLst>
            <a:lin ang="5400000"/>
          </a:gra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23040" bIns="2304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0" name="标题 1"/>
          <p:cNvSpPr/>
          <p:nvPr/>
        </p:nvSpPr>
        <p:spPr>
          <a:xfrm flipH="1" flipV="1">
            <a:off x="9360000" y="1986120"/>
            <a:ext cx="1841760" cy="60228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1" name="标题 1"/>
          <p:cNvSpPr/>
          <p:nvPr/>
        </p:nvSpPr>
        <p:spPr>
          <a:xfrm>
            <a:off x="9455040" y="2030400"/>
            <a:ext cx="1627920" cy="53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22aacf"/>
                </a:solidFill>
                <a:latin typeface="poppins-bold"/>
                <a:ea typeface="poppins-bold"/>
              </a:rPr>
              <a:t>Security Benchmarks: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2" name="标题 1"/>
          <p:cNvSpPr/>
          <p:nvPr/>
        </p:nvSpPr>
        <p:spPr>
          <a:xfrm>
            <a:off x="9285840" y="2845440"/>
            <a:ext cx="1991160" cy="225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latin typeface="Poppins"/>
                <a:ea typeface="Poppins"/>
              </a:rPr>
              <a:t>Refer to CIS Docker Benchmark and test with docker- bench- security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3" name="标题 1"/>
          <p:cNvSpPr/>
          <p:nvPr/>
        </p:nvSpPr>
        <p:spPr>
          <a:xfrm>
            <a:off x="541440" y="228600"/>
            <a:ext cx="11124000" cy="43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poppins-bold"/>
                <a:ea typeface="poppins-bold"/>
              </a:rPr>
              <a:t>Additional Recommendations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4" name="标题 1"/>
          <p:cNvSpPr/>
          <p:nvPr/>
        </p:nvSpPr>
        <p:spPr>
          <a:xfrm flipH="1" flipV="1">
            <a:off x="292680" y="288720"/>
            <a:ext cx="172080" cy="123840"/>
          </a:xfrm>
          <a:custGeom>
            <a:avLst/>
            <a:gdLst>
              <a:gd name="textAreaLeft" fmla="*/ 720 w 172080"/>
              <a:gd name="textAreaRight" fmla="*/ 173880 w 172080"/>
              <a:gd name="textAreaTop" fmla="*/ 720 h 123840"/>
              <a:gd name="textAreaBottom" fmla="*/ 125640 h 123840"/>
            </a:gdLst>
            <a:ahLst/>
            <a:rect l="textAreaLeft" t="textAreaTop" r="textAreaRight" b="textAreaBottom"/>
            <a:pathLst>
              <a:path w="121644" h="124921">
                <a:moveTo>
                  <a:pt x="86420" y="0"/>
                </a:moveTo>
                <a:lnTo>
                  <a:pt x="106489" y="0"/>
                </a:lnTo>
                <a:cubicBezTo>
                  <a:pt x="111131" y="0"/>
                  <a:pt x="114817" y="1297"/>
                  <a:pt x="117548" y="3891"/>
                </a:cubicBezTo>
                <a:cubicBezTo>
                  <a:pt x="120278" y="6485"/>
                  <a:pt x="121644" y="10103"/>
                  <a:pt x="121644" y="14745"/>
                </a:cubicBezTo>
                <a:lnTo>
                  <a:pt x="121644" y="61846"/>
                </a:lnTo>
                <a:cubicBezTo>
                  <a:pt x="121644" y="80413"/>
                  <a:pt x="117548" y="95568"/>
                  <a:pt x="109356" y="107309"/>
                </a:cubicBezTo>
                <a:cubicBezTo>
                  <a:pt x="101165" y="119050"/>
                  <a:pt x="88331" y="124921"/>
                  <a:pt x="70856" y="124921"/>
                </a:cubicBezTo>
                <a:lnTo>
                  <a:pt x="70856" y="104442"/>
                </a:lnTo>
                <a:cubicBezTo>
                  <a:pt x="85601" y="101711"/>
                  <a:pt x="93246" y="88195"/>
                  <a:pt x="93792" y="63894"/>
                </a:cubicBezTo>
                <a:lnTo>
                  <a:pt x="83143" y="63894"/>
                </a:lnTo>
                <a:cubicBezTo>
                  <a:pt x="74952" y="63894"/>
                  <a:pt x="70856" y="60071"/>
                  <a:pt x="70856" y="52426"/>
                </a:cubicBezTo>
                <a:lnTo>
                  <a:pt x="70856" y="14745"/>
                </a:lnTo>
                <a:cubicBezTo>
                  <a:pt x="70856" y="4915"/>
                  <a:pt x="76044" y="0"/>
                  <a:pt x="86420" y="0"/>
                </a:cubicBezTo>
                <a:close/>
                <a:moveTo>
                  <a:pt x="15564" y="0"/>
                </a:moveTo>
                <a:lnTo>
                  <a:pt x="35633" y="0"/>
                </a:lnTo>
                <a:cubicBezTo>
                  <a:pt x="40275" y="0"/>
                  <a:pt x="43961" y="1297"/>
                  <a:pt x="46691" y="3891"/>
                </a:cubicBezTo>
                <a:cubicBezTo>
                  <a:pt x="49422" y="6485"/>
                  <a:pt x="50787" y="10103"/>
                  <a:pt x="50787" y="14745"/>
                </a:cubicBezTo>
                <a:lnTo>
                  <a:pt x="50787" y="61846"/>
                </a:lnTo>
                <a:cubicBezTo>
                  <a:pt x="50787" y="80413"/>
                  <a:pt x="46691" y="95568"/>
                  <a:pt x="38500" y="107309"/>
                </a:cubicBezTo>
                <a:cubicBezTo>
                  <a:pt x="30308" y="119050"/>
                  <a:pt x="17475" y="124921"/>
                  <a:pt x="0" y="124921"/>
                </a:cubicBezTo>
                <a:lnTo>
                  <a:pt x="0" y="104442"/>
                </a:lnTo>
                <a:cubicBezTo>
                  <a:pt x="14744" y="101711"/>
                  <a:pt x="22390" y="88195"/>
                  <a:pt x="22936" y="63894"/>
                </a:cubicBezTo>
                <a:lnTo>
                  <a:pt x="12287" y="63894"/>
                </a:lnTo>
                <a:cubicBezTo>
                  <a:pt x="4095" y="63894"/>
                  <a:pt x="0" y="60071"/>
                  <a:pt x="0" y="52426"/>
                </a:cubicBezTo>
                <a:lnTo>
                  <a:pt x="0" y="14745"/>
                </a:lnTo>
                <a:cubicBezTo>
                  <a:pt x="0" y="4915"/>
                  <a:pt x="5188" y="0"/>
                  <a:pt x="15564" y="0"/>
                </a:cubicBez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cxnSp>
        <p:nvCxnSpPr>
          <p:cNvPr id="305" name="标题 1"/>
          <p:cNvCxnSpPr/>
          <p:nvPr/>
        </p:nvCxnSpPr>
        <p:spPr>
          <a:xfrm>
            <a:off x="293040" y="781560"/>
            <a:ext cx="11899800" cy="1080"/>
          </a:xfrm>
          <a:prstGeom prst="straightConnector1">
            <a:avLst/>
          </a:prstGeom>
          <a:ln cap="sq" w="38100">
            <a:solidFill>
              <a:srgbClr val="22aacf"/>
            </a:solidFill>
            <a:miter/>
          </a:ln>
        </p:spPr>
      </p:cxnSp>
      <p:cxnSp>
        <p:nvCxnSpPr>
          <p:cNvPr id="306" name="标题 1"/>
          <p:cNvCxnSpPr/>
          <p:nvPr/>
        </p:nvCxnSpPr>
        <p:spPr>
          <a:xfrm>
            <a:off x="293040" y="842400"/>
            <a:ext cx="11899800" cy="1080"/>
          </a:xfrm>
          <a:prstGeom prst="straightConnector1">
            <a:avLst/>
          </a:prstGeom>
          <a:ln cap="sq" w="9525">
            <a:solidFill>
              <a:srgbClr val="22aacf"/>
            </a:solidFill>
            <a:miter/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标题 1"/>
          <p:cNvSpPr/>
          <p:nvPr/>
        </p:nvSpPr>
        <p:spPr>
          <a:xfrm>
            <a:off x="0" y="0"/>
            <a:ext cx="12191040" cy="685692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8" name="标题 1"/>
          <p:cNvSpPr/>
          <p:nvPr/>
        </p:nvSpPr>
        <p:spPr>
          <a:xfrm flipV="1">
            <a:off x="3656880" y="1307160"/>
            <a:ext cx="6504120" cy="1422000"/>
          </a:xfrm>
          <a:custGeom>
            <a:avLst/>
            <a:gdLst>
              <a:gd name="textAreaLeft" fmla="*/ 0 w 6504120"/>
              <a:gd name="textAreaRight" fmla="*/ 6505200 w 6504120"/>
              <a:gd name="textAreaTop" fmla="*/ 720 h 1422000"/>
              <a:gd name="textAreaBottom" fmla="*/ 1423800 h 1422000"/>
            </a:gdLst>
            <a:ahLst/>
            <a:rect l="textAreaLeft" t="textAreaTop" r="textAreaRight" b="textAreaBottom"/>
            <a:pathLst>
              <a:path w="6240379" h="1613495">
                <a:moveTo>
                  <a:pt x="0" y="1613495"/>
                </a:moveTo>
                <a:lnTo>
                  <a:pt x="6240379" y="1613495"/>
                </a:lnTo>
                <a:lnTo>
                  <a:pt x="6240379" y="217832"/>
                </a:lnTo>
                <a:lnTo>
                  <a:pt x="652886" y="217832"/>
                </a:lnTo>
                <a:lnTo>
                  <a:pt x="581527" y="0"/>
                </a:lnTo>
                <a:lnTo>
                  <a:pt x="510168" y="217832"/>
                </a:lnTo>
                <a:lnTo>
                  <a:pt x="0" y="217832"/>
                </a:lnTo>
                <a:close/>
              </a:path>
            </a:pathLst>
          </a:custGeom>
          <a:solidFill>
            <a:schemeClr val="accent1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09" name="标题 1"/>
          <p:cNvSpPr/>
          <p:nvPr/>
        </p:nvSpPr>
        <p:spPr>
          <a:xfrm>
            <a:off x="8868960" y="1252440"/>
            <a:ext cx="1372320" cy="1344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0" name="标题 1"/>
          <p:cNvSpPr/>
          <p:nvPr/>
        </p:nvSpPr>
        <p:spPr>
          <a:xfrm>
            <a:off x="9342360" y="1696320"/>
            <a:ext cx="493560" cy="456480"/>
          </a:xfrm>
          <a:custGeom>
            <a:avLst/>
            <a:gdLst>
              <a:gd name="textAreaLeft" fmla="*/ 0 w 493560"/>
              <a:gd name="textAreaRight" fmla="*/ 494640 w 493560"/>
              <a:gd name="textAreaTop" fmla="*/ 0 h 456480"/>
              <a:gd name="textAreaBottom" fmla="*/ 457560 h 456480"/>
            </a:gdLst>
            <a:ahLst/>
            <a:rect l="textAreaLeft" t="textAreaTop" r="textAreaRight" b="textAreaBottom"/>
            <a:pathLst>
              <a:path w="778320" h="720001">
                <a:moveTo>
                  <a:pt x="56258" y="333700"/>
                </a:moveTo>
                <a:lnTo>
                  <a:pt x="56258" y="627457"/>
                </a:lnTo>
                <a:cubicBezTo>
                  <a:pt x="56258" y="637115"/>
                  <a:pt x="60008" y="646116"/>
                  <a:pt x="66946" y="653054"/>
                </a:cubicBezTo>
                <a:cubicBezTo>
                  <a:pt x="73885" y="659899"/>
                  <a:pt x="82980" y="663743"/>
                  <a:pt x="92544" y="663743"/>
                </a:cubicBezTo>
                <a:lnTo>
                  <a:pt x="685683" y="663743"/>
                </a:lnTo>
                <a:cubicBezTo>
                  <a:pt x="695341" y="663743"/>
                  <a:pt x="704342" y="659993"/>
                  <a:pt x="711281" y="653054"/>
                </a:cubicBezTo>
                <a:cubicBezTo>
                  <a:pt x="718125" y="646116"/>
                  <a:pt x="721969" y="637021"/>
                  <a:pt x="721969" y="627457"/>
                </a:cubicBezTo>
                <a:lnTo>
                  <a:pt x="721969" y="333700"/>
                </a:lnTo>
                <a:close/>
                <a:moveTo>
                  <a:pt x="92544" y="142049"/>
                </a:moveTo>
                <a:cubicBezTo>
                  <a:pt x="72478" y="142049"/>
                  <a:pt x="56258" y="158364"/>
                  <a:pt x="56258" y="178336"/>
                </a:cubicBezTo>
                <a:lnTo>
                  <a:pt x="56258" y="277443"/>
                </a:lnTo>
                <a:lnTo>
                  <a:pt x="721969" y="277443"/>
                </a:lnTo>
                <a:lnTo>
                  <a:pt x="721969" y="178336"/>
                </a:lnTo>
                <a:cubicBezTo>
                  <a:pt x="721969" y="158270"/>
                  <a:pt x="705655" y="142049"/>
                  <a:pt x="685683" y="142049"/>
                </a:cubicBezTo>
                <a:lnTo>
                  <a:pt x="561355" y="142049"/>
                </a:lnTo>
                <a:lnTo>
                  <a:pt x="561355" y="201026"/>
                </a:lnTo>
                <a:cubicBezTo>
                  <a:pt x="561355" y="216591"/>
                  <a:pt x="548790" y="229249"/>
                  <a:pt x="533226" y="229249"/>
                </a:cubicBezTo>
                <a:cubicBezTo>
                  <a:pt x="517661" y="229249"/>
                  <a:pt x="505097" y="216685"/>
                  <a:pt x="505097" y="201120"/>
                </a:cubicBezTo>
                <a:lnTo>
                  <a:pt x="505097" y="142049"/>
                </a:lnTo>
                <a:lnTo>
                  <a:pt x="273129" y="142049"/>
                </a:lnTo>
                <a:lnTo>
                  <a:pt x="273129" y="201026"/>
                </a:lnTo>
                <a:cubicBezTo>
                  <a:pt x="273129" y="216591"/>
                  <a:pt x="260565" y="229249"/>
                  <a:pt x="245001" y="229249"/>
                </a:cubicBezTo>
                <a:cubicBezTo>
                  <a:pt x="229436" y="229249"/>
                  <a:pt x="216872" y="216685"/>
                  <a:pt x="216872" y="201120"/>
                </a:cubicBezTo>
                <a:lnTo>
                  <a:pt x="216872" y="142049"/>
                </a:lnTo>
                <a:close/>
                <a:moveTo>
                  <a:pt x="245001" y="0"/>
                </a:moveTo>
                <a:cubicBezTo>
                  <a:pt x="260565" y="0"/>
                  <a:pt x="273129" y="12564"/>
                  <a:pt x="273129" y="28129"/>
                </a:cubicBezTo>
                <a:lnTo>
                  <a:pt x="273129" y="85792"/>
                </a:lnTo>
                <a:lnTo>
                  <a:pt x="505097" y="85792"/>
                </a:lnTo>
                <a:lnTo>
                  <a:pt x="505097" y="28129"/>
                </a:lnTo>
                <a:cubicBezTo>
                  <a:pt x="505097" y="12564"/>
                  <a:pt x="517661" y="0"/>
                  <a:pt x="533226" y="0"/>
                </a:cubicBezTo>
                <a:cubicBezTo>
                  <a:pt x="548790" y="0"/>
                  <a:pt x="561355" y="12564"/>
                  <a:pt x="561355" y="28129"/>
                </a:cubicBezTo>
                <a:lnTo>
                  <a:pt x="561355" y="85792"/>
                </a:lnTo>
                <a:lnTo>
                  <a:pt x="685683" y="85792"/>
                </a:lnTo>
                <a:cubicBezTo>
                  <a:pt x="736784" y="85792"/>
                  <a:pt x="778227" y="127235"/>
                  <a:pt x="778320" y="178336"/>
                </a:cubicBezTo>
                <a:lnTo>
                  <a:pt x="778320" y="627457"/>
                </a:lnTo>
                <a:cubicBezTo>
                  <a:pt x="778320" y="678370"/>
                  <a:pt x="736690" y="720001"/>
                  <a:pt x="685777" y="720001"/>
                </a:cubicBezTo>
                <a:lnTo>
                  <a:pt x="92544" y="720001"/>
                </a:lnTo>
                <a:cubicBezTo>
                  <a:pt x="41631" y="720001"/>
                  <a:pt x="0" y="678370"/>
                  <a:pt x="0" y="627457"/>
                </a:cubicBezTo>
                <a:lnTo>
                  <a:pt x="0" y="333700"/>
                </a:lnTo>
                <a:lnTo>
                  <a:pt x="0" y="277443"/>
                </a:lnTo>
                <a:lnTo>
                  <a:pt x="0" y="178336"/>
                </a:lnTo>
                <a:cubicBezTo>
                  <a:pt x="0" y="127235"/>
                  <a:pt x="41443" y="85792"/>
                  <a:pt x="92544" y="85792"/>
                </a:cubicBezTo>
                <a:lnTo>
                  <a:pt x="216872" y="85792"/>
                </a:lnTo>
                <a:lnTo>
                  <a:pt x="216872" y="28129"/>
                </a:lnTo>
                <a:cubicBezTo>
                  <a:pt x="216872" y="12564"/>
                  <a:pt x="229436" y="0"/>
                  <a:pt x="245001" y="0"/>
                </a:cubicBezTo>
                <a:close/>
              </a:path>
            </a:pathLst>
          </a:custGeom>
          <a:solidFill>
            <a:schemeClr val="accent1"/>
          </a:solidFill>
          <a:ln w="18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11" name="标题 1"/>
          <p:cNvSpPr/>
          <p:nvPr/>
        </p:nvSpPr>
        <p:spPr>
          <a:xfrm>
            <a:off x="3769560" y="1356480"/>
            <a:ext cx="4978080" cy="246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0" lang="en-US" sz="1360" spc="-1" strike="noStrike">
                <a:solidFill>
                  <a:srgbClr val="ffffff"/>
                </a:solidFill>
                <a:latin typeface="poppins-bold"/>
                <a:ea typeface="poppins-bold"/>
              </a:rPr>
              <a:t>What is the risk of using the latest tag in production?</a:t>
            </a:r>
            <a:endParaRPr b="0" lang="en-IN" sz="136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2" name="标题 1"/>
          <p:cNvSpPr/>
          <p:nvPr/>
        </p:nvSpPr>
        <p:spPr>
          <a:xfrm flipH="1" flipV="1">
            <a:off x="2146680" y="2946960"/>
            <a:ext cx="6504120" cy="1422000"/>
          </a:xfrm>
          <a:custGeom>
            <a:avLst/>
            <a:gdLst>
              <a:gd name="textAreaLeft" fmla="*/ -720 w 6504120"/>
              <a:gd name="textAreaRight" fmla="*/ 6504480 w 6504120"/>
              <a:gd name="textAreaTop" fmla="*/ 720 h 1422000"/>
              <a:gd name="textAreaBottom" fmla="*/ 1423800 h 1422000"/>
            </a:gdLst>
            <a:ahLst/>
            <a:rect l="textAreaLeft" t="textAreaTop" r="textAreaRight" b="textAreaBottom"/>
            <a:pathLst>
              <a:path w="6240379" h="1613495">
                <a:moveTo>
                  <a:pt x="0" y="1613495"/>
                </a:moveTo>
                <a:lnTo>
                  <a:pt x="6240379" y="1613495"/>
                </a:lnTo>
                <a:lnTo>
                  <a:pt x="6240379" y="217832"/>
                </a:lnTo>
                <a:lnTo>
                  <a:pt x="652886" y="217832"/>
                </a:lnTo>
                <a:lnTo>
                  <a:pt x="581527" y="0"/>
                </a:lnTo>
                <a:lnTo>
                  <a:pt x="510168" y="217832"/>
                </a:lnTo>
                <a:lnTo>
                  <a:pt x="0" y="217832"/>
                </a:lnTo>
                <a:close/>
              </a:path>
            </a:pathLst>
          </a:custGeom>
          <a:solidFill>
            <a:schemeClr val="bg1"/>
          </a:solidFill>
          <a:ln cap="sq" w="12700">
            <a:solidFill>
              <a:srgbClr val="22aac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3" name="标题 1"/>
          <p:cNvSpPr/>
          <p:nvPr/>
        </p:nvSpPr>
        <p:spPr>
          <a:xfrm>
            <a:off x="2039040" y="2893680"/>
            <a:ext cx="1372320" cy="1344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4" name="标题 1"/>
          <p:cNvSpPr/>
          <p:nvPr/>
        </p:nvSpPr>
        <p:spPr>
          <a:xfrm>
            <a:off x="2478240" y="3362040"/>
            <a:ext cx="493560" cy="408240"/>
          </a:xfrm>
          <a:custGeom>
            <a:avLst/>
            <a:gdLst>
              <a:gd name="textAreaLeft" fmla="*/ 0 w 493560"/>
              <a:gd name="textAreaRight" fmla="*/ 494640 w 493560"/>
              <a:gd name="textAreaTop" fmla="*/ 0 h 408240"/>
              <a:gd name="textAreaBottom" fmla="*/ 409320 h 408240"/>
            </a:gdLst>
            <a:ahLst/>
            <a:rect l="textAreaLeft" t="textAreaTop" r="textAreaRight" b="textAreaBottom"/>
            <a:pathLst>
              <a:path w="870468" h="720000">
                <a:moveTo>
                  <a:pt x="153878" y="353026"/>
                </a:moveTo>
                <a:lnTo>
                  <a:pt x="449972" y="353026"/>
                </a:lnTo>
                <a:cubicBezTo>
                  <a:pt x="472036" y="353026"/>
                  <a:pt x="489985" y="370975"/>
                  <a:pt x="489985" y="393039"/>
                </a:cubicBezTo>
                <a:cubicBezTo>
                  <a:pt x="489985" y="415103"/>
                  <a:pt x="472150" y="433051"/>
                  <a:pt x="449972" y="433051"/>
                </a:cubicBezTo>
                <a:lnTo>
                  <a:pt x="153878" y="433051"/>
                </a:lnTo>
                <a:cubicBezTo>
                  <a:pt x="131814" y="433051"/>
                  <a:pt x="113865" y="415103"/>
                  <a:pt x="113865" y="393039"/>
                </a:cubicBezTo>
                <a:cubicBezTo>
                  <a:pt x="113865" y="370975"/>
                  <a:pt x="131814" y="353026"/>
                  <a:pt x="153878" y="353026"/>
                </a:cubicBezTo>
                <a:close/>
                <a:moveTo>
                  <a:pt x="68708" y="275858"/>
                </a:moveTo>
                <a:lnTo>
                  <a:pt x="68708" y="603735"/>
                </a:lnTo>
                <a:cubicBezTo>
                  <a:pt x="68708" y="630029"/>
                  <a:pt x="90087" y="651293"/>
                  <a:pt x="116266" y="651293"/>
                </a:cubicBezTo>
                <a:lnTo>
                  <a:pt x="598821" y="651293"/>
                </a:lnTo>
                <a:lnTo>
                  <a:pt x="754317" y="651293"/>
                </a:lnTo>
                <a:cubicBezTo>
                  <a:pt x="780611" y="651293"/>
                  <a:pt x="801875" y="629915"/>
                  <a:pt x="801875" y="603735"/>
                </a:cubicBezTo>
                <a:lnTo>
                  <a:pt x="801875" y="275858"/>
                </a:lnTo>
                <a:lnTo>
                  <a:pt x="598821" y="275858"/>
                </a:lnTo>
                <a:close/>
                <a:moveTo>
                  <a:pt x="116266" y="68593"/>
                </a:moveTo>
                <a:cubicBezTo>
                  <a:pt x="89972" y="68593"/>
                  <a:pt x="68708" y="89972"/>
                  <a:pt x="68708" y="116151"/>
                </a:cubicBezTo>
                <a:lnTo>
                  <a:pt x="68708" y="207265"/>
                </a:lnTo>
                <a:lnTo>
                  <a:pt x="598821" y="207265"/>
                </a:lnTo>
                <a:lnTo>
                  <a:pt x="801875" y="207265"/>
                </a:lnTo>
                <a:lnTo>
                  <a:pt x="801875" y="116151"/>
                </a:lnTo>
                <a:cubicBezTo>
                  <a:pt x="801875" y="89857"/>
                  <a:pt x="780497" y="68593"/>
                  <a:pt x="754317" y="68593"/>
                </a:cubicBezTo>
                <a:lnTo>
                  <a:pt x="598821" y="68593"/>
                </a:lnTo>
                <a:close/>
                <a:moveTo>
                  <a:pt x="116266" y="0"/>
                </a:moveTo>
                <a:lnTo>
                  <a:pt x="598821" y="0"/>
                </a:lnTo>
                <a:lnTo>
                  <a:pt x="754317" y="0"/>
                </a:lnTo>
                <a:cubicBezTo>
                  <a:pt x="818338" y="0"/>
                  <a:pt x="870468" y="52131"/>
                  <a:pt x="870468" y="116151"/>
                </a:cubicBezTo>
                <a:lnTo>
                  <a:pt x="870468" y="241562"/>
                </a:lnTo>
                <a:lnTo>
                  <a:pt x="870468" y="603735"/>
                </a:lnTo>
                <a:cubicBezTo>
                  <a:pt x="870468" y="667869"/>
                  <a:pt x="818338" y="720000"/>
                  <a:pt x="754317" y="720000"/>
                </a:cubicBezTo>
                <a:lnTo>
                  <a:pt x="598821" y="720000"/>
                </a:lnTo>
                <a:lnTo>
                  <a:pt x="116266" y="720000"/>
                </a:lnTo>
                <a:cubicBezTo>
                  <a:pt x="52246" y="720000"/>
                  <a:pt x="115" y="667869"/>
                  <a:pt x="115" y="603849"/>
                </a:cubicBezTo>
                <a:lnTo>
                  <a:pt x="115" y="241841"/>
                </a:lnTo>
                <a:lnTo>
                  <a:pt x="0" y="241562"/>
                </a:lnTo>
                <a:lnTo>
                  <a:pt x="115" y="241284"/>
                </a:lnTo>
                <a:lnTo>
                  <a:pt x="115" y="116151"/>
                </a:lnTo>
                <a:cubicBezTo>
                  <a:pt x="115" y="52131"/>
                  <a:pt x="52246" y="0"/>
                  <a:pt x="116266" y="0"/>
                </a:cubicBezTo>
                <a:close/>
              </a:path>
            </a:pathLst>
          </a:custGeom>
          <a:solidFill>
            <a:schemeClr val="accent1"/>
          </a:solidFill>
          <a:ln w="18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15" name="标题 1"/>
          <p:cNvSpPr/>
          <p:nvPr/>
        </p:nvSpPr>
        <p:spPr>
          <a:xfrm>
            <a:off x="3521520" y="3033000"/>
            <a:ext cx="4963320" cy="246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r>
              <a:rPr b="0" lang="en-US" sz="1470" spc="-1" strike="noStrike">
                <a:solidFill>
                  <a:srgbClr val="262626"/>
                </a:solidFill>
                <a:latin typeface="poppins-bold"/>
                <a:ea typeface="poppins-bold"/>
              </a:rPr>
              <a:t>Why is using root inside containers discouraged?</a:t>
            </a:r>
            <a:endParaRPr b="0" lang="en-IN" sz="14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6" name="标题 1"/>
          <p:cNvSpPr/>
          <p:nvPr/>
        </p:nvSpPr>
        <p:spPr>
          <a:xfrm flipV="1">
            <a:off x="3656880" y="4709160"/>
            <a:ext cx="6504120" cy="1422000"/>
          </a:xfrm>
          <a:custGeom>
            <a:avLst/>
            <a:gdLst>
              <a:gd name="textAreaLeft" fmla="*/ 0 w 6504120"/>
              <a:gd name="textAreaRight" fmla="*/ 6505200 w 6504120"/>
              <a:gd name="textAreaTop" fmla="*/ 720 h 1422000"/>
              <a:gd name="textAreaBottom" fmla="*/ 1423800 h 1422000"/>
            </a:gdLst>
            <a:ahLst/>
            <a:rect l="textAreaLeft" t="textAreaTop" r="textAreaRight" b="textAreaBottom"/>
            <a:pathLst>
              <a:path w="6240379" h="1613495">
                <a:moveTo>
                  <a:pt x="0" y="1613495"/>
                </a:moveTo>
                <a:lnTo>
                  <a:pt x="6240379" y="1613495"/>
                </a:lnTo>
                <a:lnTo>
                  <a:pt x="6240379" y="217832"/>
                </a:lnTo>
                <a:lnTo>
                  <a:pt x="652886" y="217832"/>
                </a:lnTo>
                <a:lnTo>
                  <a:pt x="581527" y="0"/>
                </a:lnTo>
                <a:lnTo>
                  <a:pt x="510168" y="217832"/>
                </a:lnTo>
                <a:lnTo>
                  <a:pt x="0" y="217832"/>
                </a:lnTo>
                <a:close/>
              </a:path>
            </a:pathLst>
          </a:custGeom>
          <a:solidFill>
            <a:schemeClr val="accent1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17" name="标题 1"/>
          <p:cNvSpPr/>
          <p:nvPr/>
        </p:nvSpPr>
        <p:spPr>
          <a:xfrm>
            <a:off x="8868960" y="4654800"/>
            <a:ext cx="1372320" cy="1344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8" name="标题 1"/>
          <p:cNvSpPr/>
          <p:nvPr/>
        </p:nvSpPr>
        <p:spPr>
          <a:xfrm>
            <a:off x="9342360" y="5098680"/>
            <a:ext cx="493560" cy="456480"/>
          </a:xfrm>
          <a:custGeom>
            <a:avLst/>
            <a:gdLst>
              <a:gd name="textAreaLeft" fmla="*/ 0 w 493560"/>
              <a:gd name="textAreaRight" fmla="*/ 494640 w 493560"/>
              <a:gd name="textAreaTop" fmla="*/ 0 h 456480"/>
              <a:gd name="textAreaBottom" fmla="*/ 457560 h 456480"/>
            </a:gdLst>
            <a:ahLst/>
            <a:rect l="textAreaLeft" t="textAreaTop" r="textAreaRight" b="textAreaBottom"/>
            <a:pathLst>
              <a:path w="778320" h="720001">
                <a:moveTo>
                  <a:pt x="56258" y="333700"/>
                </a:moveTo>
                <a:lnTo>
                  <a:pt x="56258" y="627457"/>
                </a:lnTo>
                <a:cubicBezTo>
                  <a:pt x="56258" y="637115"/>
                  <a:pt x="60008" y="646116"/>
                  <a:pt x="66946" y="653054"/>
                </a:cubicBezTo>
                <a:cubicBezTo>
                  <a:pt x="73885" y="659899"/>
                  <a:pt x="82980" y="663743"/>
                  <a:pt x="92544" y="663743"/>
                </a:cubicBezTo>
                <a:lnTo>
                  <a:pt x="685683" y="663743"/>
                </a:lnTo>
                <a:cubicBezTo>
                  <a:pt x="695341" y="663743"/>
                  <a:pt x="704342" y="659993"/>
                  <a:pt x="711281" y="653054"/>
                </a:cubicBezTo>
                <a:cubicBezTo>
                  <a:pt x="718125" y="646116"/>
                  <a:pt x="721969" y="637021"/>
                  <a:pt x="721969" y="627457"/>
                </a:cubicBezTo>
                <a:lnTo>
                  <a:pt x="721969" y="333700"/>
                </a:lnTo>
                <a:close/>
                <a:moveTo>
                  <a:pt x="92544" y="142049"/>
                </a:moveTo>
                <a:cubicBezTo>
                  <a:pt x="72478" y="142049"/>
                  <a:pt x="56258" y="158364"/>
                  <a:pt x="56258" y="178336"/>
                </a:cubicBezTo>
                <a:lnTo>
                  <a:pt x="56258" y="277443"/>
                </a:lnTo>
                <a:lnTo>
                  <a:pt x="721969" y="277443"/>
                </a:lnTo>
                <a:lnTo>
                  <a:pt x="721969" y="178336"/>
                </a:lnTo>
                <a:cubicBezTo>
                  <a:pt x="721969" y="158270"/>
                  <a:pt x="705655" y="142049"/>
                  <a:pt x="685683" y="142049"/>
                </a:cubicBezTo>
                <a:lnTo>
                  <a:pt x="561355" y="142049"/>
                </a:lnTo>
                <a:lnTo>
                  <a:pt x="561355" y="201026"/>
                </a:lnTo>
                <a:cubicBezTo>
                  <a:pt x="561355" y="216591"/>
                  <a:pt x="548790" y="229249"/>
                  <a:pt x="533226" y="229249"/>
                </a:cubicBezTo>
                <a:cubicBezTo>
                  <a:pt x="517661" y="229249"/>
                  <a:pt x="505097" y="216685"/>
                  <a:pt x="505097" y="201120"/>
                </a:cubicBezTo>
                <a:lnTo>
                  <a:pt x="505097" y="142049"/>
                </a:lnTo>
                <a:lnTo>
                  <a:pt x="273129" y="142049"/>
                </a:lnTo>
                <a:lnTo>
                  <a:pt x="273129" y="201026"/>
                </a:lnTo>
                <a:cubicBezTo>
                  <a:pt x="273129" y="216591"/>
                  <a:pt x="260565" y="229249"/>
                  <a:pt x="245001" y="229249"/>
                </a:cubicBezTo>
                <a:cubicBezTo>
                  <a:pt x="229436" y="229249"/>
                  <a:pt x="216872" y="216685"/>
                  <a:pt x="216872" y="201120"/>
                </a:cubicBezTo>
                <a:lnTo>
                  <a:pt x="216872" y="142049"/>
                </a:lnTo>
                <a:close/>
                <a:moveTo>
                  <a:pt x="245001" y="0"/>
                </a:moveTo>
                <a:cubicBezTo>
                  <a:pt x="260565" y="0"/>
                  <a:pt x="273129" y="12564"/>
                  <a:pt x="273129" y="28129"/>
                </a:cubicBezTo>
                <a:lnTo>
                  <a:pt x="273129" y="85792"/>
                </a:lnTo>
                <a:lnTo>
                  <a:pt x="505097" y="85792"/>
                </a:lnTo>
                <a:lnTo>
                  <a:pt x="505097" y="28129"/>
                </a:lnTo>
                <a:cubicBezTo>
                  <a:pt x="505097" y="12564"/>
                  <a:pt x="517661" y="0"/>
                  <a:pt x="533226" y="0"/>
                </a:cubicBezTo>
                <a:cubicBezTo>
                  <a:pt x="548790" y="0"/>
                  <a:pt x="561355" y="12564"/>
                  <a:pt x="561355" y="28129"/>
                </a:cubicBezTo>
                <a:lnTo>
                  <a:pt x="561355" y="85792"/>
                </a:lnTo>
                <a:lnTo>
                  <a:pt x="685683" y="85792"/>
                </a:lnTo>
                <a:cubicBezTo>
                  <a:pt x="736784" y="85792"/>
                  <a:pt x="778227" y="127235"/>
                  <a:pt x="778320" y="178336"/>
                </a:cubicBezTo>
                <a:lnTo>
                  <a:pt x="778320" y="627457"/>
                </a:lnTo>
                <a:cubicBezTo>
                  <a:pt x="778320" y="678370"/>
                  <a:pt x="736690" y="720001"/>
                  <a:pt x="685777" y="720001"/>
                </a:cubicBezTo>
                <a:lnTo>
                  <a:pt x="92544" y="720001"/>
                </a:lnTo>
                <a:cubicBezTo>
                  <a:pt x="41631" y="720001"/>
                  <a:pt x="0" y="678370"/>
                  <a:pt x="0" y="627457"/>
                </a:cubicBezTo>
                <a:lnTo>
                  <a:pt x="0" y="333700"/>
                </a:lnTo>
                <a:lnTo>
                  <a:pt x="0" y="277443"/>
                </a:lnTo>
                <a:lnTo>
                  <a:pt x="0" y="178336"/>
                </a:lnTo>
                <a:cubicBezTo>
                  <a:pt x="0" y="127235"/>
                  <a:pt x="41443" y="85792"/>
                  <a:pt x="92544" y="85792"/>
                </a:cubicBezTo>
                <a:lnTo>
                  <a:pt x="216872" y="85792"/>
                </a:lnTo>
                <a:lnTo>
                  <a:pt x="216872" y="28129"/>
                </a:lnTo>
                <a:cubicBezTo>
                  <a:pt x="216872" y="12564"/>
                  <a:pt x="229436" y="0"/>
                  <a:pt x="245001" y="0"/>
                </a:cubicBezTo>
                <a:close/>
              </a:path>
            </a:pathLst>
          </a:custGeom>
          <a:solidFill>
            <a:schemeClr val="accent1"/>
          </a:solidFill>
          <a:ln w="18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19" name="标题 1"/>
          <p:cNvSpPr/>
          <p:nvPr/>
        </p:nvSpPr>
        <p:spPr>
          <a:xfrm>
            <a:off x="3769560" y="4758840"/>
            <a:ext cx="4978080" cy="246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0" lang="en-US" sz="1450" spc="-1" strike="noStrike">
                <a:solidFill>
                  <a:srgbClr val="ffffff"/>
                </a:solidFill>
                <a:latin typeface="poppins-bold"/>
                <a:ea typeface="poppins-bold"/>
              </a:rPr>
              <a:t>Name one way to verify container image integrity.</a:t>
            </a:r>
            <a:endParaRPr b="0" lang="en-IN" sz="14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0" name="标题 1"/>
          <p:cNvSpPr/>
          <p:nvPr/>
        </p:nvSpPr>
        <p:spPr>
          <a:xfrm>
            <a:off x="541440" y="228600"/>
            <a:ext cx="11124000" cy="43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poppins-bold"/>
                <a:ea typeface="poppins-bold"/>
              </a:rPr>
              <a:t>Questions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1" name="标题 1"/>
          <p:cNvSpPr/>
          <p:nvPr/>
        </p:nvSpPr>
        <p:spPr>
          <a:xfrm flipH="1" flipV="1">
            <a:off x="292680" y="288720"/>
            <a:ext cx="172080" cy="123840"/>
          </a:xfrm>
          <a:custGeom>
            <a:avLst/>
            <a:gdLst>
              <a:gd name="textAreaLeft" fmla="*/ 720 w 172080"/>
              <a:gd name="textAreaRight" fmla="*/ 173880 w 172080"/>
              <a:gd name="textAreaTop" fmla="*/ 720 h 123840"/>
              <a:gd name="textAreaBottom" fmla="*/ 125640 h 123840"/>
            </a:gdLst>
            <a:ahLst/>
            <a:rect l="textAreaLeft" t="textAreaTop" r="textAreaRight" b="textAreaBottom"/>
            <a:pathLst>
              <a:path w="121644" h="124921">
                <a:moveTo>
                  <a:pt x="86420" y="0"/>
                </a:moveTo>
                <a:lnTo>
                  <a:pt x="106489" y="0"/>
                </a:lnTo>
                <a:cubicBezTo>
                  <a:pt x="111131" y="0"/>
                  <a:pt x="114817" y="1297"/>
                  <a:pt x="117548" y="3891"/>
                </a:cubicBezTo>
                <a:cubicBezTo>
                  <a:pt x="120278" y="6485"/>
                  <a:pt x="121644" y="10103"/>
                  <a:pt x="121644" y="14745"/>
                </a:cubicBezTo>
                <a:lnTo>
                  <a:pt x="121644" y="61846"/>
                </a:lnTo>
                <a:cubicBezTo>
                  <a:pt x="121644" y="80413"/>
                  <a:pt x="117548" y="95568"/>
                  <a:pt x="109356" y="107309"/>
                </a:cubicBezTo>
                <a:cubicBezTo>
                  <a:pt x="101165" y="119050"/>
                  <a:pt x="88331" y="124921"/>
                  <a:pt x="70856" y="124921"/>
                </a:cubicBezTo>
                <a:lnTo>
                  <a:pt x="70856" y="104442"/>
                </a:lnTo>
                <a:cubicBezTo>
                  <a:pt x="85601" y="101711"/>
                  <a:pt x="93246" y="88195"/>
                  <a:pt x="93792" y="63894"/>
                </a:cubicBezTo>
                <a:lnTo>
                  <a:pt x="83143" y="63894"/>
                </a:lnTo>
                <a:cubicBezTo>
                  <a:pt x="74952" y="63894"/>
                  <a:pt x="70856" y="60071"/>
                  <a:pt x="70856" y="52426"/>
                </a:cubicBezTo>
                <a:lnTo>
                  <a:pt x="70856" y="14745"/>
                </a:lnTo>
                <a:cubicBezTo>
                  <a:pt x="70856" y="4915"/>
                  <a:pt x="76044" y="0"/>
                  <a:pt x="86420" y="0"/>
                </a:cubicBezTo>
                <a:close/>
                <a:moveTo>
                  <a:pt x="15564" y="0"/>
                </a:moveTo>
                <a:lnTo>
                  <a:pt x="35633" y="0"/>
                </a:lnTo>
                <a:cubicBezTo>
                  <a:pt x="40275" y="0"/>
                  <a:pt x="43961" y="1297"/>
                  <a:pt x="46691" y="3891"/>
                </a:cubicBezTo>
                <a:cubicBezTo>
                  <a:pt x="49422" y="6485"/>
                  <a:pt x="50787" y="10103"/>
                  <a:pt x="50787" y="14745"/>
                </a:cubicBezTo>
                <a:lnTo>
                  <a:pt x="50787" y="61846"/>
                </a:lnTo>
                <a:cubicBezTo>
                  <a:pt x="50787" y="80413"/>
                  <a:pt x="46691" y="95568"/>
                  <a:pt x="38500" y="107309"/>
                </a:cubicBezTo>
                <a:cubicBezTo>
                  <a:pt x="30308" y="119050"/>
                  <a:pt x="17475" y="124921"/>
                  <a:pt x="0" y="124921"/>
                </a:cubicBezTo>
                <a:lnTo>
                  <a:pt x="0" y="104442"/>
                </a:lnTo>
                <a:cubicBezTo>
                  <a:pt x="14744" y="101711"/>
                  <a:pt x="22390" y="88195"/>
                  <a:pt x="22936" y="63894"/>
                </a:cubicBezTo>
                <a:lnTo>
                  <a:pt x="12287" y="63894"/>
                </a:lnTo>
                <a:cubicBezTo>
                  <a:pt x="4095" y="63894"/>
                  <a:pt x="0" y="60071"/>
                  <a:pt x="0" y="52426"/>
                </a:cubicBezTo>
                <a:lnTo>
                  <a:pt x="0" y="14745"/>
                </a:lnTo>
                <a:cubicBezTo>
                  <a:pt x="0" y="4915"/>
                  <a:pt x="5188" y="0"/>
                  <a:pt x="15564" y="0"/>
                </a:cubicBez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cxnSp>
        <p:nvCxnSpPr>
          <p:cNvPr id="322" name="标题 1"/>
          <p:cNvCxnSpPr/>
          <p:nvPr/>
        </p:nvCxnSpPr>
        <p:spPr>
          <a:xfrm>
            <a:off x="293040" y="781560"/>
            <a:ext cx="11899800" cy="1080"/>
          </a:xfrm>
          <a:prstGeom prst="straightConnector1">
            <a:avLst/>
          </a:prstGeom>
          <a:ln cap="sq" w="38100">
            <a:solidFill>
              <a:srgbClr val="22aacf"/>
            </a:solidFill>
            <a:miter/>
          </a:ln>
        </p:spPr>
      </p:cxnSp>
      <p:cxnSp>
        <p:nvCxnSpPr>
          <p:cNvPr id="323" name="标题 1"/>
          <p:cNvCxnSpPr/>
          <p:nvPr/>
        </p:nvCxnSpPr>
        <p:spPr>
          <a:xfrm>
            <a:off x="293040" y="842400"/>
            <a:ext cx="11899800" cy="1080"/>
          </a:xfrm>
          <a:prstGeom prst="straightConnector1">
            <a:avLst/>
          </a:prstGeom>
          <a:ln cap="sq" w="9525">
            <a:solidFill>
              <a:srgbClr val="22aacf"/>
            </a:solidFill>
            <a:miter/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标题 1"/>
          <p:cNvSpPr/>
          <p:nvPr/>
        </p:nvSpPr>
        <p:spPr>
          <a:xfrm>
            <a:off x="0" y="0"/>
            <a:ext cx="12191040" cy="685692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5" name="标题 1"/>
          <p:cNvSpPr/>
          <p:nvPr/>
        </p:nvSpPr>
        <p:spPr>
          <a:xfrm flipV="1">
            <a:off x="3656880" y="1307160"/>
            <a:ext cx="6504120" cy="1422000"/>
          </a:xfrm>
          <a:custGeom>
            <a:avLst/>
            <a:gdLst>
              <a:gd name="textAreaLeft" fmla="*/ 0 w 6504120"/>
              <a:gd name="textAreaRight" fmla="*/ 6505200 w 6504120"/>
              <a:gd name="textAreaTop" fmla="*/ 720 h 1422000"/>
              <a:gd name="textAreaBottom" fmla="*/ 1423800 h 1422000"/>
            </a:gdLst>
            <a:ahLst/>
            <a:rect l="textAreaLeft" t="textAreaTop" r="textAreaRight" b="textAreaBottom"/>
            <a:pathLst>
              <a:path w="6240379" h="1613495">
                <a:moveTo>
                  <a:pt x="0" y="1613495"/>
                </a:moveTo>
                <a:lnTo>
                  <a:pt x="6240379" y="1613495"/>
                </a:lnTo>
                <a:lnTo>
                  <a:pt x="6240379" y="217832"/>
                </a:lnTo>
                <a:lnTo>
                  <a:pt x="652886" y="217832"/>
                </a:lnTo>
                <a:lnTo>
                  <a:pt x="581527" y="0"/>
                </a:lnTo>
                <a:lnTo>
                  <a:pt x="510168" y="217832"/>
                </a:lnTo>
                <a:lnTo>
                  <a:pt x="0" y="217832"/>
                </a:lnTo>
                <a:close/>
              </a:path>
            </a:pathLst>
          </a:custGeom>
          <a:solidFill>
            <a:schemeClr val="accent1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26" name="标题 1"/>
          <p:cNvSpPr/>
          <p:nvPr/>
        </p:nvSpPr>
        <p:spPr>
          <a:xfrm>
            <a:off x="3769560" y="1621800"/>
            <a:ext cx="4978080" cy="81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Poppins"/>
                <a:ea typeface="Poppins"/>
              </a:rPr>
              <a:t>Images can change without notice; breaks reproducibility and security consistency.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7" name="标题 1"/>
          <p:cNvSpPr/>
          <p:nvPr/>
        </p:nvSpPr>
        <p:spPr>
          <a:xfrm>
            <a:off x="8868960" y="1252440"/>
            <a:ext cx="1372320" cy="1344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8" name="标题 1"/>
          <p:cNvSpPr/>
          <p:nvPr/>
        </p:nvSpPr>
        <p:spPr>
          <a:xfrm>
            <a:off x="9342360" y="1696320"/>
            <a:ext cx="493560" cy="456480"/>
          </a:xfrm>
          <a:custGeom>
            <a:avLst/>
            <a:gdLst>
              <a:gd name="textAreaLeft" fmla="*/ 0 w 493560"/>
              <a:gd name="textAreaRight" fmla="*/ 494640 w 493560"/>
              <a:gd name="textAreaTop" fmla="*/ 0 h 456480"/>
              <a:gd name="textAreaBottom" fmla="*/ 457560 h 456480"/>
            </a:gdLst>
            <a:ahLst/>
            <a:rect l="textAreaLeft" t="textAreaTop" r="textAreaRight" b="textAreaBottom"/>
            <a:pathLst>
              <a:path w="778320" h="720001">
                <a:moveTo>
                  <a:pt x="56258" y="333700"/>
                </a:moveTo>
                <a:lnTo>
                  <a:pt x="56258" y="627457"/>
                </a:lnTo>
                <a:cubicBezTo>
                  <a:pt x="56258" y="637115"/>
                  <a:pt x="60008" y="646116"/>
                  <a:pt x="66946" y="653054"/>
                </a:cubicBezTo>
                <a:cubicBezTo>
                  <a:pt x="73885" y="659899"/>
                  <a:pt x="82980" y="663743"/>
                  <a:pt x="92544" y="663743"/>
                </a:cubicBezTo>
                <a:lnTo>
                  <a:pt x="685683" y="663743"/>
                </a:lnTo>
                <a:cubicBezTo>
                  <a:pt x="695341" y="663743"/>
                  <a:pt x="704342" y="659993"/>
                  <a:pt x="711281" y="653054"/>
                </a:cubicBezTo>
                <a:cubicBezTo>
                  <a:pt x="718125" y="646116"/>
                  <a:pt x="721969" y="637021"/>
                  <a:pt x="721969" y="627457"/>
                </a:cubicBezTo>
                <a:lnTo>
                  <a:pt x="721969" y="333700"/>
                </a:lnTo>
                <a:close/>
                <a:moveTo>
                  <a:pt x="92544" y="142049"/>
                </a:moveTo>
                <a:cubicBezTo>
                  <a:pt x="72478" y="142049"/>
                  <a:pt x="56258" y="158364"/>
                  <a:pt x="56258" y="178336"/>
                </a:cubicBezTo>
                <a:lnTo>
                  <a:pt x="56258" y="277443"/>
                </a:lnTo>
                <a:lnTo>
                  <a:pt x="721969" y="277443"/>
                </a:lnTo>
                <a:lnTo>
                  <a:pt x="721969" y="178336"/>
                </a:lnTo>
                <a:cubicBezTo>
                  <a:pt x="721969" y="158270"/>
                  <a:pt x="705655" y="142049"/>
                  <a:pt x="685683" y="142049"/>
                </a:cubicBezTo>
                <a:lnTo>
                  <a:pt x="561355" y="142049"/>
                </a:lnTo>
                <a:lnTo>
                  <a:pt x="561355" y="201026"/>
                </a:lnTo>
                <a:cubicBezTo>
                  <a:pt x="561355" y="216591"/>
                  <a:pt x="548790" y="229249"/>
                  <a:pt x="533226" y="229249"/>
                </a:cubicBezTo>
                <a:cubicBezTo>
                  <a:pt x="517661" y="229249"/>
                  <a:pt x="505097" y="216685"/>
                  <a:pt x="505097" y="201120"/>
                </a:cubicBezTo>
                <a:lnTo>
                  <a:pt x="505097" y="142049"/>
                </a:lnTo>
                <a:lnTo>
                  <a:pt x="273129" y="142049"/>
                </a:lnTo>
                <a:lnTo>
                  <a:pt x="273129" y="201026"/>
                </a:lnTo>
                <a:cubicBezTo>
                  <a:pt x="273129" y="216591"/>
                  <a:pt x="260565" y="229249"/>
                  <a:pt x="245001" y="229249"/>
                </a:cubicBezTo>
                <a:cubicBezTo>
                  <a:pt x="229436" y="229249"/>
                  <a:pt x="216872" y="216685"/>
                  <a:pt x="216872" y="201120"/>
                </a:cubicBezTo>
                <a:lnTo>
                  <a:pt x="216872" y="142049"/>
                </a:lnTo>
                <a:close/>
                <a:moveTo>
                  <a:pt x="245001" y="0"/>
                </a:moveTo>
                <a:cubicBezTo>
                  <a:pt x="260565" y="0"/>
                  <a:pt x="273129" y="12564"/>
                  <a:pt x="273129" y="28129"/>
                </a:cubicBezTo>
                <a:lnTo>
                  <a:pt x="273129" y="85792"/>
                </a:lnTo>
                <a:lnTo>
                  <a:pt x="505097" y="85792"/>
                </a:lnTo>
                <a:lnTo>
                  <a:pt x="505097" y="28129"/>
                </a:lnTo>
                <a:cubicBezTo>
                  <a:pt x="505097" y="12564"/>
                  <a:pt x="517661" y="0"/>
                  <a:pt x="533226" y="0"/>
                </a:cubicBezTo>
                <a:cubicBezTo>
                  <a:pt x="548790" y="0"/>
                  <a:pt x="561355" y="12564"/>
                  <a:pt x="561355" y="28129"/>
                </a:cubicBezTo>
                <a:lnTo>
                  <a:pt x="561355" y="85792"/>
                </a:lnTo>
                <a:lnTo>
                  <a:pt x="685683" y="85792"/>
                </a:lnTo>
                <a:cubicBezTo>
                  <a:pt x="736784" y="85792"/>
                  <a:pt x="778227" y="127235"/>
                  <a:pt x="778320" y="178336"/>
                </a:cubicBezTo>
                <a:lnTo>
                  <a:pt x="778320" y="627457"/>
                </a:lnTo>
                <a:cubicBezTo>
                  <a:pt x="778320" y="678370"/>
                  <a:pt x="736690" y="720001"/>
                  <a:pt x="685777" y="720001"/>
                </a:cubicBezTo>
                <a:lnTo>
                  <a:pt x="92544" y="720001"/>
                </a:lnTo>
                <a:cubicBezTo>
                  <a:pt x="41631" y="720001"/>
                  <a:pt x="0" y="678370"/>
                  <a:pt x="0" y="627457"/>
                </a:cubicBezTo>
                <a:lnTo>
                  <a:pt x="0" y="333700"/>
                </a:lnTo>
                <a:lnTo>
                  <a:pt x="0" y="277443"/>
                </a:lnTo>
                <a:lnTo>
                  <a:pt x="0" y="178336"/>
                </a:lnTo>
                <a:cubicBezTo>
                  <a:pt x="0" y="127235"/>
                  <a:pt x="41443" y="85792"/>
                  <a:pt x="92544" y="85792"/>
                </a:cubicBezTo>
                <a:lnTo>
                  <a:pt x="216872" y="85792"/>
                </a:lnTo>
                <a:lnTo>
                  <a:pt x="216872" y="28129"/>
                </a:lnTo>
                <a:cubicBezTo>
                  <a:pt x="216872" y="12564"/>
                  <a:pt x="229436" y="0"/>
                  <a:pt x="245001" y="0"/>
                </a:cubicBezTo>
                <a:close/>
              </a:path>
            </a:pathLst>
          </a:custGeom>
          <a:solidFill>
            <a:schemeClr val="accent1"/>
          </a:solidFill>
          <a:ln w="18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29" name="标题 1"/>
          <p:cNvSpPr/>
          <p:nvPr/>
        </p:nvSpPr>
        <p:spPr>
          <a:xfrm>
            <a:off x="3769560" y="1356480"/>
            <a:ext cx="4978080" cy="246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0" lang="en-US" sz="1360" spc="-1" strike="noStrike">
                <a:solidFill>
                  <a:srgbClr val="ffffff"/>
                </a:solidFill>
                <a:latin typeface="poppins-bold"/>
                <a:ea typeface="poppins-bold"/>
              </a:rPr>
              <a:t>What is the risk of using the latest tag in production?</a:t>
            </a:r>
            <a:endParaRPr b="0" lang="en-IN" sz="136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0" name="标题 1"/>
          <p:cNvSpPr/>
          <p:nvPr/>
        </p:nvSpPr>
        <p:spPr>
          <a:xfrm flipH="1" flipV="1">
            <a:off x="2146680" y="2946960"/>
            <a:ext cx="6504120" cy="1422000"/>
          </a:xfrm>
          <a:custGeom>
            <a:avLst/>
            <a:gdLst>
              <a:gd name="textAreaLeft" fmla="*/ -720 w 6504120"/>
              <a:gd name="textAreaRight" fmla="*/ 6504480 w 6504120"/>
              <a:gd name="textAreaTop" fmla="*/ 720 h 1422000"/>
              <a:gd name="textAreaBottom" fmla="*/ 1423800 h 1422000"/>
            </a:gdLst>
            <a:ahLst/>
            <a:rect l="textAreaLeft" t="textAreaTop" r="textAreaRight" b="textAreaBottom"/>
            <a:pathLst>
              <a:path w="6240379" h="1613495">
                <a:moveTo>
                  <a:pt x="0" y="1613495"/>
                </a:moveTo>
                <a:lnTo>
                  <a:pt x="6240379" y="1613495"/>
                </a:lnTo>
                <a:lnTo>
                  <a:pt x="6240379" y="217832"/>
                </a:lnTo>
                <a:lnTo>
                  <a:pt x="652886" y="217832"/>
                </a:lnTo>
                <a:lnTo>
                  <a:pt x="581527" y="0"/>
                </a:lnTo>
                <a:lnTo>
                  <a:pt x="510168" y="217832"/>
                </a:lnTo>
                <a:lnTo>
                  <a:pt x="0" y="217832"/>
                </a:lnTo>
                <a:close/>
              </a:path>
            </a:pathLst>
          </a:custGeom>
          <a:solidFill>
            <a:schemeClr val="bg1"/>
          </a:solidFill>
          <a:ln cap="sq" w="12700">
            <a:solidFill>
              <a:srgbClr val="22aac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1" name="标题 1"/>
          <p:cNvSpPr/>
          <p:nvPr/>
        </p:nvSpPr>
        <p:spPr>
          <a:xfrm>
            <a:off x="3521520" y="3298320"/>
            <a:ext cx="4963320" cy="81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r">
              <a:lnSpc>
                <a:spcPct val="100000"/>
              </a:lnSpc>
            </a:pPr>
            <a:r>
              <a:rPr b="0" lang="en-US" sz="1200" spc="-1" strike="noStrike">
                <a:solidFill>
                  <a:srgbClr val="262626"/>
                </a:solidFill>
                <a:latin typeface="Poppins"/>
                <a:ea typeface="Poppins"/>
              </a:rPr>
              <a:t>A compromised container can become a root process on the host if not properly isolated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2" name="标题 1"/>
          <p:cNvSpPr/>
          <p:nvPr/>
        </p:nvSpPr>
        <p:spPr>
          <a:xfrm>
            <a:off x="2039040" y="2893680"/>
            <a:ext cx="1372320" cy="1344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3" name="标题 1"/>
          <p:cNvSpPr/>
          <p:nvPr/>
        </p:nvSpPr>
        <p:spPr>
          <a:xfrm>
            <a:off x="2478240" y="3362040"/>
            <a:ext cx="493560" cy="408240"/>
          </a:xfrm>
          <a:custGeom>
            <a:avLst/>
            <a:gdLst>
              <a:gd name="textAreaLeft" fmla="*/ 0 w 493560"/>
              <a:gd name="textAreaRight" fmla="*/ 494640 w 493560"/>
              <a:gd name="textAreaTop" fmla="*/ 0 h 408240"/>
              <a:gd name="textAreaBottom" fmla="*/ 409320 h 408240"/>
            </a:gdLst>
            <a:ahLst/>
            <a:rect l="textAreaLeft" t="textAreaTop" r="textAreaRight" b="textAreaBottom"/>
            <a:pathLst>
              <a:path w="870468" h="720000">
                <a:moveTo>
                  <a:pt x="153878" y="353026"/>
                </a:moveTo>
                <a:lnTo>
                  <a:pt x="449972" y="353026"/>
                </a:lnTo>
                <a:cubicBezTo>
                  <a:pt x="472036" y="353026"/>
                  <a:pt x="489985" y="370975"/>
                  <a:pt x="489985" y="393039"/>
                </a:cubicBezTo>
                <a:cubicBezTo>
                  <a:pt x="489985" y="415103"/>
                  <a:pt x="472150" y="433051"/>
                  <a:pt x="449972" y="433051"/>
                </a:cubicBezTo>
                <a:lnTo>
                  <a:pt x="153878" y="433051"/>
                </a:lnTo>
                <a:cubicBezTo>
                  <a:pt x="131814" y="433051"/>
                  <a:pt x="113865" y="415103"/>
                  <a:pt x="113865" y="393039"/>
                </a:cubicBezTo>
                <a:cubicBezTo>
                  <a:pt x="113865" y="370975"/>
                  <a:pt x="131814" y="353026"/>
                  <a:pt x="153878" y="353026"/>
                </a:cubicBezTo>
                <a:close/>
                <a:moveTo>
                  <a:pt x="68708" y="275858"/>
                </a:moveTo>
                <a:lnTo>
                  <a:pt x="68708" y="603735"/>
                </a:lnTo>
                <a:cubicBezTo>
                  <a:pt x="68708" y="630029"/>
                  <a:pt x="90087" y="651293"/>
                  <a:pt x="116266" y="651293"/>
                </a:cubicBezTo>
                <a:lnTo>
                  <a:pt x="598821" y="651293"/>
                </a:lnTo>
                <a:lnTo>
                  <a:pt x="754317" y="651293"/>
                </a:lnTo>
                <a:cubicBezTo>
                  <a:pt x="780611" y="651293"/>
                  <a:pt x="801875" y="629915"/>
                  <a:pt x="801875" y="603735"/>
                </a:cubicBezTo>
                <a:lnTo>
                  <a:pt x="801875" y="275858"/>
                </a:lnTo>
                <a:lnTo>
                  <a:pt x="598821" y="275858"/>
                </a:lnTo>
                <a:close/>
                <a:moveTo>
                  <a:pt x="116266" y="68593"/>
                </a:moveTo>
                <a:cubicBezTo>
                  <a:pt x="89972" y="68593"/>
                  <a:pt x="68708" y="89972"/>
                  <a:pt x="68708" y="116151"/>
                </a:cubicBezTo>
                <a:lnTo>
                  <a:pt x="68708" y="207265"/>
                </a:lnTo>
                <a:lnTo>
                  <a:pt x="598821" y="207265"/>
                </a:lnTo>
                <a:lnTo>
                  <a:pt x="801875" y="207265"/>
                </a:lnTo>
                <a:lnTo>
                  <a:pt x="801875" y="116151"/>
                </a:lnTo>
                <a:cubicBezTo>
                  <a:pt x="801875" y="89857"/>
                  <a:pt x="780497" y="68593"/>
                  <a:pt x="754317" y="68593"/>
                </a:cubicBezTo>
                <a:lnTo>
                  <a:pt x="598821" y="68593"/>
                </a:lnTo>
                <a:close/>
                <a:moveTo>
                  <a:pt x="116266" y="0"/>
                </a:moveTo>
                <a:lnTo>
                  <a:pt x="598821" y="0"/>
                </a:lnTo>
                <a:lnTo>
                  <a:pt x="754317" y="0"/>
                </a:lnTo>
                <a:cubicBezTo>
                  <a:pt x="818338" y="0"/>
                  <a:pt x="870468" y="52131"/>
                  <a:pt x="870468" y="116151"/>
                </a:cubicBezTo>
                <a:lnTo>
                  <a:pt x="870468" y="241562"/>
                </a:lnTo>
                <a:lnTo>
                  <a:pt x="870468" y="603735"/>
                </a:lnTo>
                <a:cubicBezTo>
                  <a:pt x="870468" y="667869"/>
                  <a:pt x="818338" y="720000"/>
                  <a:pt x="754317" y="720000"/>
                </a:cubicBezTo>
                <a:lnTo>
                  <a:pt x="598821" y="720000"/>
                </a:lnTo>
                <a:lnTo>
                  <a:pt x="116266" y="720000"/>
                </a:lnTo>
                <a:cubicBezTo>
                  <a:pt x="52246" y="720000"/>
                  <a:pt x="115" y="667869"/>
                  <a:pt x="115" y="603849"/>
                </a:cubicBezTo>
                <a:lnTo>
                  <a:pt x="115" y="241841"/>
                </a:lnTo>
                <a:lnTo>
                  <a:pt x="0" y="241562"/>
                </a:lnTo>
                <a:lnTo>
                  <a:pt x="115" y="241284"/>
                </a:lnTo>
                <a:lnTo>
                  <a:pt x="115" y="116151"/>
                </a:lnTo>
                <a:cubicBezTo>
                  <a:pt x="115" y="52131"/>
                  <a:pt x="52246" y="0"/>
                  <a:pt x="116266" y="0"/>
                </a:cubicBezTo>
                <a:close/>
              </a:path>
            </a:pathLst>
          </a:custGeom>
          <a:solidFill>
            <a:schemeClr val="accent1"/>
          </a:solidFill>
          <a:ln w="18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34" name="标题 1"/>
          <p:cNvSpPr/>
          <p:nvPr/>
        </p:nvSpPr>
        <p:spPr>
          <a:xfrm>
            <a:off x="3521520" y="3033000"/>
            <a:ext cx="4963320" cy="246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r>
              <a:rPr b="0" lang="en-US" sz="1470" spc="-1" strike="noStrike">
                <a:solidFill>
                  <a:srgbClr val="262626"/>
                </a:solidFill>
                <a:latin typeface="poppins-bold"/>
                <a:ea typeface="poppins-bold"/>
              </a:rPr>
              <a:t>Why is using root inside containers discouraged?</a:t>
            </a:r>
            <a:endParaRPr b="0" lang="en-IN" sz="14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5" name="标题 1"/>
          <p:cNvSpPr/>
          <p:nvPr/>
        </p:nvSpPr>
        <p:spPr>
          <a:xfrm flipV="1">
            <a:off x="3656880" y="4709160"/>
            <a:ext cx="6504120" cy="1422000"/>
          </a:xfrm>
          <a:custGeom>
            <a:avLst/>
            <a:gdLst>
              <a:gd name="textAreaLeft" fmla="*/ 0 w 6504120"/>
              <a:gd name="textAreaRight" fmla="*/ 6505200 w 6504120"/>
              <a:gd name="textAreaTop" fmla="*/ 720 h 1422000"/>
              <a:gd name="textAreaBottom" fmla="*/ 1423800 h 1422000"/>
            </a:gdLst>
            <a:ahLst/>
            <a:rect l="textAreaLeft" t="textAreaTop" r="textAreaRight" b="textAreaBottom"/>
            <a:pathLst>
              <a:path w="6240379" h="1613495">
                <a:moveTo>
                  <a:pt x="0" y="1613495"/>
                </a:moveTo>
                <a:lnTo>
                  <a:pt x="6240379" y="1613495"/>
                </a:lnTo>
                <a:lnTo>
                  <a:pt x="6240379" y="217832"/>
                </a:lnTo>
                <a:lnTo>
                  <a:pt x="652886" y="217832"/>
                </a:lnTo>
                <a:lnTo>
                  <a:pt x="581527" y="0"/>
                </a:lnTo>
                <a:lnTo>
                  <a:pt x="510168" y="217832"/>
                </a:lnTo>
                <a:lnTo>
                  <a:pt x="0" y="217832"/>
                </a:lnTo>
                <a:close/>
              </a:path>
            </a:pathLst>
          </a:custGeom>
          <a:solidFill>
            <a:schemeClr val="accent1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36" name="标题 1"/>
          <p:cNvSpPr/>
          <p:nvPr/>
        </p:nvSpPr>
        <p:spPr>
          <a:xfrm>
            <a:off x="3769560" y="5024160"/>
            <a:ext cx="4978080" cy="81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Poppins"/>
                <a:ea typeface="Poppins"/>
              </a:rPr>
              <a:t>Docker Content Trust, Cosign signatures, hash comparison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7" name="标题 1"/>
          <p:cNvSpPr/>
          <p:nvPr/>
        </p:nvSpPr>
        <p:spPr>
          <a:xfrm>
            <a:off x="8868960" y="4654800"/>
            <a:ext cx="1372320" cy="1344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8" name="标题 1"/>
          <p:cNvSpPr/>
          <p:nvPr/>
        </p:nvSpPr>
        <p:spPr>
          <a:xfrm>
            <a:off x="9342360" y="5098680"/>
            <a:ext cx="493560" cy="456480"/>
          </a:xfrm>
          <a:custGeom>
            <a:avLst/>
            <a:gdLst>
              <a:gd name="textAreaLeft" fmla="*/ 0 w 493560"/>
              <a:gd name="textAreaRight" fmla="*/ 494640 w 493560"/>
              <a:gd name="textAreaTop" fmla="*/ 0 h 456480"/>
              <a:gd name="textAreaBottom" fmla="*/ 457560 h 456480"/>
            </a:gdLst>
            <a:ahLst/>
            <a:rect l="textAreaLeft" t="textAreaTop" r="textAreaRight" b="textAreaBottom"/>
            <a:pathLst>
              <a:path w="778320" h="720001">
                <a:moveTo>
                  <a:pt x="56258" y="333700"/>
                </a:moveTo>
                <a:lnTo>
                  <a:pt x="56258" y="627457"/>
                </a:lnTo>
                <a:cubicBezTo>
                  <a:pt x="56258" y="637115"/>
                  <a:pt x="60008" y="646116"/>
                  <a:pt x="66946" y="653054"/>
                </a:cubicBezTo>
                <a:cubicBezTo>
                  <a:pt x="73885" y="659899"/>
                  <a:pt x="82980" y="663743"/>
                  <a:pt x="92544" y="663743"/>
                </a:cubicBezTo>
                <a:lnTo>
                  <a:pt x="685683" y="663743"/>
                </a:lnTo>
                <a:cubicBezTo>
                  <a:pt x="695341" y="663743"/>
                  <a:pt x="704342" y="659993"/>
                  <a:pt x="711281" y="653054"/>
                </a:cubicBezTo>
                <a:cubicBezTo>
                  <a:pt x="718125" y="646116"/>
                  <a:pt x="721969" y="637021"/>
                  <a:pt x="721969" y="627457"/>
                </a:cubicBezTo>
                <a:lnTo>
                  <a:pt x="721969" y="333700"/>
                </a:lnTo>
                <a:close/>
                <a:moveTo>
                  <a:pt x="92544" y="142049"/>
                </a:moveTo>
                <a:cubicBezTo>
                  <a:pt x="72478" y="142049"/>
                  <a:pt x="56258" y="158364"/>
                  <a:pt x="56258" y="178336"/>
                </a:cubicBezTo>
                <a:lnTo>
                  <a:pt x="56258" y="277443"/>
                </a:lnTo>
                <a:lnTo>
                  <a:pt x="721969" y="277443"/>
                </a:lnTo>
                <a:lnTo>
                  <a:pt x="721969" y="178336"/>
                </a:lnTo>
                <a:cubicBezTo>
                  <a:pt x="721969" y="158270"/>
                  <a:pt x="705655" y="142049"/>
                  <a:pt x="685683" y="142049"/>
                </a:cubicBezTo>
                <a:lnTo>
                  <a:pt x="561355" y="142049"/>
                </a:lnTo>
                <a:lnTo>
                  <a:pt x="561355" y="201026"/>
                </a:lnTo>
                <a:cubicBezTo>
                  <a:pt x="561355" y="216591"/>
                  <a:pt x="548790" y="229249"/>
                  <a:pt x="533226" y="229249"/>
                </a:cubicBezTo>
                <a:cubicBezTo>
                  <a:pt x="517661" y="229249"/>
                  <a:pt x="505097" y="216685"/>
                  <a:pt x="505097" y="201120"/>
                </a:cubicBezTo>
                <a:lnTo>
                  <a:pt x="505097" y="142049"/>
                </a:lnTo>
                <a:lnTo>
                  <a:pt x="273129" y="142049"/>
                </a:lnTo>
                <a:lnTo>
                  <a:pt x="273129" y="201026"/>
                </a:lnTo>
                <a:cubicBezTo>
                  <a:pt x="273129" y="216591"/>
                  <a:pt x="260565" y="229249"/>
                  <a:pt x="245001" y="229249"/>
                </a:cubicBezTo>
                <a:cubicBezTo>
                  <a:pt x="229436" y="229249"/>
                  <a:pt x="216872" y="216685"/>
                  <a:pt x="216872" y="201120"/>
                </a:cubicBezTo>
                <a:lnTo>
                  <a:pt x="216872" y="142049"/>
                </a:lnTo>
                <a:close/>
                <a:moveTo>
                  <a:pt x="245001" y="0"/>
                </a:moveTo>
                <a:cubicBezTo>
                  <a:pt x="260565" y="0"/>
                  <a:pt x="273129" y="12564"/>
                  <a:pt x="273129" y="28129"/>
                </a:cubicBezTo>
                <a:lnTo>
                  <a:pt x="273129" y="85792"/>
                </a:lnTo>
                <a:lnTo>
                  <a:pt x="505097" y="85792"/>
                </a:lnTo>
                <a:lnTo>
                  <a:pt x="505097" y="28129"/>
                </a:lnTo>
                <a:cubicBezTo>
                  <a:pt x="505097" y="12564"/>
                  <a:pt x="517661" y="0"/>
                  <a:pt x="533226" y="0"/>
                </a:cubicBezTo>
                <a:cubicBezTo>
                  <a:pt x="548790" y="0"/>
                  <a:pt x="561355" y="12564"/>
                  <a:pt x="561355" y="28129"/>
                </a:cubicBezTo>
                <a:lnTo>
                  <a:pt x="561355" y="85792"/>
                </a:lnTo>
                <a:lnTo>
                  <a:pt x="685683" y="85792"/>
                </a:lnTo>
                <a:cubicBezTo>
                  <a:pt x="736784" y="85792"/>
                  <a:pt x="778227" y="127235"/>
                  <a:pt x="778320" y="178336"/>
                </a:cubicBezTo>
                <a:lnTo>
                  <a:pt x="778320" y="627457"/>
                </a:lnTo>
                <a:cubicBezTo>
                  <a:pt x="778320" y="678370"/>
                  <a:pt x="736690" y="720001"/>
                  <a:pt x="685777" y="720001"/>
                </a:cubicBezTo>
                <a:lnTo>
                  <a:pt x="92544" y="720001"/>
                </a:lnTo>
                <a:cubicBezTo>
                  <a:pt x="41631" y="720001"/>
                  <a:pt x="0" y="678370"/>
                  <a:pt x="0" y="627457"/>
                </a:cubicBezTo>
                <a:lnTo>
                  <a:pt x="0" y="333700"/>
                </a:lnTo>
                <a:lnTo>
                  <a:pt x="0" y="277443"/>
                </a:lnTo>
                <a:lnTo>
                  <a:pt x="0" y="178336"/>
                </a:lnTo>
                <a:cubicBezTo>
                  <a:pt x="0" y="127235"/>
                  <a:pt x="41443" y="85792"/>
                  <a:pt x="92544" y="85792"/>
                </a:cubicBezTo>
                <a:lnTo>
                  <a:pt x="216872" y="85792"/>
                </a:lnTo>
                <a:lnTo>
                  <a:pt x="216872" y="28129"/>
                </a:lnTo>
                <a:cubicBezTo>
                  <a:pt x="216872" y="12564"/>
                  <a:pt x="229436" y="0"/>
                  <a:pt x="245001" y="0"/>
                </a:cubicBezTo>
                <a:close/>
              </a:path>
            </a:pathLst>
          </a:custGeom>
          <a:solidFill>
            <a:schemeClr val="accent1"/>
          </a:solidFill>
          <a:ln w="18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39" name="标题 1"/>
          <p:cNvSpPr/>
          <p:nvPr/>
        </p:nvSpPr>
        <p:spPr>
          <a:xfrm>
            <a:off x="3769560" y="4758840"/>
            <a:ext cx="4978080" cy="246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0" lang="en-US" sz="1450" spc="-1" strike="noStrike">
                <a:solidFill>
                  <a:srgbClr val="ffffff"/>
                </a:solidFill>
                <a:latin typeface="poppins-bold"/>
                <a:ea typeface="poppins-bold"/>
              </a:rPr>
              <a:t>Name one way to verify container image integrity.</a:t>
            </a:r>
            <a:endParaRPr b="0" lang="en-IN" sz="14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0" name="标题 1"/>
          <p:cNvSpPr/>
          <p:nvPr/>
        </p:nvSpPr>
        <p:spPr>
          <a:xfrm>
            <a:off x="541440" y="228600"/>
            <a:ext cx="11124000" cy="43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poppins-bold"/>
                <a:ea typeface="poppins-bold"/>
              </a:rPr>
              <a:t>Questions &amp; Answers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1" name="标题 1"/>
          <p:cNvSpPr/>
          <p:nvPr/>
        </p:nvSpPr>
        <p:spPr>
          <a:xfrm flipH="1" flipV="1">
            <a:off x="292680" y="288720"/>
            <a:ext cx="172080" cy="123840"/>
          </a:xfrm>
          <a:custGeom>
            <a:avLst/>
            <a:gdLst>
              <a:gd name="textAreaLeft" fmla="*/ 720 w 172080"/>
              <a:gd name="textAreaRight" fmla="*/ 173880 w 172080"/>
              <a:gd name="textAreaTop" fmla="*/ 720 h 123840"/>
              <a:gd name="textAreaBottom" fmla="*/ 125640 h 123840"/>
            </a:gdLst>
            <a:ahLst/>
            <a:rect l="textAreaLeft" t="textAreaTop" r="textAreaRight" b="textAreaBottom"/>
            <a:pathLst>
              <a:path w="121644" h="124921">
                <a:moveTo>
                  <a:pt x="86420" y="0"/>
                </a:moveTo>
                <a:lnTo>
                  <a:pt x="106489" y="0"/>
                </a:lnTo>
                <a:cubicBezTo>
                  <a:pt x="111131" y="0"/>
                  <a:pt x="114817" y="1297"/>
                  <a:pt x="117548" y="3891"/>
                </a:cubicBezTo>
                <a:cubicBezTo>
                  <a:pt x="120278" y="6485"/>
                  <a:pt x="121644" y="10103"/>
                  <a:pt x="121644" y="14745"/>
                </a:cubicBezTo>
                <a:lnTo>
                  <a:pt x="121644" y="61846"/>
                </a:lnTo>
                <a:cubicBezTo>
                  <a:pt x="121644" y="80413"/>
                  <a:pt x="117548" y="95568"/>
                  <a:pt x="109356" y="107309"/>
                </a:cubicBezTo>
                <a:cubicBezTo>
                  <a:pt x="101165" y="119050"/>
                  <a:pt x="88331" y="124921"/>
                  <a:pt x="70856" y="124921"/>
                </a:cubicBezTo>
                <a:lnTo>
                  <a:pt x="70856" y="104442"/>
                </a:lnTo>
                <a:cubicBezTo>
                  <a:pt x="85601" y="101711"/>
                  <a:pt x="93246" y="88195"/>
                  <a:pt x="93792" y="63894"/>
                </a:cubicBezTo>
                <a:lnTo>
                  <a:pt x="83143" y="63894"/>
                </a:lnTo>
                <a:cubicBezTo>
                  <a:pt x="74952" y="63894"/>
                  <a:pt x="70856" y="60071"/>
                  <a:pt x="70856" y="52426"/>
                </a:cubicBezTo>
                <a:lnTo>
                  <a:pt x="70856" y="14745"/>
                </a:lnTo>
                <a:cubicBezTo>
                  <a:pt x="70856" y="4915"/>
                  <a:pt x="76044" y="0"/>
                  <a:pt x="86420" y="0"/>
                </a:cubicBezTo>
                <a:close/>
                <a:moveTo>
                  <a:pt x="15564" y="0"/>
                </a:moveTo>
                <a:lnTo>
                  <a:pt x="35633" y="0"/>
                </a:lnTo>
                <a:cubicBezTo>
                  <a:pt x="40275" y="0"/>
                  <a:pt x="43961" y="1297"/>
                  <a:pt x="46691" y="3891"/>
                </a:cubicBezTo>
                <a:cubicBezTo>
                  <a:pt x="49422" y="6485"/>
                  <a:pt x="50787" y="10103"/>
                  <a:pt x="50787" y="14745"/>
                </a:cubicBezTo>
                <a:lnTo>
                  <a:pt x="50787" y="61846"/>
                </a:lnTo>
                <a:cubicBezTo>
                  <a:pt x="50787" y="80413"/>
                  <a:pt x="46691" y="95568"/>
                  <a:pt x="38500" y="107309"/>
                </a:cubicBezTo>
                <a:cubicBezTo>
                  <a:pt x="30308" y="119050"/>
                  <a:pt x="17475" y="124921"/>
                  <a:pt x="0" y="124921"/>
                </a:cubicBezTo>
                <a:lnTo>
                  <a:pt x="0" y="104442"/>
                </a:lnTo>
                <a:cubicBezTo>
                  <a:pt x="14744" y="101711"/>
                  <a:pt x="22390" y="88195"/>
                  <a:pt x="22936" y="63894"/>
                </a:cubicBezTo>
                <a:lnTo>
                  <a:pt x="12287" y="63894"/>
                </a:lnTo>
                <a:cubicBezTo>
                  <a:pt x="4095" y="63894"/>
                  <a:pt x="0" y="60071"/>
                  <a:pt x="0" y="52426"/>
                </a:cubicBezTo>
                <a:lnTo>
                  <a:pt x="0" y="14745"/>
                </a:lnTo>
                <a:cubicBezTo>
                  <a:pt x="0" y="4915"/>
                  <a:pt x="5188" y="0"/>
                  <a:pt x="15564" y="0"/>
                </a:cubicBez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cxnSp>
        <p:nvCxnSpPr>
          <p:cNvPr id="342" name="标题 1"/>
          <p:cNvCxnSpPr/>
          <p:nvPr/>
        </p:nvCxnSpPr>
        <p:spPr>
          <a:xfrm>
            <a:off x="293040" y="781560"/>
            <a:ext cx="11899800" cy="1080"/>
          </a:xfrm>
          <a:prstGeom prst="straightConnector1">
            <a:avLst/>
          </a:prstGeom>
          <a:ln cap="sq" w="38100">
            <a:solidFill>
              <a:srgbClr val="22aacf"/>
            </a:solidFill>
            <a:miter/>
          </a:ln>
        </p:spPr>
      </p:cxnSp>
      <p:cxnSp>
        <p:nvCxnSpPr>
          <p:cNvPr id="343" name="标题 1"/>
          <p:cNvCxnSpPr/>
          <p:nvPr/>
        </p:nvCxnSpPr>
        <p:spPr>
          <a:xfrm>
            <a:off x="293040" y="842400"/>
            <a:ext cx="11899800" cy="1080"/>
          </a:xfrm>
          <a:prstGeom prst="straightConnector1">
            <a:avLst/>
          </a:prstGeom>
          <a:ln cap="sq" w="9525">
            <a:solidFill>
              <a:srgbClr val="22aacf"/>
            </a:solidFill>
            <a:miter/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标题 1"/>
          <p:cNvSpPr/>
          <p:nvPr/>
        </p:nvSpPr>
        <p:spPr>
          <a:xfrm flipH="1">
            <a:off x="-720" y="0"/>
            <a:ext cx="12191040" cy="685692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45" name="" descr=""/>
          <p:cNvPicPr/>
          <p:nvPr/>
        </p:nvPicPr>
        <p:blipFill>
          <a:blip r:embed="rId1"/>
          <a:stretch/>
        </p:blipFill>
        <p:spPr>
          <a:xfrm flipH="1">
            <a:off x="245160" y="1775880"/>
            <a:ext cx="4569120" cy="4281120"/>
          </a:xfrm>
          <a:prstGeom prst="rect">
            <a:avLst/>
          </a:prstGeom>
          <a:ln w="0">
            <a:noFill/>
          </a:ln>
        </p:spPr>
      </p:pic>
      <p:sp>
        <p:nvSpPr>
          <p:cNvPr id="346" name="标题 1"/>
          <p:cNvSpPr/>
          <p:nvPr/>
        </p:nvSpPr>
        <p:spPr>
          <a:xfrm>
            <a:off x="447480" y="568440"/>
            <a:ext cx="11514960" cy="120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5400" spc="-1" strike="noStrike">
                <a:solidFill>
                  <a:srgbClr val="262626"/>
                </a:solidFill>
                <a:latin typeface="poppins-bold"/>
                <a:ea typeface="poppins-bold"/>
              </a:rPr>
              <a:t>Docker Security Best Practices</a:t>
            </a:r>
            <a:endParaRPr b="0" lang="en-IN" sz="5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7" name="标题 1"/>
          <p:cNvSpPr/>
          <p:nvPr/>
        </p:nvSpPr>
        <p:spPr>
          <a:xfrm>
            <a:off x="5245200" y="3729240"/>
            <a:ext cx="6386400" cy="187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</a:pPr>
            <a:r>
              <a:rPr b="0" i="1" lang="en-US" sz="3200" spc="-1" strike="noStrike">
                <a:solidFill>
                  <a:srgbClr val="000000"/>
                </a:solidFill>
                <a:latin typeface="poppins-bold"/>
                <a:ea typeface="poppins-bold"/>
              </a:rPr>
              <a:t>Image signing and trusted repositories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8" name="标题 1"/>
          <p:cNvSpPr/>
          <p:nvPr/>
        </p:nvSpPr>
        <p:spPr>
          <a:xfrm>
            <a:off x="7356240" y="1990800"/>
            <a:ext cx="3171240" cy="940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262626"/>
                </a:solidFill>
                <a:latin typeface="poppins-bold"/>
                <a:ea typeface="poppins-bold"/>
              </a:rPr>
              <a:t>Part-03</a:t>
            </a: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标题 1"/>
          <p:cNvSpPr/>
          <p:nvPr/>
        </p:nvSpPr>
        <p:spPr>
          <a:xfrm>
            <a:off x="0" y="0"/>
            <a:ext cx="12191040" cy="685692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0" name="标题 1"/>
          <p:cNvSpPr/>
          <p:nvPr/>
        </p:nvSpPr>
        <p:spPr>
          <a:xfrm flipH="1" flipV="1">
            <a:off x="10970640" y="1128960"/>
            <a:ext cx="546480" cy="437400"/>
          </a:xfrm>
          <a:custGeom>
            <a:avLst/>
            <a:gdLst>
              <a:gd name="textAreaLeft" fmla="*/ 720 w 546480"/>
              <a:gd name="textAreaRight" fmla="*/ 548280 w 546480"/>
              <a:gd name="textAreaTop" fmla="*/ -720 h 437400"/>
              <a:gd name="textAreaBottom" fmla="*/ 437760 h 437400"/>
            </a:gdLst>
            <a:ahLst/>
            <a:rect l="textAreaLeft" t="textAreaTop" r="textAreaRight" b="textAreaBottom"/>
            <a:pathLst>
              <a:path w="98" h="78">
                <a:moveTo>
                  <a:pt x="41" y="0"/>
                </a:moveTo>
                <a:cubicBezTo>
                  <a:pt x="44" y="4"/>
                  <a:pt x="44" y="4"/>
                  <a:pt x="44" y="4"/>
                </a:cubicBezTo>
                <a:cubicBezTo>
                  <a:pt x="37" y="8"/>
                  <a:pt x="31" y="11"/>
                  <a:pt x="27" y="16"/>
                </a:cubicBezTo>
                <a:cubicBezTo>
                  <a:pt x="23" y="20"/>
                  <a:pt x="21" y="25"/>
                  <a:pt x="21" y="29"/>
                </a:cubicBezTo>
                <a:cubicBezTo>
                  <a:pt x="21" y="31"/>
                  <a:pt x="23" y="34"/>
                  <a:pt x="29" y="37"/>
                </a:cubicBezTo>
                <a:cubicBezTo>
                  <a:pt x="34" y="39"/>
                  <a:pt x="38" y="42"/>
                  <a:pt x="40" y="45"/>
                </a:cubicBezTo>
                <a:cubicBezTo>
                  <a:pt x="42" y="48"/>
                  <a:pt x="43" y="52"/>
                  <a:pt x="43" y="57"/>
                </a:cubicBezTo>
                <a:cubicBezTo>
                  <a:pt x="43" y="63"/>
                  <a:pt x="41" y="68"/>
                  <a:pt x="37" y="72"/>
                </a:cubicBezTo>
                <a:cubicBezTo>
                  <a:pt x="33" y="76"/>
                  <a:pt x="28" y="78"/>
                  <a:pt x="22" y="78"/>
                </a:cubicBezTo>
                <a:cubicBezTo>
                  <a:pt x="16" y="78"/>
                  <a:pt x="10" y="76"/>
                  <a:pt x="6" y="71"/>
                </a:cubicBezTo>
                <a:cubicBezTo>
                  <a:pt x="2" y="65"/>
                  <a:pt x="0" y="59"/>
                  <a:pt x="0" y="50"/>
                </a:cubicBezTo>
                <a:cubicBezTo>
                  <a:pt x="0" y="43"/>
                  <a:pt x="1" y="36"/>
                  <a:pt x="5" y="29"/>
                </a:cubicBezTo>
                <a:cubicBezTo>
                  <a:pt x="8" y="22"/>
                  <a:pt x="13" y="16"/>
                  <a:pt x="19" y="11"/>
                </a:cubicBezTo>
                <a:cubicBezTo>
                  <a:pt x="26" y="6"/>
                  <a:pt x="33" y="2"/>
                  <a:pt x="41" y="0"/>
                </a:cubicBezTo>
                <a:close/>
                <a:moveTo>
                  <a:pt x="95" y="0"/>
                </a:moveTo>
                <a:cubicBezTo>
                  <a:pt x="98" y="4"/>
                  <a:pt x="98" y="4"/>
                  <a:pt x="98" y="4"/>
                </a:cubicBezTo>
                <a:cubicBezTo>
                  <a:pt x="91" y="8"/>
                  <a:pt x="85" y="11"/>
                  <a:pt x="81" y="16"/>
                </a:cubicBezTo>
                <a:cubicBezTo>
                  <a:pt x="77" y="20"/>
                  <a:pt x="74" y="25"/>
                  <a:pt x="74" y="29"/>
                </a:cubicBezTo>
                <a:cubicBezTo>
                  <a:pt x="74" y="31"/>
                  <a:pt x="77" y="34"/>
                  <a:pt x="82" y="37"/>
                </a:cubicBezTo>
                <a:cubicBezTo>
                  <a:pt x="88" y="39"/>
                  <a:pt x="91" y="42"/>
                  <a:pt x="94" y="45"/>
                </a:cubicBezTo>
                <a:cubicBezTo>
                  <a:pt x="96" y="48"/>
                  <a:pt x="97" y="52"/>
                  <a:pt x="97" y="57"/>
                </a:cubicBezTo>
                <a:cubicBezTo>
                  <a:pt x="97" y="63"/>
                  <a:pt x="95" y="68"/>
                  <a:pt x="91" y="72"/>
                </a:cubicBezTo>
                <a:cubicBezTo>
                  <a:pt x="87" y="76"/>
                  <a:pt x="82" y="78"/>
                  <a:pt x="76" y="78"/>
                </a:cubicBezTo>
                <a:cubicBezTo>
                  <a:pt x="69" y="78"/>
                  <a:pt x="64" y="76"/>
                  <a:pt x="60" y="71"/>
                </a:cubicBezTo>
                <a:cubicBezTo>
                  <a:pt x="56" y="65"/>
                  <a:pt x="54" y="59"/>
                  <a:pt x="54" y="50"/>
                </a:cubicBezTo>
                <a:cubicBezTo>
                  <a:pt x="54" y="43"/>
                  <a:pt x="55" y="36"/>
                  <a:pt x="59" y="29"/>
                </a:cubicBezTo>
                <a:cubicBezTo>
                  <a:pt x="62" y="22"/>
                  <a:pt x="67" y="16"/>
                  <a:pt x="73" y="11"/>
                </a:cubicBezTo>
                <a:cubicBezTo>
                  <a:pt x="79" y="6"/>
                  <a:pt x="87" y="2"/>
                  <a:pt x="95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351" name="标题 1"/>
          <p:cNvCxnSpPr/>
          <p:nvPr/>
        </p:nvCxnSpPr>
        <p:spPr>
          <a:xfrm>
            <a:off x="-134640" y="3246840"/>
            <a:ext cx="12462480" cy="1080"/>
          </a:xfrm>
          <a:prstGeom prst="straightConnector1">
            <a:avLst/>
          </a:prstGeom>
          <a:ln cap="sq" w="12700">
            <a:solidFill>
              <a:srgbClr val="d9d9d9"/>
            </a:solidFill>
            <a:miter/>
          </a:ln>
        </p:spPr>
      </p:cxnSp>
      <p:sp>
        <p:nvSpPr>
          <p:cNvPr id="352" name="标题 1"/>
          <p:cNvSpPr/>
          <p:nvPr/>
        </p:nvSpPr>
        <p:spPr>
          <a:xfrm>
            <a:off x="6059880" y="3211200"/>
            <a:ext cx="70920" cy="7092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25200" bIns="252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3" name="标题 1"/>
          <p:cNvSpPr/>
          <p:nvPr/>
        </p:nvSpPr>
        <p:spPr>
          <a:xfrm>
            <a:off x="606960" y="3812400"/>
            <a:ext cx="3268080" cy="2082960"/>
          </a:xfrm>
          <a:prstGeom prst="roundRect">
            <a:avLst>
              <a:gd name="adj" fmla="val 11235"/>
            </a:avLst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4" name="标题 1"/>
          <p:cNvSpPr/>
          <p:nvPr/>
        </p:nvSpPr>
        <p:spPr>
          <a:xfrm>
            <a:off x="606960" y="4180680"/>
            <a:ext cx="3268080" cy="1848960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5" name="标题 1"/>
          <p:cNvSpPr/>
          <p:nvPr/>
        </p:nvSpPr>
        <p:spPr>
          <a:xfrm>
            <a:off x="853920" y="4469760"/>
            <a:ext cx="2775240" cy="128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262626"/>
                </a:solidFill>
                <a:latin typeface="Poppins"/>
                <a:ea typeface="Poppins"/>
              </a:rPr>
              <a:t>Docker images can be tampered with, especially when pulled from public registries.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6" name="标题 1"/>
          <p:cNvSpPr/>
          <p:nvPr/>
        </p:nvSpPr>
        <p:spPr>
          <a:xfrm>
            <a:off x="1920600" y="2931120"/>
            <a:ext cx="614520" cy="682920"/>
          </a:xfrm>
          <a:custGeom>
            <a:avLst/>
            <a:gdLst>
              <a:gd name="textAreaLeft" fmla="*/ 0 w 614520"/>
              <a:gd name="textAreaRight" fmla="*/ 615600 w 614520"/>
              <a:gd name="textAreaTop" fmla="*/ 0 h 682920"/>
              <a:gd name="textAreaBottom" fmla="*/ 684000 h 682920"/>
            </a:gdLst>
            <a:ahLst/>
            <a:rect l="textAreaLeft" t="textAreaTop" r="textAreaRight" b="textAreaBottom"/>
            <a:pathLst>
              <a:path w="3143250" h="3448681">
                <a:moveTo>
                  <a:pt x="2424113" y="3048000"/>
                </a:moveTo>
                <a:lnTo>
                  <a:pt x="1897285" y="3048000"/>
                </a:lnTo>
                <a:cubicBezTo>
                  <a:pt x="1868805" y="3048010"/>
                  <a:pt x="1843468" y="3066107"/>
                  <a:pt x="1834229" y="3093053"/>
                </a:cubicBezTo>
                <a:cubicBezTo>
                  <a:pt x="1770888" y="3270314"/>
                  <a:pt x="1615154" y="3380041"/>
                  <a:pt x="1493330" y="3441287"/>
                </a:cubicBezTo>
                <a:cubicBezTo>
                  <a:pt x="1460583" y="3458128"/>
                  <a:pt x="1420387" y="3445231"/>
                  <a:pt x="1403547" y="3412484"/>
                </a:cubicBezTo>
                <a:cubicBezTo>
                  <a:pt x="1395727" y="3397291"/>
                  <a:pt x="1394041" y="3379680"/>
                  <a:pt x="1398842" y="3363278"/>
                </a:cubicBezTo>
                <a:cubicBezTo>
                  <a:pt x="1430750" y="3257550"/>
                  <a:pt x="1432465" y="3120199"/>
                  <a:pt x="1269111" y="3052667"/>
                </a:cubicBezTo>
                <a:cubicBezTo>
                  <a:pt x="1261339" y="3049505"/>
                  <a:pt x="1253023" y="3047914"/>
                  <a:pt x="1244632" y="3048000"/>
                </a:cubicBezTo>
                <a:lnTo>
                  <a:pt x="719138" y="3048000"/>
                </a:lnTo>
                <a:cubicBezTo>
                  <a:pt x="321969" y="3048000"/>
                  <a:pt x="0" y="2726036"/>
                  <a:pt x="0" y="2328863"/>
                </a:cubicBezTo>
                <a:lnTo>
                  <a:pt x="0" y="719138"/>
                </a:lnTo>
                <a:cubicBezTo>
                  <a:pt x="0" y="321969"/>
                  <a:pt x="321969" y="0"/>
                  <a:pt x="719138" y="0"/>
                </a:cubicBezTo>
                <a:lnTo>
                  <a:pt x="2424113" y="0"/>
                </a:lnTo>
                <a:cubicBezTo>
                  <a:pt x="2821286" y="0"/>
                  <a:pt x="3143250" y="321969"/>
                  <a:pt x="3143250" y="719138"/>
                </a:cubicBezTo>
                <a:lnTo>
                  <a:pt x="3143250" y="2328863"/>
                </a:lnTo>
                <a:cubicBezTo>
                  <a:pt x="3143250" y="2726036"/>
                  <a:pt x="2821286" y="3048000"/>
                  <a:pt x="2424113" y="3048000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57" name="标题 1"/>
          <p:cNvSpPr/>
          <p:nvPr/>
        </p:nvSpPr>
        <p:spPr>
          <a:xfrm>
            <a:off x="2040120" y="3069000"/>
            <a:ext cx="375120" cy="328320"/>
          </a:xfrm>
          <a:custGeom>
            <a:avLst/>
            <a:gdLst>
              <a:gd name="textAreaLeft" fmla="*/ 0 w 375120"/>
              <a:gd name="textAreaRight" fmla="*/ 376200 w 375120"/>
              <a:gd name="textAreaTop" fmla="*/ 0 h 328320"/>
              <a:gd name="textAreaBottom" fmla="*/ 329400 h 328320"/>
            </a:gdLst>
            <a:ahLst/>
            <a:rect l="textAreaLeft" t="textAreaTop" r="textAreaRight" b="textAreaBottom"/>
            <a:pathLst>
              <a:path w="822401" h="720000">
                <a:moveTo>
                  <a:pt x="411293" y="234366"/>
                </a:moveTo>
                <a:cubicBezTo>
                  <a:pt x="480577" y="234366"/>
                  <a:pt x="536928" y="290716"/>
                  <a:pt x="536928" y="360000"/>
                </a:cubicBezTo>
                <a:cubicBezTo>
                  <a:pt x="536928" y="429284"/>
                  <a:pt x="480577" y="485635"/>
                  <a:pt x="411293" y="485635"/>
                </a:cubicBezTo>
                <a:cubicBezTo>
                  <a:pt x="342009" y="485635"/>
                  <a:pt x="285659" y="429284"/>
                  <a:pt x="285659" y="360000"/>
                </a:cubicBezTo>
                <a:cubicBezTo>
                  <a:pt x="285659" y="290716"/>
                  <a:pt x="342009" y="234366"/>
                  <a:pt x="411293" y="234366"/>
                </a:cubicBezTo>
                <a:close/>
                <a:moveTo>
                  <a:pt x="411293" y="178938"/>
                </a:moveTo>
                <a:cubicBezTo>
                  <a:pt x="311432" y="178938"/>
                  <a:pt x="230231" y="260139"/>
                  <a:pt x="230231" y="360000"/>
                </a:cubicBezTo>
                <a:cubicBezTo>
                  <a:pt x="230231" y="459862"/>
                  <a:pt x="311432" y="541063"/>
                  <a:pt x="411293" y="541063"/>
                </a:cubicBezTo>
                <a:cubicBezTo>
                  <a:pt x="511154" y="541063"/>
                  <a:pt x="592355" y="459862"/>
                  <a:pt x="592355" y="360000"/>
                </a:cubicBezTo>
                <a:cubicBezTo>
                  <a:pt x="592355" y="260139"/>
                  <a:pt x="511154" y="178938"/>
                  <a:pt x="411293" y="178938"/>
                </a:cubicBezTo>
                <a:close/>
                <a:moveTo>
                  <a:pt x="219884" y="0"/>
                </a:moveTo>
                <a:lnTo>
                  <a:pt x="602517" y="0"/>
                </a:lnTo>
                <a:cubicBezTo>
                  <a:pt x="612679" y="0"/>
                  <a:pt x="622194" y="5451"/>
                  <a:pt x="627275" y="14319"/>
                </a:cubicBezTo>
                <a:lnTo>
                  <a:pt x="818591" y="345682"/>
                </a:lnTo>
                <a:cubicBezTo>
                  <a:pt x="823672" y="354550"/>
                  <a:pt x="823672" y="365451"/>
                  <a:pt x="818591" y="374319"/>
                </a:cubicBezTo>
                <a:lnTo>
                  <a:pt x="627367" y="705682"/>
                </a:lnTo>
                <a:cubicBezTo>
                  <a:pt x="622286" y="714550"/>
                  <a:pt x="612771" y="720000"/>
                  <a:pt x="602609" y="720000"/>
                </a:cubicBezTo>
                <a:lnTo>
                  <a:pt x="219977" y="720000"/>
                </a:lnTo>
                <a:cubicBezTo>
                  <a:pt x="209815" y="720000"/>
                  <a:pt x="200300" y="714550"/>
                  <a:pt x="195219" y="705682"/>
                </a:cubicBezTo>
                <a:lnTo>
                  <a:pt x="3811" y="374319"/>
                </a:lnTo>
                <a:cubicBezTo>
                  <a:pt x="-1270" y="365543"/>
                  <a:pt x="-1270" y="354550"/>
                  <a:pt x="3811" y="345682"/>
                </a:cubicBezTo>
                <a:lnTo>
                  <a:pt x="195127" y="14319"/>
                </a:lnTo>
                <a:cubicBezTo>
                  <a:pt x="200208" y="5451"/>
                  <a:pt x="209723" y="0"/>
                  <a:pt x="219884" y="0"/>
                </a:cubicBezTo>
                <a:close/>
              </a:path>
            </a:pathLst>
          </a:custGeom>
          <a:solidFill>
            <a:schemeClr val="bg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8" name="标题 1"/>
          <p:cNvSpPr/>
          <p:nvPr/>
        </p:nvSpPr>
        <p:spPr>
          <a:xfrm>
            <a:off x="5788080" y="2931120"/>
            <a:ext cx="614520" cy="682920"/>
          </a:xfrm>
          <a:custGeom>
            <a:avLst/>
            <a:gdLst>
              <a:gd name="textAreaLeft" fmla="*/ 0 w 614520"/>
              <a:gd name="textAreaRight" fmla="*/ 615600 w 614520"/>
              <a:gd name="textAreaTop" fmla="*/ 0 h 682920"/>
              <a:gd name="textAreaBottom" fmla="*/ 684000 h 682920"/>
            </a:gdLst>
            <a:ahLst/>
            <a:rect l="textAreaLeft" t="textAreaTop" r="textAreaRight" b="textAreaBottom"/>
            <a:pathLst>
              <a:path w="3143250" h="3448681">
                <a:moveTo>
                  <a:pt x="2424113" y="3048000"/>
                </a:moveTo>
                <a:lnTo>
                  <a:pt x="1897285" y="3048000"/>
                </a:lnTo>
                <a:cubicBezTo>
                  <a:pt x="1868805" y="3048010"/>
                  <a:pt x="1843468" y="3066107"/>
                  <a:pt x="1834229" y="3093053"/>
                </a:cubicBezTo>
                <a:cubicBezTo>
                  <a:pt x="1770888" y="3270314"/>
                  <a:pt x="1615154" y="3380041"/>
                  <a:pt x="1493330" y="3441287"/>
                </a:cubicBezTo>
                <a:cubicBezTo>
                  <a:pt x="1460583" y="3458128"/>
                  <a:pt x="1420387" y="3445231"/>
                  <a:pt x="1403547" y="3412484"/>
                </a:cubicBezTo>
                <a:cubicBezTo>
                  <a:pt x="1395727" y="3397291"/>
                  <a:pt x="1394041" y="3379680"/>
                  <a:pt x="1398842" y="3363278"/>
                </a:cubicBezTo>
                <a:cubicBezTo>
                  <a:pt x="1430750" y="3257550"/>
                  <a:pt x="1432465" y="3120199"/>
                  <a:pt x="1269111" y="3052667"/>
                </a:cubicBezTo>
                <a:cubicBezTo>
                  <a:pt x="1261339" y="3049505"/>
                  <a:pt x="1253023" y="3047914"/>
                  <a:pt x="1244632" y="3048000"/>
                </a:cubicBezTo>
                <a:lnTo>
                  <a:pt x="719138" y="3048000"/>
                </a:lnTo>
                <a:cubicBezTo>
                  <a:pt x="321969" y="3048000"/>
                  <a:pt x="0" y="2726036"/>
                  <a:pt x="0" y="2328863"/>
                </a:cubicBezTo>
                <a:lnTo>
                  <a:pt x="0" y="719138"/>
                </a:lnTo>
                <a:cubicBezTo>
                  <a:pt x="0" y="321969"/>
                  <a:pt x="321969" y="0"/>
                  <a:pt x="719138" y="0"/>
                </a:cubicBezTo>
                <a:lnTo>
                  <a:pt x="2424113" y="0"/>
                </a:lnTo>
                <a:cubicBezTo>
                  <a:pt x="2821286" y="0"/>
                  <a:pt x="3143250" y="321969"/>
                  <a:pt x="3143250" y="719138"/>
                </a:cubicBezTo>
                <a:lnTo>
                  <a:pt x="3143250" y="2328863"/>
                </a:lnTo>
                <a:cubicBezTo>
                  <a:pt x="3143250" y="2726036"/>
                  <a:pt x="2821286" y="3048000"/>
                  <a:pt x="2424113" y="3048000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59" name="标题 1"/>
          <p:cNvSpPr/>
          <p:nvPr/>
        </p:nvSpPr>
        <p:spPr>
          <a:xfrm>
            <a:off x="5907960" y="3072960"/>
            <a:ext cx="375120" cy="310320"/>
          </a:xfrm>
          <a:custGeom>
            <a:avLst/>
            <a:gdLst>
              <a:gd name="textAreaLeft" fmla="*/ 0 w 375120"/>
              <a:gd name="textAreaRight" fmla="*/ 376200 w 375120"/>
              <a:gd name="textAreaTop" fmla="*/ 0 h 310320"/>
              <a:gd name="textAreaBottom" fmla="*/ 311400 h 310320"/>
            </a:gdLst>
            <a:ahLst/>
            <a:rect l="textAreaLeft" t="textAreaTop" r="textAreaRight" b="textAreaBottom"/>
            <a:pathLst>
              <a:path w="870468" h="720000">
                <a:moveTo>
                  <a:pt x="114387" y="394297"/>
                </a:moveTo>
                <a:lnTo>
                  <a:pt x="125598" y="421319"/>
                </a:lnTo>
                <a:cubicBezTo>
                  <a:pt x="132843" y="428564"/>
                  <a:pt x="142846" y="433051"/>
                  <a:pt x="153878" y="433051"/>
                </a:cubicBezTo>
                <a:lnTo>
                  <a:pt x="449972" y="433051"/>
                </a:lnTo>
                <a:cubicBezTo>
                  <a:pt x="461061" y="433051"/>
                  <a:pt x="471064" y="428564"/>
                  <a:pt x="478295" y="421319"/>
                </a:cubicBezTo>
                <a:lnTo>
                  <a:pt x="489465" y="394297"/>
                </a:lnTo>
                <a:close/>
                <a:moveTo>
                  <a:pt x="116266" y="68594"/>
                </a:moveTo>
                <a:cubicBezTo>
                  <a:pt x="89972" y="68594"/>
                  <a:pt x="68708" y="89972"/>
                  <a:pt x="68708" y="116152"/>
                </a:cubicBezTo>
                <a:lnTo>
                  <a:pt x="68708" y="241561"/>
                </a:lnTo>
                <a:lnTo>
                  <a:pt x="801875" y="241561"/>
                </a:lnTo>
                <a:lnTo>
                  <a:pt x="801875" y="116152"/>
                </a:lnTo>
                <a:cubicBezTo>
                  <a:pt x="801875" y="89858"/>
                  <a:pt x="780497" y="68594"/>
                  <a:pt x="754317" y="68594"/>
                </a:cubicBezTo>
                <a:lnTo>
                  <a:pt x="598821" y="68594"/>
                </a:lnTo>
                <a:close/>
                <a:moveTo>
                  <a:pt x="116266" y="0"/>
                </a:moveTo>
                <a:lnTo>
                  <a:pt x="598821" y="0"/>
                </a:lnTo>
                <a:lnTo>
                  <a:pt x="754317" y="0"/>
                </a:lnTo>
                <a:cubicBezTo>
                  <a:pt x="818338" y="0"/>
                  <a:pt x="870468" y="52131"/>
                  <a:pt x="870468" y="116152"/>
                </a:cubicBezTo>
                <a:lnTo>
                  <a:pt x="870468" y="360001"/>
                </a:lnTo>
                <a:lnTo>
                  <a:pt x="870468" y="603736"/>
                </a:lnTo>
                <a:cubicBezTo>
                  <a:pt x="870468" y="667870"/>
                  <a:pt x="818338" y="720000"/>
                  <a:pt x="754317" y="720000"/>
                </a:cubicBezTo>
                <a:lnTo>
                  <a:pt x="598821" y="720000"/>
                </a:lnTo>
                <a:lnTo>
                  <a:pt x="116266" y="720000"/>
                </a:lnTo>
                <a:cubicBezTo>
                  <a:pt x="52246" y="720000"/>
                  <a:pt x="115" y="667870"/>
                  <a:pt x="115" y="603850"/>
                </a:cubicBezTo>
                <a:lnTo>
                  <a:pt x="115" y="360279"/>
                </a:lnTo>
                <a:lnTo>
                  <a:pt x="0" y="360001"/>
                </a:lnTo>
                <a:lnTo>
                  <a:pt x="115" y="359723"/>
                </a:lnTo>
                <a:lnTo>
                  <a:pt x="115" y="116152"/>
                </a:lnTo>
                <a:cubicBezTo>
                  <a:pt x="115" y="52131"/>
                  <a:pt x="52246" y="0"/>
                  <a:pt x="116266" y="0"/>
                </a:cubicBezTo>
                <a:close/>
              </a:path>
            </a:pathLst>
          </a:custGeom>
          <a:solidFill>
            <a:schemeClr val="bg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0" name="标题 1"/>
          <p:cNvSpPr/>
          <p:nvPr/>
        </p:nvSpPr>
        <p:spPr>
          <a:xfrm>
            <a:off x="4461480" y="3812400"/>
            <a:ext cx="3268080" cy="2082960"/>
          </a:xfrm>
          <a:prstGeom prst="roundRect">
            <a:avLst>
              <a:gd name="adj" fmla="val 11235"/>
            </a:avLst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1" name="标题 1"/>
          <p:cNvSpPr/>
          <p:nvPr/>
        </p:nvSpPr>
        <p:spPr>
          <a:xfrm>
            <a:off x="4461480" y="4180680"/>
            <a:ext cx="3268080" cy="1848960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2" name="标题 1"/>
          <p:cNvSpPr/>
          <p:nvPr/>
        </p:nvSpPr>
        <p:spPr>
          <a:xfrm>
            <a:off x="4708440" y="4469760"/>
            <a:ext cx="2775240" cy="128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262626"/>
                </a:solidFill>
                <a:latin typeface="Poppins"/>
                <a:ea typeface="Poppins"/>
              </a:rPr>
              <a:t>Without verification, you're blindly trusting code from unknown sources.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3" name="标题 1"/>
          <p:cNvSpPr/>
          <p:nvPr/>
        </p:nvSpPr>
        <p:spPr>
          <a:xfrm>
            <a:off x="8316000" y="3812400"/>
            <a:ext cx="3268080" cy="2082960"/>
          </a:xfrm>
          <a:prstGeom prst="roundRect">
            <a:avLst>
              <a:gd name="adj" fmla="val 11235"/>
            </a:avLst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4" name="标题 1"/>
          <p:cNvSpPr/>
          <p:nvPr/>
        </p:nvSpPr>
        <p:spPr>
          <a:xfrm>
            <a:off x="8316000" y="4180680"/>
            <a:ext cx="3268080" cy="1848960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5" name="标题 1"/>
          <p:cNvSpPr/>
          <p:nvPr/>
        </p:nvSpPr>
        <p:spPr>
          <a:xfrm>
            <a:off x="8562960" y="4469760"/>
            <a:ext cx="2775240" cy="128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262626"/>
                </a:solidFill>
                <a:latin typeface="Poppins"/>
                <a:ea typeface="Poppins"/>
              </a:rPr>
              <a:t>Supply chain attacks increasingly target container registries and CI/CD pipelines.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6" name="标题 1"/>
          <p:cNvSpPr/>
          <p:nvPr/>
        </p:nvSpPr>
        <p:spPr>
          <a:xfrm>
            <a:off x="9629640" y="2931120"/>
            <a:ext cx="614520" cy="682920"/>
          </a:xfrm>
          <a:custGeom>
            <a:avLst/>
            <a:gdLst>
              <a:gd name="textAreaLeft" fmla="*/ 0 w 614520"/>
              <a:gd name="textAreaRight" fmla="*/ 615600 w 614520"/>
              <a:gd name="textAreaTop" fmla="*/ 0 h 682920"/>
              <a:gd name="textAreaBottom" fmla="*/ 684000 h 682920"/>
            </a:gdLst>
            <a:ahLst/>
            <a:rect l="textAreaLeft" t="textAreaTop" r="textAreaRight" b="textAreaBottom"/>
            <a:pathLst>
              <a:path w="3143250" h="3448681">
                <a:moveTo>
                  <a:pt x="2424113" y="3048000"/>
                </a:moveTo>
                <a:lnTo>
                  <a:pt x="1897285" y="3048000"/>
                </a:lnTo>
                <a:cubicBezTo>
                  <a:pt x="1868805" y="3048010"/>
                  <a:pt x="1843468" y="3066107"/>
                  <a:pt x="1834229" y="3093053"/>
                </a:cubicBezTo>
                <a:cubicBezTo>
                  <a:pt x="1770888" y="3270314"/>
                  <a:pt x="1615154" y="3380041"/>
                  <a:pt x="1493330" y="3441287"/>
                </a:cubicBezTo>
                <a:cubicBezTo>
                  <a:pt x="1460583" y="3458128"/>
                  <a:pt x="1420387" y="3445231"/>
                  <a:pt x="1403547" y="3412484"/>
                </a:cubicBezTo>
                <a:cubicBezTo>
                  <a:pt x="1395727" y="3397291"/>
                  <a:pt x="1394041" y="3379680"/>
                  <a:pt x="1398842" y="3363278"/>
                </a:cubicBezTo>
                <a:cubicBezTo>
                  <a:pt x="1430750" y="3257550"/>
                  <a:pt x="1432465" y="3120199"/>
                  <a:pt x="1269111" y="3052667"/>
                </a:cubicBezTo>
                <a:cubicBezTo>
                  <a:pt x="1261339" y="3049505"/>
                  <a:pt x="1253023" y="3047914"/>
                  <a:pt x="1244632" y="3048000"/>
                </a:cubicBezTo>
                <a:lnTo>
                  <a:pt x="719138" y="3048000"/>
                </a:lnTo>
                <a:cubicBezTo>
                  <a:pt x="321969" y="3048000"/>
                  <a:pt x="0" y="2726036"/>
                  <a:pt x="0" y="2328863"/>
                </a:cubicBezTo>
                <a:lnTo>
                  <a:pt x="0" y="719138"/>
                </a:lnTo>
                <a:cubicBezTo>
                  <a:pt x="0" y="321969"/>
                  <a:pt x="321969" y="0"/>
                  <a:pt x="719138" y="0"/>
                </a:cubicBezTo>
                <a:lnTo>
                  <a:pt x="2424113" y="0"/>
                </a:lnTo>
                <a:cubicBezTo>
                  <a:pt x="2821286" y="0"/>
                  <a:pt x="3143250" y="321969"/>
                  <a:pt x="3143250" y="719138"/>
                </a:cubicBezTo>
                <a:lnTo>
                  <a:pt x="3143250" y="2328863"/>
                </a:lnTo>
                <a:cubicBezTo>
                  <a:pt x="3143250" y="2726036"/>
                  <a:pt x="2821286" y="3048000"/>
                  <a:pt x="2424113" y="3048000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67" name="标题 1"/>
          <p:cNvSpPr/>
          <p:nvPr/>
        </p:nvSpPr>
        <p:spPr>
          <a:xfrm>
            <a:off x="9739440" y="3030840"/>
            <a:ext cx="394920" cy="365400"/>
          </a:xfrm>
          <a:custGeom>
            <a:avLst/>
            <a:gdLst>
              <a:gd name="textAreaLeft" fmla="*/ 0 w 394920"/>
              <a:gd name="textAreaRight" fmla="*/ 396000 w 394920"/>
              <a:gd name="textAreaTop" fmla="*/ 0 h 365400"/>
              <a:gd name="textAreaBottom" fmla="*/ 366480 h 365400"/>
            </a:gdLst>
            <a:ahLst/>
            <a:rect l="textAreaLeft" t="textAreaTop" r="textAreaRight" b="textAreaBottom"/>
            <a:pathLst>
              <a:path w="5834559" h="5397372">
                <a:moveTo>
                  <a:pt x="2136435" y="643126"/>
                </a:moveTo>
                <a:lnTo>
                  <a:pt x="3716657" y="643126"/>
                </a:lnTo>
                <a:lnTo>
                  <a:pt x="3716657" y="1064855"/>
                </a:lnTo>
                <a:lnTo>
                  <a:pt x="2136435" y="1064855"/>
                </a:lnTo>
                <a:close/>
                <a:moveTo>
                  <a:pt x="693741" y="643126"/>
                </a:moveTo>
                <a:lnTo>
                  <a:pt x="1550121" y="643126"/>
                </a:lnTo>
                <a:lnTo>
                  <a:pt x="1550121" y="1064855"/>
                </a:lnTo>
                <a:lnTo>
                  <a:pt x="693741" y="1064855"/>
                </a:lnTo>
                <a:cubicBezTo>
                  <a:pt x="543320" y="1064855"/>
                  <a:pt x="421729" y="1187151"/>
                  <a:pt x="421729" y="1336867"/>
                </a:cubicBezTo>
                <a:lnTo>
                  <a:pt x="421729" y="2079805"/>
                </a:lnTo>
                <a:lnTo>
                  <a:pt x="5412133" y="2079805"/>
                </a:lnTo>
                <a:lnTo>
                  <a:pt x="5412133" y="1336867"/>
                </a:lnTo>
                <a:cubicBezTo>
                  <a:pt x="5412133" y="1186446"/>
                  <a:pt x="5289830" y="1064855"/>
                  <a:pt x="5140113" y="1064855"/>
                </a:cubicBezTo>
                <a:lnTo>
                  <a:pt x="4302971" y="1064855"/>
                </a:lnTo>
                <a:lnTo>
                  <a:pt x="4302971" y="643126"/>
                </a:lnTo>
                <a:lnTo>
                  <a:pt x="5140113" y="643126"/>
                </a:lnTo>
                <a:cubicBezTo>
                  <a:pt x="5523184" y="643126"/>
                  <a:pt x="5833854" y="953797"/>
                  <a:pt x="5834559" y="1336867"/>
                </a:cubicBezTo>
                <a:lnTo>
                  <a:pt x="5834559" y="4703631"/>
                </a:lnTo>
                <a:cubicBezTo>
                  <a:pt x="5834559" y="5085292"/>
                  <a:pt x="5522479" y="5397372"/>
                  <a:pt x="5140818" y="5397372"/>
                </a:cubicBezTo>
                <a:lnTo>
                  <a:pt x="693741" y="5397372"/>
                </a:lnTo>
                <a:cubicBezTo>
                  <a:pt x="312080" y="5397372"/>
                  <a:pt x="0" y="5085292"/>
                  <a:pt x="0" y="4703631"/>
                </a:cubicBezTo>
                <a:lnTo>
                  <a:pt x="0" y="2501529"/>
                </a:lnTo>
                <a:lnTo>
                  <a:pt x="0" y="2079805"/>
                </a:lnTo>
                <a:lnTo>
                  <a:pt x="0" y="1336867"/>
                </a:lnTo>
                <a:cubicBezTo>
                  <a:pt x="0" y="953797"/>
                  <a:pt x="310671" y="643126"/>
                  <a:pt x="693741" y="643126"/>
                </a:cubicBezTo>
                <a:close/>
                <a:moveTo>
                  <a:pt x="3997242" y="0"/>
                </a:moveTo>
                <a:cubicBezTo>
                  <a:pt x="4113920" y="0"/>
                  <a:pt x="4208106" y="94186"/>
                  <a:pt x="4208106" y="210864"/>
                </a:cubicBezTo>
                <a:lnTo>
                  <a:pt x="4208106" y="1506961"/>
                </a:lnTo>
                <a:cubicBezTo>
                  <a:pt x="4208106" y="1623639"/>
                  <a:pt x="4113920" y="1718528"/>
                  <a:pt x="3997242" y="1718528"/>
                </a:cubicBezTo>
                <a:cubicBezTo>
                  <a:pt x="3880564" y="1718528"/>
                  <a:pt x="3786378" y="1624342"/>
                  <a:pt x="3786378" y="1507664"/>
                </a:cubicBezTo>
                <a:lnTo>
                  <a:pt x="3786378" y="210864"/>
                </a:lnTo>
                <a:cubicBezTo>
                  <a:pt x="3786378" y="94186"/>
                  <a:pt x="3880564" y="0"/>
                  <a:pt x="3997242" y="0"/>
                </a:cubicBezTo>
                <a:close/>
                <a:moveTo>
                  <a:pt x="1836609" y="0"/>
                </a:moveTo>
                <a:cubicBezTo>
                  <a:pt x="1953287" y="0"/>
                  <a:pt x="2047469" y="94186"/>
                  <a:pt x="2047469" y="210864"/>
                </a:cubicBezTo>
                <a:lnTo>
                  <a:pt x="2047469" y="1506961"/>
                </a:lnTo>
                <a:cubicBezTo>
                  <a:pt x="2047469" y="1623639"/>
                  <a:pt x="1953287" y="1718528"/>
                  <a:pt x="1836609" y="1718528"/>
                </a:cubicBezTo>
                <a:cubicBezTo>
                  <a:pt x="1719932" y="1718528"/>
                  <a:pt x="1625745" y="1624342"/>
                  <a:pt x="1625745" y="1507664"/>
                </a:cubicBezTo>
                <a:lnTo>
                  <a:pt x="1625745" y="210864"/>
                </a:lnTo>
                <a:cubicBezTo>
                  <a:pt x="1625745" y="94186"/>
                  <a:pt x="1719932" y="0"/>
                  <a:pt x="1836609" y="0"/>
                </a:cubicBezTo>
                <a:close/>
              </a:path>
            </a:pathLst>
          </a:custGeom>
          <a:solidFill>
            <a:schemeClr val="bg1"/>
          </a:solidFill>
          <a:ln w="18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8" name="标题 1"/>
          <p:cNvSpPr/>
          <p:nvPr/>
        </p:nvSpPr>
        <p:spPr>
          <a:xfrm>
            <a:off x="541440" y="228600"/>
            <a:ext cx="11124000" cy="43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poppins-bold"/>
                <a:ea typeface="poppins-bold"/>
              </a:rPr>
              <a:t>Why Image Trust Matters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9" name="标题 1"/>
          <p:cNvSpPr/>
          <p:nvPr/>
        </p:nvSpPr>
        <p:spPr>
          <a:xfrm flipH="1" flipV="1">
            <a:off x="292680" y="288720"/>
            <a:ext cx="172080" cy="123840"/>
          </a:xfrm>
          <a:custGeom>
            <a:avLst/>
            <a:gdLst>
              <a:gd name="textAreaLeft" fmla="*/ 720 w 172080"/>
              <a:gd name="textAreaRight" fmla="*/ 173880 w 172080"/>
              <a:gd name="textAreaTop" fmla="*/ 720 h 123840"/>
              <a:gd name="textAreaBottom" fmla="*/ 125640 h 123840"/>
            </a:gdLst>
            <a:ahLst/>
            <a:rect l="textAreaLeft" t="textAreaTop" r="textAreaRight" b="textAreaBottom"/>
            <a:pathLst>
              <a:path w="121644" h="124921">
                <a:moveTo>
                  <a:pt x="86420" y="0"/>
                </a:moveTo>
                <a:lnTo>
                  <a:pt x="106489" y="0"/>
                </a:lnTo>
                <a:cubicBezTo>
                  <a:pt x="111131" y="0"/>
                  <a:pt x="114817" y="1297"/>
                  <a:pt x="117548" y="3891"/>
                </a:cubicBezTo>
                <a:cubicBezTo>
                  <a:pt x="120278" y="6485"/>
                  <a:pt x="121644" y="10103"/>
                  <a:pt x="121644" y="14745"/>
                </a:cubicBezTo>
                <a:lnTo>
                  <a:pt x="121644" y="61846"/>
                </a:lnTo>
                <a:cubicBezTo>
                  <a:pt x="121644" y="80413"/>
                  <a:pt x="117548" y="95568"/>
                  <a:pt x="109356" y="107309"/>
                </a:cubicBezTo>
                <a:cubicBezTo>
                  <a:pt x="101165" y="119050"/>
                  <a:pt x="88331" y="124921"/>
                  <a:pt x="70856" y="124921"/>
                </a:cubicBezTo>
                <a:lnTo>
                  <a:pt x="70856" y="104442"/>
                </a:lnTo>
                <a:cubicBezTo>
                  <a:pt x="85601" y="101711"/>
                  <a:pt x="93246" y="88195"/>
                  <a:pt x="93792" y="63894"/>
                </a:cubicBezTo>
                <a:lnTo>
                  <a:pt x="83143" y="63894"/>
                </a:lnTo>
                <a:cubicBezTo>
                  <a:pt x="74952" y="63894"/>
                  <a:pt x="70856" y="60071"/>
                  <a:pt x="70856" y="52426"/>
                </a:cubicBezTo>
                <a:lnTo>
                  <a:pt x="70856" y="14745"/>
                </a:lnTo>
                <a:cubicBezTo>
                  <a:pt x="70856" y="4915"/>
                  <a:pt x="76044" y="0"/>
                  <a:pt x="86420" y="0"/>
                </a:cubicBezTo>
                <a:close/>
                <a:moveTo>
                  <a:pt x="15564" y="0"/>
                </a:moveTo>
                <a:lnTo>
                  <a:pt x="35633" y="0"/>
                </a:lnTo>
                <a:cubicBezTo>
                  <a:pt x="40275" y="0"/>
                  <a:pt x="43961" y="1297"/>
                  <a:pt x="46691" y="3891"/>
                </a:cubicBezTo>
                <a:cubicBezTo>
                  <a:pt x="49422" y="6485"/>
                  <a:pt x="50787" y="10103"/>
                  <a:pt x="50787" y="14745"/>
                </a:cubicBezTo>
                <a:lnTo>
                  <a:pt x="50787" y="61846"/>
                </a:lnTo>
                <a:cubicBezTo>
                  <a:pt x="50787" y="80413"/>
                  <a:pt x="46691" y="95568"/>
                  <a:pt x="38500" y="107309"/>
                </a:cubicBezTo>
                <a:cubicBezTo>
                  <a:pt x="30308" y="119050"/>
                  <a:pt x="17475" y="124921"/>
                  <a:pt x="0" y="124921"/>
                </a:cubicBezTo>
                <a:lnTo>
                  <a:pt x="0" y="104442"/>
                </a:lnTo>
                <a:cubicBezTo>
                  <a:pt x="14744" y="101711"/>
                  <a:pt x="22390" y="88195"/>
                  <a:pt x="22936" y="63894"/>
                </a:cubicBezTo>
                <a:lnTo>
                  <a:pt x="12287" y="63894"/>
                </a:lnTo>
                <a:cubicBezTo>
                  <a:pt x="4095" y="63894"/>
                  <a:pt x="0" y="60071"/>
                  <a:pt x="0" y="52426"/>
                </a:cubicBezTo>
                <a:lnTo>
                  <a:pt x="0" y="14745"/>
                </a:lnTo>
                <a:cubicBezTo>
                  <a:pt x="0" y="4915"/>
                  <a:pt x="5188" y="0"/>
                  <a:pt x="15564" y="0"/>
                </a:cubicBez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cxnSp>
        <p:nvCxnSpPr>
          <p:cNvPr id="370" name="标题 1"/>
          <p:cNvCxnSpPr/>
          <p:nvPr/>
        </p:nvCxnSpPr>
        <p:spPr>
          <a:xfrm>
            <a:off x="293040" y="781560"/>
            <a:ext cx="11899800" cy="1080"/>
          </a:xfrm>
          <a:prstGeom prst="straightConnector1">
            <a:avLst/>
          </a:prstGeom>
          <a:ln cap="sq" w="38100">
            <a:solidFill>
              <a:srgbClr val="22aacf"/>
            </a:solidFill>
            <a:miter/>
          </a:ln>
        </p:spPr>
      </p:cxnSp>
      <p:cxnSp>
        <p:nvCxnSpPr>
          <p:cNvPr id="371" name="标题 1"/>
          <p:cNvCxnSpPr/>
          <p:nvPr/>
        </p:nvCxnSpPr>
        <p:spPr>
          <a:xfrm>
            <a:off x="293040" y="842400"/>
            <a:ext cx="11899800" cy="1080"/>
          </a:xfrm>
          <a:prstGeom prst="straightConnector1">
            <a:avLst/>
          </a:prstGeom>
          <a:ln cap="sq" w="9525">
            <a:solidFill>
              <a:srgbClr val="22aacf"/>
            </a:solidFill>
            <a:miter/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标题 1"/>
          <p:cNvSpPr/>
          <p:nvPr/>
        </p:nvSpPr>
        <p:spPr>
          <a:xfrm>
            <a:off x="0" y="0"/>
            <a:ext cx="12191040" cy="685692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3" name="标题 1"/>
          <p:cNvSpPr/>
          <p:nvPr/>
        </p:nvSpPr>
        <p:spPr>
          <a:xfrm rot="16200000">
            <a:off x="660240" y="1900800"/>
            <a:ext cx="3464280" cy="3464280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74" name="标题 1"/>
          <p:cNvSpPr/>
          <p:nvPr/>
        </p:nvSpPr>
        <p:spPr>
          <a:xfrm rot="16200000">
            <a:off x="728640" y="1963080"/>
            <a:ext cx="3339000" cy="3339000"/>
          </a:xfrm>
          <a:prstGeom prst="teardrop">
            <a:avLst>
              <a:gd name="adj" fmla="val 100000"/>
            </a:avLst>
          </a:prstGeom>
          <a:solidFill>
            <a:schemeClr val="bg1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5" name="标题 1"/>
          <p:cNvSpPr/>
          <p:nvPr/>
        </p:nvSpPr>
        <p:spPr>
          <a:xfrm>
            <a:off x="839160" y="2066760"/>
            <a:ext cx="152280" cy="152280"/>
          </a:xfrm>
          <a:prstGeom prst="ellipse">
            <a:avLst/>
          </a:prstGeom>
          <a:solidFill>
            <a:schemeClr val="accent1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76" name="标题 1"/>
          <p:cNvSpPr/>
          <p:nvPr/>
        </p:nvSpPr>
        <p:spPr>
          <a:xfrm>
            <a:off x="992160" y="3073680"/>
            <a:ext cx="2753280" cy="1838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262626"/>
                </a:solidFill>
                <a:latin typeface="Poppins"/>
                <a:ea typeface="Poppins"/>
              </a:rPr>
              <a:t> </a:t>
            </a:r>
            <a:r>
              <a:rPr b="0" lang="en-US" sz="1400" spc="-1" strike="noStrike">
                <a:solidFill>
                  <a:srgbClr val="262626"/>
                </a:solidFill>
                <a:latin typeface="Poppins"/>
                <a:ea typeface="Poppins"/>
              </a:rPr>
              <a:t>cryptographically proving authenticity and integrity of an image.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7" name="标题 1"/>
          <p:cNvSpPr/>
          <p:nvPr/>
        </p:nvSpPr>
        <p:spPr>
          <a:xfrm rot="16200000">
            <a:off x="4356720" y="1900800"/>
            <a:ext cx="3464280" cy="3464280"/>
          </a:xfrm>
          <a:prstGeom prst="teardrop">
            <a:avLst>
              <a:gd name="adj" fmla="val 100000"/>
            </a:avLst>
          </a:prstGeom>
          <a:solidFill>
            <a:schemeClr val="accent2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78" name="标题 1"/>
          <p:cNvSpPr/>
          <p:nvPr/>
        </p:nvSpPr>
        <p:spPr>
          <a:xfrm rot="16200000">
            <a:off x="4425120" y="1963080"/>
            <a:ext cx="3339000" cy="3339000"/>
          </a:xfrm>
          <a:prstGeom prst="teardrop">
            <a:avLst>
              <a:gd name="adj" fmla="val 100000"/>
            </a:avLst>
          </a:prstGeom>
          <a:solidFill>
            <a:schemeClr val="bg1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9" name="标题 1"/>
          <p:cNvSpPr/>
          <p:nvPr/>
        </p:nvSpPr>
        <p:spPr>
          <a:xfrm>
            <a:off x="4535640" y="2066760"/>
            <a:ext cx="152280" cy="152280"/>
          </a:xfrm>
          <a:prstGeom prst="ellipse">
            <a:avLst/>
          </a:prstGeom>
          <a:solidFill>
            <a:schemeClr val="accent2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80" name="标题 1"/>
          <p:cNvSpPr/>
          <p:nvPr/>
        </p:nvSpPr>
        <p:spPr>
          <a:xfrm>
            <a:off x="4688640" y="3073680"/>
            <a:ext cx="2753280" cy="1838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262626"/>
                </a:solidFill>
                <a:latin typeface="Poppins"/>
                <a:ea typeface="Poppins"/>
              </a:rPr>
              <a:t>The image is from a trusted source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262626"/>
                </a:solidFill>
                <a:latin typeface="Poppins"/>
                <a:ea typeface="Poppins"/>
              </a:rPr>
              <a:t>The image hasn’t been modified after signing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1" name="标题 1"/>
          <p:cNvSpPr/>
          <p:nvPr/>
        </p:nvSpPr>
        <p:spPr>
          <a:xfrm>
            <a:off x="992160" y="2324880"/>
            <a:ext cx="2733840" cy="660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262626"/>
                </a:solidFill>
                <a:latin typeface="poppins-bold"/>
                <a:ea typeface="poppins-bold"/>
              </a:rPr>
              <a:t>Signing =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2" name="标题 1"/>
          <p:cNvSpPr/>
          <p:nvPr/>
        </p:nvSpPr>
        <p:spPr>
          <a:xfrm>
            <a:off x="4688640" y="2324880"/>
            <a:ext cx="2733840" cy="660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262626"/>
                </a:solidFill>
                <a:latin typeface="poppins-bold"/>
                <a:ea typeface="poppins-bold"/>
              </a:rPr>
              <a:t>Ensures: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3" name="标题 1"/>
          <p:cNvSpPr/>
          <p:nvPr/>
        </p:nvSpPr>
        <p:spPr>
          <a:xfrm rot="16200000">
            <a:off x="8053560" y="1900800"/>
            <a:ext cx="3464280" cy="3464280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84" name="标题 1"/>
          <p:cNvSpPr/>
          <p:nvPr/>
        </p:nvSpPr>
        <p:spPr>
          <a:xfrm rot="16200000">
            <a:off x="8121600" y="1963080"/>
            <a:ext cx="3339000" cy="3339000"/>
          </a:xfrm>
          <a:prstGeom prst="teardrop">
            <a:avLst>
              <a:gd name="adj" fmla="val 100000"/>
            </a:avLst>
          </a:prstGeom>
          <a:solidFill>
            <a:schemeClr val="bg1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5" name="标题 1"/>
          <p:cNvSpPr/>
          <p:nvPr/>
        </p:nvSpPr>
        <p:spPr>
          <a:xfrm>
            <a:off x="8232120" y="2066760"/>
            <a:ext cx="152280" cy="152280"/>
          </a:xfrm>
          <a:prstGeom prst="ellipse">
            <a:avLst/>
          </a:prstGeom>
          <a:solidFill>
            <a:schemeClr val="accent1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86" name="标题 1"/>
          <p:cNvSpPr/>
          <p:nvPr/>
        </p:nvSpPr>
        <p:spPr>
          <a:xfrm>
            <a:off x="8385120" y="3073680"/>
            <a:ext cx="2753280" cy="1838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262626"/>
                </a:solidFill>
                <a:latin typeface="Poppins"/>
                <a:ea typeface="Poppins"/>
              </a:rPr>
              <a:t>Think of it like GPG/SSL for Docker images.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7" name="标题 1"/>
          <p:cNvSpPr/>
          <p:nvPr/>
        </p:nvSpPr>
        <p:spPr>
          <a:xfrm>
            <a:off x="8385120" y="2324880"/>
            <a:ext cx="2733840" cy="660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262626"/>
                </a:solidFill>
                <a:latin typeface="poppins-bold"/>
                <a:ea typeface="poppins-bold"/>
              </a:rPr>
              <a:t>Analogy: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8" name="标题 1"/>
          <p:cNvSpPr/>
          <p:nvPr/>
        </p:nvSpPr>
        <p:spPr>
          <a:xfrm>
            <a:off x="541440" y="228600"/>
            <a:ext cx="11124000" cy="43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poppins-bold"/>
                <a:ea typeface="poppins-bold"/>
              </a:rPr>
              <a:t>What Is Image Signing?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9" name="标题 1"/>
          <p:cNvSpPr/>
          <p:nvPr/>
        </p:nvSpPr>
        <p:spPr>
          <a:xfrm flipH="1" flipV="1">
            <a:off x="292680" y="288720"/>
            <a:ext cx="172080" cy="123840"/>
          </a:xfrm>
          <a:custGeom>
            <a:avLst/>
            <a:gdLst>
              <a:gd name="textAreaLeft" fmla="*/ 720 w 172080"/>
              <a:gd name="textAreaRight" fmla="*/ 173880 w 172080"/>
              <a:gd name="textAreaTop" fmla="*/ 720 h 123840"/>
              <a:gd name="textAreaBottom" fmla="*/ 125640 h 123840"/>
            </a:gdLst>
            <a:ahLst/>
            <a:rect l="textAreaLeft" t="textAreaTop" r="textAreaRight" b="textAreaBottom"/>
            <a:pathLst>
              <a:path w="121644" h="124921">
                <a:moveTo>
                  <a:pt x="86420" y="0"/>
                </a:moveTo>
                <a:lnTo>
                  <a:pt x="106489" y="0"/>
                </a:lnTo>
                <a:cubicBezTo>
                  <a:pt x="111131" y="0"/>
                  <a:pt x="114817" y="1297"/>
                  <a:pt x="117548" y="3891"/>
                </a:cubicBezTo>
                <a:cubicBezTo>
                  <a:pt x="120278" y="6485"/>
                  <a:pt x="121644" y="10103"/>
                  <a:pt x="121644" y="14745"/>
                </a:cubicBezTo>
                <a:lnTo>
                  <a:pt x="121644" y="61846"/>
                </a:lnTo>
                <a:cubicBezTo>
                  <a:pt x="121644" y="80413"/>
                  <a:pt x="117548" y="95568"/>
                  <a:pt x="109356" y="107309"/>
                </a:cubicBezTo>
                <a:cubicBezTo>
                  <a:pt x="101165" y="119050"/>
                  <a:pt x="88331" y="124921"/>
                  <a:pt x="70856" y="124921"/>
                </a:cubicBezTo>
                <a:lnTo>
                  <a:pt x="70856" y="104442"/>
                </a:lnTo>
                <a:cubicBezTo>
                  <a:pt x="85601" y="101711"/>
                  <a:pt x="93246" y="88195"/>
                  <a:pt x="93792" y="63894"/>
                </a:cubicBezTo>
                <a:lnTo>
                  <a:pt x="83143" y="63894"/>
                </a:lnTo>
                <a:cubicBezTo>
                  <a:pt x="74952" y="63894"/>
                  <a:pt x="70856" y="60071"/>
                  <a:pt x="70856" y="52426"/>
                </a:cubicBezTo>
                <a:lnTo>
                  <a:pt x="70856" y="14745"/>
                </a:lnTo>
                <a:cubicBezTo>
                  <a:pt x="70856" y="4915"/>
                  <a:pt x="76044" y="0"/>
                  <a:pt x="86420" y="0"/>
                </a:cubicBezTo>
                <a:close/>
                <a:moveTo>
                  <a:pt x="15564" y="0"/>
                </a:moveTo>
                <a:lnTo>
                  <a:pt x="35633" y="0"/>
                </a:lnTo>
                <a:cubicBezTo>
                  <a:pt x="40275" y="0"/>
                  <a:pt x="43961" y="1297"/>
                  <a:pt x="46691" y="3891"/>
                </a:cubicBezTo>
                <a:cubicBezTo>
                  <a:pt x="49422" y="6485"/>
                  <a:pt x="50787" y="10103"/>
                  <a:pt x="50787" y="14745"/>
                </a:cubicBezTo>
                <a:lnTo>
                  <a:pt x="50787" y="61846"/>
                </a:lnTo>
                <a:cubicBezTo>
                  <a:pt x="50787" y="80413"/>
                  <a:pt x="46691" y="95568"/>
                  <a:pt x="38500" y="107309"/>
                </a:cubicBezTo>
                <a:cubicBezTo>
                  <a:pt x="30308" y="119050"/>
                  <a:pt x="17475" y="124921"/>
                  <a:pt x="0" y="124921"/>
                </a:cubicBezTo>
                <a:lnTo>
                  <a:pt x="0" y="104442"/>
                </a:lnTo>
                <a:cubicBezTo>
                  <a:pt x="14744" y="101711"/>
                  <a:pt x="22390" y="88195"/>
                  <a:pt x="22936" y="63894"/>
                </a:cubicBezTo>
                <a:lnTo>
                  <a:pt x="12287" y="63894"/>
                </a:lnTo>
                <a:cubicBezTo>
                  <a:pt x="4095" y="63894"/>
                  <a:pt x="0" y="60071"/>
                  <a:pt x="0" y="52426"/>
                </a:cubicBezTo>
                <a:lnTo>
                  <a:pt x="0" y="14745"/>
                </a:lnTo>
                <a:cubicBezTo>
                  <a:pt x="0" y="4915"/>
                  <a:pt x="5188" y="0"/>
                  <a:pt x="15564" y="0"/>
                </a:cubicBez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cxnSp>
        <p:nvCxnSpPr>
          <p:cNvPr id="390" name="标题 1"/>
          <p:cNvCxnSpPr/>
          <p:nvPr/>
        </p:nvCxnSpPr>
        <p:spPr>
          <a:xfrm>
            <a:off x="293040" y="781560"/>
            <a:ext cx="11899800" cy="1080"/>
          </a:xfrm>
          <a:prstGeom prst="straightConnector1">
            <a:avLst/>
          </a:prstGeom>
          <a:ln cap="sq" w="38100">
            <a:solidFill>
              <a:srgbClr val="22aacf"/>
            </a:solidFill>
            <a:miter/>
          </a:ln>
        </p:spPr>
      </p:cxnSp>
      <p:cxnSp>
        <p:nvCxnSpPr>
          <p:cNvPr id="391" name="标题 1"/>
          <p:cNvCxnSpPr/>
          <p:nvPr/>
        </p:nvCxnSpPr>
        <p:spPr>
          <a:xfrm>
            <a:off x="293040" y="842400"/>
            <a:ext cx="11899800" cy="1080"/>
          </a:xfrm>
          <a:prstGeom prst="straightConnector1">
            <a:avLst/>
          </a:prstGeom>
          <a:ln cap="sq" w="9525">
            <a:solidFill>
              <a:srgbClr val="22aacf"/>
            </a:solidFill>
            <a:miter/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标题 1"/>
          <p:cNvSpPr/>
          <p:nvPr/>
        </p:nvSpPr>
        <p:spPr>
          <a:xfrm>
            <a:off x="0" y="0"/>
            <a:ext cx="12191040" cy="685692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3" name="标题 1"/>
          <p:cNvSpPr/>
          <p:nvPr/>
        </p:nvSpPr>
        <p:spPr>
          <a:xfrm>
            <a:off x="862200" y="1638000"/>
            <a:ext cx="3350520" cy="4329720"/>
          </a:xfrm>
          <a:custGeom>
            <a:avLst/>
            <a:gdLst>
              <a:gd name="textAreaLeft" fmla="*/ 0 w 3350520"/>
              <a:gd name="textAreaRight" fmla="*/ 3351600 w 3350520"/>
              <a:gd name="textAreaTop" fmla="*/ 0 h 4329720"/>
              <a:gd name="textAreaBottom" fmla="*/ 4330800 h 4329720"/>
            </a:gdLst>
            <a:ahLst/>
            <a:rect l="textAreaLeft" t="textAreaTop" r="textAreaRight" b="textAreaBottom"/>
            <a:pathLst>
              <a:path w="3351726" h="3695700">
                <a:moveTo>
                  <a:pt x="0" y="0"/>
                </a:moveTo>
                <a:lnTo>
                  <a:pt x="3351726" y="0"/>
                </a:lnTo>
                <a:lnTo>
                  <a:pt x="3351726" y="3695700"/>
                </a:lnTo>
                <a:lnTo>
                  <a:pt x="1042520" y="3695700"/>
                </a:lnTo>
                <a:cubicBezTo>
                  <a:pt x="466752" y="3695700"/>
                  <a:pt x="0" y="3228948"/>
                  <a:pt x="0" y="265318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50000"/>
            </a:schemeClr>
          </a:solidFill>
          <a:ln w="3175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4" name="标题 1"/>
          <p:cNvSpPr/>
          <p:nvPr/>
        </p:nvSpPr>
        <p:spPr>
          <a:xfrm>
            <a:off x="678240" y="1796040"/>
            <a:ext cx="3350520" cy="4329720"/>
          </a:xfrm>
          <a:custGeom>
            <a:avLst/>
            <a:gdLst>
              <a:gd name="textAreaLeft" fmla="*/ 0 w 3350520"/>
              <a:gd name="textAreaRight" fmla="*/ 3351600 w 3350520"/>
              <a:gd name="textAreaTop" fmla="*/ 0 h 4329720"/>
              <a:gd name="textAreaBottom" fmla="*/ 4330800 h 4329720"/>
            </a:gdLst>
            <a:ahLst/>
            <a:rect l="textAreaLeft" t="textAreaTop" r="textAreaRight" b="textAreaBottom"/>
            <a:pathLst>
              <a:path w="3351726" h="3695700">
                <a:moveTo>
                  <a:pt x="0" y="0"/>
                </a:moveTo>
                <a:lnTo>
                  <a:pt x="3351726" y="0"/>
                </a:lnTo>
                <a:lnTo>
                  <a:pt x="3351726" y="3695700"/>
                </a:lnTo>
                <a:lnTo>
                  <a:pt x="1042520" y="3695700"/>
                </a:lnTo>
                <a:cubicBezTo>
                  <a:pt x="466752" y="3695700"/>
                  <a:pt x="0" y="3228948"/>
                  <a:pt x="0" y="2653180"/>
                </a:cubicBezTo>
                <a:close/>
              </a:path>
            </a:pathLst>
          </a:custGeom>
          <a:solidFill>
            <a:schemeClr val="bg1"/>
          </a:solidFill>
          <a:ln cap="sq" w="31750">
            <a:solidFill>
              <a:srgbClr val="22aac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5" name="标题 1"/>
          <p:cNvSpPr/>
          <p:nvPr/>
        </p:nvSpPr>
        <p:spPr>
          <a:xfrm>
            <a:off x="786240" y="1986120"/>
            <a:ext cx="1675440" cy="91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5400" spc="-1" strike="noStrike">
                <a:solidFill>
                  <a:srgbClr val="22aacf"/>
                </a:solidFill>
                <a:latin typeface="poppins-bold"/>
                <a:ea typeface="poppins-bold"/>
              </a:rPr>
              <a:t>01.</a:t>
            </a:r>
            <a:endParaRPr b="0" lang="en-IN" sz="5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6" name="标题 1"/>
          <p:cNvSpPr/>
          <p:nvPr/>
        </p:nvSpPr>
        <p:spPr>
          <a:xfrm>
            <a:off x="862200" y="3961440"/>
            <a:ext cx="2949120" cy="2006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404040"/>
                </a:solidFill>
                <a:latin typeface="Poppins"/>
                <a:ea typeface="Poppins"/>
              </a:rPr>
              <a:t>Purpose: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404040"/>
                </a:solidFill>
                <a:latin typeface="Poppins"/>
                <a:ea typeface="Poppins"/>
              </a:rPr>
              <a:t>Enables image signing using Notary v1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404040"/>
                </a:solidFill>
                <a:latin typeface="Poppins"/>
                <a:ea typeface="Poppins"/>
              </a:rPr>
              <a:t>Note: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404040"/>
                </a:solidFill>
                <a:latin typeface="Poppins"/>
                <a:ea typeface="Poppins"/>
              </a:rPr>
              <a:t>Simple to use, deprecated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404040"/>
                </a:solidFill>
                <a:latin typeface="Poppins"/>
                <a:ea typeface="Poppins"/>
              </a:rPr>
              <a:t>by Docker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7" name="标题 1"/>
          <p:cNvSpPr/>
          <p:nvPr/>
        </p:nvSpPr>
        <p:spPr>
          <a:xfrm>
            <a:off x="4606920" y="1638000"/>
            <a:ext cx="3350520" cy="4329720"/>
          </a:xfrm>
          <a:custGeom>
            <a:avLst/>
            <a:gdLst>
              <a:gd name="textAreaLeft" fmla="*/ 0 w 3350520"/>
              <a:gd name="textAreaRight" fmla="*/ 3351600 w 3350520"/>
              <a:gd name="textAreaTop" fmla="*/ 0 h 4329720"/>
              <a:gd name="textAreaBottom" fmla="*/ 4330800 h 4329720"/>
            </a:gdLst>
            <a:ahLst/>
            <a:rect l="textAreaLeft" t="textAreaTop" r="textAreaRight" b="textAreaBottom"/>
            <a:pathLst>
              <a:path w="3351726" h="3695700">
                <a:moveTo>
                  <a:pt x="0" y="0"/>
                </a:moveTo>
                <a:lnTo>
                  <a:pt x="3351726" y="0"/>
                </a:lnTo>
                <a:lnTo>
                  <a:pt x="3351726" y="3695700"/>
                </a:lnTo>
                <a:lnTo>
                  <a:pt x="0" y="369570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  <a:alpha val="50000"/>
            </a:schemeClr>
          </a:solidFill>
          <a:ln w="3175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8" name="标题 1"/>
          <p:cNvSpPr/>
          <p:nvPr/>
        </p:nvSpPr>
        <p:spPr>
          <a:xfrm>
            <a:off x="4422600" y="1796040"/>
            <a:ext cx="3350520" cy="4329720"/>
          </a:xfrm>
          <a:custGeom>
            <a:avLst/>
            <a:gdLst>
              <a:gd name="textAreaLeft" fmla="*/ 0 w 3350520"/>
              <a:gd name="textAreaRight" fmla="*/ 3351600 w 3350520"/>
              <a:gd name="textAreaTop" fmla="*/ 0 h 4329720"/>
              <a:gd name="textAreaBottom" fmla="*/ 4330800 h 4329720"/>
            </a:gdLst>
            <a:ahLst/>
            <a:rect l="textAreaLeft" t="textAreaTop" r="textAreaRight" b="textAreaBottom"/>
            <a:pathLst>
              <a:path w="3351726" h="3695700">
                <a:moveTo>
                  <a:pt x="0" y="0"/>
                </a:moveTo>
                <a:lnTo>
                  <a:pt x="3351726" y="0"/>
                </a:lnTo>
                <a:lnTo>
                  <a:pt x="3351726" y="3695700"/>
                </a:lnTo>
                <a:lnTo>
                  <a:pt x="0" y="3695700"/>
                </a:lnTo>
                <a:close/>
              </a:path>
            </a:pathLst>
          </a:custGeom>
          <a:solidFill>
            <a:schemeClr val="bg1"/>
          </a:solidFill>
          <a:ln cap="sq" w="31750">
            <a:solidFill>
              <a:srgbClr val="14729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9" name="标题 1"/>
          <p:cNvSpPr/>
          <p:nvPr/>
        </p:nvSpPr>
        <p:spPr>
          <a:xfrm>
            <a:off x="4606920" y="3961440"/>
            <a:ext cx="2949120" cy="2006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404040"/>
                </a:solidFill>
                <a:latin typeface="Poppins"/>
                <a:ea typeface="Poppins"/>
              </a:rPr>
              <a:t>Purpose: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404040"/>
                </a:solidFill>
                <a:latin typeface="Poppins"/>
                <a:ea typeface="Poppins"/>
              </a:rPr>
              <a:t>Modern, keyless signing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404040"/>
                </a:solidFill>
                <a:latin typeface="Poppins"/>
                <a:ea typeface="Poppins"/>
              </a:rPr>
              <a:t>Note: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404040"/>
                </a:solidFill>
                <a:latin typeface="Poppins"/>
                <a:ea typeface="Poppins"/>
              </a:rPr>
              <a:t>Integrates with GitHub, KMS, etc.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0" name="标题 1"/>
          <p:cNvSpPr/>
          <p:nvPr/>
        </p:nvSpPr>
        <p:spPr>
          <a:xfrm>
            <a:off x="4530600" y="1986120"/>
            <a:ext cx="1675440" cy="91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5400" spc="-1" strike="noStrike">
                <a:solidFill>
                  <a:srgbClr val="14729d"/>
                </a:solidFill>
                <a:latin typeface="poppins-bold"/>
                <a:ea typeface="poppins-bold"/>
              </a:rPr>
              <a:t>02.</a:t>
            </a:r>
            <a:endParaRPr b="0" lang="en-IN" sz="5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1" name="标题 1"/>
          <p:cNvSpPr/>
          <p:nvPr/>
        </p:nvSpPr>
        <p:spPr>
          <a:xfrm>
            <a:off x="8351280" y="1638000"/>
            <a:ext cx="3350520" cy="4329720"/>
          </a:xfrm>
          <a:custGeom>
            <a:avLst/>
            <a:gdLst>
              <a:gd name="textAreaLeft" fmla="*/ 0 w 3350520"/>
              <a:gd name="textAreaRight" fmla="*/ 3351600 w 3350520"/>
              <a:gd name="textAreaTop" fmla="*/ 0 h 4329720"/>
              <a:gd name="textAreaBottom" fmla="*/ 4330800 h 4329720"/>
            </a:gdLst>
            <a:ahLst/>
            <a:rect l="textAreaLeft" t="textAreaTop" r="textAreaRight" b="textAreaBottom"/>
            <a:pathLst>
              <a:path w="3351726" h="3695700">
                <a:moveTo>
                  <a:pt x="0" y="0"/>
                </a:moveTo>
                <a:lnTo>
                  <a:pt x="3351726" y="0"/>
                </a:lnTo>
                <a:lnTo>
                  <a:pt x="3351726" y="2653190"/>
                </a:lnTo>
                <a:lnTo>
                  <a:pt x="3330547" y="2863284"/>
                </a:lnTo>
                <a:cubicBezTo>
                  <a:pt x="3233336" y="3338343"/>
                  <a:pt x="2813004" y="3695700"/>
                  <a:pt x="2309207" y="3695700"/>
                </a:cubicBezTo>
                <a:lnTo>
                  <a:pt x="0" y="369570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3175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2" name="标题 1"/>
          <p:cNvSpPr/>
          <p:nvPr/>
        </p:nvSpPr>
        <p:spPr>
          <a:xfrm>
            <a:off x="8167320" y="1796040"/>
            <a:ext cx="3350520" cy="4329720"/>
          </a:xfrm>
          <a:custGeom>
            <a:avLst/>
            <a:gdLst>
              <a:gd name="textAreaLeft" fmla="*/ 0 w 3350520"/>
              <a:gd name="textAreaRight" fmla="*/ 3351600 w 3350520"/>
              <a:gd name="textAreaTop" fmla="*/ 0 h 4329720"/>
              <a:gd name="textAreaBottom" fmla="*/ 4330800 h 4329720"/>
            </a:gdLst>
            <a:ahLst/>
            <a:rect l="textAreaLeft" t="textAreaTop" r="textAreaRight" b="textAreaBottom"/>
            <a:pathLst>
              <a:path w="3351726" h="3695700">
                <a:moveTo>
                  <a:pt x="0" y="0"/>
                </a:moveTo>
                <a:lnTo>
                  <a:pt x="3351726" y="0"/>
                </a:lnTo>
                <a:lnTo>
                  <a:pt x="3351726" y="2653190"/>
                </a:lnTo>
                <a:lnTo>
                  <a:pt x="3330547" y="2863284"/>
                </a:lnTo>
                <a:cubicBezTo>
                  <a:pt x="3233336" y="3338343"/>
                  <a:pt x="2813004" y="3695700"/>
                  <a:pt x="2309207" y="3695700"/>
                </a:cubicBezTo>
                <a:lnTo>
                  <a:pt x="0" y="3695700"/>
                </a:lnTo>
                <a:close/>
              </a:path>
            </a:pathLst>
          </a:custGeom>
          <a:solidFill>
            <a:schemeClr val="bg1"/>
          </a:solidFill>
          <a:ln cap="sq" w="31750">
            <a:solidFill>
              <a:srgbClr val="22aac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3" name="标题 1"/>
          <p:cNvSpPr/>
          <p:nvPr/>
        </p:nvSpPr>
        <p:spPr>
          <a:xfrm>
            <a:off x="8351280" y="3961440"/>
            <a:ext cx="2949120" cy="2006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404040"/>
                </a:solidFill>
                <a:latin typeface="Poppins"/>
                <a:ea typeface="Poppins"/>
              </a:rPr>
              <a:t>Purpose: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404040"/>
                </a:solidFill>
                <a:latin typeface="Poppins"/>
                <a:ea typeface="Poppins"/>
              </a:rPr>
              <a:t>OCI native artifact signing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404040"/>
                </a:solidFill>
                <a:latin typeface="Poppins"/>
                <a:ea typeface="Poppins"/>
              </a:rPr>
              <a:t>Note: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404040"/>
                </a:solidFill>
                <a:latin typeface="Poppins"/>
                <a:ea typeface="Poppins"/>
              </a:rPr>
              <a:t>Still evolving standard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4" name="标题 1"/>
          <p:cNvSpPr/>
          <p:nvPr/>
        </p:nvSpPr>
        <p:spPr>
          <a:xfrm>
            <a:off x="8274960" y="1986120"/>
            <a:ext cx="1675440" cy="91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5400" spc="-1" strike="noStrike">
                <a:solidFill>
                  <a:srgbClr val="22aacf"/>
                </a:solidFill>
                <a:latin typeface="poppins-bold"/>
                <a:ea typeface="poppins-bold"/>
              </a:rPr>
              <a:t>03.</a:t>
            </a:r>
            <a:endParaRPr b="0" lang="en-IN" sz="5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5" name="标题 1"/>
          <p:cNvSpPr/>
          <p:nvPr/>
        </p:nvSpPr>
        <p:spPr>
          <a:xfrm>
            <a:off x="1342080" y="3429000"/>
            <a:ext cx="1980000" cy="486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22aacf"/>
                </a:solidFill>
                <a:latin typeface="poppins-bold"/>
                <a:ea typeface="poppins-bold"/>
              </a:rPr>
              <a:t>Docker Content Trust (DCT)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6" name="标题 1"/>
          <p:cNvSpPr/>
          <p:nvPr/>
        </p:nvSpPr>
        <p:spPr>
          <a:xfrm>
            <a:off x="5091480" y="3429000"/>
            <a:ext cx="1980000" cy="486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14729d"/>
                </a:solidFill>
                <a:latin typeface="poppins-bold"/>
                <a:ea typeface="poppins-bold"/>
              </a:rPr>
              <a:t>Cosign (Sigstore)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7" name="标题 1"/>
          <p:cNvSpPr/>
          <p:nvPr/>
        </p:nvSpPr>
        <p:spPr>
          <a:xfrm>
            <a:off x="8838000" y="3429000"/>
            <a:ext cx="1980000" cy="486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22aacf"/>
                </a:solidFill>
                <a:latin typeface="poppins-bold"/>
                <a:ea typeface="poppins-bold"/>
              </a:rPr>
              <a:t>Notary v2 / ORAS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8" name="标题 1"/>
          <p:cNvSpPr/>
          <p:nvPr/>
        </p:nvSpPr>
        <p:spPr>
          <a:xfrm>
            <a:off x="541440" y="228600"/>
            <a:ext cx="11124000" cy="43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poppins-bold"/>
                <a:ea typeface="poppins-bold"/>
              </a:rPr>
              <a:t>Image Signing Tools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9" name="标题 1"/>
          <p:cNvSpPr/>
          <p:nvPr/>
        </p:nvSpPr>
        <p:spPr>
          <a:xfrm flipH="1" flipV="1">
            <a:off x="292680" y="288720"/>
            <a:ext cx="172080" cy="123840"/>
          </a:xfrm>
          <a:custGeom>
            <a:avLst/>
            <a:gdLst>
              <a:gd name="textAreaLeft" fmla="*/ 720 w 172080"/>
              <a:gd name="textAreaRight" fmla="*/ 173880 w 172080"/>
              <a:gd name="textAreaTop" fmla="*/ 720 h 123840"/>
              <a:gd name="textAreaBottom" fmla="*/ 125640 h 123840"/>
            </a:gdLst>
            <a:ahLst/>
            <a:rect l="textAreaLeft" t="textAreaTop" r="textAreaRight" b="textAreaBottom"/>
            <a:pathLst>
              <a:path w="121644" h="124921">
                <a:moveTo>
                  <a:pt x="86420" y="0"/>
                </a:moveTo>
                <a:lnTo>
                  <a:pt x="106489" y="0"/>
                </a:lnTo>
                <a:cubicBezTo>
                  <a:pt x="111131" y="0"/>
                  <a:pt x="114817" y="1297"/>
                  <a:pt x="117548" y="3891"/>
                </a:cubicBezTo>
                <a:cubicBezTo>
                  <a:pt x="120278" y="6485"/>
                  <a:pt x="121644" y="10103"/>
                  <a:pt x="121644" y="14745"/>
                </a:cubicBezTo>
                <a:lnTo>
                  <a:pt x="121644" y="61846"/>
                </a:lnTo>
                <a:cubicBezTo>
                  <a:pt x="121644" y="80413"/>
                  <a:pt x="117548" y="95568"/>
                  <a:pt x="109356" y="107309"/>
                </a:cubicBezTo>
                <a:cubicBezTo>
                  <a:pt x="101165" y="119050"/>
                  <a:pt x="88331" y="124921"/>
                  <a:pt x="70856" y="124921"/>
                </a:cubicBezTo>
                <a:lnTo>
                  <a:pt x="70856" y="104442"/>
                </a:lnTo>
                <a:cubicBezTo>
                  <a:pt x="85601" y="101711"/>
                  <a:pt x="93246" y="88195"/>
                  <a:pt x="93792" y="63894"/>
                </a:cubicBezTo>
                <a:lnTo>
                  <a:pt x="83143" y="63894"/>
                </a:lnTo>
                <a:cubicBezTo>
                  <a:pt x="74952" y="63894"/>
                  <a:pt x="70856" y="60071"/>
                  <a:pt x="70856" y="52426"/>
                </a:cubicBezTo>
                <a:lnTo>
                  <a:pt x="70856" y="14745"/>
                </a:lnTo>
                <a:cubicBezTo>
                  <a:pt x="70856" y="4915"/>
                  <a:pt x="76044" y="0"/>
                  <a:pt x="86420" y="0"/>
                </a:cubicBezTo>
                <a:close/>
                <a:moveTo>
                  <a:pt x="15564" y="0"/>
                </a:moveTo>
                <a:lnTo>
                  <a:pt x="35633" y="0"/>
                </a:lnTo>
                <a:cubicBezTo>
                  <a:pt x="40275" y="0"/>
                  <a:pt x="43961" y="1297"/>
                  <a:pt x="46691" y="3891"/>
                </a:cubicBezTo>
                <a:cubicBezTo>
                  <a:pt x="49422" y="6485"/>
                  <a:pt x="50787" y="10103"/>
                  <a:pt x="50787" y="14745"/>
                </a:cubicBezTo>
                <a:lnTo>
                  <a:pt x="50787" y="61846"/>
                </a:lnTo>
                <a:cubicBezTo>
                  <a:pt x="50787" y="80413"/>
                  <a:pt x="46691" y="95568"/>
                  <a:pt x="38500" y="107309"/>
                </a:cubicBezTo>
                <a:cubicBezTo>
                  <a:pt x="30308" y="119050"/>
                  <a:pt x="17475" y="124921"/>
                  <a:pt x="0" y="124921"/>
                </a:cubicBezTo>
                <a:lnTo>
                  <a:pt x="0" y="104442"/>
                </a:lnTo>
                <a:cubicBezTo>
                  <a:pt x="14744" y="101711"/>
                  <a:pt x="22390" y="88195"/>
                  <a:pt x="22936" y="63894"/>
                </a:cubicBezTo>
                <a:lnTo>
                  <a:pt x="12287" y="63894"/>
                </a:lnTo>
                <a:cubicBezTo>
                  <a:pt x="4095" y="63894"/>
                  <a:pt x="0" y="60071"/>
                  <a:pt x="0" y="52426"/>
                </a:cubicBezTo>
                <a:lnTo>
                  <a:pt x="0" y="14745"/>
                </a:lnTo>
                <a:cubicBezTo>
                  <a:pt x="0" y="4915"/>
                  <a:pt x="5188" y="0"/>
                  <a:pt x="15564" y="0"/>
                </a:cubicBez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cxnSp>
        <p:nvCxnSpPr>
          <p:cNvPr id="410" name="标题 1"/>
          <p:cNvCxnSpPr/>
          <p:nvPr/>
        </p:nvCxnSpPr>
        <p:spPr>
          <a:xfrm>
            <a:off x="293040" y="781560"/>
            <a:ext cx="11899800" cy="1080"/>
          </a:xfrm>
          <a:prstGeom prst="straightConnector1">
            <a:avLst/>
          </a:prstGeom>
          <a:ln cap="sq" w="38100">
            <a:solidFill>
              <a:srgbClr val="22aacf"/>
            </a:solidFill>
            <a:miter/>
          </a:ln>
        </p:spPr>
      </p:cxnSp>
      <p:cxnSp>
        <p:nvCxnSpPr>
          <p:cNvPr id="411" name="标题 1"/>
          <p:cNvCxnSpPr/>
          <p:nvPr/>
        </p:nvCxnSpPr>
        <p:spPr>
          <a:xfrm>
            <a:off x="293040" y="842400"/>
            <a:ext cx="11899800" cy="1080"/>
          </a:xfrm>
          <a:prstGeom prst="straightConnector1">
            <a:avLst/>
          </a:prstGeom>
          <a:ln cap="sq" w="9525">
            <a:solidFill>
              <a:srgbClr val="22aacf"/>
            </a:solidFill>
            <a:miter/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标题 1"/>
          <p:cNvSpPr/>
          <p:nvPr/>
        </p:nvSpPr>
        <p:spPr>
          <a:xfrm>
            <a:off x="0" y="0"/>
            <a:ext cx="12191040" cy="685692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3" name="标题 1"/>
          <p:cNvSpPr/>
          <p:nvPr/>
        </p:nvSpPr>
        <p:spPr>
          <a:xfrm>
            <a:off x="3573720" y="5872320"/>
            <a:ext cx="5067720" cy="64008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4" name="标题 1"/>
          <p:cNvSpPr/>
          <p:nvPr/>
        </p:nvSpPr>
        <p:spPr>
          <a:xfrm>
            <a:off x="3866040" y="6026400"/>
            <a:ext cx="4520160" cy="16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00000"/>
              </a:lnSpc>
            </a:pPr>
            <a:r>
              <a:rPr b="0" lang="en-US" sz="1080" spc="-1" strike="noStrike">
                <a:solidFill>
                  <a:srgbClr val="000000"/>
                </a:solidFill>
                <a:latin typeface="Poppins"/>
                <a:ea typeface="Poppins"/>
              </a:rPr>
              <a:t>You can use OIDC (e.g., GitHub Actions) to do keyless signing too.</a:t>
            </a:r>
            <a:endParaRPr b="0" lang="en-IN" sz="108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5" name="标题 1"/>
          <p:cNvSpPr/>
          <p:nvPr/>
        </p:nvSpPr>
        <p:spPr>
          <a:xfrm>
            <a:off x="3571920" y="2208600"/>
            <a:ext cx="5067720" cy="60192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6" name="标题 1"/>
          <p:cNvSpPr/>
          <p:nvPr/>
        </p:nvSpPr>
        <p:spPr>
          <a:xfrm>
            <a:off x="3561120" y="2692080"/>
            <a:ext cx="5067720" cy="564840"/>
          </a:xfrm>
          <a:prstGeom prst="rect">
            <a:avLst/>
          </a:prstGeom>
          <a:gradFill rotWithShape="0">
            <a:gsLst>
              <a:gs pos="1000">
                <a:srgbClr val="14729d"/>
              </a:gs>
              <a:gs pos="100000">
                <a:srgbClr val="4eb8e8"/>
              </a:gs>
            </a:gsLst>
            <a:lin ang="2700000"/>
          </a:gra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23040" bIns="2304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7" name="标题 1"/>
          <p:cNvSpPr/>
          <p:nvPr/>
        </p:nvSpPr>
        <p:spPr>
          <a:xfrm>
            <a:off x="3571920" y="3841920"/>
            <a:ext cx="5067720" cy="564840"/>
          </a:xfrm>
          <a:prstGeom prst="rect">
            <a:avLst/>
          </a:prstGeom>
          <a:gradFill rotWithShape="0">
            <a:gsLst>
              <a:gs pos="1000">
                <a:srgbClr val="14729d"/>
              </a:gs>
              <a:gs pos="100000">
                <a:srgbClr val="4eb8e8"/>
              </a:gs>
            </a:gsLst>
            <a:lin ang="2700000"/>
          </a:gra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23040" bIns="2304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8" name="标题 1"/>
          <p:cNvSpPr/>
          <p:nvPr/>
        </p:nvSpPr>
        <p:spPr>
          <a:xfrm>
            <a:off x="3573720" y="5315040"/>
            <a:ext cx="5067720" cy="564840"/>
          </a:xfrm>
          <a:prstGeom prst="rect">
            <a:avLst/>
          </a:prstGeom>
          <a:gradFill rotWithShape="0">
            <a:gsLst>
              <a:gs pos="1000">
                <a:srgbClr val="22aacf"/>
              </a:gs>
              <a:gs pos="100000">
                <a:srgbClr val="74cfe8"/>
              </a:gs>
            </a:gsLst>
            <a:lin ang="2700000"/>
          </a:gra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23040" bIns="2304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9" name="标题 1"/>
          <p:cNvSpPr/>
          <p:nvPr/>
        </p:nvSpPr>
        <p:spPr>
          <a:xfrm>
            <a:off x="3571920" y="1650600"/>
            <a:ext cx="5067720" cy="564840"/>
          </a:xfrm>
          <a:prstGeom prst="rect">
            <a:avLst/>
          </a:prstGeom>
          <a:gradFill rotWithShape="0">
            <a:gsLst>
              <a:gs pos="1000">
                <a:srgbClr val="22aacf"/>
              </a:gs>
              <a:gs pos="100000">
                <a:srgbClr val="74cfe8"/>
              </a:gs>
            </a:gsLst>
            <a:lin ang="2700000"/>
          </a:gra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23040" bIns="2304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0" name="标题 1"/>
          <p:cNvSpPr/>
          <p:nvPr/>
        </p:nvSpPr>
        <p:spPr>
          <a:xfrm>
            <a:off x="3824280" y="2366280"/>
            <a:ext cx="4545360" cy="21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Poppins"/>
                <a:ea typeface="Poppins"/>
              </a:rPr>
              <a:t>cosign generate-key-pair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1" name="标题 1"/>
          <p:cNvSpPr/>
          <p:nvPr/>
        </p:nvSpPr>
        <p:spPr>
          <a:xfrm>
            <a:off x="3562560" y="3250080"/>
            <a:ext cx="5067720" cy="60192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2" name="标题 1"/>
          <p:cNvSpPr/>
          <p:nvPr/>
        </p:nvSpPr>
        <p:spPr>
          <a:xfrm>
            <a:off x="3853080" y="3407400"/>
            <a:ext cx="4520160" cy="19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00000"/>
              </a:lnSpc>
            </a:pPr>
            <a:r>
              <a:rPr b="0" lang="en-US" sz="1280" spc="-1" strike="noStrike">
                <a:solidFill>
                  <a:srgbClr val="000000"/>
                </a:solidFill>
                <a:latin typeface="Poppins"/>
                <a:ea typeface="Poppins"/>
              </a:rPr>
              <a:t>cosign sign - -key cosign.key myregistry/myimage:tag</a:t>
            </a:r>
            <a:endParaRPr b="0" lang="en-IN" sz="128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3" name="标题 1"/>
          <p:cNvSpPr/>
          <p:nvPr/>
        </p:nvSpPr>
        <p:spPr>
          <a:xfrm>
            <a:off x="3571920" y="4402080"/>
            <a:ext cx="5067720" cy="64008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4" name="标题 1"/>
          <p:cNvSpPr/>
          <p:nvPr/>
        </p:nvSpPr>
        <p:spPr>
          <a:xfrm>
            <a:off x="3824280" y="4553280"/>
            <a:ext cx="4545360" cy="190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00000"/>
              </a:lnSpc>
            </a:pPr>
            <a:r>
              <a:rPr b="0" lang="en-US" sz="1250" spc="-1" strike="noStrike">
                <a:solidFill>
                  <a:srgbClr val="000000"/>
                </a:solidFill>
                <a:latin typeface="Poppins"/>
                <a:ea typeface="Poppins"/>
              </a:rPr>
              <a:t>cosign verify - -key cosign.pub myregistry/myimage:tag</a:t>
            </a:r>
            <a:endParaRPr b="0" lang="en-IN" sz="12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5" name="标题 1"/>
          <p:cNvSpPr/>
          <p:nvPr/>
        </p:nvSpPr>
        <p:spPr>
          <a:xfrm>
            <a:off x="4259520" y="1748520"/>
            <a:ext cx="3910680" cy="294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25560" rIns="25560" tIns="25560" bIns="25560" anchor="ctr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ffffff"/>
                </a:solidFill>
                <a:latin typeface="poppins-bold"/>
                <a:ea typeface="poppins-bold"/>
              </a:rPr>
              <a:t>Install Cosign: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6" name="标题 1"/>
          <p:cNvSpPr/>
          <p:nvPr/>
        </p:nvSpPr>
        <p:spPr>
          <a:xfrm>
            <a:off x="4254480" y="2808360"/>
            <a:ext cx="4113720" cy="294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25560" rIns="25560" tIns="25560" bIns="25560" anchor="ctr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ffffff"/>
                </a:solidFill>
                <a:latin typeface="poppins-bold"/>
                <a:ea typeface="poppins-bold"/>
              </a:rPr>
              <a:t>Signing: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7" name="标题 1"/>
          <p:cNvSpPr/>
          <p:nvPr/>
        </p:nvSpPr>
        <p:spPr>
          <a:xfrm>
            <a:off x="4259520" y="3945600"/>
            <a:ext cx="4113720" cy="294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25560" rIns="25560" tIns="25560" bIns="25560" anchor="ctr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ffffff"/>
                </a:solidFill>
                <a:latin typeface="poppins-bold"/>
                <a:ea typeface="poppins-bold"/>
              </a:rPr>
              <a:t>Verification: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8" name="标题 1"/>
          <p:cNvSpPr/>
          <p:nvPr/>
        </p:nvSpPr>
        <p:spPr>
          <a:xfrm>
            <a:off x="4267440" y="5420880"/>
            <a:ext cx="4113720" cy="294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25560" rIns="25560" tIns="25560" bIns="25560" anchor="ctr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ffffff"/>
                </a:solidFill>
                <a:latin typeface="poppins-bold"/>
                <a:ea typeface="poppins-bold"/>
              </a:rPr>
              <a:t>Note: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9" name="标题 1"/>
          <p:cNvSpPr/>
          <p:nvPr/>
        </p:nvSpPr>
        <p:spPr>
          <a:xfrm>
            <a:off x="3824280" y="1766160"/>
            <a:ext cx="306720" cy="306720"/>
          </a:xfrm>
          <a:custGeom>
            <a:avLst/>
            <a:gdLst>
              <a:gd name="textAreaLeft" fmla="*/ 0 w 306720"/>
              <a:gd name="textAreaRight" fmla="*/ 307800 w 306720"/>
              <a:gd name="textAreaTop" fmla="*/ 0 h 306720"/>
              <a:gd name="textAreaBottom" fmla="*/ 307800 h 306720"/>
            </a:gdLst>
            <a:ahLst/>
            <a:rect l="textAreaLeft" t="textAreaTop" r="textAreaRight" b="textAreaBottom"/>
            <a:pathLst>
              <a:path w="720000" h="720000">
                <a:moveTo>
                  <a:pt x="438553" y="189601"/>
                </a:moveTo>
                <a:cubicBezTo>
                  <a:pt x="463230" y="189601"/>
                  <a:pt x="486344" y="199073"/>
                  <a:pt x="503636" y="216365"/>
                </a:cubicBezTo>
                <a:cubicBezTo>
                  <a:pt x="539523" y="252252"/>
                  <a:pt x="539523" y="310557"/>
                  <a:pt x="503636" y="346445"/>
                </a:cubicBezTo>
                <a:lnTo>
                  <a:pt x="362260" y="487907"/>
                </a:lnTo>
                <a:cubicBezTo>
                  <a:pt x="342622" y="507545"/>
                  <a:pt x="266503" y="522665"/>
                  <a:pt x="191861" y="528226"/>
                </a:cubicBezTo>
                <a:cubicBezTo>
                  <a:pt x="197336" y="453584"/>
                  <a:pt x="212456" y="377465"/>
                  <a:pt x="232180" y="357827"/>
                </a:cubicBezTo>
                <a:lnTo>
                  <a:pt x="373556" y="216452"/>
                </a:lnTo>
                <a:cubicBezTo>
                  <a:pt x="390761" y="199073"/>
                  <a:pt x="413875" y="189601"/>
                  <a:pt x="438553" y="189601"/>
                </a:cubicBezTo>
                <a:close/>
                <a:moveTo>
                  <a:pt x="438553" y="141636"/>
                </a:moveTo>
                <a:cubicBezTo>
                  <a:pt x="402666" y="141636"/>
                  <a:pt x="366778" y="155278"/>
                  <a:pt x="339581" y="182476"/>
                </a:cubicBezTo>
                <a:lnTo>
                  <a:pt x="198205" y="323852"/>
                </a:lnTo>
                <a:cubicBezTo>
                  <a:pt x="143723" y="378335"/>
                  <a:pt x="141637" y="578364"/>
                  <a:pt x="141637" y="578364"/>
                </a:cubicBezTo>
                <a:cubicBezTo>
                  <a:pt x="141637" y="578364"/>
                  <a:pt x="341753" y="576278"/>
                  <a:pt x="396149" y="521796"/>
                </a:cubicBezTo>
                <a:lnTo>
                  <a:pt x="537524" y="380420"/>
                </a:lnTo>
                <a:cubicBezTo>
                  <a:pt x="592007" y="325938"/>
                  <a:pt x="592007" y="236872"/>
                  <a:pt x="537524" y="182476"/>
                </a:cubicBezTo>
                <a:cubicBezTo>
                  <a:pt x="510327" y="155191"/>
                  <a:pt x="474440" y="141636"/>
                  <a:pt x="438553" y="141636"/>
                </a:cubicBezTo>
                <a:close/>
                <a:moveTo>
                  <a:pt x="120000" y="0"/>
                </a:moveTo>
                <a:lnTo>
                  <a:pt x="600000" y="0"/>
                </a:lnTo>
                <a:cubicBezTo>
                  <a:pt x="666040" y="0"/>
                  <a:pt x="720000" y="54048"/>
                  <a:pt x="720000" y="120000"/>
                </a:cubicBezTo>
                <a:lnTo>
                  <a:pt x="720000" y="600000"/>
                </a:lnTo>
                <a:cubicBezTo>
                  <a:pt x="720000" y="666039"/>
                  <a:pt x="666040" y="720000"/>
                  <a:pt x="600000" y="720000"/>
                </a:cubicBezTo>
                <a:lnTo>
                  <a:pt x="120000" y="720000"/>
                </a:lnTo>
                <a:cubicBezTo>
                  <a:pt x="53961" y="720000"/>
                  <a:pt x="0" y="666039"/>
                  <a:pt x="0" y="600000"/>
                </a:cubicBezTo>
                <a:lnTo>
                  <a:pt x="0" y="120000"/>
                </a:lnTo>
                <a:cubicBezTo>
                  <a:pt x="0" y="53961"/>
                  <a:pt x="53961" y="0"/>
                  <a:pt x="120000" y="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0" name="标题 1"/>
          <p:cNvSpPr/>
          <p:nvPr/>
        </p:nvSpPr>
        <p:spPr>
          <a:xfrm>
            <a:off x="3834360" y="2776680"/>
            <a:ext cx="268560" cy="306720"/>
          </a:xfrm>
          <a:custGeom>
            <a:avLst/>
            <a:gdLst>
              <a:gd name="textAreaLeft" fmla="*/ 0 w 268560"/>
              <a:gd name="textAreaRight" fmla="*/ 269640 w 268560"/>
              <a:gd name="textAreaTop" fmla="*/ 0 h 306720"/>
              <a:gd name="textAreaBottom" fmla="*/ 307800 h 306720"/>
            </a:gdLst>
            <a:ahLst/>
            <a:rect l="textAreaLeft" t="textAreaTop" r="textAreaRight" b="textAreaBottom"/>
            <a:pathLst>
              <a:path w="630455" h="720001">
                <a:moveTo>
                  <a:pt x="361901" y="82589"/>
                </a:moveTo>
                <a:lnTo>
                  <a:pt x="361901" y="203034"/>
                </a:lnTo>
                <a:cubicBezTo>
                  <a:pt x="361901" y="239030"/>
                  <a:pt x="391183" y="268312"/>
                  <a:pt x="427179" y="268312"/>
                </a:cubicBezTo>
                <a:lnTo>
                  <a:pt x="547624" y="268312"/>
                </a:lnTo>
                <a:close/>
                <a:moveTo>
                  <a:pt x="113812" y="0"/>
                </a:moveTo>
                <a:lnTo>
                  <a:pt x="338847" y="0"/>
                </a:lnTo>
                <a:cubicBezTo>
                  <a:pt x="339414" y="81"/>
                  <a:pt x="339899" y="81"/>
                  <a:pt x="340465" y="162"/>
                </a:cubicBezTo>
                <a:lnTo>
                  <a:pt x="340789" y="162"/>
                </a:lnTo>
                <a:cubicBezTo>
                  <a:pt x="341922" y="324"/>
                  <a:pt x="343054" y="485"/>
                  <a:pt x="344106" y="809"/>
                </a:cubicBezTo>
                <a:lnTo>
                  <a:pt x="344186" y="809"/>
                </a:lnTo>
                <a:cubicBezTo>
                  <a:pt x="345238" y="1052"/>
                  <a:pt x="346371" y="1456"/>
                  <a:pt x="347422" y="1942"/>
                </a:cubicBezTo>
                <a:lnTo>
                  <a:pt x="347503" y="1942"/>
                </a:lnTo>
                <a:cubicBezTo>
                  <a:pt x="348069" y="2184"/>
                  <a:pt x="348555" y="2427"/>
                  <a:pt x="349040" y="2670"/>
                </a:cubicBezTo>
                <a:lnTo>
                  <a:pt x="349121" y="2670"/>
                </a:lnTo>
                <a:cubicBezTo>
                  <a:pt x="349606" y="2912"/>
                  <a:pt x="350091" y="3155"/>
                  <a:pt x="350576" y="3479"/>
                </a:cubicBezTo>
                <a:cubicBezTo>
                  <a:pt x="350657" y="3560"/>
                  <a:pt x="350739" y="3560"/>
                  <a:pt x="350819" y="3640"/>
                </a:cubicBezTo>
                <a:cubicBezTo>
                  <a:pt x="351224" y="3883"/>
                  <a:pt x="351628" y="4126"/>
                  <a:pt x="352033" y="4449"/>
                </a:cubicBezTo>
                <a:cubicBezTo>
                  <a:pt x="352113" y="4449"/>
                  <a:pt x="352113" y="4530"/>
                  <a:pt x="352194" y="4530"/>
                </a:cubicBezTo>
                <a:lnTo>
                  <a:pt x="353408" y="5501"/>
                </a:lnTo>
                <a:lnTo>
                  <a:pt x="353651" y="5743"/>
                </a:lnTo>
                <a:cubicBezTo>
                  <a:pt x="354055" y="6148"/>
                  <a:pt x="354459" y="6472"/>
                  <a:pt x="354864" y="6876"/>
                </a:cubicBezTo>
                <a:lnTo>
                  <a:pt x="623418" y="275430"/>
                </a:lnTo>
                <a:cubicBezTo>
                  <a:pt x="623822" y="275835"/>
                  <a:pt x="624227" y="276239"/>
                  <a:pt x="624551" y="276643"/>
                </a:cubicBezTo>
                <a:lnTo>
                  <a:pt x="624793" y="276886"/>
                </a:lnTo>
                <a:cubicBezTo>
                  <a:pt x="625117" y="277291"/>
                  <a:pt x="625440" y="277776"/>
                  <a:pt x="625764" y="278180"/>
                </a:cubicBezTo>
                <a:cubicBezTo>
                  <a:pt x="625764" y="278261"/>
                  <a:pt x="625845" y="278342"/>
                  <a:pt x="625845" y="278342"/>
                </a:cubicBezTo>
                <a:cubicBezTo>
                  <a:pt x="626168" y="278747"/>
                  <a:pt x="626491" y="279232"/>
                  <a:pt x="626734" y="279637"/>
                </a:cubicBezTo>
                <a:cubicBezTo>
                  <a:pt x="626815" y="279637"/>
                  <a:pt x="626815" y="279717"/>
                  <a:pt x="626896" y="279798"/>
                </a:cubicBezTo>
                <a:cubicBezTo>
                  <a:pt x="627139" y="280284"/>
                  <a:pt x="627462" y="280769"/>
                  <a:pt x="627705" y="281254"/>
                </a:cubicBezTo>
                <a:cubicBezTo>
                  <a:pt x="627948" y="281739"/>
                  <a:pt x="628190" y="282225"/>
                  <a:pt x="628433" y="282791"/>
                </a:cubicBezTo>
                <a:cubicBezTo>
                  <a:pt x="628918" y="283843"/>
                  <a:pt x="629323" y="284975"/>
                  <a:pt x="629646" y="286107"/>
                </a:cubicBezTo>
                <a:cubicBezTo>
                  <a:pt x="629889" y="287159"/>
                  <a:pt x="630132" y="288291"/>
                  <a:pt x="630293" y="289424"/>
                </a:cubicBezTo>
                <a:lnTo>
                  <a:pt x="630293" y="289667"/>
                </a:lnTo>
                <a:cubicBezTo>
                  <a:pt x="630374" y="290152"/>
                  <a:pt x="630455" y="290718"/>
                  <a:pt x="630455" y="291285"/>
                </a:cubicBezTo>
                <a:lnTo>
                  <a:pt x="630455" y="292579"/>
                </a:lnTo>
                <a:lnTo>
                  <a:pt x="630455" y="606189"/>
                </a:lnTo>
                <a:cubicBezTo>
                  <a:pt x="630455" y="668959"/>
                  <a:pt x="579414" y="720001"/>
                  <a:pt x="516644" y="720001"/>
                </a:cubicBezTo>
                <a:lnTo>
                  <a:pt x="113812" y="720001"/>
                </a:lnTo>
                <a:cubicBezTo>
                  <a:pt x="51042" y="720001"/>
                  <a:pt x="0" y="668959"/>
                  <a:pt x="0" y="606189"/>
                </a:cubicBezTo>
                <a:lnTo>
                  <a:pt x="0" y="113812"/>
                </a:lnTo>
                <a:cubicBezTo>
                  <a:pt x="0" y="51042"/>
                  <a:pt x="51042" y="0"/>
                  <a:pt x="113812" y="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1" name="标题 1"/>
          <p:cNvSpPr/>
          <p:nvPr/>
        </p:nvSpPr>
        <p:spPr>
          <a:xfrm>
            <a:off x="3826440" y="4003920"/>
            <a:ext cx="306720" cy="253440"/>
          </a:xfrm>
          <a:custGeom>
            <a:avLst/>
            <a:gdLst>
              <a:gd name="textAreaLeft" fmla="*/ 0 w 306720"/>
              <a:gd name="textAreaRight" fmla="*/ 307800 w 306720"/>
              <a:gd name="textAreaTop" fmla="*/ 0 h 253440"/>
              <a:gd name="textAreaBottom" fmla="*/ 254520 h 253440"/>
            </a:gdLst>
            <a:ahLst/>
            <a:rect l="textAreaLeft" t="textAreaTop" r="textAreaRight" b="textAreaBottom"/>
            <a:pathLst>
              <a:path w="870468" h="720000">
                <a:moveTo>
                  <a:pt x="114387" y="394297"/>
                </a:moveTo>
                <a:lnTo>
                  <a:pt x="125598" y="421319"/>
                </a:lnTo>
                <a:cubicBezTo>
                  <a:pt x="132843" y="428564"/>
                  <a:pt x="142846" y="433051"/>
                  <a:pt x="153878" y="433051"/>
                </a:cubicBezTo>
                <a:lnTo>
                  <a:pt x="449972" y="433051"/>
                </a:lnTo>
                <a:cubicBezTo>
                  <a:pt x="461061" y="433051"/>
                  <a:pt x="471064" y="428564"/>
                  <a:pt x="478295" y="421319"/>
                </a:cubicBezTo>
                <a:lnTo>
                  <a:pt x="489465" y="394297"/>
                </a:lnTo>
                <a:close/>
                <a:moveTo>
                  <a:pt x="116266" y="68594"/>
                </a:moveTo>
                <a:cubicBezTo>
                  <a:pt x="89972" y="68594"/>
                  <a:pt x="68708" y="89972"/>
                  <a:pt x="68708" y="116152"/>
                </a:cubicBezTo>
                <a:lnTo>
                  <a:pt x="68708" y="241561"/>
                </a:lnTo>
                <a:lnTo>
                  <a:pt x="801875" y="241561"/>
                </a:lnTo>
                <a:lnTo>
                  <a:pt x="801875" y="116152"/>
                </a:lnTo>
                <a:cubicBezTo>
                  <a:pt x="801875" y="89858"/>
                  <a:pt x="780497" y="68594"/>
                  <a:pt x="754317" y="68594"/>
                </a:cubicBezTo>
                <a:lnTo>
                  <a:pt x="598821" y="68594"/>
                </a:lnTo>
                <a:close/>
                <a:moveTo>
                  <a:pt x="116266" y="0"/>
                </a:moveTo>
                <a:lnTo>
                  <a:pt x="598821" y="0"/>
                </a:lnTo>
                <a:lnTo>
                  <a:pt x="754317" y="0"/>
                </a:lnTo>
                <a:cubicBezTo>
                  <a:pt x="818338" y="0"/>
                  <a:pt x="870468" y="52131"/>
                  <a:pt x="870468" y="116152"/>
                </a:cubicBezTo>
                <a:lnTo>
                  <a:pt x="870468" y="360001"/>
                </a:lnTo>
                <a:lnTo>
                  <a:pt x="870468" y="603736"/>
                </a:lnTo>
                <a:cubicBezTo>
                  <a:pt x="870468" y="667870"/>
                  <a:pt x="818338" y="720000"/>
                  <a:pt x="754317" y="720000"/>
                </a:cubicBezTo>
                <a:lnTo>
                  <a:pt x="598821" y="720000"/>
                </a:lnTo>
                <a:lnTo>
                  <a:pt x="116266" y="720000"/>
                </a:lnTo>
                <a:cubicBezTo>
                  <a:pt x="52246" y="720000"/>
                  <a:pt x="115" y="667870"/>
                  <a:pt x="115" y="603850"/>
                </a:cubicBezTo>
                <a:lnTo>
                  <a:pt x="115" y="360279"/>
                </a:lnTo>
                <a:lnTo>
                  <a:pt x="0" y="360001"/>
                </a:lnTo>
                <a:lnTo>
                  <a:pt x="115" y="359723"/>
                </a:lnTo>
                <a:lnTo>
                  <a:pt x="115" y="116152"/>
                </a:lnTo>
                <a:cubicBezTo>
                  <a:pt x="115" y="52131"/>
                  <a:pt x="52246" y="0"/>
                  <a:pt x="116266" y="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2" name="标题 1"/>
          <p:cNvSpPr/>
          <p:nvPr/>
        </p:nvSpPr>
        <p:spPr>
          <a:xfrm>
            <a:off x="3833640" y="5458680"/>
            <a:ext cx="306720" cy="268560"/>
          </a:xfrm>
          <a:custGeom>
            <a:avLst/>
            <a:gdLst>
              <a:gd name="textAreaLeft" fmla="*/ 0 w 306720"/>
              <a:gd name="textAreaRight" fmla="*/ 307800 w 306720"/>
              <a:gd name="textAreaTop" fmla="*/ 0 h 268560"/>
              <a:gd name="textAreaBottom" fmla="*/ 269640 h 268560"/>
            </a:gdLst>
            <a:ahLst/>
            <a:rect l="textAreaLeft" t="textAreaTop" r="textAreaRight" b="textAreaBottom"/>
            <a:pathLst>
              <a:path w="822401" h="720000">
                <a:moveTo>
                  <a:pt x="411293" y="234366"/>
                </a:moveTo>
                <a:cubicBezTo>
                  <a:pt x="480577" y="234366"/>
                  <a:pt x="536928" y="290716"/>
                  <a:pt x="536928" y="360000"/>
                </a:cubicBezTo>
                <a:cubicBezTo>
                  <a:pt x="536928" y="429284"/>
                  <a:pt x="480577" y="485635"/>
                  <a:pt x="411293" y="485635"/>
                </a:cubicBezTo>
                <a:cubicBezTo>
                  <a:pt x="342009" y="485635"/>
                  <a:pt x="285659" y="429284"/>
                  <a:pt x="285659" y="360000"/>
                </a:cubicBezTo>
                <a:cubicBezTo>
                  <a:pt x="285659" y="290716"/>
                  <a:pt x="342009" y="234366"/>
                  <a:pt x="411293" y="234366"/>
                </a:cubicBezTo>
                <a:close/>
                <a:moveTo>
                  <a:pt x="411293" y="178938"/>
                </a:moveTo>
                <a:cubicBezTo>
                  <a:pt x="311432" y="178938"/>
                  <a:pt x="230231" y="260139"/>
                  <a:pt x="230231" y="360000"/>
                </a:cubicBezTo>
                <a:cubicBezTo>
                  <a:pt x="230231" y="459862"/>
                  <a:pt x="311432" y="541063"/>
                  <a:pt x="411293" y="541063"/>
                </a:cubicBezTo>
                <a:cubicBezTo>
                  <a:pt x="511154" y="541063"/>
                  <a:pt x="592355" y="459862"/>
                  <a:pt x="592355" y="360000"/>
                </a:cubicBezTo>
                <a:cubicBezTo>
                  <a:pt x="592355" y="260139"/>
                  <a:pt x="511154" y="178938"/>
                  <a:pt x="411293" y="178938"/>
                </a:cubicBezTo>
                <a:close/>
                <a:moveTo>
                  <a:pt x="219884" y="0"/>
                </a:moveTo>
                <a:lnTo>
                  <a:pt x="602517" y="0"/>
                </a:lnTo>
                <a:cubicBezTo>
                  <a:pt x="612679" y="0"/>
                  <a:pt x="622194" y="5451"/>
                  <a:pt x="627275" y="14319"/>
                </a:cubicBezTo>
                <a:lnTo>
                  <a:pt x="818591" y="345682"/>
                </a:lnTo>
                <a:cubicBezTo>
                  <a:pt x="823672" y="354550"/>
                  <a:pt x="823672" y="365451"/>
                  <a:pt x="818591" y="374319"/>
                </a:cubicBezTo>
                <a:lnTo>
                  <a:pt x="627367" y="705682"/>
                </a:lnTo>
                <a:cubicBezTo>
                  <a:pt x="622286" y="714550"/>
                  <a:pt x="612771" y="720000"/>
                  <a:pt x="602609" y="720000"/>
                </a:cubicBezTo>
                <a:lnTo>
                  <a:pt x="219977" y="720000"/>
                </a:lnTo>
                <a:cubicBezTo>
                  <a:pt x="209815" y="720000"/>
                  <a:pt x="200300" y="714550"/>
                  <a:pt x="195219" y="705682"/>
                </a:cubicBezTo>
                <a:lnTo>
                  <a:pt x="3811" y="374319"/>
                </a:lnTo>
                <a:cubicBezTo>
                  <a:pt x="-1270" y="365543"/>
                  <a:pt x="-1270" y="354550"/>
                  <a:pt x="3811" y="345682"/>
                </a:cubicBezTo>
                <a:lnTo>
                  <a:pt x="195127" y="14319"/>
                </a:lnTo>
                <a:cubicBezTo>
                  <a:pt x="200208" y="5451"/>
                  <a:pt x="209723" y="0"/>
                  <a:pt x="219884" y="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3" name="标题 1"/>
          <p:cNvSpPr/>
          <p:nvPr/>
        </p:nvSpPr>
        <p:spPr>
          <a:xfrm>
            <a:off x="541440" y="228600"/>
            <a:ext cx="11124000" cy="43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poppins-bold"/>
                <a:ea typeface="poppins-bold"/>
              </a:rPr>
              <a:t>Example – Sign with Cosign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4" name="标题 1"/>
          <p:cNvSpPr/>
          <p:nvPr/>
        </p:nvSpPr>
        <p:spPr>
          <a:xfrm flipH="1" flipV="1">
            <a:off x="292680" y="288720"/>
            <a:ext cx="172080" cy="123840"/>
          </a:xfrm>
          <a:custGeom>
            <a:avLst/>
            <a:gdLst>
              <a:gd name="textAreaLeft" fmla="*/ 720 w 172080"/>
              <a:gd name="textAreaRight" fmla="*/ 173880 w 172080"/>
              <a:gd name="textAreaTop" fmla="*/ 720 h 123840"/>
              <a:gd name="textAreaBottom" fmla="*/ 125640 h 123840"/>
            </a:gdLst>
            <a:ahLst/>
            <a:rect l="textAreaLeft" t="textAreaTop" r="textAreaRight" b="textAreaBottom"/>
            <a:pathLst>
              <a:path w="121644" h="124921">
                <a:moveTo>
                  <a:pt x="86420" y="0"/>
                </a:moveTo>
                <a:lnTo>
                  <a:pt x="106489" y="0"/>
                </a:lnTo>
                <a:cubicBezTo>
                  <a:pt x="111131" y="0"/>
                  <a:pt x="114817" y="1297"/>
                  <a:pt x="117548" y="3891"/>
                </a:cubicBezTo>
                <a:cubicBezTo>
                  <a:pt x="120278" y="6485"/>
                  <a:pt x="121644" y="10103"/>
                  <a:pt x="121644" y="14745"/>
                </a:cubicBezTo>
                <a:lnTo>
                  <a:pt x="121644" y="61846"/>
                </a:lnTo>
                <a:cubicBezTo>
                  <a:pt x="121644" y="80413"/>
                  <a:pt x="117548" y="95568"/>
                  <a:pt x="109356" y="107309"/>
                </a:cubicBezTo>
                <a:cubicBezTo>
                  <a:pt x="101165" y="119050"/>
                  <a:pt x="88331" y="124921"/>
                  <a:pt x="70856" y="124921"/>
                </a:cubicBezTo>
                <a:lnTo>
                  <a:pt x="70856" y="104442"/>
                </a:lnTo>
                <a:cubicBezTo>
                  <a:pt x="85601" y="101711"/>
                  <a:pt x="93246" y="88195"/>
                  <a:pt x="93792" y="63894"/>
                </a:cubicBezTo>
                <a:lnTo>
                  <a:pt x="83143" y="63894"/>
                </a:lnTo>
                <a:cubicBezTo>
                  <a:pt x="74952" y="63894"/>
                  <a:pt x="70856" y="60071"/>
                  <a:pt x="70856" y="52426"/>
                </a:cubicBezTo>
                <a:lnTo>
                  <a:pt x="70856" y="14745"/>
                </a:lnTo>
                <a:cubicBezTo>
                  <a:pt x="70856" y="4915"/>
                  <a:pt x="76044" y="0"/>
                  <a:pt x="86420" y="0"/>
                </a:cubicBezTo>
                <a:close/>
                <a:moveTo>
                  <a:pt x="15564" y="0"/>
                </a:moveTo>
                <a:lnTo>
                  <a:pt x="35633" y="0"/>
                </a:lnTo>
                <a:cubicBezTo>
                  <a:pt x="40275" y="0"/>
                  <a:pt x="43961" y="1297"/>
                  <a:pt x="46691" y="3891"/>
                </a:cubicBezTo>
                <a:cubicBezTo>
                  <a:pt x="49422" y="6485"/>
                  <a:pt x="50787" y="10103"/>
                  <a:pt x="50787" y="14745"/>
                </a:cubicBezTo>
                <a:lnTo>
                  <a:pt x="50787" y="61846"/>
                </a:lnTo>
                <a:cubicBezTo>
                  <a:pt x="50787" y="80413"/>
                  <a:pt x="46691" y="95568"/>
                  <a:pt x="38500" y="107309"/>
                </a:cubicBezTo>
                <a:cubicBezTo>
                  <a:pt x="30308" y="119050"/>
                  <a:pt x="17475" y="124921"/>
                  <a:pt x="0" y="124921"/>
                </a:cubicBezTo>
                <a:lnTo>
                  <a:pt x="0" y="104442"/>
                </a:lnTo>
                <a:cubicBezTo>
                  <a:pt x="14744" y="101711"/>
                  <a:pt x="22390" y="88195"/>
                  <a:pt x="22936" y="63894"/>
                </a:cubicBezTo>
                <a:lnTo>
                  <a:pt x="12287" y="63894"/>
                </a:lnTo>
                <a:cubicBezTo>
                  <a:pt x="4095" y="63894"/>
                  <a:pt x="0" y="60071"/>
                  <a:pt x="0" y="52426"/>
                </a:cubicBezTo>
                <a:lnTo>
                  <a:pt x="0" y="14745"/>
                </a:lnTo>
                <a:cubicBezTo>
                  <a:pt x="0" y="4915"/>
                  <a:pt x="5188" y="0"/>
                  <a:pt x="15564" y="0"/>
                </a:cubicBez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cxnSp>
        <p:nvCxnSpPr>
          <p:cNvPr id="435" name="标题 1"/>
          <p:cNvCxnSpPr/>
          <p:nvPr/>
        </p:nvCxnSpPr>
        <p:spPr>
          <a:xfrm>
            <a:off x="293040" y="781560"/>
            <a:ext cx="11899800" cy="1080"/>
          </a:xfrm>
          <a:prstGeom prst="straightConnector1">
            <a:avLst/>
          </a:prstGeom>
          <a:ln cap="sq" w="38100">
            <a:solidFill>
              <a:srgbClr val="22aacf"/>
            </a:solidFill>
            <a:miter/>
          </a:ln>
        </p:spPr>
      </p:cxnSp>
      <p:cxnSp>
        <p:nvCxnSpPr>
          <p:cNvPr id="436" name="标题 1"/>
          <p:cNvCxnSpPr/>
          <p:nvPr/>
        </p:nvCxnSpPr>
        <p:spPr>
          <a:xfrm>
            <a:off x="293040" y="842400"/>
            <a:ext cx="11899800" cy="1080"/>
          </a:xfrm>
          <a:prstGeom prst="straightConnector1">
            <a:avLst/>
          </a:prstGeom>
          <a:ln cap="sq" w="9525">
            <a:solidFill>
              <a:srgbClr val="22aacf"/>
            </a:solidFill>
            <a:miter/>
          </a:ln>
        </p:spPr>
      </p:cxnSp>
      <p:sp>
        <p:nvSpPr>
          <p:cNvPr id="437" name="标题 1"/>
          <p:cNvSpPr/>
          <p:nvPr/>
        </p:nvSpPr>
        <p:spPr>
          <a:xfrm>
            <a:off x="3993120" y="1054080"/>
            <a:ext cx="3910680" cy="400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25560" rIns="25560" tIns="25560" bIns="2556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2300" spc="-1" strike="noStrike">
                <a:solidFill>
                  <a:srgbClr val="000000"/>
                </a:solidFill>
                <a:latin typeface="poppins-bold"/>
                <a:ea typeface="poppins-bold"/>
              </a:rPr>
              <a:t>Prerequisites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标题 1"/>
          <p:cNvSpPr/>
          <p:nvPr/>
        </p:nvSpPr>
        <p:spPr>
          <a:xfrm>
            <a:off x="0" y="0"/>
            <a:ext cx="12191040" cy="685692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9" name="标题 1"/>
          <p:cNvSpPr/>
          <p:nvPr/>
        </p:nvSpPr>
        <p:spPr>
          <a:xfrm>
            <a:off x="970920" y="2743200"/>
            <a:ext cx="1417320" cy="1417320"/>
          </a:xfrm>
          <a:prstGeom prst="ellipse">
            <a:avLst/>
          </a:prstGeom>
          <a:solidFill>
            <a:schemeClr val="accent1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40" name="标题 1"/>
          <p:cNvSpPr/>
          <p:nvPr/>
        </p:nvSpPr>
        <p:spPr>
          <a:xfrm>
            <a:off x="970920" y="4330800"/>
            <a:ext cx="2164680" cy="161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6000" bIns="3600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404040"/>
                </a:solidFill>
                <a:latin typeface="Poppins"/>
                <a:ea typeface="Poppins"/>
              </a:rPr>
              <a:t>Use private registries (e.g., Harbor, AWS ECR, GCR)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1" name="标题 1"/>
          <p:cNvSpPr/>
          <p:nvPr/>
        </p:nvSpPr>
        <p:spPr>
          <a:xfrm>
            <a:off x="3665520" y="2743200"/>
            <a:ext cx="1417320" cy="1417320"/>
          </a:xfrm>
          <a:prstGeom prst="ellipse">
            <a:avLst/>
          </a:prstGeom>
          <a:solidFill>
            <a:schemeClr val="accent1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42" name="标题 1"/>
          <p:cNvSpPr/>
          <p:nvPr/>
        </p:nvSpPr>
        <p:spPr>
          <a:xfrm>
            <a:off x="3665520" y="4330800"/>
            <a:ext cx="2164680" cy="161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6000" bIns="3600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404040"/>
                </a:solidFill>
                <a:latin typeface="Poppins"/>
                <a:ea typeface="Poppins"/>
              </a:rPr>
              <a:t>Enable automated image scanning in registries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3" name="标题 1"/>
          <p:cNvSpPr/>
          <p:nvPr/>
        </p:nvSpPr>
        <p:spPr>
          <a:xfrm>
            <a:off x="6360480" y="2743200"/>
            <a:ext cx="1417320" cy="1417320"/>
          </a:xfrm>
          <a:prstGeom prst="ellipse">
            <a:avLst/>
          </a:prstGeom>
          <a:solidFill>
            <a:schemeClr val="accent1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44" name="标题 1"/>
          <p:cNvSpPr/>
          <p:nvPr/>
        </p:nvSpPr>
        <p:spPr>
          <a:xfrm>
            <a:off x="6360480" y="4330800"/>
            <a:ext cx="2164680" cy="161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6000" bIns="3600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404040"/>
                </a:solidFill>
                <a:latin typeface="Poppins"/>
                <a:ea typeface="Poppins"/>
              </a:rPr>
              <a:t>Restrict pull access only to signed/trusted images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5" name="标题 1"/>
          <p:cNvSpPr/>
          <p:nvPr/>
        </p:nvSpPr>
        <p:spPr>
          <a:xfrm>
            <a:off x="9055080" y="2743200"/>
            <a:ext cx="1417320" cy="1417320"/>
          </a:xfrm>
          <a:prstGeom prst="ellipse">
            <a:avLst/>
          </a:prstGeom>
          <a:solidFill>
            <a:schemeClr val="accent1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46" name="标题 1"/>
          <p:cNvSpPr/>
          <p:nvPr/>
        </p:nvSpPr>
        <p:spPr>
          <a:xfrm>
            <a:off x="9055080" y="4330800"/>
            <a:ext cx="2164680" cy="161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6000" bIns="3600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404040"/>
                </a:solidFill>
                <a:latin typeface="Poppins"/>
                <a:ea typeface="Poppins"/>
              </a:rPr>
              <a:t>Use admission control in CI/CD to block unsigned images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7" name="标题 1"/>
          <p:cNvSpPr/>
          <p:nvPr/>
        </p:nvSpPr>
        <p:spPr>
          <a:xfrm>
            <a:off x="2899440" y="3396240"/>
            <a:ext cx="255240" cy="255240"/>
          </a:xfrm>
          <a:prstGeom prst="chevron">
            <a:avLst>
              <a:gd name="adj" fmla="val 50000"/>
            </a:avLst>
          </a:prstGeom>
          <a:solidFill>
            <a:schemeClr val="accent1">
              <a:lumMod val="20000"/>
              <a:lumOff val="80000"/>
            </a:schemeClr>
          </a:solidFill>
          <a:ln w="12700">
            <a:noFill/>
          </a:ln>
          <a:effectLst>
            <a:outerShdw algn="ctr" blurRad="38160" dir="5400000" dist="12600" kx="0" ky="0" rotWithShape="0" sx="100000" sy="100000">
              <a:srgbClr val="000000">
                <a:alpha val="1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8" name="标题 1"/>
          <p:cNvSpPr/>
          <p:nvPr/>
        </p:nvSpPr>
        <p:spPr>
          <a:xfrm>
            <a:off x="5594040" y="3398760"/>
            <a:ext cx="255240" cy="255240"/>
          </a:xfrm>
          <a:prstGeom prst="chevron">
            <a:avLst>
              <a:gd name="adj" fmla="val 50000"/>
            </a:avLst>
          </a:prstGeom>
          <a:solidFill>
            <a:schemeClr val="accent1">
              <a:lumMod val="20000"/>
              <a:lumOff val="80000"/>
            </a:schemeClr>
          </a:solidFill>
          <a:ln w="12700">
            <a:noFill/>
          </a:ln>
          <a:effectLst>
            <a:outerShdw algn="ctr" blurRad="38160" dir="5400000" dist="12600" kx="0" ky="0" rotWithShape="0" sx="100000" sy="100000">
              <a:srgbClr val="000000">
                <a:alpha val="1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9" name="标题 1"/>
          <p:cNvSpPr/>
          <p:nvPr/>
        </p:nvSpPr>
        <p:spPr>
          <a:xfrm>
            <a:off x="8289000" y="3398760"/>
            <a:ext cx="255240" cy="255240"/>
          </a:xfrm>
          <a:prstGeom prst="chevron">
            <a:avLst>
              <a:gd name="adj" fmla="val 50000"/>
            </a:avLst>
          </a:prstGeom>
          <a:solidFill>
            <a:schemeClr val="accent1">
              <a:lumMod val="20000"/>
              <a:lumOff val="80000"/>
            </a:schemeClr>
          </a:solidFill>
          <a:ln w="12700">
            <a:noFill/>
          </a:ln>
          <a:effectLst>
            <a:outerShdw algn="ctr" blurRad="38160" dir="5400000" dist="12600" kx="0" ky="0" rotWithShape="0" sx="100000" sy="100000">
              <a:srgbClr val="000000">
                <a:alpha val="1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0" name="标题 1"/>
          <p:cNvSpPr/>
          <p:nvPr/>
        </p:nvSpPr>
        <p:spPr>
          <a:xfrm>
            <a:off x="669600" y="1390320"/>
            <a:ext cx="475200" cy="376920"/>
          </a:xfrm>
          <a:custGeom>
            <a:avLst/>
            <a:gdLst>
              <a:gd name="textAreaLeft" fmla="*/ 0 w 475200"/>
              <a:gd name="textAreaRight" fmla="*/ 476280 w 475200"/>
              <a:gd name="textAreaTop" fmla="*/ 0 h 376920"/>
              <a:gd name="textAreaBottom" fmla="*/ 378000 h 376920"/>
            </a:gdLst>
            <a:ahLst/>
            <a:rect l="textAreaLeft" t="textAreaTop" r="textAreaRight" b="textAreaBottom"/>
            <a:pathLst>
              <a:path w="476250" h="377952">
                <a:moveTo>
                  <a:pt x="476250" y="0"/>
                </a:moveTo>
                <a:lnTo>
                  <a:pt x="476250" y="81725"/>
                </a:lnTo>
                <a:cubicBezTo>
                  <a:pt x="417383" y="81753"/>
                  <a:pt x="369219" y="128608"/>
                  <a:pt x="367570" y="187452"/>
                </a:cubicBezTo>
                <a:lnTo>
                  <a:pt x="476250" y="187452"/>
                </a:lnTo>
                <a:lnTo>
                  <a:pt x="476250" y="377952"/>
                </a:lnTo>
                <a:lnTo>
                  <a:pt x="285750" y="377952"/>
                </a:lnTo>
                <a:lnTo>
                  <a:pt x="285750" y="187452"/>
                </a:lnTo>
                <a:cubicBezTo>
                  <a:pt x="287415" y="83434"/>
                  <a:pt x="372219" y="-13"/>
                  <a:pt x="476250" y="0"/>
                </a:cubicBezTo>
                <a:close/>
                <a:moveTo>
                  <a:pt x="190500" y="0"/>
                </a:moveTo>
                <a:lnTo>
                  <a:pt x="190500" y="81725"/>
                </a:lnTo>
                <a:cubicBezTo>
                  <a:pt x="131633" y="81753"/>
                  <a:pt x="83469" y="128608"/>
                  <a:pt x="81820" y="187452"/>
                </a:cubicBezTo>
                <a:lnTo>
                  <a:pt x="190500" y="187452"/>
                </a:lnTo>
                <a:lnTo>
                  <a:pt x="190500" y="377952"/>
                </a:lnTo>
                <a:lnTo>
                  <a:pt x="0" y="377952"/>
                </a:lnTo>
                <a:lnTo>
                  <a:pt x="0" y="187452"/>
                </a:lnTo>
                <a:cubicBezTo>
                  <a:pt x="1665" y="83434"/>
                  <a:pt x="86469" y="-13"/>
                  <a:pt x="190500" y="0"/>
                </a:cubicBezTo>
                <a:close/>
              </a:path>
            </a:pathLst>
          </a:custGeom>
          <a:solidFill>
            <a:schemeClr val="accent1"/>
          </a:solidFill>
          <a:ln w="605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51" name="标题 1"/>
          <p:cNvSpPr/>
          <p:nvPr/>
        </p:nvSpPr>
        <p:spPr>
          <a:xfrm>
            <a:off x="1365120" y="1448640"/>
            <a:ext cx="9845640" cy="1293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262626"/>
                </a:solidFill>
                <a:latin typeface="poppins-bold"/>
                <a:ea typeface="poppins-bold"/>
              </a:rPr>
              <a:t>Principles: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2" name="标题 1"/>
          <p:cNvSpPr/>
          <p:nvPr/>
        </p:nvSpPr>
        <p:spPr>
          <a:xfrm>
            <a:off x="1464120" y="3218760"/>
            <a:ext cx="430920" cy="466920"/>
          </a:xfrm>
          <a:custGeom>
            <a:avLst/>
            <a:gdLst>
              <a:gd name="textAreaLeft" fmla="*/ 0 w 430920"/>
              <a:gd name="textAreaRight" fmla="*/ 432000 w 430920"/>
              <a:gd name="textAreaTop" fmla="*/ 0 h 466920"/>
              <a:gd name="textAreaBottom" fmla="*/ 468000 h 466920"/>
            </a:gdLst>
            <a:ahLst/>
            <a:rect l="textAreaLeft" t="textAreaTop" r="textAreaRight" b="textAreaBottom"/>
            <a:pathLst>
              <a:path w="664672" h="720001">
                <a:moveTo>
                  <a:pt x="332293" y="387672"/>
                </a:moveTo>
                <a:cubicBezTo>
                  <a:pt x="550549" y="387672"/>
                  <a:pt x="628448" y="491162"/>
                  <a:pt x="660804" y="598902"/>
                </a:cubicBezTo>
                <a:cubicBezTo>
                  <a:pt x="679021" y="659624"/>
                  <a:pt x="630616" y="720001"/>
                  <a:pt x="563560" y="720001"/>
                </a:cubicBezTo>
                <a:lnTo>
                  <a:pt x="101112" y="720001"/>
                </a:lnTo>
                <a:cubicBezTo>
                  <a:pt x="34057" y="720001"/>
                  <a:pt x="-14348" y="659624"/>
                  <a:pt x="3868" y="598902"/>
                </a:cubicBezTo>
                <a:cubicBezTo>
                  <a:pt x="36138" y="491162"/>
                  <a:pt x="114037" y="387672"/>
                  <a:pt x="332293" y="387672"/>
                </a:cubicBezTo>
                <a:close/>
                <a:moveTo>
                  <a:pt x="332293" y="0"/>
                </a:moveTo>
                <a:cubicBezTo>
                  <a:pt x="430230" y="0"/>
                  <a:pt x="509604" y="79287"/>
                  <a:pt x="509517" y="177224"/>
                </a:cubicBezTo>
                <a:cubicBezTo>
                  <a:pt x="509517" y="275074"/>
                  <a:pt x="430144" y="354448"/>
                  <a:pt x="332293" y="354448"/>
                </a:cubicBezTo>
                <a:cubicBezTo>
                  <a:pt x="234442" y="354448"/>
                  <a:pt x="155069" y="275074"/>
                  <a:pt x="155069" y="177224"/>
                </a:cubicBezTo>
                <a:cubicBezTo>
                  <a:pt x="155069" y="79287"/>
                  <a:pt x="234442" y="0"/>
                  <a:pt x="332293" y="0"/>
                </a:cubicBezTo>
                <a:close/>
              </a:path>
            </a:pathLst>
          </a:custGeom>
          <a:solidFill>
            <a:schemeClr val="bg1"/>
          </a:solidFill>
          <a:ln w="18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3" name="标题 1"/>
          <p:cNvSpPr/>
          <p:nvPr/>
        </p:nvSpPr>
        <p:spPr>
          <a:xfrm flipH="1" flipV="1">
            <a:off x="4121280" y="3207960"/>
            <a:ext cx="502920" cy="486720"/>
          </a:xfrm>
          <a:custGeom>
            <a:avLst/>
            <a:gdLst>
              <a:gd name="textAreaLeft" fmla="*/ -720 w 502920"/>
              <a:gd name="textAreaRight" fmla="*/ 503280 w 502920"/>
              <a:gd name="textAreaTop" fmla="*/ 720 h 486720"/>
              <a:gd name="textAreaBottom" fmla="*/ 488520 h 486720"/>
            </a:gdLst>
            <a:ahLst/>
            <a:rect l="textAreaLeft" t="textAreaTop" r="textAreaRight" b="textAreaBottom"/>
            <a:pathLst>
              <a:path w="744004" h="720001">
                <a:moveTo>
                  <a:pt x="311954" y="337123"/>
                </a:moveTo>
                <a:lnTo>
                  <a:pt x="168770" y="337123"/>
                </a:lnTo>
                <a:cubicBezTo>
                  <a:pt x="123932" y="337123"/>
                  <a:pt x="81594" y="319538"/>
                  <a:pt x="49673" y="287618"/>
                </a:cubicBezTo>
                <a:cubicBezTo>
                  <a:pt x="17753" y="255697"/>
                  <a:pt x="167" y="213442"/>
                  <a:pt x="167" y="168520"/>
                </a:cubicBezTo>
                <a:cubicBezTo>
                  <a:pt x="167" y="123598"/>
                  <a:pt x="17669" y="81427"/>
                  <a:pt x="49590" y="49507"/>
                </a:cubicBezTo>
                <a:cubicBezTo>
                  <a:pt x="81510" y="17586"/>
                  <a:pt x="123848" y="0"/>
                  <a:pt x="168687" y="0"/>
                </a:cubicBezTo>
                <a:cubicBezTo>
                  <a:pt x="213526" y="0"/>
                  <a:pt x="255864" y="17586"/>
                  <a:pt x="287784" y="49507"/>
                </a:cubicBezTo>
                <a:cubicBezTo>
                  <a:pt x="319705" y="81427"/>
                  <a:pt x="337290" y="123682"/>
                  <a:pt x="337290" y="168604"/>
                </a:cubicBezTo>
                <a:lnTo>
                  <a:pt x="337290" y="311787"/>
                </a:lnTo>
                <a:cubicBezTo>
                  <a:pt x="337290" y="325789"/>
                  <a:pt x="325956" y="337123"/>
                  <a:pt x="311954" y="337123"/>
                </a:cubicBezTo>
                <a:close/>
                <a:moveTo>
                  <a:pt x="575401" y="337207"/>
                </a:moveTo>
                <a:lnTo>
                  <a:pt x="432218" y="337207"/>
                </a:lnTo>
                <a:cubicBezTo>
                  <a:pt x="418216" y="337207"/>
                  <a:pt x="406882" y="325872"/>
                  <a:pt x="406882" y="311870"/>
                </a:cubicBezTo>
                <a:lnTo>
                  <a:pt x="406882" y="168687"/>
                </a:lnTo>
                <a:cubicBezTo>
                  <a:pt x="406882" y="123849"/>
                  <a:pt x="424467" y="81510"/>
                  <a:pt x="456387" y="49590"/>
                </a:cubicBezTo>
                <a:cubicBezTo>
                  <a:pt x="488308" y="17669"/>
                  <a:pt x="530563" y="0"/>
                  <a:pt x="575401" y="0"/>
                </a:cubicBezTo>
                <a:cubicBezTo>
                  <a:pt x="620240" y="0"/>
                  <a:pt x="662578" y="17586"/>
                  <a:pt x="694498" y="49507"/>
                </a:cubicBezTo>
                <a:cubicBezTo>
                  <a:pt x="726419" y="81427"/>
                  <a:pt x="744004" y="123765"/>
                  <a:pt x="744004" y="168604"/>
                </a:cubicBezTo>
                <a:cubicBezTo>
                  <a:pt x="744004" y="213442"/>
                  <a:pt x="726419" y="255780"/>
                  <a:pt x="694498" y="287701"/>
                </a:cubicBezTo>
                <a:cubicBezTo>
                  <a:pt x="662578" y="319621"/>
                  <a:pt x="620323" y="337207"/>
                  <a:pt x="575401" y="337207"/>
                </a:cubicBezTo>
                <a:close/>
                <a:moveTo>
                  <a:pt x="168604" y="720001"/>
                </a:moveTo>
                <a:cubicBezTo>
                  <a:pt x="123682" y="720001"/>
                  <a:pt x="81427" y="702416"/>
                  <a:pt x="49507" y="670495"/>
                </a:cubicBezTo>
                <a:cubicBezTo>
                  <a:pt x="17586" y="638575"/>
                  <a:pt x="0" y="596320"/>
                  <a:pt x="0" y="551398"/>
                </a:cubicBezTo>
                <a:cubicBezTo>
                  <a:pt x="0" y="506476"/>
                  <a:pt x="17586" y="464221"/>
                  <a:pt x="49507" y="432301"/>
                </a:cubicBezTo>
                <a:cubicBezTo>
                  <a:pt x="81510" y="400464"/>
                  <a:pt x="123848" y="382879"/>
                  <a:pt x="168687" y="382879"/>
                </a:cubicBezTo>
                <a:lnTo>
                  <a:pt x="311871" y="382879"/>
                </a:lnTo>
                <a:cubicBezTo>
                  <a:pt x="325872" y="382879"/>
                  <a:pt x="337207" y="394297"/>
                  <a:pt x="337207" y="408215"/>
                </a:cubicBezTo>
                <a:lnTo>
                  <a:pt x="337207" y="551398"/>
                </a:lnTo>
                <a:cubicBezTo>
                  <a:pt x="337207" y="596237"/>
                  <a:pt x="319621" y="638575"/>
                  <a:pt x="287701" y="670495"/>
                </a:cubicBezTo>
                <a:cubicBezTo>
                  <a:pt x="255781" y="702416"/>
                  <a:pt x="213526" y="720001"/>
                  <a:pt x="168604" y="720001"/>
                </a:cubicBezTo>
                <a:close/>
                <a:moveTo>
                  <a:pt x="575401" y="720001"/>
                </a:moveTo>
                <a:cubicBezTo>
                  <a:pt x="530563" y="720001"/>
                  <a:pt x="488224" y="702416"/>
                  <a:pt x="456304" y="670495"/>
                </a:cubicBezTo>
                <a:cubicBezTo>
                  <a:pt x="424383" y="638575"/>
                  <a:pt x="406798" y="596320"/>
                  <a:pt x="406798" y="551398"/>
                </a:cubicBezTo>
                <a:lnTo>
                  <a:pt x="406798" y="408215"/>
                </a:lnTo>
                <a:cubicBezTo>
                  <a:pt x="406882" y="394213"/>
                  <a:pt x="418216" y="382879"/>
                  <a:pt x="432218" y="382879"/>
                </a:cubicBezTo>
                <a:lnTo>
                  <a:pt x="575401" y="382879"/>
                </a:lnTo>
                <a:cubicBezTo>
                  <a:pt x="620240" y="382879"/>
                  <a:pt x="662578" y="400464"/>
                  <a:pt x="694498" y="432385"/>
                </a:cubicBezTo>
                <a:cubicBezTo>
                  <a:pt x="726419" y="464305"/>
                  <a:pt x="744004" y="506560"/>
                  <a:pt x="744004" y="551398"/>
                </a:cubicBezTo>
                <a:cubicBezTo>
                  <a:pt x="744004" y="596237"/>
                  <a:pt x="726419" y="638575"/>
                  <a:pt x="694498" y="670495"/>
                </a:cubicBezTo>
                <a:cubicBezTo>
                  <a:pt x="662578" y="702416"/>
                  <a:pt x="620323" y="720001"/>
                  <a:pt x="575401" y="720001"/>
                </a:cubicBezTo>
                <a:close/>
              </a:path>
            </a:pathLst>
          </a:custGeom>
          <a:solidFill>
            <a:schemeClr val="bg1"/>
          </a:solidFill>
          <a:ln w="18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4" name="标题 1"/>
          <p:cNvSpPr/>
          <p:nvPr/>
        </p:nvSpPr>
        <p:spPr>
          <a:xfrm>
            <a:off x="6799680" y="3198240"/>
            <a:ext cx="538920" cy="507960"/>
          </a:xfrm>
          <a:custGeom>
            <a:avLst/>
            <a:gdLst>
              <a:gd name="textAreaLeft" fmla="*/ 0 w 538920"/>
              <a:gd name="textAreaRight" fmla="*/ 540000 w 538920"/>
              <a:gd name="textAreaTop" fmla="*/ 0 h 507960"/>
              <a:gd name="textAreaBottom" fmla="*/ 509040 h 507960"/>
            </a:gdLst>
            <a:ahLst/>
            <a:rect l="textAreaLeft" t="textAreaTop" r="textAreaRight" b="textAreaBottom"/>
            <a:pathLst>
              <a:path w="763907" h="720000">
                <a:moveTo>
                  <a:pt x="565749" y="529546"/>
                </a:moveTo>
                <a:cubicBezTo>
                  <a:pt x="573025" y="529546"/>
                  <a:pt x="580302" y="532319"/>
                  <a:pt x="585849" y="537865"/>
                </a:cubicBezTo>
                <a:lnTo>
                  <a:pt x="698960" y="650977"/>
                </a:lnTo>
                <a:cubicBezTo>
                  <a:pt x="710054" y="662070"/>
                  <a:pt x="710054" y="680084"/>
                  <a:pt x="698960" y="691178"/>
                </a:cubicBezTo>
                <a:cubicBezTo>
                  <a:pt x="693461" y="696677"/>
                  <a:pt x="686161" y="699521"/>
                  <a:pt x="678860" y="699521"/>
                </a:cubicBezTo>
                <a:cubicBezTo>
                  <a:pt x="671560" y="699521"/>
                  <a:pt x="664259" y="696771"/>
                  <a:pt x="658760" y="691178"/>
                </a:cubicBezTo>
                <a:lnTo>
                  <a:pt x="545648" y="578066"/>
                </a:lnTo>
                <a:cubicBezTo>
                  <a:pt x="534555" y="566973"/>
                  <a:pt x="534555" y="548959"/>
                  <a:pt x="545648" y="537865"/>
                </a:cubicBezTo>
                <a:cubicBezTo>
                  <a:pt x="551195" y="532319"/>
                  <a:pt x="558471" y="529546"/>
                  <a:pt x="565749" y="529546"/>
                </a:cubicBezTo>
                <a:close/>
                <a:moveTo>
                  <a:pt x="565749" y="359807"/>
                </a:moveTo>
                <a:lnTo>
                  <a:pt x="735464" y="359807"/>
                </a:lnTo>
                <a:cubicBezTo>
                  <a:pt x="751202" y="359807"/>
                  <a:pt x="763907" y="372512"/>
                  <a:pt x="763907" y="388251"/>
                </a:cubicBezTo>
                <a:cubicBezTo>
                  <a:pt x="763907" y="403990"/>
                  <a:pt x="751107" y="416695"/>
                  <a:pt x="735464" y="416695"/>
                </a:cubicBezTo>
                <a:lnTo>
                  <a:pt x="565749" y="416695"/>
                </a:lnTo>
                <a:cubicBezTo>
                  <a:pt x="550010" y="416695"/>
                  <a:pt x="537305" y="403990"/>
                  <a:pt x="537305" y="388251"/>
                </a:cubicBezTo>
                <a:cubicBezTo>
                  <a:pt x="537305" y="372512"/>
                  <a:pt x="550010" y="359807"/>
                  <a:pt x="565749" y="359807"/>
                </a:cubicBezTo>
                <a:close/>
                <a:moveTo>
                  <a:pt x="678860" y="77005"/>
                </a:moveTo>
                <a:cubicBezTo>
                  <a:pt x="686137" y="77005"/>
                  <a:pt x="693414" y="79778"/>
                  <a:pt x="698960" y="85325"/>
                </a:cubicBezTo>
                <a:cubicBezTo>
                  <a:pt x="710054" y="96418"/>
                  <a:pt x="710054" y="114432"/>
                  <a:pt x="698960" y="125525"/>
                </a:cubicBezTo>
                <a:lnTo>
                  <a:pt x="585849" y="238636"/>
                </a:lnTo>
                <a:cubicBezTo>
                  <a:pt x="580350" y="244231"/>
                  <a:pt x="573049" y="246980"/>
                  <a:pt x="565749" y="246980"/>
                </a:cubicBezTo>
                <a:cubicBezTo>
                  <a:pt x="558448" y="246980"/>
                  <a:pt x="551147" y="244231"/>
                  <a:pt x="545648" y="238636"/>
                </a:cubicBezTo>
                <a:cubicBezTo>
                  <a:pt x="534555" y="227543"/>
                  <a:pt x="534555" y="209529"/>
                  <a:pt x="545648" y="198436"/>
                </a:cubicBezTo>
                <a:lnTo>
                  <a:pt x="658760" y="85325"/>
                </a:lnTo>
                <a:cubicBezTo>
                  <a:pt x="664306" y="79778"/>
                  <a:pt x="671583" y="77005"/>
                  <a:pt x="678860" y="77005"/>
                </a:cubicBezTo>
                <a:close/>
                <a:moveTo>
                  <a:pt x="362802" y="5"/>
                </a:moveTo>
                <a:cubicBezTo>
                  <a:pt x="383186" y="183"/>
                  <a:pt x="403524" y="5682"/>
                  <a:pt x="422012" y="16490"/>
                </a:cubicBezTo>
                <a:cubicBezTo>
                  <a:pt x="458989" y="38108"/>
                  <a:pt x="481080" y="76601"/>
                  <a:pt x="481080" y="119457"/>
                </a:cubicBezTo>
                <a:lnTo>
                  <a:pt x="481080" y="600631"/>
                </a:lnTo>
                <a:cubicBezTo>
                  <a:pt x="481080" y="643486"/>
                  <a:pt x="458989" y="681980"/>
                  <a:pt x="422012" y="703598"/>
                </a:cubicBezTo>
                <a:cubicBezTo>
                  <a:pt x="403240" y="714501"/>
                  <a:pt x="382475" y="720000"/>
                  <a:pt x="361806" y="720000"/>
                </a:cubicBezTo>
                <a:cubicBezTo>
                  <a:pt x="341706" y="720000"/>
                  <a:pt x="321700" y="714881"/>
                  <a:pt x="303306" y="704546"/>
                </a:cubicBezTo>
                <a:lnTo>
                  <a:pt x="60870" y="568300"/>
                </a:lnTo>
                <a:cubicBezTo>
                  <a:pt x="23324" y="547157"/>
                  <a:pt x="0" y="507336"/>
                  <a:pt x="0" y="464291"/>
                </a:cubicBezTo>
                <a:lnTo>
                  <a:pt x="0" y="255702"/>
                </a:lnTo>
                <a:cubicBezTo>
                  <a:pt x="0" y="212657"/>
                  <a:pt x="23324" y="172742"/>
                  <a:pt x="60870" y="151693"/>
                </a:cubicBezTo>
                <a:lnTo>
                  <a:pt x="303306" y="15447"/>
                </a:lnTo>
                <a:cubicBezTo>
                  <a:pt x="321984" y="4970"/>
                  <a:pt x="342417" y="-173"/>
                  <a:pt x="362802" y="5"/>
                </a:cubicBezTo>
                <a:close/>
              </a:path>
            </a:pathLst>
          </a:custGeom>
          <a:solidFill>
            <a:schemeClr val="bg1"/>
          </a:solidFill>
          <a:ln w="18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5" name="标题 1"/>
          <p:cNvSpPr/>
          <p:nvPr/>
        </p:nvSpPr>
        <p:spPr>
          <a:xfrm>
            <a:off x="9530640" y="3218400"/>
            <a:ext cx="466920" cy="466920"/>
          </a:xfrm>
          <a:custGeom>
            <a:avLst/>
            <a:gdLst>
              <a:gd name="textAreaLeft" fmla="*/ 0 w 466920"/>
              <a:gd name="textAreaRight" fmla="*/ 468000 w 466920"/>
              <a:gd name="textAreaTop" fmla="*/ 0 h 466920"/>
              <a:gd name="textAreaBottom" fmla="*/ 468000 h 466920"/>
            </a:gdLst>
            <a:ahLst/>
            <a:rect l="textAreaLeft" t="textAreaTop" r="textAreaRight" b="textAreaBottom"/>
            <a:pathLst>
              <a:path w="719895" h="720000">
                <a:moveTo>
                  <a:pt x="579031" y="554022"/>
                </a:moveTo>
                <a:cubicBezTo>
                  <a:pt x="585456" y="554022"/>
                  <a:pt x="591880" y="556471"/>
                  <a:pt x="596778" y="561368"/>
                </a:cubicBezTo>
                <a:lnTo>
                  <a:pt x="712550" y="677140"/>
                </a:lnTo>
                <a:cubicBezTo>
                  <a:pt x="722344" y="686935"/>
                  <a:pt x="722344" y="702840"/>
                  <a:pt x="712550" y="712634"/>
                </a:cubicBezTo>
                <a:cubicBezTo>
                  <a:pt x="707778" y="717573"/>
                  <a:pt x="701333" y="720000"/>
                  <a:pt x="694887" y="720000"/>
                </a:cubicBezTo>
                <a:cubicBezTo>
                  <a:pt x="688441" y="720000"/>
                  <a:pt x="681995" y="717573"/>
                  <a:pt x="677140" y="712634"/>
                </a:cubicBezTo>
                <a:lnTo>
                  <a:pt x="561284" y="596861"/>
                </a:lnTo>
                <a:cubicBezTo>
                  <a:pt x="551490" y="587067"/>
                  <a:pt x="551490" y="571162"/>
                  <a:pt x="561284" y="561368"/>
                </a:cubicBezTo>
                <a:cubicBezTo>
                  <a:pt x="566181" y="556471"/>
                  <a:pt x="572606" y="554022"/>
                  <a:pt x="579031" y="554022"/>
                </a:cubicBezTo>
                <a:close/>
                <a:moveTo>
                  <a:pt x="301109" y="0"/>
                </a:moveTo>
                <a:cubicBezTo>
                  <a:pt x="467443" y="0"/>
                  <a:pt x="602219" y="134859"/>
                  <a:pt x="602219" y="301109"/>
                </a:cubicBezTo>
                <a:cubicBezTo>
                  <a:pt x="602219" y="467443"/>
                  <a:pt x="467443" y="602219"/>
                  <a:pt x="301109" y="602219"/>
                </a:cubicBezTo>
                <a:cubicBezTo>
                  <a:pt x="134775" y="602219"/>
                  <a:pt x="0" y="467443"/>
                  <a:pt x="0" y="301109"/>
                </a:cubicBezTo>
                <a:cubicBezTo>
                  <a:pt x="0" y="134775"/>
                  <a:pt x="134775" y="0"/>
                  <a:pt x="301109" y="0"/>
                </a:cubicBezTo>
                <a:close/>
              </a:path>
            </a:pathLst>
          </a:custGeom>
          <a:solidFill>
            <a:schemeClr val="bg1"/>
          </a:solidFill>
          <a:ln w="18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6" name="标题 1"/>
          <p:cNvSpPr/>
          <p:nvPr/>
        </p:nvSpPr>
        <p:spPr>
          <a:xfrm>
            <a:off x="541440" y="228600"/>
            <a:ext cx="11124000" cy="43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poppins-bold"/>
                <a:ea typeface="poppins-bold"/>
              </a:rPr>
              <a:t>Best Practices for Registries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7" name="标题 1"/>
          <p:cNvSpPr/>
          <p:nvPr/>
        </p:nvSpPr>
        <p:spPr>
          <a:xfrm flipH="1" flipV="1">
            <a:off x="292680" y="288720"/>
            <a:ext cx="172080" cy="123840"/>
          </a:xfrm>
          <a:custGeom>
            <a:avLst/>
            <a:gdLst>
              <a:gd name="textAreaLeft" fmla="*/ 720 w 172080"/>
              <a:gd name="textAreaRight" fmla="*/ 173880 w 172080"/>
              <a:gd name="textAreaTop" fmla="*/ 720 h 123840"/>
              <a:gd name="textAreaBottom" fmla="*/ 125640 h 123840"/>
            </a:gdLst>
            <a:ahLst/>
            <a:rect l="textAreaLeft" t="textAreaTop" r="textAreaRight" b="textAreaBottom"/>
            <a:pathLst>
              <a:path w="121644" h="124921">
                <a:moveTo>
                  <a:pt x="86420" y="0"/>
                </a:moveTo>
                <a:lnTo>
                  <a:pt x="106489" y="0"/>
                </a:lnTo>
                <a:cubicBezTo>
                  <a:pt x="111131" y="0"/>
                  <a:pt x="114817" y="1297"/>
                  <a:pt x="117548" y="3891"/>
                </a:cubicBezTo>
                <a:cubicBezTo>
                  <a:pt x="120278" y="6485"/>
                  <a:pt x="121644" y="10103"/>
                  <a:pt x="121644" y="14745"/>
                </a:cubicBezTo>
                <a:lnTo>
                  <a:pt x="121644" y="61846"/>
                </a:lnTo>
                <a:cubicBezTo>
                  <a:pt x="121644" y="80413"/>
                  <a:pt x="117548" y="95568"/>
                  <a:pt x="109356" y="107309"/>
                </a:cubicBezTo>
                <a:cubicBezTo>
                  <a:pt x="101165" y="119050"/>
                  <a:pt x="88331" y="124921"/>
                  <a:pt x="70856" y="124921"/>
                </a:cubicBezTo>
                <a:lnTo>
                  <a:pt x="70856" y="104442"/>
                </a:lnTo>
                <a:cubicBezTo>
                  <a:pt x="85601" y="101711"/>
                  <a:pt x="93246" y="88195"/>
                  <a:pt x="93792" y="63894"/>
                </a:cubicBezTo>
                <a:lnTo>
                  <a:pt x="83143" y="63894"/>
                </a:lnTo>
                <a:cubicBezTo>
                  <a:pt x="74952" y="63894"/>
                  <a:pt x="70856" y="60071"/>
                  <a:pt x="70856" y="52426"/>
                </a:cubicBezTo>
                <a:lnTo>
                  <a:pt x="70856" y="14745"/>
                </a:lnTo>
                <a:cubicBezTo>
                  <a:pt x="70856" y="4915"/>
                  <a:pt x="76044" y="0"/>
                  <a:pt x="86420" y="0"/>
                </a:cubicBezTo>
                <a:close/>
                <a:moveTo>
                  <a:pt x="15564" y="0"/>
                </a:moveTo>
                <a:lnTo>
                  <a:pt x="35633" y="0"/>
                </a:lnTo>
                <a:cubicBezTo>
                  <a:pt x="40275" y="0"/>
                  <a:pt x="43961" y="1297"/>
                  <a:pt x="46691" y="3891"/>
                </a:cubicBezTo>
                <a:cubicBezTo>
                  <a:pt x="49422" y="6485"/>
                  <a:pt x="50787" y="10103"/>
                  <a:pt x="50787" y="14745"/>
                </a:cubicBezTo>
                <a:lnTo>
                  <a:pt x="50787" y="61846"/>
                </a:lnTo>
                <a:cubicBezTo>
                  <a:pt x="50787" y="80413"/>
                  <a:pt x="46691" y="95568"/>
                  <a:pt x="38500" y="107309"/>
                </a:cubicBezTo>
                <a:cubicBezTo>
                  <a:pt x="30308" y="119050"/>
                  <a:pt x="17475" y="124921"/>
                  <a:pt x="0" y="124921"/>
                </a:cubicBezTo>
                <a:lnTo>
                  <a:pt x="0" y="104442"/>
                </a:lnTo>
                <a:cubicBezTo>
                  <a:pt x="14744" y="101711"/>
                  <a:pt x="22390" y="88195"/>
                  <a:pt x="22936" y="63894"/>
                </a:cubicBezTo>
                <a:lnTo>
                  <a:pt x="12287" y="63894"/>
                </a:lnTo>
                <a:cubicBezTo>
                  <a:pt x="4095" y="63894"/>
                  <a:pt x="0" y="60071"/>
                  <a:pt x="0" y="52426"/>
                </a:cubicBezTo>
                <a:lnTo>
                  <a:pt x="0" y="14745"/>
                </a:lnTo>
                <a:cubicBezTo>
                  <a:pt x="0" y="4915"/>
                  <a:pt x="5188" y="0"/>
                  <a:pt x="15564" y="0"/>
                </a:cubicBez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cxnSp>
        <p:nvCxnSpPr>
          <p:cNvPr id="458" name="标题 1"/>
          <p:cNvCxnSpPr/>
          <p:nvPr/>
        </p:nvCxnSpPr>
        <p:spPr>
          <a:xfrm>
            <a:off x="293040" y="781560"/>
            <a:ext cx="11899800" cy="1080"/>
          </a:xfrm>
          <a:prstGeom prst="straightConnector1">
            <a:avLst/>
          </a:prstGeom>
          <a:ln cap="sq" w="38100">
            <a:solidFill>
              <a:srgbClr val="22aacf"/>
            </a:solidFill>
            <a:miter/>
          </a:ln>
        </p:spPr>
      </p:cxnSp>
      <p:cxnSp>
        <p:nvCxnSpPr>
          <p:cNvPr id="459" name="标题 1"/>
          <p:cNvCxnSpPr/>
          <p:nvPr/>
        </p:nvCxnSpPr>
        <p:spPr>
          <a:xfrm>
            <a:off x="293040" y="842400"/>
            <a:ext cx="11899800" cy="1080"/>
          </a:xfrm>
          <a:prstGeom prst="straightConnector1">
            <a:avLst/>
          </a:prstGeom>
          <a:ln cap="sq" w="9525">
            <a:solidFill>
              <a:srgbClr val="22aacf"/>
            </a:solidFill>
            <a:miter/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标题 1"/>
          <p:cNvSpPr/>
          <p:nvPr/>
        </p:nvSpPr>
        <p:spPr>
          <a:xfrm flipH="1">
            <a:off x="-720" y="0"/>
            <a:ext cx="12191040" cy="685692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5" name="" descr=""/>
          <p:cNvPicPr/>
          <p:nvPr/>
        </p:nvPicPr>
        <p:blipFill>
          <a:blip r:embed="rId1"/>
          <a:stretch/>
        </p:blipFill>
        <p:spPr>
          <a:xfrm flipH="1">
            <a:off x="245160" y="1775880"/>
            <a:ext cx="4569120" cy="4281120"/>
          </a:xfrm>
          <a:prstGeom prst="rect">
            <a:avLst/>
          </a:prstGeom>
          <a:ln w="0">
            <a:noFill/>
          </a:ln>
        </p:spPr>
      </p:pic>
      <p:sp>
        <p:nvSpPr>
          <p:cNvPr id="26" name="标题 1"/>
          <p:cNvSpPr/>
          <p:nvPr/>
        </p:nvSpPr>
        <p:spPr>
          <a:xfrm>
            <a:off x="447480" y="568440"/>
            <a:ext cx="11514960" cy="120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5400" spc="-1" strike="noStrike">
                <a:solidFill>
                  <a:srgbClr val="262626"/>
                </a:solidFill>
                <a:latin typeface="poppins-bold"/>
                <a:ea typeface="poppins-bold"/>
              </a:rPr>
              <a:t>Container Recap..</a:t>
            </a:r>
            <a:endParaRPr b="0" lang="en-IN" sz="5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标题 1"/>
          <p:cNvSpPr/>
          <p:nvPr/>
        </p:nvSpPr>
        <p:spPr>
          <a:xfrm>
            <a:off x="5245200" y="3729240"/>
            <a:ext cx="6386400" cy="187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</a:pPr>
            <a:r>
              <a:rPr b="0" i="1" lang="en-US" sz="3200" spc="-1" strike="noStrike">
                <a:solidFill>
                  <a:srgbClr val="000000"/>
                </a:solidFill>
                <a:latin typeface="poppins-bold"/>
                <a:ea typeface="poppins-bold"/>
              </a:rPr>
              <a:t>Container Technology Fundamentals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标题 1"/>
          <p:cNvSpPr/>
          <p:nvPr/>
        </p:nvSpPr>
        <p:spPr>
          <a:xfrm>
            <a:off x="7534080" y="2143440"/>
            <a:ext cx="3171240" cy="940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262626"/>
                </a:solidFill>
                <a:latin typeface="poppins-bold"/>
                <a:ea typeface="poppins-bold"/>
              </a:rPr>
              <a:t>Part-00</a:t>
            </a: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标题 1"/>
          <p:cNvSpPr/>
          <p:nvPr/>
        </p:nvSpPr>
        <p:spPr>
          <a:xfrm>
            <a:off x="0" y="0"/>
            <a:ext cx="12191040" cy="685692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1" name="标题 1"/>
          <p:cNvSpPr/>
          <p:nvPr/>
        </p:nvSpPr>
        <p:spPr>
          <a:xfrm>
            <a:off x="1019880" y="1747440"/>
            <a:ext cx="10160640" cy="1141560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>
            <a:outerShdw algn="t" blurRad="762120" dir="5400000" dist="254160" kx="0" ky="0" rotWithShape="0" sx="100000" sy="100000">
              <a:srgbClr val="000000">
                <a:alpha val="3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2052000" rIns="90000" tIns="0" bIns="45000" anchor="ctr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2" name="标题 1"/>
          <p:cNvSpPr/>
          <p:nvPr/>
        </p:nvSpPr>
        <p:spPr>
          <a:xfrm>
            <a:off x="1019880" y="3180240"/>
            <a:ext cx="10160640" cy="114156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>
            <a:outerShdw algn="tl" blurRad="38160" dir="2700000" dist="12218" kx="0" ky="0" rotWithShape="0" sx="100000" sy="100000">
              <a:srgbClr val="000000">
                <a:alpha val="1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2052000" rIns="90000" tIns="0" bIns="45000" anchor="ctr">
            <a:noAutofit/>
          </a:bodyPr>
          <a:p>
            <a:pPr>
              <a:lnSpc>
                <a:spcPct val="100000"/>
              </a:lnSpc>
            </a:pPr>
            <a:r>
              <a:rPr b="0" lang="zh-CN" sz="1000" spc="-1" strike="noStrike">
                <a:solidFill>
                  <a:srgbClr val="000000">
                    <a:alpha val="70000"/>
                  </a:srgbClr>
                </a:solidFill>
                <a:latin typeface="poppins-bold"/>
                <a:ea typeface="poppins-bold"/>
              </a:rPr>
              <a:t>、</a:t>
            </a:r>
            <a:endParaRPr b="0" lang="en-IN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3" name="标题 1"/>
          <p:cNvSpPr/>
          <p:nvPr/>
        </p:nvSpPr>
        <p:spPr>
          <a:xfrm>
            <a:off x="1019880" y="3181680"/>
            <a:ext cx="67320" cy="114012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4" name="标题 1"/>
          <p:cNvSpPr/>
          <p:nvPr/>
        </p:nvSpPr>
        <p:spPr>
          <a:xfrm>
            <a:off x="1607760" y="3330720"/>
            <a:ext cx="840600" cy="840600"/>
          </a:xfrm>
          <a:prstGeom prst="ellipse">
            <a:avLst/>
          </a:prstGeom>
          <a:noFill/>
          <a:ln cap="sq" w="127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5" name="标题 1"/>
          <p:cNvSpPr/>
          <p:nvPr/>
        </p:nvSpPr>
        <p:spPr>
          <a:xfrm>
            <a:off x="1814040" y="3570480"/>
            <a:ext cx="412920" cy="361080"/>
          </a:xfrm>
          <a:custGeom>
            <a:avLst/>
            <a:gdLst>
              <a:gd name="textAreaLeft" fmla="*/ 0 w 412920"/>
              <a:gd name="textAreaRight" fmla="*/ 414000 w 412920"/>
              <a:gd name="textAreaTop" fmla="*/ 0 h 361080"/>
              <a:gd name="textAreaBottom" fmla="*/ 362160 h 361080"/>
            </a:gdLst>
            <a:ahLst/>
            <a:rect l="textAreaLeft" t="textAreaTop" r="textAreaRight" b="textAreaBottom"/>
            <a:pathLst>
              <a:path w="822400" h="720000">
                <a:moveTo>
                  <a:pt x="411292" y="234366"/>
                </a:moveTo>
                <a:cubicBezTo>
                  <a:pt x="342008" y="234366"/>
                  <a:pt x="285658" y="290716"/>
                  <a:pt x="285658" y="360000"/>
                </a:cubicBezTo>
                <a:cubicBezTo>
                  <a:pt x="285658" y="429284"/>
                  <a:pt x="342008" y="485635"/>
                  <a:pt x="411292" y="485635"/>
                </a:cubicBezTo>
                <a:cubicBezTo>
                  <a:pt x="480576" y="485635"/>
                  <a:pt x="536927" y="429284"/>
                  <a:pt x="536927" y="360000"/>
                </a:cubicBezTo>
                <a:cubicBezTo>
                  <a:pt x="536927" y="290716"/>
                  <a:pt x="480576" y="234366"/>
                  <a:pt x="411292" y="234366"/>
                </a:cubicBezTo>
                <a:close/>
                <a:moveTo>
                  <a:pt x="411292" y="178938"/>
                </a:moveTo>
                <a:cubicBezTo>
                  <a:pt x="511153" y="178938"/>
                  <a:pt x="592354" y="260139"/>
                  <a:pt x="592354" y="360000"/>
                </a:cubicBezTo>
                <a:cubicBezTo>
                  <a:pt x="592354" y="459861"/>
                  <a:pt x="511153" y="541063"/>
                  <a:pt x="411292" y="541063"/>
                </a:cubicBezTo>
                <a:cubicBezTo>
                  <a:pt x="311431" y="541063"/>
                  <a:pt x="230230" y="459861"/>
                  <a:pt x="230230" y="360000"/>
                </a:cubicBezTo>
                <a:cubicBezTo>
                  <a:pt x="230230" y="260139"/>
                  <a:pt x="311431" y="178938"/>
                  <a:pt x="411292" y="178938"/>
                </a:cubicBezTo>
                <a:close/>
                <a:moveTo>
                  <a:pt x="235403" y="55427"/>
                </a:moveTo>
                <a:lnTo>
                  <a:pt x="59514" y="360000"/>
                </a:lnTo>
                <a:lnTo>
                  <a:pt x="235403" y="664573"/>
                </a:lnTo>
                <a:lnTo>
                  <a:pt x="587089" y="664573"/>
                </a:lnTo>
                <a:lnTo>
                  <a:pt x="762978" y="360000"/>
                </a:lnTo>
                <a:lnTo>
                  <a:pt x="587089" y="55427"/>
                </a:lnTo>
                <a:close/>
                <a:moveTo>
                  <a:pt x="219883" y="0"/>
                </a:moveTo>
                <a:lnTo>
                  <a:pt x="602516" y="0"/>
                </a:lnTo>
                <a:cubicBezTo>
                  <a:pt x="612678" y="0"/>
                  <a:pt x="622193" y="5450"/>
                  <a:pt x="627274" y="14319"/>
                </a:cubicBezTo>
                <a:lnTo>
                  <a:pt x="818590" y="345682"/>
                </a:lnTo>
                <a:cubicBezTo>
                  <a:pt x="823671" y="354550"/>
                  <a:pt x="823671" y="365451"/>
                  <a:pt x="818590" y="374319"/>
                </a:cubicBezTo>
                <a:lnTo>
                  <a:pt x="627366" y="705682"/>
                </a:lnTo>
                <a:cubicBezTo>
                  <a:pt x="622285" y="714550"/>
                  <a:pt x="612770" y="720000"/>
                  <a:pt x="602608" y="720000"/>
                </a:cubicBezTo>
                <a:lnTo>
                  <a:pt x="219976" y="720000"/>
                </a:lnTo>
                <a:cubicBezTo>
                  <a:pt x="209814" y="720000"/>
                  <a:pt x="200299" y="714550"/>
                  <a:pt x="195218" y="705682"/>
                </a:cubicBezTo>
                <a:lnTo>
                  <a:pt x="3810" y="374319"/>
                </a:lnTo>
                <a:cubicBezTo>
                  <a:pt x="-1271" y="365543"/>
                  <a:pt x="-1271" y="354550"/>
                  <a:pt x="3810" y="345682"/>
                </a:cubicBezTo>
                <a:lnTo>
                  <a:pt x="195126" y="14319"/>
                </a:lnTo>
                <a:cubicBezTo>
                  <a:pt x="200207" y="5450"/>
                  <a:pt x="209721" y="0"/>
                  <a:pt x="219883" y="0"/>
                </a:cubicBezTo>
                <a:close/>
              </a:path>
            </a:pathLst>
          </a:custGeom>
          <a:solidFill>
            <a:schemeClr val="tx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66" name="标题 1"/>
          <p:cNvSpPr/>
          <p:nvPr/>
        </p:nvSpPr>
        <p:spPr>
          <a:xfrm>
            <a:off x="1019880" y="4612680"/>
            <a:ext cx="10160640" cy="114156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>
            <a:outerShdw algn="tl" blurRad="38160" dir="2700000" dist="12218" kx="0" ky="0" rotWithShape="0" sx="100000" sy="100000">
              <a:srgbClr val="000000">
                <a:alpha val="1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2052000" rIns="90000" tIns="0" bIns="45000" anchor="ctr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7" name="标题 1"/>
          <p:cNvSpPr/>
          <p:nvPr/>
        </p:nvSpPr>
        <p:spPr>
          <a:xfrm>
            <a:off x="1019880" y="4614120"/>
            <a:ext cx="67320" cy="114012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8" name="标题 1"/>
          <p:cNvSpPr/>
          <p:nvPr/>
        </p:nvSpPr>
        <p:spPr>
          <a:xfrm>
            <a:off x="1607760" y="4763160"/>
            <a:ext cx="840600" cy="840600"/>
          </a:xfrm>
          <a:prstGeom prst="ellipse">
            <a:avLst/>
          </a:prstGeom>
          <a:noFill/>
          <a:ln cap="sq" w="127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9" name="标题 1"/>
          <p:cNvSpPr/>
          <p:nvPr/>
        </p:nvSpPr>
        <p:spPr>
          <a:xfrm>
            <a:off x="1839960" y="4977000"/>
            <a:ext cx="361440" cy="412920"/>
          </a:xfrm>
          <a:custGeom>
            <a:avLst/>
            <a:gdLst>
              <a:gd name="textAreaLeft" fmla="*/ 0 w 361440"/>
              <a:gd name="textAreaRight" fmla="*/ 362520 w 361440"/>
              <a:gd name="textAreaTop" fmla="*/ 0 h 412920"/>
              <a:gd name="textAreaBottom" fmla="*/ 414000 h 412920"/>
            </a:gdLst>
            <a:ahLst/>
            <a:rect l="textAreaLeft" t="textAreaTop" r="textAreaRight" b="textAreaBottom"/>
            <a:pathLst>
              <a:path w="1449958" h="1655898">
                <a:moveTo>
                  <a:pt x="1449958" y="669913"/>
                </a:moveTo>
                <a:cubicBezTo>
                  <a:pt x="1449958" y="668610"/>
                  <a:pt x="1449772" y="667308"/>
                  <a:pt x="1449586" y="666192"/>
                </a:cubicBezTo>
                <a:lnTo>
                  <a:pt x="1449586" y="665634"/>
                </a:lnTo>
                <a:cubicBezTo>
                  <a:pt x="1449214" y="663029"/>
                  <a:pt x="1448656" y="660425"/>
                  <a:pt x="1448098" y="658006"/>
                </a:cubicBezTo>
                <a:cubicBezTo>
                  <a:pt x="1447354" y="655402"/>
                  <a:pt x="1446423" y="652797"/>
                  <a:pt x="1445307" y="650379"/>
                </a:cubicBezTo>
                <a:cubicBezTo>
                  <a:pt x="1444749" y="649077"/>
                  <a:pt x="1444191" y="647960"/>
                  <a:pt x="1443633" y="646844"/>
                </a:cubicBezTo>
                <a:cubicBezTo>
                  <a:pt x="1443075" y="645728"/>
                  <a:pt x="1442331" y="644612"/>
                  <a:pt x="1441772" y="643496"/>
                </a:cubicBezTo>
                <a:cubicBezTo>
                  <a:pt x="1441587" y="643310"/>
                  <a:pt x="1441587" y="643124"/>
                  <a:pt x="1441400" y="643124"/>
                </a:cubicBezTo>
                <a:cubicBezTo>
                  <a:pt x="1440842" y="642193"/>
                  <a:pt x="1440098" y="641077"/>
                  <a:pt x="1439354" y="640147"/>
                </a:cubicBezTo>
                <a:cubicBezTo>
                  <a:pt x="1439354" y="640147"/>
                  <a:pt x="1439168" y="639961"/>
                  <a:pt x="1439168" y="639775"/>
                </a:cubicBezTo>
                <a:cubicBezTo>
                  <a:pt x="1438424" y="638845"/>
                  <a:pt x="1437680" y="637729"/>
                  <a:pt x="1436936" y="636798"/>
                </a:cubicBezTo>
                <a:lnTo>
                  <a:pt x="1436378" y="636240"/>
                </a:lnTo>
                <a:cubicBezTo>
                  <a:pt x="1435633" y="635310"/>
                  <a:pt x="1434703" y="634380"/>
                  <a:pt x="1433773" y="633450"/>
                </a:cubicBezTo>
                <a:lnTo>
                  <a:pt x="816136" y="15813"/>
                </a:lnTo>
                <a:cubicBezTo>
                  <a:pt x="815206" y="14883"/>
                  <a:pt x="814276" y="14139"/>
                  <a:pt x="813346" y="13208"/>
                </a:cubicBezTo>
                <a:lnTo>
                  <a:pt x="812788" y="12650"/>
                </a:lnTo>
                <a:lnTo>
                  <a:pt x="809997" y="10418"/>
                </a:lnTo>
                <a:cubicBezTo>
                  <a:pt x="809811" y="10418"/>
                  <a:pt x="809811" y="10232"/>
                  <a:pt x="809625" y="10232"/>
                </a:cubicBezTo>
                <a:cubicBezTo>
                  <a:pt x="808695" y="9488"/>
                  <a:pt x="807765" y="8930"/>
                  <a:pt x="806834" y="8372"/>
                </a:cubicBezTo>
                <a:cubicBezTo>
                  <a:pt x="806649" y="8186"/>
                  <a:pt x="806462" y="8186"/>
                  <a:pt x="806276" y="8000"/>
                </a:cubicBezTo>
                <a:cubicBezTo>
                  <a:pt x="805160" y="7255"/>
                  <a:pt x="804044" y="6697"/>
                  <a:pt x="802928" y="6139"/>
                </a:cubicBezTo>
                <a:lnTo>
                  <a:pt x="802742" y="6139"/>
                </a:lnTo>
                <a:cubicBezTo>
                  <a:pt x="801626" y="5581"/>
                  <a:pt x="800509" y="5023"/>
                  <a:pt x="799207" y="4465"/>
                </a:cubicBezTo>
                <a:lnTo>
                  <a:pt x="799021" y="4465"/>
                </a:lnTo>
                <a:cubicBezTo>
                  <a:pt x="796603" y="3349"/>
                  <a:pt x="793998" y="2418"/>
                  <a:pt x="791580" y="1860"/>
                </a:cubicBezTo>
                <a:lnTo>
                  <a:pt x="791394" y="1860"/>
                </a:lnTo>
                <a:cubicBezTo>
                  <a:pt x="788975" y="1116"/>
                  <a:pt x="786371" y="744"/>
                  <a:pt x="783766" y="372"/>
                </a:cubicBezTo>
                <a:lnTo>
                  <a:pt x="783022" y="372"/>
                </a:lnTo>
                <a:cubicBezTo>
                  <a:pt x="781720" y="186"/>
                  <a:pt x="780604" y="186"/>
                  <a:pt x="779301" y="0"/>
                </a:cubicBezTo>
                <a:lnTo>
                  <a:pt x="261751" y="0"/>
                </a:lnTo>
                <a:cubicBezTo>
                  <a:pt x="117388" y="0"/>
                  <a:pt x="0" y="117388"/>
                  <a:pt x="0" y="261751"/>
                </a:cubicBezTo>
                <a:lnTo>
                  <a:pt x="0" y="1394148"/>
                </a:lnTo>
                <a:cubicBezTo>
                  <a:pt x="0" y="1538511"/>
                  <a:pt x="117388" y="1655899"/>
                  <a:pt x="261751" y="1655899"/>
                </a:cubicBezTo>
                <a:lnTo>
                  <a:pt x="1188207" y="1655899"/>
                </a:lnTo>
                <a:cubicBezTo>
                  <a:pt x="1332570" y="1655899"/>
                  <a:pt x="1449958" y="1538511"/>
                  <a:pt x="1449958" y="1394148"/>
                </a:cubicBezTo>
                <a:lnTo>
                  <a:pt x="1449958" y="672889"/>
                </a:lnTo>
                <a:lnTo>
                  <a:pt x="1449958" y="669913"/>
                </a:lnTo>
                <a:close/>
                <a:moveTo>
                  <a:pt x="832321" y="466948"/>
                </a:moveTo>
                <a:lnTo>
                  <a:pt x="832321" y="189942"/>
                </a:lnTo>
                <a:lnTo>
                  <a:pt x="1259458" y="617079"/>
                </a:lnTo>
                <a:lnTo>
                  <a:pt x="982452" y="617079"/>
                </a:lnTo>
                <a:cubicBezTo>
                  <a:pt x="899666" y="617079"/>
                  <a:pt x="832321" y="549734"/>
                  <a:pt x="832321" y="466948"/>
                </a:cubicBezTo>
                <a:close/>
                <a:moveTo>
                  <a:pt x="1338337" y="1393403"/>
                </a:moveTo>
                <a:cubicBezTo>
                  <a:pt x="1338337" y="1476189"/>
                  <a:pt x="1270992" y="1543534"/>
                  <a:pt x="1188207" y="1543534"/>
                </a:cubicBezTo>
                <a:lnTo>
                  <a:pt x="261751" y="1543534"/>
                </a:lnTo>
                <a:cubicBezTo>
                  <a:pt x="178966" y="1543534"/>
                  <a:pt x="111621" y="1476189"/>
                  <a:pt x="111621" y="1393403"/>
                </a:cubicBezTo>
                <a:lnTo>
                  <a:pt x="111621" y="261007"/>
                </a:lnTo>
                <a:cubicBezTo>
                  <a:pt x="111621" y="178222"/>
                  <a:pt x="178966" y="110877"/>
                  <a:pt x="261751" y="110877"/>
                </a:cubicBezTo>
                <a:lnTo>
                  <a:pt x="720700" y="110877"/>
                </a:lnTo>
                <a:lnTo>
                  <a:pt x="720700" y="466948"/>
                </a:lnTo>
                <a:cubicBezTo>
                  <a:pt x="720700" y="611312"/>
                  <a:pt x="838088" y="728700"/>
                  <a:pt x="982452" y="728700"/>
                </a:cubicBezTo>
                <a:lnTo>
                  <a:pt x="1338523" y="728700"/>
                </a:lnTo>
                <a:lnTo>
                  <a:pt x="1338523" y="1393403"/>
                </a:lnTo>
                <a:close/>
              </a:path>
            </a:pathLst>
          </a:custGeom>
          <a:solidFill>
            <a:schemeClr val="tx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70" name="标题 1"/>
          <p:cNvSpPr/>
          <p:nvPr/>
        </p:nvSpPr>
        <p:spPr>
          <a:xfrm>
            <a:off x="1019880" y="1749240"/>
            <a:ext cx="67320" cy="1140120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71" name="标题 1"/>
          <p:cNvSpPr/>
          <p:nvPr/>
        </p:nvSpPr>
        <p:spPr>
          <a:xfrm>
            <a:off x="1607760" y="1897920"/>
            <a:ext cx="840600" cy="840600"/>
          </a:xfrm>
          <a:prstGeom prst="ellipse">
            <a:avLst/>
          </a:prstGeom>
          <a:noFill/>
          <a:ln cap="sq" w="12700">
            <a:solidFill>
              <a:srgbClr val="1a7f9b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2" name="标题 1"/>
          <p:cNvSpPr/>
          <p:nvPr/>
        </p:nvSpPr>
        <p:spPr>
          <a:xfrm>
            <a:off x="1821960" y="2112120"/>
            <a:ext cx="412920" cy="412920"/>
          </a:xfrm>
          <a:custGeom>
            <a:avLst/>
            <a:gdLst>
              <a:gd name="textAreaLeft" fmla="*/ 0 w 412920"/>
              <a:gd name="textAreaRight" fmla="*/ 414000 w 412920"/>
              <a:gd name="textAreaTop" fmla="*/ 0 h 412920"/>
              <a:gd name="textAreaBottom" fmla="*/ 414000 h 412920"/>
            </a:gdLst>
            <a:ahLst/>
            <a:rect l="textAreaLeft" t="textAreaTop" r="textAreaRight" b="textAreaBottom"/>
            <a:pathLst>
              <a:path w="720000" h="720000">
                <a:moveTo>
                  <a:pt x="438553" y="189601"/>
                </a:moveTo>
                <a:cubicBezTo>
                  <a:pt x="413875" y="189601"/>
                  <a:pt x="390761" y="199073"/>
                  <a:pt x="373556" y="216451"/>
                </a:cubicBezTo>
                <a:lnTo>
                  <a:pt x="232180" y="357827"/>
                </a:lnTo>
                <a:cubicBezTo>
                  <a:pt x="212456" y="377465"/>
                  <a:pt x="197336" y="453584"/>
                  <a:pt x="191861" y="528226"/>
                </a:cubicBezTo>
                <a:cubicBezTo>
                  <a:pt x="266503" y="522665"/>
                  <a:pt x="342622" y="507545"/>
                  <a:pt x="362260" y="487907"/>
                </a:cubicBezTo>
                <a:lnTo>
                  <a:pt x="503636" y="346444"/>
                </a:lnTo>
                <a:cubicBezTo>
                  <a:pt x="539523" y="310557"/>
                  <a:pt x="539523" y="252252"/>
                  <a:pt x="503636" y="216365"/>
                </a:cubicBezTo>
                <a:cubicBezTo>
                  <a:pt x="486344" y="199073"/>
                  <a:pt x="463230" y="189601"/>
                  <a:pt x="438553" y="189601"/>
                </a:cubicBezTo>
                <a:close/>
                <a:moveTo>
                  <a:pt x="438553" y="141636"/>
                </a:moveTo>
                <a:cubicBezTo>
                  <a:pt x="474440" y="141636"/>
                  <a:pt x="510327" y="155191"/>
                  <a:pt x="537524" y="182476"/>
                </a:cubicBezTo>
                <a:cubicBezTo>
                  <a:pt x="592007" y="236872"/>
                  <a:pt x="592007" y="325938"/>
                  <a:pt x="537524" y="380420"/>
                </a:cubicBezTo>
                <a:lnTo>
                  <a:pt x="396149" y="521796"/>
                </a:lnTo>
                <a:cubicBezTo>
                  <a:pt x="341753" y="576278"/>
                  <a:pt x="141637" y="578364"/>
                  <a:pt x="141637" y="578364"/>
                </a:cubicBezTo>
                <a:cubicBezTo>
                  <a:pt x="141637" y="578364"/>
                  <a:pt x="143723" y="378334"/>
                  <a:pt x="198205" y="323852"/>
                </a:cubicBezTo>
                <a:lnTo>
                  <a:pt x="339581" y="182476"/>
                </a:lnTo>
                <a:cubicBezTo>
                  <a:pt x="366778" y="155278"/>
                  <a:pt x="402666" y="141636"/>
                  <a:pt x="438553" y="141636"/>
                </a:cubicBezTo>
                <a:close/>
                <a:moveTo>
                  <a:pt x="120000" y="47965"/>
                </a:moveTo>
                <a:cubicBezTo>
                  <a:pt x="80290" y="47965"/>
                  <a:pt x="47965" y="80290"/>
                  <a:pt x="47965" y="120000"/>
                </a:cubicBezTo>
                <a:lnTo>
                  <a:pt x="47965" y="600000"/>
                </a:lnTo>
                <a:cubicBezTo>
                  <a:pt x="47965" y="639711"/>
                  <a:pt x="80290" y="672035"/>
                  <a:pt x="120000" y="672035"/>
                </a:cubicBezTo>
                <a:lnTo>
                  <a:pt x="600000" y="672035"/>
                </a:lnTo>
                <a:cubicBezTo>
                  <a:pt x="639711" y="672035"/>
                  <a:pt x="672035" y="639711"/>
                  <a:pt x="672035" y="600000"/>
                </a:cubicBezTo>
                <a:lnTo>
                  <a:pt x="672035" y="120000"/>
                </a:lnTo>
                <a:cubicBezTo>
                  <a:pt x="672035" y="80290"/>
                  <a:pt x="639711" y="47965"/>
                  <a:pt x="600000" y="47965"/>
                </a:cubicBezTo>
                <a:close/>
                <a:moveTo>
                  <a:pt x="120000" y="0"/>
                </a:moveTo>
                <a:lnTo>
                  <a:pt x="600000" y="0"/>
                </a:lnTo>
                <a:cubicBezTo>
                  <a:pt x="666040" y="0"/>
                  <a:pt x="720000" y="54048"/>
                  <a:pt x="720000" y="120000"/>
                </a:cubicBezTo>
                <a:lnTo>
                  <a:pt x="720000" y="600000"/>
                </a:lnTo>
                <a:cubicBezTo>
                  <a:pt x="720000" y="666039"/>
                  <a:pt x="666040" y="720000"/>
                  <a:pt x="600000" y="720000"/>
                </a:cubicBezTo>
                <a:lnTo>
                  <a:pt x="120000" y="720000"/>
                </a:lnTo>
                <a:cubicBezTo>
                  <a:pt x="53961" y="720000"/>
                  <a:pt x="0" y="666039"/>
                  <a:pt x="0" y="600000"/>
                </a:cubicBezTo>
                <a:lnTo>
                  <a:pt x="0" y="120000"/>
                </a:lnTo>
                <a:cubicBezTo>
                  <a:pt x="0" y="53961"/>
                  <a:pt x="53961" y="0"/>
                  <a:pt x="120000" y="0"/>
                </a:cubicBez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73" name="标题 1"/>
          <p:cNvSpPr/>
          <p:nvPr/>
        </p:nvSpPr>
        <p:spPr>
          <a:xfrm>
            <a:off x="2599560" y="1875600"/>
            <a:ext cx="7622640" cy="27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poppins-bold"/>
                <a:ea typeface="poppins-bold"/>
              </a:rPr>
              <a:t>Why should you avoid pulling images directly from Docker Hub in production?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4" name="标题 1"/>
          <p:cNvSpPr/>
          <p:nvPr/>
        </p:nvSpPr>
        <p:spPr>
          <a:xfrm>
            <a:off x="2599560" y="3323520"/>
            <a:ext cx="4689000" cy="27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1360" spc="-1" strike="noStrike">
                <a:solidFill>
                  <a:srgbClr val="000000"/>
                </a:solidFill>
                <a:latin typeface="poppins-bold"/>
                <a:ea typeface="poppins-bold"/>
              </a:rPr>
              <a:t>Which tools allow image signing and verification?</a:t>
            </a:r>
            <a:endParaRPr b="0" lang="en-IN" sz="136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5" name="标题 1"/>
          <p:cNvSpPr/>
          <p:nvPr/>
        </p:nvSpPr>
        <p:spPr>
          <a:xfrm>
            <a:off x="2599560" y="4758480"/>
            <a:ext cx="4689000" cy="27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1410" spc="-1" strike="noStrike">
                <a:solidFill>
                  <a:srgbClr val="000000"/>
                </a:solidFill>
                <a:latin typeface="poppins-bold"/>
                <a:ea typeface="poppins-bold"/>
              </a:rPr>
              <a:t>Can image signatures prevent runtime exploits?</a:t>
            </a:r>
            <a:endParaRPr b="0" lang="en-IN" sz="14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6" name="标题 1"/>
          <p:cNvSpPr/>
          <p:nvPr/>
        </p:nvSpPr>
        <p:spPr>
          <a:xfrm>
            <a:off x="541440" y="228600"/>
            <a:ext cx="11124000" cy="43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poppins-bold"/>
                <a:ea typeface="poppins-bold"/>
              </a:rPr>
              <a:t>Questions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7" name="标题 1"/>
          <p:cNvSpPr/>
          <p:nvPr/>
        </p:nvSpPr>
        <p:spPr>
          <a:xfrm flipH="1" flipV="1">
            <a:off x="292680" y="288720"/>
            <a:ext cx="172080" cy="123840"/>
          </a:xfrm>
          <a:custGeom>
            <a:avLst/>
            <a:gdLst>
              <a:gd name="textAreaLeft" fmla="*/ 720 w 172080"/>
              <a:gd name="textAreaRight" fmla="*/ 173880 w 172080"/>
              <a:gd name="textAreaTop" fmla="*/ 720 h 123840"/>
              <a:gd name="textAreaBottom" fmla="*/ 125640 h 123840"/>
            </a:gdLst>
            <a:ahLst/>
            <a:rect l="textAreaLeft" t="textAreaTop" r="textAreaRight" b="textAreaBottom"/>
            <a:pathLst>
              <a:path w="121644" h="124921">
                <a:moveTo>
                  <a:pt x="86420" y="0"/>
                </a:moveTo>
                <a:lnTo>
                  <a:pt x="106489" y="0"/>
                </a:lnTo>
                <a:cubicBezTo>
                  <a:pt x="111131" y="0"/>
                  <a:pt x="114817" y="1297"/>
                  <a:pt x="117548" y="3891"/>
                </a:cubicBezTo>
                <a:cubicBezTo>
                  <a:pt x="120278" y="6485"/>
                  <a:pt x="121644" y="10103"/>
                  <a:pt x="121644" y="14745"/>
                </a:cubicBezTo>
                <a:lnTo>
                  <a:pt x="121644" y="61846"/>
                </a:lnTo>
                <a:cubicBezTo>
                  <a:pt x="121644" y="80413"/>
                  <a:pt x="117548" y="95568"/>
                  <a:pt x="109356" y="107309"/>
                </a:cubicBezTo>
                <a:cubicBezTo>
                  <a:pt x="101165" y="119050"/>
                  <a:pt x="88331" y="124921"/>
                  <a:pt x="70856" y="124921"/>
                </a:cubicBezTo>
                <a:lnTo>
                  <a:pt x="70856" y="104442"/>
                </a:lnTo>
                <a:cubicBezTo>
                  <a:pt x="85601" y="101711"/>
                  <a:pt x="93246" y="88195"/>
                  <a:pt x="93792" y="63894"/>
                </a:cubicBezTo>
                <a:lnTo>
                  <a:pt x="83143" y="63894"/>
                </a:lnTo>
                <a:cubicBezTo>
                  <a:pt x="74952" y="63894"/>
                  <a:pt x="70856" y="60071"/>
                  <a:pt x="70856" y="52426"/>
                </a:cubicBezTo>
                <a:lnTo>
                  <a:pt x="70856" y="14745"/>
                </a:lnTo>
                <a:cubicBezTo>
                  <a:pt x="70856" y="4915"/>
                  <a:pt x="76044" y="0"/>
                  <a:pt x="86420" y="0"/>
                </a:cubicBezTo>
                <a:close/>
                <a:moveTo>
                  <a:pt x="15564" y="0"/>
                </a:moveTo>
                <a:lnTo>
                  <a:pt x="35633" y="0"/>
                </a:lnTo>
                <a:cubicBezTo>
                  <a:pt x="40275" y="0"/>
                  <a:pt x="43961" y="1297"/>
                  <a:pt x="46691" y="3891"/>
                </a:cubicBezTo>
                <a:cubicBezTo>
                  <a:pt x="49422" y="6485"/>
                  <a:pt x="50787" y="10103"/>
                  <a:pt x="50787" y="14745"/>
                </a:cubicBezTo>
                <a:lnTo>
                  <a:pt x="50787" y="61846"/>
                </a:lnTo>
                <a:cubicBezTo>
                  <a:pt x="50787" y="80413"/>
                  <a:pt x="46691" y="95568"/>
                  <a:pt x="38500" y="107309"/>
                </a:cubicBezTo>
                <a:cubicBezTo>
                  <a:pt x="30308" y="119050"/>
                  <a:pt x="17475" y="124921"/>
                  <a:pt x="0" y="124921"/>
                </a:cubicBezTo>
                <a:lnTo>
                  <a:pt x="0" y="104442"/>
                </a:lnTo>
                <a:cubicBezTo>
                  <a:pt x="14744" y="101711"/>
                  <a:pt x="22390" y="88195"/>
                  <a:pt x="22936" y="63894"/>
                </a:cubicBezTo>
                <a:lnTo>
                  <a:pt x="12287" y="63894"/>
                </a:lnTo>
                <a:cubicBezTo>
                  <a:pt x="4095" y="63894"/>
                  <a:pt x="0" y="60071"/>
                  <a:pt x="0" y="52426"/>
                </a:cubicBezTo>
                <a:lnTo>
                  <a:pt x="0" y="14745"/>
                </a:lnTo>
                <a:cubicBezTo>
                  <a:pt x="0" y="4915"/>
                  <a:pt x="5188" y="0"/>
                  <a:pt x="15564" y="0"/>
                </a:cubicBez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cxnSp>
        <p:nvCxnSpPr>
          <p:cNvPr id="478" name="标题 1"/>
          <p:cNvCxnSpPr/>
          <p:nvPr/>
        </p:nvCxnSpPr>
        <p:spPr>
          <a:xfrm>
            <a:off x="293040" y="781560"/>
            <a:ext cx="11899800" cy="1080"/>
          </a:xfrm>
          <a:prstGeom prst="straightConnector1">
            <a:avLst/>
          </a:prstGeom>
          <a:ln cap="sq" w="38100">
            <a:solidFill>
              <a:srgbClr val="22aacf"/>
            </a:solidFill>
            <a:miter/>
          </a:ln>
        </p:spPr>
      </p:cxnSp>
      <p:cxnSp>
        <p:nvCxnSpPr>
          <p:cNvPr id="479" name="标题 1"/>
          <p:cNvCxnSpPr/>
          <p:nvPr/>
        </p:nvCxnSpPr>
        <p:spPr>
          <a:xfrm>
            <a:off x="293040" y="842400"/>
            <a:ext cx="11899800" cy="1080"/>
          </a:xfrm>
          <a:prstGeom prst="straightConnector1">
            <a:avLst/>
          </a:prstGeom>
          <a:ln cap="sq" w="9525">
            <a:solidFill>
              <a:srgbClr val="22aacf"/>
            </a:solidFill>
            <a:miter/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标题 1"/>
          <p:cNvSpPr/>
          <p:nvPr/>
        </p:nvSpPr>
        <p:spPr>
          <a:xfrm>
            <a:off x="0" y="0"/>
            <a:ext cx="12191040" cy="685692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1" name="标题 1"/>
          <p:cNvSpPr/>
          <p:nvPr/>
        </p:nvSpPr>
        <p:spPr>
          <a:xfrm>
            <a:off x="1019880" y="1747440"/>
            <a:ext cx="10160640" cy="1141560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>
            <a:outerShdw algn="t" blurRad="762120" dir="5400000" dist="254160" kx="0" ky="0" rotWithShape="0" sx="100000" sy="100000">
              <a:srgbClr val="000000">
                <a:alpha val="3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2052000" rIns="90000" tIns="0" bIns="45000" anchor="ctr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2" name="标题 1"/>
          <p:cNvSpPr/>
          <p:nvPr/>
        </p:nvSpPr>
        <p:spPr>
          <a:xfrm>
            <a:off x="1019880" y="3180240"/>
            <a:ext cx="10160640" cy="114156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>
            <a:outerShdw algn="tl" blurRad="38160" dir="2700000" dist="12218" kx="0" ky="0" rotWithShape="0" sx="100000" sy="100000">
              <a:srgbClr val="000000">
                <a:alpha val="1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2052000" rIns="90000" tIns="0" bIns="45000" anchor="ctr">
            <a:noAutofit/>
          </a:bodyPr>
          <a:p>
            <a:pPr>
              <a:lnSpc>
                <a:spcPct val="100000"/>
              </a:lnSpc>
            </a:pPr>
            <a:r>
              <a:rPr b="0" lang="zh-CN" sz="1000" spc="-1" strike="noStrike">
                <a:solidFill>
                  <a:srgbClr val="000000">
                    <a:alpha val="70000"/>
                  </a:srgbClr>
                </a:solidFill>
                <a:latin typeface="poppins-bold"/>
                <a:ea typeface="poppins-bold"/>
              </a:rPr>
              <a:t>、</a:t>
            </a:r>
            <a:endParaRPr b="0" lang="en-IN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3" name="标题 1"/>
          <p:cNvSpPr/>
          <p:nvPr/>
        </p:nvSpPr>
        <p:spPr>
          <a:xfrm>
            <a:off x="1019880" y="3181680"/>
            <a:ext cx="67320" cy="114012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4" name="标题 1"/>
          <p:cNvSpPr/>
          <p:nvPr/>
        </p:nvSpPr>
        <p:spPr>
          <a:xfrm>
            <a:off x="1607760" y="3330720"/>
            <a:ext cx="840600" cy="840600"/>
          </a:xfrm>
          <a:prstGeom prst="ellipse">
            <a:avLst/>
          </a:prstGeom>
          <a:noFill/>
          <a:ln cap="sq" w="127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5" name="标题 1"/>
          <p:cNvSpPr/>
          <p:nvPr/>
        </p:nvSpPr>
        <p:spPr>
          <a:xfrm>
            <a:off x="1814040" y="3570480"/>
            <a:ext cx="412920" cy="361080"/>
          </a:xfrm>
          <a:custGeom>
            <a:avLst/>
            <a:gdLst>
              <a:gd name="textAreaLeft" fmla="*/ 0 w 412920"/>
              <a:gd name="textAreaRight" fmla="*/ 414000 w 412920"/>
              <a:gd name="textAreaTop" fmla="*/ 0 h 361080"/>
              <a:gd name="textAreaBottom" fmla="*/ 362160 h 361080"/>
            </a:gdLst>
            <a:ahLst/>
            <a:rect l="textAreaLeft" t="textAreaTop" r="textAreaRight" b="textAreaBottom"/>
            <a:pathLst>
              <a:path w="822400" h="720000">
                <a:moveTo>
                  <a:pt x="411292" y="234366"/>
                </a:moveTo>
                <a:cubicBezTo>
                  <a:pt x="342008" y="234366"/>
                  <a:pt x="285658" y="290716"/>
                  <a:pt x="285658" y="360000"/>
                </a:cubicBezTo>
                <a:cubicBezTo>
                  <a:pt x="285658" y="429284"/>
                  <a:pt x="342008" y="485635"/>
                  <a:pt x="411292" y="485635"/>
                </a:cubicBezTo>
                <a:cubicBezTo>
                  <a:pt x="480576" y="485635"/>
                  <a:pt x="536927" y="429284"/>
                  <a:pt x="536927" y="360000"/>
                </a:cubicBezTo>
                <a:cubicBezTo>
                  <a:pt x="536927" y="290716"/>
                  <a:pt x="480576" y="234366"/>
                  <a:pt x="411292" y="234366"/>
                </a:cubicBezTo>
                <a:close/>
                <a:moveTo>
                  <a:pt x="411292" y="178938"/>
                </a:moveTo>
                <a:cubicBezTo>
                  <a:pt x="511153" y="178938"/>
                  <a:pt x="592354" y="260139"/>
                  <a:pt x="592354" y="360000"/>
                </a:cubicBezTo>
                <a:cubicBezTo>
                  <a:pt x="592354" y="459861"/>
                  <a:pt x="511153" y="541063"/>
                  <a:pt x="411292" y="541063"/>
                </a:cubicBezTo>
                <a:cubicBezTo>
                  <a:pt x="311431" y="541063"/>
                  <a:pt x="230230" y="459861"/>
                  <a:pt x="230230" y="360000"/>
                </a:cubicBezTo>
                <a:cubicBezTo>
                  <a:pt x="230230" y="260139"/>
                  <a:pt x="311431" y="178938"/>
                  <a:pt x="411292" y="178938"/>
                </a:cubicBezTo>
                <a:close/>
                <a:moveTo>
                  <a:pt x="235403" y="55427"/>
                </a:moveTo>
                <a:lnTo>
                  <a:pt x="59514" y="360000"/>
                </a:lnTo>
                <a:lnTo>
                  <a:pt x="235403" y="664573"/>
                </a:lnTo>
                <a:lnTo>
                  <a:pt x="587089" y="664573"/>
                </a:lnTo>
                <a:lnTo>
                  <a:pt x="762978" y="360000"/>
                </a:lnTo>
                <a:lnTo>
                  <a:pt x="587089" y="55427"/>
                </a:lnTo>
                <a:close/>
                <a:moveTo>
                  <a:pt x="219883" y="0"/>
                </a:moveTo>
                <a:lnTo>
                  <a:pt x="602516" y="0"/>
                </a:lnTo>
                <a:cubicBezTo>
                  <a:pt x="612678" y="0"/>
                  <a:pt x="622193" y="5450"/>
                  <a:pt x="627274" y="14319"/>
                </a:cubicBezTo>
                <a:lnTo>
                  <a:pt x="818590" y="345682"/>
                </a:lnTo>
                <a:cubicBezTo>
                  <a:pt x="823671" y="354550"/>
                  <a:pt x="823671" y="365451"/>
                  <a:pt x="818590" y="374319"/>
                </a:cubicBezTo>
                <a:lnTo>
                  <a:pt x="627366" y="705682"/>
                </a:lnTo>
                <a:cubicBezTo>
                  <a:pt x="622285" y="714550"/>
                  <a:pt x="612770" y="720000"/>
                  <a:pt x="602608" y="720000"/>
                </a:cubicBezTo>
                <a:lnTo>
                  <a:pt x="219976" y="720000"/>
                </a:lnTo>
                <a:cubicBezTo>
                  <a:pt x="209814" y="720000"/>
                  <a:pt x="200299" y="714550"/>
                  <a:pt x="195218" y="705682"/>
                </a:cubicBezTo>
                <a:lnTo>
                  <a:pt x="3810" y="374319"/>
                </a:lnTo>
                <a:cubicBezTo>
                  <a:pt x="-1271" y="365543"/>
                  <a:pt x="-1271" y="354550"/>
                  <a:pt x="3810" y="345682"/>
                </a:cubicBezTo>
                <a:lnTo>
                  <a:pt x="195126" y="14319"/>
                </a:lnTo>
                <a:cubicBezTo>
                  <a:pt x="200207" y="5450"/>
                  <a:pt x="209721" y="0"/>
                  <a:pt x="219883" y="0"/>
                </a:cubicBezTo>
                <a:close/>
              </a:path>
            </a:pathLst>
          </a:custGeom>
          <a:solidFill>
            <a:schemeClr val="tx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86" name="标题 1"/>
          <p:cNvSpPr/>
          <p:nvPr/>
        </p:nvSpPr>
        <p:spPr>
          <a:xfrm>
            <a:off x="1019880" y="4612680"/>
            <a:ext cx="10160640" cy="114156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>
            <a:outerShdw algn="tl" blurRad="38160" dir="2700000" dist="12218" kx="0" ky="0" rotWithShape="0" sx="100000" sy="100000">
              <a:srgbClr val="000000">
                <a:alpha val="1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2052000" rIns="90000" tIns="0" bIns="45000" anchor="ctr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7" name="标题 1"/>
          <p:cNvSpPr/>
          <p:nvPr/>
        </p:nvSpPr>
        <p:spPr>
          <a:xfrm>
            <a:off x="1019880" y="4614120"/>
            <a:ext cx="67320" cy="114012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8" name="标题 1"/>
          <p:cNvSpPr/>
          <p:nvPr/>
        </p:nvSpPr>
        <p:spPr>
          <a:xfrm>
            <a:off x="1607760" y="4763160"/>
            <a:ext cx="840600" cy="840600"/>
          </a:xfrm>
          <a:prstGeom prst="ellipse">
            <a:avLst/>
          </a:prstGeom>
          <a:noFill/>
          <a:ln cap="sq" w="127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9" name="标题 1"/>
          <p:cNvSpPr/>
          <p:nvPr/>
        </p:nvSpPr>
        <p:spPr>
          <a:xfrm>
            <a:off x="1839960" y="4977000"/>
            <a:ext cx="361440" cy="412920"/>
          </a:xfrm>
          <a:custGeom>
            <a:avLst/>
            <a:gdLst>
              <a:gd name="textAreaLeft" fmla="*/ 0 w 361440"/>
              <a:gd name="textAreaRight" fmla="*/ 362520 w 361440"/>
              <a:gd name="textAreaTop" fmla="*/ 0 h 412920"/>
              <a:gd name="textAreaBottom" fmla="*/ 414000 h 412920"/>
            </a:gdLst>
            <a:ahLst/>
            <a:rect l="textAreaLeft" t="textAreaTop" r="textAreaRight" b="textAreaBottom"/>
            <a:pathLst>
              <a:path w="1449958" h="1655898">
                <a:moveTo>
                  <a:pt x="1449958" y="669913"/>
                </a:moveTo>
                <a:cubicBezTo>
                  <a:pt x="1449958" y="668610"/>
                  <a:pt x="1449772" y="667308"/>
                  <a:pt x="1449586" y="666192"/>
                </a:cubicBezTo>
                <a:lnTo>
                  <a:pt x="1449586" y="665634"/>
                </a:lnTo>
                <a:cubicBezTo>
                  <a:pt x="1449214" y="663029"/>
                  <a:pt x="1448656" y="660425"/>
                  <a:pt x="1448098" y="658006"/>
                </a:cubicBezTo>
                <a:cubicBezTo>
                  <a:pt x="1447354" y="655402"/>
                  <a:pt x="1446423" y="652797"/>
                  <a:pt x="1445307" y="650379"/>
                </a:cubicBezTo>
                <a:cubicBezTo>
                  <a:pt x="1444749" y="649077"/>
                  <a:pt x="1444191" y="647960"/>
                  <a:pt x="1443633" y="646844"/>
                </a:cubicBezTo>
                <a:cubicBezTo>
                  <a:pt x="1443075" y="645728"/>
                  <a:pt x="1442331" y="644612"/>
                  <a:pt x="1441772" y="643496"/>
                </a:cubicBezTo>
                <a:cubicBezTo>
                  <a:pt x="1441587" y="643310"/>
                  <a:pt x="1441587" y="643124"/>
                  <a:pt x="1441400" y="643124"/>
                </a:cubicBezTo>
                <a:cubicBezTo>
                  <a:pt x="1440842" y="642193"/>
                  <a:pt x="1440098" y="641077"/>
                  <a:pt x="1439354" y="640147"/>
                </a:cubicBezTo>
                <a:cubicBezTo>
                  <a:pt x="1439354" y="640147"/>
                  <a:pt x="1439168" y="639961"/>
                  <a:pt x="1439168" y="639775"/>
                </a:cubicBezTo>
                <a:cubicBezTo>
                  <a:pt x="1438424" y="638845"/>
                  <a:pt x="1437680" y="637729"/>
                  <a:pt x="1436936" y="636798"/>
                </a:cubicBezTo>
                <a:lnTo>
                  <a:pt x="1436378" y="636240"/>
                </a:lnTo>
                <a:cubicBezTo>
                  <a:pt x="1435633" y="635310"/>
                  <a:pt x="1434703" y="634380"/>
                  <a:pt x="1433773" y="633450"/>
                </a:cubicBezTo>
                <a:lnTo>
                  <a:pt x="816136" y="15813"/>
                </a:lnTo>
                <a:cubicBezTo>
                  <a:pt x="815206" y="14883"/>
                  <a:pt x="814276" y="14139"/>
                  <a:pt x="813346" y="13208"/>
                </a:cubicBezTo>
                <a:lnTo>
                  <a:pt x="812788" y="12650"/>
                </a:lnTo>
                <a:lnTo>
                  <a:pt x="809997" y="10418"/>
                </a:lnTo>
                <a:cubicBezTo>
                  <a:pt x="809811" y="10418"/>
                  <a:pt x="809811" y="10232"/>
                  <a:pt x="809625" y="10232"/>
                </a:cubicBezTo>
                <a:cubicBezTo>
                  <a:pt x="808695" y="9488"/>
                  <a:pt x="807765" y="8930"/>
                  <a:pt x="806834" y="8372"/>
                </a:cubicBezTo>
                <a:cubicBezTo>
                  <a:pt x="806649" y="8186"/>
                  <a:pt x="806462" y="8186"/>
                  <a:pt x="806276" y="8000"/>
                </a:cubicBezTo>
                <a:cubicBezTo>
                  <a:pt x="805160" y="7255"/>
                  <a:pt x="804044" y="6697"/>
                  <a:pt x="802928" y="6139"/>
                </a:cubicBezTo>
                <a:lnTo>
                  <a:pt x="802742" y="6139"/>
                </a:lnTo>
                <a:cubicBezTo>
                  <a:pt x="801626" y="5581"/>
                  <a:pt x="800509" y="5023"/>
                  <a:pt x="799207" y="4465"/>
                </a:cubicBezTo>
                <a:lnTo>
                  <a:pt x="799021" y="4465"/>
                </a:lnTo>
                <a:cubicBezTo>
                  <a:pt x="796603" y="3349"/>
                  <a:pt x="793998" y="2418"/>
                  <a:pt x="791580" y="1860"/>
                </a:cubicBezTo>
                <a:lnTo>
                  <a:pt x="791394" y="1860"/>
                </a:lnTo>
                <a:cubicBezTo>
                  <a:pt x="788975" y="1116"/>
                  <a:pt x="786371" y="744"/>
                  <a:pt x="783766" y="372"/>
                </a:cubicBezTo>
                <a:lnTo>
                  <a:pt x="783022" y="372"/>
                </a:lnTo>
                <a:cubicBezTo>
                  <a:pt x="781720" y="186"/>
                  <a:pt x="780604" y="186"/>
                  <a:pt x="779301" y="0"/>
                </a:cubicBezTo>
                <a:lnTo>
                  <a:pt x="261751" y="0"/>
                </a:lnTo>
                <a:cubicBezTo>
                  <a:pt x="117388" y="0"/>
                  <a:pt x="0" y="117388"/>
                  <a:pt x="0" y="261751"/>
                </a:cubicBezTo>
                <a:lnTo>
                  <a:pt x="0" y="1394148"/>
                </a:lnTo>
                <a:cubicBezTo>
                  <a:pt x="0" y="1538511"/>
                  <a:pt x="117388" y="1655899"/>
                  <a:pt x="261751" y="1655899"/>
                </a:cubicBezTo>
                <a:lnTo>
                  <a:pt x="1188207" y="1655899"/>
                </a:lnTo>
                <a:cubicBezTo>
                  <a:pt x="1332570" y="1655899"/>
                  <a:pt x="1449958" y="1538511"/>
                  <a:pt x="1449958" y="1394148"/>
                </a:cubicBezTo>
                <a:lnTo>
                  <a:pt x="1449958" y="672889"/>
                </a:lnTo>
                <a:lnTo>
                  <a:pt x="1449958" y="669913"/>
                </a:lnTo>
                <a:close/>
                <a:moveTo>
                  <a:pt x="832321" y="466948"/>
                </a:moveTo>
                <a:lnTo>
                  <a:pt x="832321" y="189942"/>
                </a:lnTo>
                <a:lnTo>
                  <a:pt x="1259458" y="617079"/>
                </a:lnTo>
                <a:lnTo>
                  <a:pt x="982452" y="617079"/>
                </a:lnTo>
                <a:cubicBezTo>
                  <a:pt x="899666" y="617079"/>
                  <a:pt x="832321" y="549734"/>
                  <a:pt x="832321" y="466948"/>
                </a:cubicBezTo>
                <a:close/>
                <a:moveTo>
                  <a:pt x="1338337" y="1393403"/>
                </a:moveTo>
                <a:cubicBezTo>
                  <a:pt x="1338337" y="1476189"/>
                  <a:pt x="1270992" y="1543534"/>
                  <a:pt x="1188207" y="1543534"/>
                </a:cubicBezTo>
                <a:lnTo>
                  <a:pt x="261751" y="1543534"/>
                </a:lnTo>
                <a:cubicBezTo>
                  <a:pt x="178966" y="1543534"/>
                  <a:pt x="111621" y="1476189"/>
                  <a:pt x="111621" y="1393403"/>
                </a:cubicBezTo>
                <a:lnTo>
                  <a:pt x="111621" y="261007"/>
                </a:lnTo>
                <a:cubicBezTo>
                  <a:pt x="111621" y="178222"/>
                  <a:pt x="178966" y="110877"/>
                  <a:pt x="261751" y="110877"/>
                </a:cubicBezTo>
                <a:lnTo>
                  <a:pt x="720700" y="110877"/>
                </a:lnTo>
                <a:lnTo>
                  <a:pt x="720700" y="466948"/>
                </a:lnTo>
                <a:cubicBezTo>
                  <a:pt x="720700" y="611312"/>
                  <a:pt x="838088" y="728700"/>
                  <a:pt x="982452" y="728700"/>
                </a:cubicBezTo>
                <a:lnTo>
                  <a:pt x="1338523" y="728700"/>
                </a:lnTo>
                <a:lnTo>
                  <a:pt x="1338523" y="1393403"/>
                </a:lnTo>
                <a:close/>
              </a:path>
            </a:pathLst>
          </a:custGeom>
          <a:solidFill>
            <a:schemeClr val="tx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90" name="标题 1"/>
          <p:cNvSpPr/>
          <p:nvPr/>
        </p:nvSpPr>
        <p:spPr>
          <a:xfrm>
            <a:off x="1019880" y="1749240"/>
            <a:ext cx="67320" cy="1140120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91" name="标题 1"/>
          <p:cNvSpPr/>
          <p:nvPr/>
        </p:nvSpPr>
        <p:spPr>
          <a:xfrm>
            <a:off x="1607760" y="1897920"/>
            <a:ext cx="840600" cy="840600"/>
          </a:xfrm>
          <a:prstGeom prst="ellipse">
            <a:avLst/>
          </a:prstGeom>
          <a:noFill/>
          <a:ln cap="sq" w="12700">
            <a:solidFill>
              <a:srgbClr val="1a7f9b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2" name="标题 1"/>
          <p:cNvSpPr/>
          <p:nvPr/>
        </p:nvSpPr>
        <p:spPr>
          <a:xfrm>
            <a:off x="1821960" y="2112120"/>
            <a:ext cx="412920" cy="412920"/>
          </a:xfrm>
          <a:custGeom>
            <a:avLst/>
            <a:gdLst>
              <a:gd name="textAreaLeft" fmla="*/ 0 w 412920"/>
              <a:gd name="textAreaRight" fmla="*/ 414000 w 412920"/>
              <a:gd name="textAreaTop" fmla="*/ 0 h 412920"/>
              <a:gd name="textAreaBottom" fmla="*/ 414000 h 412920"/>
            </a:gdLst>
            <a:ahLst/>
            <a:rect l="textAreaLeft" t="textAreaTop" r="textAreaRight" b="textAreaBottom"/>
            <a:pathLst>
              <a:path w="720000" h="720000">
                <a:moveTo>
                  <a:pt x="438553" y="189601"/>
                </a:moveTo>
                <a:cubicBezTo>
                  <a:pt x="413875" y="189601"/>
                  <a:pt x="390761" y="199073"/>
                  <a:pt x="373556" y="216451"/>
                </a:cubicBezTo>
                <a:lnTo>
                  <a:pt x="232180" y="357827"/>
                </a:lnTo>
                <a:cubicBezTo>
                  <a:pt x="212456" y="377465"/>
                  <a:pt x="197336" y="453584"/>
                  <a:pt x="191861" y="528226"/>
                </a:cubicBezTo>
                <a:cubicBezTo>
                  <a:pt x="266503" y="522665"/>
                  <a:pt x="342622" y="507545"/>
                  <a:pt x="362260" y="487907"/>
                </a:cubicBezTo>
                <a:lnTo>
                  <a:pt x="503636" y="346444"/>
                </a:lnTo>
                <a:cubicBezTo>
                  <a:pt x="539523" y="310557"/>
                  <a:pt x="539523" y="252252"/>
                  <a:pt x="503636" y="216365"/>
                </a:cubicBezTo>
                <a:cubicBezTo>
                  <a:pt x="486344" y="199073"/>
                  <a:pt x="463230" y="189601"/>
                  <a:pt x="438553" y="189601"/>
                </a:cubicBezTo>
                <a:close/>
                <a:moveTo>
                  <a:pt x="438553" y="141636"/>
                </a:moveTo>
                <a:cubicBezTo>
                  <a:pt x="474440" y="141636"/>
                  <a:pt x="510327" y="155191"/>
                  <a:pt x="537524" y="182476"/>
                </a:cubicBezTo>
                <a:cubicBezTo>
                  <a:pt x="592007" y="236872"/>
                  <a:pt x="592007" y="325938"/>
                  <a:pt x="537524" y="380420"/>
                </a:cubicBezTo>
                <a:lnTo>
                  <a:pt x="396149" y="521796"/>
                </a:lnTo>
                <a:cubicBezTo>
                  <a:pt x="341753" y="576278"/>
                  <a:pt x="141637" y="578364"/>
                  <a:pt x="141637" y="578364"/>
                </a:cubicBezTo>
                <a:cubicBezTo>
                  <a:pt x="141637" y="578364"/>
                  <a:pt x="143723" y="378334"/>
                  <a:pt x="198205" y="323852"/>
                </a:cubicBezTo>
                <a:lnTo>
                  <a:pt x="339581" y="182476"/>
                </a:lnTo>
                <a:cubicBezTo>
                  <a:pt x="366778" y="155278"/>
                  <a:pt x="402666" y="141636"/>
                  <a:pt x="438553" y="141636"/>
                </a:cubicBezTo>
                <a:close/>
                <a:moveTo>
                  <a:pt x="120000" y="47965"/>
                </a:moveTo>
                <a:cubicBezTo>
                  <a:pt x="80290" y="47965"/>
                  <a:pt x="47965" y="80290"/>
                  <a:pt x="47965" y="120000"/>
                </a:cubicBezTo>
                <a:lnTo>
                  <a:pt x="47965" y="600000"/>
                </a:lnTo>
                <a:cubicBezTo>
                  <a:pt x="47965" y="639711"/>
                  <a:pt x="80290" y="672035"/>
                  <a:pt x="120000" y="672035"/>
                </a:cubicBezTo>
                <a:lnTo>
                  <a:pt x="600000" y="672035"/>
                </a:lnTo>
                <a:cubicBezTo>
                  <a:pt x="639711" y="672035"/>
                  <a:pt x="672035" y="639711"/>
                  <a:pt x="672035" y="600000"/>
                </a:cubicBezTo>
                <a:lnTo>
                  <a:pt x="672035" y="120000"/>
                </a:lnTo>
                <a:cubicBezTo>
                  <a:pt x="672035" y="80290"/>
                  <a:pt x="639711" y="47965"/>
                  <a:pt x="600000" y="47965"/>
                </a:cubicBezTo>
                <a:close/>
                <a:moveTo>
                  <a:pt x="120000" y="0"/>
                </a:moveTo>
                <a:lnTo>
                  <a:pt x="600000" y="0"/>
                </a:lnTo>
                <a:cubicBezTo>
                  <a:pt x="666040" y="0"/>
                  <a:pt x="720000" y="54048"/>
                  <a:pt x="720000" y="120000"/>
                </a:cubicBezTo>
                <a:lnTo>
                  <a:pt x="720000" y="600000"/>
                </a:lnTo>
                <a:cubicBezTo>
                  <a:pt x="720000" y="666039"/>
                  <a:pt x="666040" y="720000"/>
                  <a:pt x="600000" y="720000"/>
                </a:cubicBezTo>
                <a:lnTo>
                  <a:pt x="120000" y="720000"/>
                </a:lnTo>
                <a:cubicBezTo>
                  <a:pt x="53961" y="720000"/>
                  <a:pt x="0" y="666039"/>
                  <a:pt x="0" y="600000"/>
                </a:cubicBezTo>
                <a:lnTo>
                  <a:pt x="0" y="120000"/>
                </a:lnTo>
                <a:cubicBezTo>
                  <a:pt x="0" y="53961"/>
                  <a:pt x="53961" y="0"/>
                  <a:pt x="120000" y="0"/>
                </a:cubicBez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93" name="标题 1"/>
          <p:cNvSpPr/>
          <p:nvPr/>
        </p:nvSpPr>
        <p:spPr>
          <a:xfrm>
            <a:off x="2599560" y="1875600"/>
            <a:ext cx="7737120" cy="27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poppins-bold"/>
                <a:ea typeface="poppins-bold"/>
              </a:rPr>
              <a:t>Why should you avoid pulling images directly from Docker Hub in production?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4" name="标题 1"/>
          <p:cNvSpPr/>
          <p:nvPr/>
        </p:nvSpPr>
        <p:spPr>
          <a:xfrm>
            <a:off x="2599560" y="2192040"/>
            <a:ext cx="8029080" cy="608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Poppins"/>
                <a:ea typeface="Poppins"/>
              </a:rPr>
              <a:t>Trust issues, outdated, unsigned, and can be tampered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5" name="标题 1"/>
          <p:cNvSpPr/>
          <p:nvPr/>
        </p:nvSpPr>
        <p:spPr>
          <a:xfrm>
            <a:off x="2599560" y="3323520"/>
            <a:ext cx="4689000" cy="27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1360" spc="-1" strike="noStrike">
                <a:solidFill>
                  <a:srgbClr val="000000"/>
                </a:solidFill>
                <a:latin typeface="poppins-bold"/>
                <a:ea typeface="poppins-bold"/>
              </a:rPr>
              <a:t>Which tools allow image signing and verification?</a:t>
            </a:r>
            <a:endParaRPr b="0" lang="en-IN" sz="136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6" name="标题 1"/>
          <p:cNvSpPr/>
          <p:nvPr/>
        </p:nvSpPr>
        <p:spPr>
          <a:xfrm>
            <a:off x="2599560" y="3639600"/>
            <a:ext cx="8029080" cy="608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Poppins"/>
                <a:ea typeface="Poppins"/>
              </a:rPr>
              <a:t>Cosign, Docker Content Trust, Notary v2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7" name="标题 1"/>
          <p:cNvSpPr/>
          <p:nvPr/>
        </p:nvSpPr>
        <p:spPr>
          <a:xfrm>
            <a:off x="2599560" y="4758480"/>
            <a:ext cx="4689000" cy="27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1410" spc="-1" strike="noStrike">
                <a:solidFill>
                  <a:srgbClr val="000000"/>
                </a:solidFill>
                <a:latin typeface="poppins-bold"/>
                <a:ea typeface="poppins-bold"/>
              </a:rPr>
              <a:t>Can image signatures prevent runtime exploits?</a:t>
            </a:r>
            <a:endParaRPr b="0" lang="en-IN" sz="14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8" name="标题 1"/>
          <p:cNvSpPr/>
          <p:nvPr/>
        </p:nvSpPr>
        <p:spPr>
          <a:xfrm>
            <a:off x="2599560" y="5074920"/>
            <a:ext cx="8029080" cy="608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Poppins"/>
                <a:ea typeface="Poppins"/>
              </a:rPr>
              <a:t>No — they ensure trust at pull/build time, not runtime behavior.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9" name="标题 1"/>
          <p:cNvSpPr/>
          <p:nvPr/>
        </p:nvSpPr>
        <p:spPr>
          <a:xfrm>
            <a:off x="541440" y="228600"/>
            <a:ext cx="11124000" cy="43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poppins-bold"/>
                <a:ea typeface="poppins-bold"/>
              </a:rPr>
              <a:t>Questions &amp; Answers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0" name="标题 1"/>
          <p:cNvSpPr/>
          <p:nvPr/>
        </p:nvSpPr>
        <p:spPr>
          <a:xfrm flipH="1" flipV="1">
            <a:off x="292680" y="288720"/>
            <a:ext cx="172080" cy="123840"/>
          </a:xfrm>
          <a:custGeom>
            <a:avLst/>
            <a:gdLst>
              <a:gd name="textAreaLeft" fmla="*/ 720 w 172080"/>
              <a:gd name="textAreaRight" fmla="*/ 173880 w 172080"/>
              <a:gd name="textAreaTop" fmla="*/ 720 h 123840"/>
              <a:gd name="textAreaBottom" fmla="*/ 125640 h 123840"/>
            </a:gdLst>
            <a:ahLst/>
            <a:rect l="textAreaLeft" t="textAreaTop" r="textAreaRight" b="textAreaBottom"/>
            <a:pathLst>
              <a:path w="121644" h="124921">
                <a:moveTo>
                  <a:pt x="86420" y="0"/>
                </a:moveTo>
                <a:lnTo>
                  <a:pt x="106489" y="0"/>
                </a:lnTo>
                <a:cubicBezTo>
                  <a:pt x="111131" y="0"/>
                  <a:pt x="114817" y="1297"/>
                  <a:pt x="117548" y="3891"/>
                </a:cubicBezTo>
                <a:cubicBezTo>
                  <a:pt x="120278" y="6485"/>
                  <a:pt x="121644" y="10103"/>
                  <a:pt x="121644" y="14745"/>
                </a:cubicBezTo>
                <a:lnTo>
                  <a:pt x="121644" y="61846"/>
                </a:lnTo>
                <a:cubicBezTo>
                  <a:pt x="121644" y="80413"/>
                  <a:pt x="117548" y="95568"/>
                  <a:pt x="109356" y="107309"/>
                </a:cubicBezTo>
                <a:cubicBezTo>
                  <a:pt x="101165" y="119050"/>
                  <a:pt x="88331" y="124921"/>
                  <a:pt x="70856" y="124921"/>
                </a:cubicBezTo>
                <a:lnTo>
                  <a:pt x="70856" y="104442"/>
                </a:lnTo>
                <a:cubicBezTo>
                  <a:pt x="85601" y="101711"/>
                  <a:pt x="93246" y="88195"/>
                  <a:pt x="93792" y="63894"/>
                </a:cubicBezTo>
                <a:lnTo>
                  <a:pt x="83143" y="63894"/>
                </a:lnTo>
                <a:cubicBezTo>
                  <a:pt x="74952" y="63894"/>
                  <a:pt x="70856" y="60071"/>
                  <a:pt x="70856" y="52426"/>
                </a:cubicBezTo>
                <a:lnTo>
                  <a:pt x="70856" y="14745"/>
                </a:lnTo>
                <a:cubicBezTo>
                  <a:pt x="70856" y="4915"/>
                  <a:pt x="76044" y="0"/>
                  <a:pt x="86420" y="0"/>
                </a:cubicBezTo>
                <a:close/>
                <a:moveTo>
                  <a:pt x="15564" y="0"/>
                </a:moveTo>
                <a:lnTo>
                  <a:pt x="35633" y="0"/>
                </a:lnTo>
                <a:cubicBezTo>
                  <a:pt x="40275" y="0"/>
                  <a:pt x="43961" y="1297"/>
                  <a:pt x="46691" y="3891"/>
                </a:cubicBezTo>
                <a:cubicBezTo>
                  <a:pt x="49422" y="6485"/>
                  <a:pt x="50787" y="10103"/>
                  <a:pt x="50787" y="14745"/>
                </a:cubicBezTo>
                <a:lnTo>
                  <a:pt x="50787" y="61846"/>
                </a:lnTo>
                <a:cubicBezTo>
                  <a:pt x="50787" y="80413"/>
                  <a:pt x="46691" y="95568"/>
                  <a:pt x="38500" y="107309"/>
                </a:cubicBezTo>
                <a:cubicBezTo>
                  <a:pt x="30308" y="119050"/>
                  <a:pt x="17475" y="124921"/>
                  <a:pt x="0" y="124921"/>
                </a:cubicBezTo>
                <a:lnTo>
                  <a:pt x="0" y="104442"/>
                </a:lnTo>
                <a:cubicBezTo>
                  <a:pt x="14744" y="101711"/>
                  <a:pt x="22390" y="88195"/>
                  <a:pt x="22936" y="63894"/>
                </a:cubicBezTo>
                <a:lnTo>
                  <a:pt x="12287" y="63894"/>
                </a:lnTo>
                <a:cubicBezTo>
                  <a:pt x="4095" y="63894"/>
                  <a:pt x="0" y="60071"/>
                  <a:pt x="0" y="52426"/>
                </a:cubicBezTo>
                <a:lnTo>
                  <a:pt x="0" y="14745"/>
                </a:lnTo>
                <a:cubicBezTo>
                  <a:pt x="0" y="4915"/>
                  <a:pt x="5188" y="0"/>
                  <a:pt x="15564" y="0"/>
                </a:cubicBez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cxnSp>
        <p:nvCxnSpPr>
          <p:cNvPr id="501" name="标题 1"/>
          <p:cNvCxnSpPr/>
          <p:nvPr/>
        </p:nvCxnSpPr>
        <p:spPr>
          <a:xfrm>
            <a:off x="293040" y="781560"/>
            <a:ext cx="11899800" cy="1080"/>
          </a:xfrm>
          <a:prstGeom prst="straightConnector1">
            <a:avLst/>
          </a:prstGeom>
          <a:ln cap="sq" w="38100">
            <a:solidFill>
              <a:srgbClr val="22aacf"/>
            </a:solidFill>
            <a:miter/>
          </a:ln>
        </p:spPr>
      </p:cxnSp>
      <p:cxnSp>
        <p:nvCxnSpPr>
          <p:cNvPr id="502" name="标题 1"/>
          <p:cNvCxnSpPr/>
          <p:nvPr/>
        </p:nvCxnSpPr>
        <p:spPr>
          <a:xfrm>
            <a:off x="293040" y="842400"/>
            <a:ext cx="11899800" cy="1080"/>
          </a:xfrm>
          <a:prstGeom prst="straightConnector1">
            <a:avLst/>
          </a:prstGeom>
          <a:ln cap="sq" w="9525">
            <a:solidFill>
              <a:srgbClr val="22aacf"/>
            </a:solidFill>
            <a:miter/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标题 1"/>
          <p:cNvSpPr/>
          <p:nvPr/>
        </p:nvSpPr>
        <p:spPr>
          <a:xfrm flipH="1">
            <a:off x="-720" y="0"/>
            <a:ext cx="12191040" cy="685692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04" name="" descr=""/>
          <p:cNvPicPr/>
          <p:nvPr/>
        </p:nvPicPr>
        <p:blipFill>
          <a:blip r:embed="rId1"/>
          <a:stretch/>
        </p:blipFill>
        <p:spPr>
          <a:xfrm flipH="1">
            <a:off x="245160" y="1775880"/>
            <a:ext cx="4569120" cy="4281120"/>
          </a:xfrm>
          <a:prstGeom prst="rect">
            <a:avLst/>
          </a:prstGeom>
          <a:ln w="0">
            <a:noFill/>
          </a:ln>
        </p:spPr>
      </p:pic>
      <p:sp>
        <p:nvSpPr>
          <p:cNvPr id="505" name="标题 1"/>
          <p:cNvSpPr/>
          <p:nvPr/>
        </p:nvSpPr>
        <p:spPr>
          <a:xfrm>
            <a:off x="802800" y="568440"/>
            <a:ext cx="9698760" cy="120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5400" spc="-1" strike="noStrike">
                <a:solidFill>
                  <a:srgbClr val="262626"/>
                </a:solidFill>
                <a:latin typeface="poppins-bold"/>
                <a:ea typeface="poppins-bold"/>
              </a:rPr>
              <a:t>Least Privilege Containers</a:t>
            </a:r>
            <a:endParaRPr b="0" lang="en-IN" sz="5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6" name="标题 1"/>
          <p:cNvSpPr/>
          <p:nvPr/>
        </p:nvSpPr>
        <p:spPr>
          <a:xfrm>
            <a:off x="5245200" y="3729240"/>
            <a:ext cx="6386400" cy="187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</a:pPr>
            <a:r>
              <a:rPr b="0" i="1" lang="en-US" sz="3200" spc="-1" strike="noStrike">
                <a:solidFill>
                  <a:srgbClr val="000000"/>
                </a:solidFill>
                <a:latin typeface="poppins-bold"/>
                <a:ea typeface="poppins-bold"/>
              </a:rPr>
              <a:t>Understanding the least privilege principle in Docker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7" name="标题 1"/>
          <p:cNvSpPr/>
          <p:nvPr/>
        </p:nvSpPr>
        <p:spPr>
          <a:xfrm>
            <a:off x="6289200" y="1978200"/>
            <a:ext cx="3171240" cy="940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262626"/>
                </a:solidFill>
                <a:latin typeface="poppins-bold"/>
                <a:ea typeface="poppins-bold"/>
              </a:rPr>
              <a:t>Part-04</a:t>
            </a: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标题 1"/>
          <p:cNvSpPr/>
          <p:nvPr/>
        </p:nvSpPr>
        <p:spPr>
          <a:xfrm>
            <a:off x="0" y="0"/>
            <a:ext cx="12191040" cy="685692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9" name="标题 1"/>
          <p:cNvSpPr/>
          <p:nvPr/>
        </p:nvSpPr>
        <p:spPr>
          <a:xfrm>
            <a:off x="994320" y="1470600"/>
            <a:ext cx="362160" cy="807480"/>
          </a:xfrm>
          <a:prstGeom prst="rect">
            <a:avLst/>
          </a:prstGeom>
          <a:gradFill rotWithShape="0">
            <a:gsLst>
              <a:gs pos="1000">
                <a:srgbClr val="22aacf"/>
              </a:gs>
              <a:gs pos="100000">
                <a:srgbClr val="d1eff7"/>
              </a:gs>
            </a:gsLst>
            <a:lin ang="10800000"/>
          </a:gradFill>
          <a:ln w="12700">
            <a:noFill/>
          </a:ln>
          <a:effectLst>
            <a:outerShdw algn="t" blurRad="330120" dir="5400000" dist="190440" kx="0" ky="0" rotWithShape="0" sx="90000" sy="90000">
              <a:schemeClr val="accent1">
                <a:lumMod val="75000"/>
                <a:alpha val="25000"/>
              </a:scheme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45720" rIns="45720" tIns="23040" bIns="2304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0" name="标题 1"/>
          <p:cNvSpPr/>
          <p:nvPr/>
        </p:nvSpPr>
        <p:spPr>
          <a:xfrm>
            <a:off x="4611960" y="2370600"/>
            <a:ext cx="362160" cy="807480"/>
          </a:xfrm>
          <a:prstGeom prst="rect">
            <a:avLst/>
          </a:prstGeom>
          <a:gradFill rotWithShape="0">
            <a:gsLst>
              <a:gs pos="1000">
                <a:srgbClr val="22aacf"/>
              </a:gs>
              <a:gs pos="100000">
                <a:srgbClr val="d1eff7"/>
              </a:gs>
            </a:gsLst>
            <a:lin ang="10800000"/>
          </a:gradFill>
          <a:ln w="12700">
            <a:noFill/>
          </a:ln>
          <a:effectLst>
            <a:outerShdw algn="t" blurRad="330120" dir="5400000" dist="190440" kx="0" ky="0" rotWithShape="0" sx="90000" sy="90000">
              <a:schemeClr val="accent1">
                <a:lumMod val="75000"/>
                <a:alpha val="25000"/>
              </a:scheme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45720" rIns="45720" tIns="23040" bIns="2304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1" name="标题 1"/>
          <p:cNvSpPr/>
          <p:nvPr/>
        </p:nvSpPr>
        <p:spPr>
          <a:xfrm>
            <a:off x="8161200" y="4159440"/>
            <a:ext cx="362160" cy="807480"/>
          </a:xfrm>
          <a:prstGeom prst="rect">
            <a:avLst/>
          </a:prstGeom>
          <a:gradFill rotWithShape="0">
            <a:gsLst>
              <a:gs pos="1000">
                <a:srgbClr val="22aacf"/>
              </a:gs>
              <a:gs pos="100000">
                <a:srgbClr val="d1eff7"/>
              </a:gs>
            </a:gsLst>
            <a:lin ang="10800000"/>
          </a:gradFill>
          <a:ln w="12700">
            <a:noFill/>
          </a:ln>
          <a:effectLst>
            <a:outerShdw algn="t" blurRad="330120" dir="5400000" dist="190440" kx="0" ky="0" rotWithShape="0" sx="90000" sy="90000">
              <a:schemeClr val="accent1">
                <a:lumMod val="75000"/>
                <a:alpha val="25000"/>
              </a:scheme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45720" rIns="45720" tIns="23040" bIns="2304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2" name="标题 1"/>
          <p:cNvSpPr/>
          <p:nvPr/>
        </p:nvSpPr>
        <p:spPr>
          <a:xfrm>
            <a:off x="0" y="4546080"/>
            <a:ext cx="8863560" cy="2310840"/>
          </a:xfrm>
          <a:custGeom>
            <a:avLst/>
            <a:gdLst>
              <a:gd name="textAreaLeft" fmla="*/ 0 w 8863560"/>
              <a:gd name="textAreaRight" fmla="*/ 8864640 w 8863560"/>
              <a:gd name="textAreaTop" fmla="*/ 0 h 2310840"/>
              <a:gd name="textAreaBottom" fmla="*/ 2311920 h 2310840"/>
            </a:gdLst>
            <a:ahLst/>
            <a:rect l="textAreaLeft" t="textAreaTop" r="textAreaRight" b="textAreaBottom"/>
            <a:pathLst>
              <a:path w="8767392" h="2311842">
                <a:moveTo>
                  <a:pt x="371740" y="0"/>
                </a:moveTo>
                <a:cubicBezTo>
                  <a:pt x="3733891" y="0"/>
                  <a:pt x="6718067" y="855932"/>
                  <a:pt x="8587824" y="2178285"/>
                </a:cubicBezTo>
                <a:lnTo>
                  <a:pt x="8767392" y="2311842"/>
                </a:lnTo>
                <a:lnTo>
                  <a:pt x="0" y="2311842"/>
                </a:lnTo>
                <a:lnTo>
                  <a:pt x="0" y="4972"/>
                </a:lnTo>
                <a:close/>
              </a:path>
            </a:pathLst>
          </a:custGeom>
          <a:gradFill rotWithShape="0">
            <a:gsLst>
              <a:gs pos="1000">
                <a:srgbClr val="22aacf"/>
              </a:gs>
              <a:gs pos="100000">
                <a:srgbClr val="74cfe8"/>
              </a:gs>
            </a:gsLst>
            <a:lin ang="2700000"/>
          </a:gradFill>
          <a:ln w="12700">
            <a:noFill/>
          </a:ln>
          <a:effectLst>
            <a:outerShdw algn="t" blurRad="330120" dir="5400000" dist="190440" kx="0" ky="0" rotWithShape="0" sx="90000" sy="90000">
              <a:schemeClr val="accent1">
                <a:lumMod val="75000"/>
                <a:alpha val="25000"/>
              </a:scheme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45720" rIns="45720" tIns="23040" bIns="2304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3" name="标题 1"/>
          <p:cNvSpPr/>
          <p:nvPr/>
        </p:nvSpPr>
        <p:spPr>
          <a:xfrm rot="21431400">
            <a:off x="744120" y="4171320"/>
            <a:ext cx="8227800" cy="2785320"/>
          </a:xfrm>
          <a:custGeom>
            <a:avLst/>
            <a:gdLst>
              <a:gd name="textAreaLeft" fmla="*/ 0 w 8227800"/>
              <a:gd name="textAreaRight" fmla="*/ 8228880 w 8227800"/>
              <a:gd name="textAreaTop" fmla="*/ 0 h 2785320"/>
              <a:gd name="textAreaBottom" fmla="*/ 2786400 h 2785320"/>
            </a:gdLst>
            <a:ahLst/>
            <a:rect l="textAreaLeft" t="textAreaTop" r="textAreaRight" b="textAreaBottom"/>
            <a:pathLst>
              <a:path w="9247286" h="3562120">
                <a:moveTo>
                  <a:pt x="0" y="0"/>
                </a:moveTo>
                <a:lnTo>
                  <a:pt x="138295" y="1850"/>
                </a:lnTo>
                <a:cubicBezTo>
                  <a:pt x="4332388" y="114296"/>
                  <a:pt x="7861553" y="1559728"/>
                  <a:pt x="9241518" y="3553106"/>
                </a:cubicBezTo>
                <a:lnTo>
                  <a:pt x="9247286" y="3562120"/>
                </a:lnTo>
                <a:lnTo>
                  <a:pt x="9027492" y="3330898"/>
                </a:lnTo>
                <a:cubicBezTo>
                  <a:pt x="6900106" y="1306763"/>
                  <a:pt x="3894809" y="219134"/>
                  <a:pt x="95904" y="5154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grpSp>
        <p:nvGrpSpPr>
          <p:cNvPr id="514" name=""/>
          <p:cNvGrpSpPr/>
          <p:nvPr/>
        </p:nvGrpSpPr>
        <p:grpSpPr>
          <a:xfrm>
            <a:off x="1054800" y="4242600"/>
            <a:ext cx="241200" cy="241200"/>
            <a:chOff x="1054800" y="4242600"/>
            <a:chExt cx="241200" cy="241200"/>
          </a:xfrm>
        </p:grpSpPr>
        <p:sp>
          <p:nvSpPr>
            <p:cNvPr id="515" name="标题 1"/>
            <p:cNvSpPr/>
            <p:nvPr/>
          </p:nvSpPr>
          <p:spPr>
            <a:xfrm>
              <a:off x="1054800" y="4242600"/>
              <a:ext cx="241200" cy="241200"/>
            </a:xfrm>
            <a:prstGeom prst="ellipse">
              <a:avLst/>
            </a:prstGeom>
            <a:solidFill>
              <a:schemeClr val="accent1"/>
            </a:solidFill>
            <a:ln cap="sq" w="2540">
              <a:solidFill>
                <a:srgbClr val="1f4e79">
                  <a:alpha val="4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IN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16" name="标题 1"/>
            <p:cNvSpPr/>
            <p:nvPr/>
          </p:nvSpPr>
          <p:spPr>
            <a:xfrm>
              <a:off x="1140840" y="4328640"/>
              <a:ext cx="69120" cy="69120"/>
            </a:xfrm>
            <a:prstGeom prst="ellipse">
              <a:avLst/>
            </a:prstGeom>
            <a:solidFill>
              <a:schemeClr val="accent1"/>
            </a:solidFill>
            <a:ln w="254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4480" bIns="2448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IN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grpSp>
        <p:nvGrpSpPr>
          <p:cNvPr id="517" name=""/>
          <p:cNvGrpSpPr/>
          <p:nvPr/>
        </p:nvGrpSpPr>
        <p:grpSpPr>
          <a:xfrm>
            <a:off x="4547160" y="4583880"/>
            <a:ext cx="241200" cy="241200"/>
            <a:chOff x="4547160" y="4583880"/>
            <a:chExt cx="241200" cy="241200"/>
          </a:xfrm>
        </p:grpSpPr>
        <p:sp>
          <p:nvSpPr>
            <p:cNvPr id="518" name="标题 1"/>
            <p:cNvSpPr/>
            <p:nvPr/>
          </p:nvSpPr>
          <p:spPr>
            <a:xfrm>
              <a:off x="4547160" y="4583880"/>
              <a:ext cx="241200" cy="241200"/>
            </a:xfrm>
            <a:prstGeom prst="ellipse">
              <a:avLst/>
            </a:prstGeom>
            <a:solidFill>
              <a:schemeClr val="accent1"/>
            </a:solidFill>
            <a:ln cap="sq" w="2540">
              <a:solidFill>
                <a:srgbClr val="1f4e79">
                  <a:alpha val="4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IN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19" name="标题 1"/>
            <p:cNvSpPr/>
            <p:nvPr/>
          </p:nvSpPr>
          <p:spPr>
            <a:xfrm>
              <a:off x="4633200" y="4669920"/>
              <a:ext cx="69120" cy="69120"/>
            </a:xfrm>
            <a:prstGeom prst="ellipse">
              <a:avLst/>
            </a:prstGeom>
            <a:solidFill>
              <a:schemeClr val="accent1"/>
            </a:solidFill>
            <a:ln w="254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4480" bIns="2448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IN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grpSp>
        <p:nvGrpSpPr>
          <p:cNvPr id="520" name=""/>
          <p:cNvGrpSpPr/>
          <p:nvPr/>
        </p:nvGrpSpPr>
        <p:grpSpPr>
          <a:xfrm>
            <a:off x="8098560" y="5973840"/>
            <a:ext cx="241200" cy="241200"/>
            <a:chOff x="8098560" y="5973840"/>
            <a:chExt cx="241200" cy="241200"/>
          </a:xfrm>
        </p:grpSpPr>
        <p:sp>
          <p:nvSpPr>
            <p:cNvPr id="521" name="标题 1"/>
            <p:cNvSpPr/>
            <p:nvPr/>
          </p:nvSpPr>
          <p:spPr>
            <a:xfrm>
              <a:off x="8098560" y="5973840"/>
              <a:ext cx="241200" cy="241200"/>
            </a:xfrm>
            <a:prstGeom prst="ellipse">
              <a:avLst/>
            </a:prstGeom>
            <a:solidFill>
              <a:schemeClr val="accent1"/>
            </a:solidFill>
            <a:ln cap="sq" w="2540">
              <a:solidFill>
                <a:srgbClr val="1f4e79">
                  <a:alpha val="40000"/>
                </a:srgb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IN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22" name="标题 1"/>
            <p:cNvSpPr/>
            <p:nvPr/>
          </p:nvSpPr>
          <p:spPr>
            <a:xfrm>
              <a:off x="8184600" y="6059880"/>
              <a:ext cx="69120" cy="69120"/>
            </a:xfrm>
            <a:prstGeom prst="ellipse">
              <a:avLst/>
            </a:prstGeom>
            <a:solidFill>
              <a:schemeClr val="accent1"/>
            </a:solidFill>
            <a:ln w="254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4480" bIns="2448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IN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523" name="标题 1"/>
          <p:cNvSpPr/>
          <p:nvPr/>
        </p:nvSpPr>
        <p:spPr>
          <a:xfrm>
            <a:off x="1445400" y="1156680"/>
            <a:ext cx="2878920" cy="62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poppins-bold"/>
                <a:ea typeface="poppins-bold"/>
              </a:rPr>
              <a:t>Deﬁnition: 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4" name="标题 1"/>
          <p:cNvSpPr/>
          <p:nvPr/>
        </p:nvSpPr>
        <p:spPr>
          <a:xfrm>
            <a:off x="1470960" y="1847520"/>
            <a:ext cx="2878920" cy="143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Poppins"/>
                <a:ea typeface="Poppins"/>
              </a:rPr>
              <a:t>A process should have only the minimum privileges necessary to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Poppins"/>
                <a:ea typeface="Poppins"/>
              </a:rPr>
              <a:t>perform its function.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5" name="标题 1"/>
          <p:cNvSpPr/>
          <p:nvPr/>
        </p:nvSpPr>
        <p:spPr>
          <a:xfrm>
            <a:off x="8706600" y="3834000"/>
            <a:ext cx="2878920" cy="62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poppins-bold"/>
                <a:ea typeface="poppins-bold"/>
              </a:rPr>
              <a:t>Note: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6" name="标题 1"/>
          <p:cNvSpPr/>
          <p:nvPr/>
        </p:nvSpPr>
        <p:spPr>
          <a:xfrm>
            <a:off x="8731800" y="4575240"/>
            <a:ext cx="2878920" cy="143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Poppins"/>
                <a:ea typeface="Poppins"/>
              </a:rPr>
              <a:t>Enforcing it helps reduce attack impact and detection surface.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7" name="标题 1"/>
          <p:cNvSpPr/>
          <p:nvPr/>
        </p:nvSpPr>
        <p:spPr>
          <a:xfrm>
            <a:off x="5159880" y="2033280"/>
            <a:ext cx="2878920" cy="62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poppins-bold"/>
                <a:ea typeface="poppins-bold"/>
              </a:rPr>
              <a:t>Why it matters in containers: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8" name="标题 1"/>
          <p:cNvSpPr/>
          <p:nvPr/>
        </p:nvSpPr>
        <p:spPr>
          <a:xfrm>
            <a:off x="5159880" y="2766240"/>
            <a:ext cx="2878920" cy="143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Poppins"/>
                <a:ea typeface="Poppins"/>
              </a:rPr>
              <a:t>- Containers often default to full Linux capabilities and root access.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Poppins"/>
                <a:ea typeface="Poppins"/>
              </a:rPr>
              <a:t>- Privilege escalation within a container can compromise the host.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9" name="标题 1"/>
          <p:cNvSpPr/>
          <p:nvPr/>
        </p:nvSpPr>
        <p:spPr>
          <a:xfrm>
            <a:off x="541440" y="228600"/>
            <a:ext cx="11124000" cy="43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poppins-bold"/>
                <a:ea typeface="poppins-bold"/>
              </a:rPr>
              <a:t>What is the Principle of Least Privilege?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0" name="标题 1"/>
          <p:cNvSpPr/>
          <p:nvPr/>
        </p:nvSpPr>
        <p:spPr>
          <a:xfrm flipH="1" flipV="1">
            <a:off x="292680" y="288720"/>
            <a:ext cx="172080" cy="123840"/>
          </a:xfrm>
          <a:custGeom>
            <a:avLst/>
            <a:gdLst>
              <a:gd name="textAreaLeft" fmla="*/ 720 w 172080"/>
              <a:gd name="textAreaRight" fmla="*/ 173880 w 172080"/>
              <a:gd name="textAreaTop" fmla="*/ 720 h 123840"/>
              <a:gd name="textAreaBottom" fmla="*/ 125640 h 123840"/>
            </a:gdLst>
            <a:ahLst/>
            <a:rect l="textAreaLeft" t="textAreaTop" r="textAreaRight" b="textAreaBottom"/>
            <a:pathLst>
              <a:path w="121644" h="124921">
                <a:moveTo>
                  <a:pt x="86420" y="0"/>
                </a:moveTo>
                <a:lnTo>
                  <a:pt x="106489" y="0"/>
                </a:lnTo>
                <a:cubicBezTo>
                  <a:pt x="111131" y="0"/>
                  <a:pt x="114817" y="1297"/>
                  <a:pt x="117548" y="3891"/>
                </a:cubicBezTo>
                <a:cubicBezTo>
                  <a:pt x="120278" y="6485"/>
                  <a:pt x="121644" y="10103"/>
                  <a:pt x="121644" y="14745"/>
                </a:cubicBezTo>
                <a:lnTo>
                  <a:pt x="121644" y="61846"/>
                </a:lnTo>
                <a:cubicBezTo>
                  <a:pt x="121644" y="80413"/>
                  <a:pt x="117548" y="95568"/>
                  <a:pt x="109356" y="107309"/>
                </a:cubicBezTo>
                <a:cubicBezTo>
                  <a:pt x="101165" y="119050"/>
                  <a:pt x="88331" y="124921"/>
                  <a:pt x="70856" y="124921"/>
                </a:cubicBezTo>
                <a:lnTo>
                  <a:pt x="70856" y="104442"/>
                </a:lnTo>
                <a:cubicBezTo>
                  <a:pt x="85601" y="101711"/>
                  <a:pt x="93246" y="88195"/>
                  <a:pt x="93792" y="63894"/>
                </a:cubicBezTo>
                <a:lnTo>
                  <a:pt x="83143" y="63894"/>
                </a:lnTo>
                <a:cubicBezTo>
                  <a:pt x="74952" y="63894"/>
                  <a:pt x="70856" y="60071"/>
                  <a:pt x="70856" y="52426"/>
                </a:cubicBezTo>
                <a:lnTo>
                  <a:pt x="70856" y="14745"/>
                </a:lnTo>
                <a:cubicBezTo>
                  <a:pt x="70856" y="4915"/>
                  <a:pt x="76044" y="0"/>
                  <a:pt x="86420" y="0"/>
                </a:cubicBezTo>
                <a:close/>
                <a:moveTo>
                  <a:pt x="15564" y="0"/>
                </a:moveTo>
                <a:lnTo>
                  <a:pt x="35633" y="0"/>
                </a:lnTo>
                <a:cubicBezTo>
                  <a:pt x="40275" y="0"/>
                  <a:pt x="43961" y="1297"/>
                  <a:pt x="46691" y="3891"/>
                </a:cubicBezTo>
                <a:cubicBezTo>
                  <a:pt x="49422" y="6485"/>
                  <a:pt x="50787" y="10103"/>
                  <a:pt x="50787" y="14745"/>
                </a:cubicBezTo>
                <a:lnTo>
                  <a:pt x="50787" y="61846"/>
                </a:lnTo>
                <a:cubicBezTo>
                  <a:pt x="50787" y="80413"/>
                  <a:pt x="46691" y="95568"/>
                  <a:pt x="38500" y="107309"/>
                </a:cubicBezTo>
                <a:cubicBezTo>
                  <a:pt x="30308" y="119050"/>
                  <a:pt x="17475" y="124921"/>
                  <a:pt x="0" y="124921"/>
                </a:cubicBezTo>
                <a:lnTo>
                  <a:pt x="0" y="104442"/>
                </a:lnTo>
                <a:cubicBezTo>
                  <a:pt x="14744" y="101711"/>
                  <a:pt x="22390" y="88195"/>
                  <a:pt x="22936" y="63894"/>
                </a:cubicBezTo>
                <a:lnTo>
                  <a:pt x="12287" y="63894"/>
                </a:lnTo>
                <a:cubicBezTo>
                  <a:pt x="4095" y="63894"/>
                  <a:pt x="0" y="60071"/>
                  <a:pt x="0" y="52426"/>
                </a:cubicBezTo>
                <a:lnTo>
                  <a:pt x="0" y="14745"/>
                </a:lnTo>
                <a:cubicBezTo>
                  <a:pt x="0" y="4915"/>
                  <a:pt x="5188" y="0"/>
                  <a:pt x="15564" y="0"/>
                </a:cubicBez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cxnSp>
        <p:nvCxnSpPr>
          <p:cNvPr id="531" name="标题 1"/>
          <p:cNvCxnSpPr/>
          <p:nvPr/>
        </p:nvCxnSpPr>
        <p:spPr>
          <a:xfrm>
            <a:off x="293040" y="781560"/>
            <a:ext cx="11899800" cy="1080"/>
          </a:xfrm>
          <a:prstGeom prst="straightConnector1">
            <a:avLst/>
          </a:prstGeom>
          <a:ln cap="sq" w="38100">
            <a:solidFill>
              <a:srgbClr val="22aacf"/>
            </a:solidFill>
            <a:miter/>
          </a:ln>
        </p:spPr>
      </p:cxnSp>
      <p:cxnSp>
        <p:nvCxnSpPr>
          <p:cNvPr id="532" name="标题 1"/>
          <p:cNvCxnSpPr/>
          <p:nvPr/>
        </p:nvCxnSpPr>
        <p:spPr>
          <a:xfrm>
            <a:off x="293040" y="842400"/>
            <a:ext cx="11899800" cy="1080"/>
          </a:xfrm>
          <a:prstGeom prst="straightConnector1">
            <a:avLst/>
          </a:prstGeom>
          <a:ln cap="sq" w="9525">
            <a:solidFill>
              <a:srgbClr val="22aacf"/>
            </a:solidFill>
            <a:miter/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标题 1"/>
          <p:cNvSpPr/>
          <p:nvPr/>
        </p:nvSpPr>
        <p:spPr>
          <a:xfrm>
            <a:off x="4393800" y="1595520"/>
            <a:ext cx="1968840" cy="1886760"/>
          </a:xfrm>
          <a:prstGeom prst="rect">
            <a:avLst/>
          </a:prstGeom>
          <a:solidFill>
            <a:schemeClr val="accent2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34" name="标题 1"/>
          <p:cNvSpPr/>
          <p:nvPr/>
        </p:nvSpPr>
        <p:spPr>
          <a:xfrm flipH="1">
            <a:off x="4345560" y="1543680"/>
            <a:ext cx="3486240" cy="4176000"/>
          </a:xfrm>
          <a:prstGeom prst="snip1Rect">
            <a:avLst>
              <a:gd name="adj" fmla="val 30734"/>
            </a:avLst>
          </a:prstGeom>
          <a:solidFill>
            <a:schemeClr val="bg1"/>
          </a:solidFill>
          <a:ln cap="sq" w="12700">
            <a:solidFill>
              <a:srgbClr val="14729d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5" name="标题 1"/>
          <p:cNvSpPr/>
          <p:nvPr/>
        </p:nvSpPr>
        <p:spPr>
          <a:xfrm>
            <a:off x="706680" y="1595520"/>
            <a:ext cx="1968840" cy="1886760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36" name="标题 1"/>
          <p:cNvSpPr/>
          <p:nvPr/>
        </p:nvSpPr>
        <p:spPr>
          <a:xfrm flipH="1">
            <a:off x="660600" y="1543680"/>
            <a:ext cx="3486240" cy="4176000"/>
          </a:xfrm>
          <a:prstGeom prst="snip1Rect">
            <a:avLst>
              <a:gd name="adj" fmla="val 30734"/>
            </a:avLst>
          </a:prstGeom>
          <a:solidFill>
            <a:schemeClr val="bg1"/>
          </a:solidFill>
          <a:ln cap="sq" w="12700">
            <a:solidFill>
              <a:srgbClr val="22aac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7" name="标题 1"/>
          <p:cNvSpPr/>
          <p:nvPr/>
        </p:nvSpPr>
        <p:spPr>
          <a:xfrm>
            <a:off x="829080" y="2744640"/>
            <a:ext cx="3161520" cy="2502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262626"/>
                </a:solidFill>
                <a:latin typeface="Poppins"/>
                <a:ea typeface="Poppins"/>
              </a:rPr>
              <a:t>- If compromised, attacker gets host root privileges if namespaces aren’t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262626"/>
                </a:solidFill>
                <a:latin typeface="Poppins"/>
                <a:ea typeface="Poppins"/>
              </a:rPr>
              <a:t>strict.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262626"/>
                </a:solidFill>
                <a:latin typeface="Poppins"/>
                <a:ea typeface="Poppins"/>
              </a:rPr>
              <a:t>- Most containers don’t need root at all.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8" name="标题 1"/>
          <p:cNvSpPr/>
          <p:nvPr/>
        </p:nvSpPr>
        <p:spPr>
          <a:xfrm>
            <a:off x="1493640" y="1757880"/>
            <a:ext cx="2496960" cy="682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r>
              <a:rPr b="0" lang="en-US" sz="1600" spc="-1" strike="noStrike">
                <a:solidFill>
                  <a:srgbClr val="22aacf"/>
                </a:solidFill>
                <a:latin typeface="poppins-bold"/>
                <a:ea typeface="poppins-bold"/>
              </a:rPr>
              <a:t>Running containers as root is dangerous because: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9" name="标题 1"/>
          <p:cNvSpPr/>
          <p:nvPr/>
        </p:nvSpPr>
        <p:spPr>
          <a:xfrm>
            <a:off x="905040" y="1771560"/>
            <a:ext cx="284760" cy="240480"/>
          </a:xfrm>
          <a:custGeom>
            <a:avLst/>
            <a:gdLst>
              <a:gd name="textAreaLeft" fmla="*/ 0 w 284760"/>
              <a:gd name="textAreaRight" fmla="*/ 285840 w 284760"/>
              <a:gd name="textAreaTop" fmla="*/ 0 h 240480"/>
              <a:gd name="textAreaBottom" fmla="*/ 241560 h 240480"/>
            </a:gdLst>
            <a:ahLst/>
            <a:rect l="textAreaLeft" t="textAreaTop" r="textAreaRight" b="textAreaBottom"/>
            <a:pathLst>
              <a:path w="778320" h="720001">
                <a:moveTo>
                  <a:pt x="56258" y="333700"/>
                </a:moveTo>
                <a:lnTo>
                  <a:pt x="56258" y="627457"/>
                </a:lnTo>
                <a:cubicBezTo>
                  <a:pt x="56258" y="637115"/>
                  <a:pt x="60008" y="646116"/>
                  <a:pt x="66946" y="653054"/>
                </a:cubicBezTo>
                <a:cubicBezTo>
                  <a:pt x="73885" y="659899"/>
                  <a:pt x="82980" y="663743"/>
                  <a:pt x="92544" y="663743"/>
                </a:cubicBezTo>
                <a:lnTo>
                  <a:pt x="685683" y="663743"/>
                </a:lnTo>
                <a:cubicBezTo>
                  <a:pt x="695341" y="663743"/>
                  <a:pt x="704342" y="659993"/>
                  <a:pt x="711281" y="653054"/>
                </a:cubicBezTo>
                <a:cubicBezTo>
                  <a:pt x="718125" y="646116"/>
                  <a:pt x="721969" y="637021"/>
                  <a:pt x="721969" y="627457"/>
                </a:cubicBezTo>
                <a:lnTo>
                  <a:pt x="721969" y="333700"/>
                </a:lnTo>
                <a:close/>
                <a:moveTo>
                  <a:pt x="92544" y="142049"/>
                </a:moveTo>
                <a:cubicBezTo>
                  <a:pt x="72478" y="142049"/>
                  <a:pt x="56258" y="158364"/>
                  <a:pt x="56258" y="178336"/>
                </a:cubicBezTo>
                <a:lnTo>
                  <a:pt x="56258" y="277443"/>
                </a:lnTo>
                <a:lnTo>
                  <a:pt x="721969" y="277443"/>
                </a:lnTo>
                <a:lnTo>
                  <a:pt x="721969" y="178336"/>
                </a:lnTo>
                <a:cubicBezTo>
                  <a:pt x="721969" y="158270"/>
                  <a:pt x="705655" y="142049"/>
                  <a:pt x="685683" y="142049"/>
                </a:cubicBezTo>
                <a:lnTo>
                  <a:pt x="561355" y="142049"/>
                </a:lnTo>
                <a:lnTo>
                  <a:pt x="561355" y="201026"/>
                </a:lnTo>
                <a:cubicBezTo>
                  <a:pt x="561355" y="216591"/>
                  <a:pt x="548790" y="229249"/>
                  <a:pt x="533226" y="229249"/>
                </a:cubicBezTo>
                <a:cubicBezTo>
                  <a:pt x="517661" y="229249"/>
                  <a:pt x="505097" y="216685"/>
                  <a:pt x="505097" y="201120"/>
                </a:cubicBezTo>
                <a:lnTo>
                  <a:pt x="505097" y="142049"/>
                </a:lnTo>
                <a:lnTo>
                  <a:pt x="273129" y="142049"/>
                </a:lnTo>
                <a:lnTo>
                  <a:pt x="273129" y="201026"/>
                </a:lnTo>
                <a:cubicBezTo>
                  <a:pt x="273129" y="216591"/>
                  <a:pt x="260565" y="229249"/>
                  <a:pt x="245001" y="229249"/>
                </a:cubicBezTo>
                <a:cubicBezTo>
                  <a:pt x="229436" y="229249"/>
                  <a:pt x="216872" y="216685"/>
                  <a:pt x="216872" y="201120"/>
                </a:cubicBezTo>
                <a:lnTo>
                  <a:pt x="216872" y="142049"/>
                </a:lnTo>
                <a:close/>
                <a:moveTo>
                  <a:pt x="245001" y="0"/>
                </a:moveTo>
                <a:cubicBezTo>
                  <a:pt x="260565" y="0"/>
                  <a:pt x="273129" y="12564"/>
                  <a:pt x="273129" y="28129"/>
                </a:cubicBezTo>
                <a:lnTo>
                  <a:pt x="273129" y="85792"/>
                </a:lnTo>
                <a:lnTo>
                  <a:pt x="505097" y="85792"/>
                </a:lnTo>
                <a:lnTo>
                  <a:pt x="505097" y="28129"/>
                </a:lnTo>
                <a:cubicBezTo>
                  <a:pt x="505097" y="12564"/>
                  <a:pt x="517661" y="0"/>
                  <a:pt x="533226" y="0"/>
                </a:cubicBezTo>
                <a:cubicBezTo>
                  <a:pt x="548790" y="0"/>
                  <a:pt x="561355" y="12564"/>
                  <a:pt x="561355" y="28129"/>
                </a:cubicBezTo>
                <a:lnTo>
                  <a:pt x="561355" y="85792"/>
                </a:lnTo>
                <a:lnTo>
                  <a:pt x="685683" y="85792"/>
                </a:lnTo>
                <a:cubicBezTo>
                  <a:pt x="736784" y="85792"/>
                  <a:pt x="778227" y="127235"/>
                  <a:pt x="778320" y="178336"/>
                </a:cubicBezTo>
                <a:lnTo>
                  <a:pt x="778320" y="627457"/>
                </a:lnTo>
                <a:cubicBezTo>
                  <a:pt x="778320" y="678370"/>
                  <a:pt x="736690" y="720001"/>
                  <a:pt x="685777" y="720001"/>
                </a:cubicBezTo>
                <a:lnTo>
                  <a:pt x="92544" y="720001"/>
                </a:lnTo>
                <a:cubicBezTo>
                  <a:pt x="41631" y="720001"/>
                  <a:pt x="0" y="678370"/>
                  <a:pt x="0" y="627457"/>
                </a:cubicBezTo>
                <a:lnTo>
                  <a:pt x="0" y="333700"/>
                </a:lnTo>
                <a:lnTo>
                  <a:pt x="0" y="277443"/>
                </a:lnTo>
                <a:lnTo>
                  <a:pt x="0" y="178336"/>
                </a:lnTo>
                <a:cubicBezTo>
                  <a:pt x="0" y="127235"/>
                  <a:pt x="41443" y="85792"/>
                  <a:pt x="92544" y="85792"/>
                </a:cubicBezTo>
                <a:lnTo>
                  <a:pt x="216872" y="85792"/>
                </a:lnTo>
                <a:lnTo>
                  <a:pt x="216872" y="28129"/>
                </a:lnTo>
                <a:cubicBezTo>
                  <a:pt x="216872" y="12564"/>
                  <a:pt x="229436" y="0"/>
                  <a:pt x="245001" y="0"/>
                </a:cubicBezTo>
                <a:close/>
              </a:path>
            </a:pathLst>
          </a:custGeom>
          <a:solidFill>
            <a:schemeClr val="bg1"/>
          </a:solidFill>
          <a:ln w="18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540" name="标题 1"/>
          <p:cNvCxnSpPr/>
          <p:nvPr/>
        </p:nvCxnSpPr>
        <p:spPr>
          <a:xfrm flipH="1">
            <a:off x="1248120" y="2545200"/>
            <a:ext cx="2744640" cy="1080"/>
          </a:xfrm>
          <a:prstGeom prst="straightConnector1">
            <a:avLst/>
          </a:prstGeom>
          <a:ln cap="sq" w="12700">
            <a:solidFill>
              <a:srgbClr val="22aacf"/>
            </a:solidFill>
            <a:miter/>
          </a:ln>
        </p:spPr>
      </p:cxnSp>
      <p:sp>
        <p:nvSpPr>
          <p:cNvPr id="541" name="标题 1"/>
          <p:cNvSpPr/>
          <p:nvPr/>
        </p:nvSpPr>
        <p:spPr>
          <a:xfrm>
            <a:off x="1248120" y="2530080"/>
            <a:ext cx="593640" cy="29160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4760" bIns="1476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42" name="标题 1"/>
          <p:cNvSpPr/>
          <p:nvPr/>
        </p:nvSpPr>
        <p:spPr>
          <a:xfrm>
            <a:off x="4516200" y="2744640"/>
            <a:ext cx="3161520" cy="2502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 u="sng">
                <a:solidFill>
                  <a:srgbClr val="262626"/>
                </a:solidFill>
                <a:uFillTx/>
                <a:latin typeface="Poppins"/>
                <a:ea typeface="Poppins"/>
              </a:rPr>
              <a:t>Dockerfile example: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US" sz="1400" spc="-1" strike="noStrike">
                <a:solidFill>
                  <a:srgbClr val="262626"/>
                </a:solidFill>
                <a:latin typeface="Poppins"/>
                <a:ea typeface="Poppins"/>
              </a:rPr>
              <a:t>FROM alpine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US" sz="1400" spc="-1" strike="noStrike">
                <a:solidFill>
                  <a:srgbClr val="262626"/>
                </a:solidFill>
                <a:latin typeface="Poppins"/>
                <a:ea typeface="Poppins"/>
              </a:rPr>
              <a:t>RUN adduser -D myuser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US" sz="1400" spc="-1" strike="noStrike">
                <a:solidFill>
                  <a:srgbClr val="262626"/>
                </a:solidFill>
                <a:latin typeface="Poppins"/>
                <a:ea typeface="Poppins"/>
              </a:rPr>
              <a:t>USER myuser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3" name="标题 1"/>
          <p:cNvSpPr/>
          <p:nvPr/>
        </p:nvSpPr>
        <p:spPr>
          <a:xfrm>
            <a:off x="5180760" y="1757880"/>
            <a:ext cx="2496960" cy="682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r>
              <a:rPr b="0" lang="en-US" sz="1600" spc="-1" strike="noStrike">
                <a:solidFill>
                  <a:srgbClr val="14729d"/>
                </a:solidFill>
                <a:latin typeface="poppins-bold"/>
                <a:ea typeface="poppins-bold"/>
              </a:rPr>
              <a:t>Use the USER instruction in your Dockerfile: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4" name="标题 1"/>
          <p:cNvSpPr/>
          <p:nvPr/>
        </p:nvSpPr>
        <p:spPr>
          <a:xfrm>
            <a:off x="4592160" y="1757880"/>
            <a:ext cx="284760" cy="268200"/>
          </a:xfrm>
          <a:custGeom>
            <a:avLst/>
            <a:gdLst>
              <a:gd name="textAreaLeft" fmla="*/ 0 w 284760"/>
              <a:gd name="textAreaRight" fmla="*/ 285840 w 284760"/>
              <a:gd name="textAreaTop" fmla="*/ 0 h 268200"/>
              <a:gd name="textAreaBottom" fmla="*/ 269280 h 268200"/>
            </a:gdLst>
            <a:ahLst/>
            <a:rect l="textAreaLeft" t="textAreaTop" r="textAreaRight" b="textAreaBottom"/>
            <a:pathLst>
              <a:path w="720001" h="720001">
                <a:moveTo>
                  <a:pt x="457070" y="57166"/>
                </a:moveTo>
                <a:lnTo>
                  <a:pt x="457070" y="263017"/>
                </a:lnTo>
                <a:lnTo>
                  <a:pt x="662921" y="263017"/>
                </a:lnTo>
                <a:cubicBezTo>
                  <a:pt x="659451" y="245755"/>
                  <a:pt x="654246" y="229012"/>
                  <a:pt x="647393" y="212704"/>
                </a:cubicBezTo>
                <a:cubicBezTo>
                  <a:pt x="634121" y="181388"/>
                  <a:pt x="615210" y="153282"/>
                  <a:pt x="591008" y="129079"/>
                </a:cubicBezTo>
                <a:cubicBezTo>
                  <a:pt x="566806" y="104877"/>
                  <a:pt x="538699" y="85966"/>
                  <a:pt x="507383" y="72694"/>
                </a:cubicBezTo>
                <a:cubicBezTo>
                  <a:pt x="491075" y="65755"/>
                  <a:pt x="474246" y="60636"/>
                  <a:pt x="457070" y="57166"/>
                </a:cubicBezTo>
                <a:close/>
                <a:moveTo>
                  <a:pt x="307952" y="56386"/>
                </a:moveTo>
                <a:cubicBezTo>
                  <a:pt x="284703" y="60376"/>
                  <a:pt x="262062" y="66969"/>
                  <a:pt x="240115" y="76251"/>
                </a:cubicBezTo>
                <a:cubicBezTo>
                  <a:pt x="203508" y="91778"/>
                  <a:pt x="170544" y="113986"/>
                  <a:pt x="142092" y="142179"/>
                </a:cubicBezTo>
                <a:cubicBezTo>
                  <a:pt x="113812" y="170545"/>
                  <a:pt x="91605" y="203422"/>
                  <a:pt x="76077" y="240116"/>
                </a:cubicBezTo>
                <a:cubicBezTo>
                  <a:pt x="60029" y="278111"/>
                  <a:pt x="51874" y="318362"/>
                  <a:pt x="51874" y="360000"/>
                </a:cubicBezTo>
                <a:cubicBezTo>
                  <a:pt x="51874" y="401639"/>
                  <a:pt x="60029" y="441976"/>
                  <a:pt x="76077" y="479885"/>
                </a:cubicBezTo>
                <a:cubicBezTo>
                  <a:pt x="91605" y="516579"/>
                  <a:pt x="113812" y="549543"/>
                  <a:pt x="142092" y="577822"/>
                </a:cubicBezTo>
                <a:cubicBezTo>
                  <a:pt x="170458" y="606102"/>
                  <a:pt x="203335" y="628309"/>
                  <a:pt x="240029" y="643837"/>
                </a:cubicBezTo>
                <a:cubicBezTo>
                  <a:pt x="278024" y="659885"/>
                  <a:pt x="318275" y="668039"/>
                  <a:pt x="359913" y="668039"/>
                </a:cubicBezTo>
                <a:cubicBezTo>
                  <a:pt x="401552" y="668039"/>
                  <a:pt x="441890" y="659885"/>
                  <a:pt x="479798" y="643837"/>
                </a:cubicBezTo>
                <a:cubicBezTo>
                  <a:pt x="516492" y="628309"/>
                  <a:pt x="549456" y="606102"/>
                  <a:pt x="577735" y="577822"/>
                </a:cubicBezTo>
                <a:cubicBezTo>
                  <a:pt x="606015" y="549456"/>
                  <a:pt x="628222" y="516579"/>
                  <a:pt x="643750" y="479885"/>
                </a:cubicBezTo>
                <a:cubicBezTo>
                  <a:pt x="653032" y="457938"/>
                  <a:pt x="659625" y="435297"/>
                  <a:pt x="663615" y="412049"/>
                </a:cubicBezTo>
                <a:lnTo>
                  <a:pt x="360000" y="412049"/>
                </a:lnTo>
                <a:cubicBezTo>
                  <a:pt x="331287" y="412049"/>
                  <a:pt x="307952" y="388714"/>
                  <a:pt x="307952" y="360000"/>
                </a:cubicBezTo>
                <a:close/>
                <a:moveTo>
                  <a:pt x="405022" y="0"/>
                </a:moveTo>
                <a:cubicBezTo>
                  <a:pt x="578950" y="0"/>
                  <a:pt x="720001" y="141051"/>
                  <a:pt x="720001" y="314979"/>
                </a:cubicBezTo>
                <a:lnTo>
                  <a:pt x="405022" y="314979"/>
                </a:lnTo>
                <a:close/>
                <a:moveTo>
                  <a:pt x="360000" y="0"/>
                </a:moveTo>
                <a:lnTo>
                  <a:pt x="360000" y="360000"/>
                </a:lnTo>
                <a:lnTo>
                  <a:pt x="720001" y="360000"/>
                </a:lnTo>
                <a:cubicBezTo>
                  <a:pt x="720001" y="558825"/>
                  <a:pt x="558824" y="720001"/>
                  <a:pt x="360000" y="720001"/>
                </a:cubicBezTo>
                <a:cubicBezTo>
                  <a:pt x="161176" y="720001"/>
                  <a:pt x="0" y="558825"/>
                  <a:pt x="0" y="360000"/>
                </a:cubicBezTo>
                <a:cubicBezTo>
                  <a:pt x="0" y="161176"/>
                  <a:pt x="161176" y="0"/>
                  <a:pt x="360000" y="0"/>
                </a:cubicBezTo>
                <a:close/>
              </a:path>
            </a:pathLst>
          </a:custGeom>
          <a:solidFill>
            <a:schemeClr val="bg1"/>
          </a:solidFill>
          <a:ln w="18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545" name="标题 1"/>
          <p:cNvCxnSpPr/>
          <p:nvPr/>
        </p:nvCxnSpPr>
        <p:spPr>
          <a:xfrm flipH="1">
            <a:off x="4935240" y="2545200"/>
            <a:ext cx="2744640" cy="1080"/>
          </a:xfrm>
          <a:prstGeom prst="straightConnector1">
            <a:avLst/>
          </a:prstGeom>
          <a:ln cap="sq" w="12700">
            <a:solidFill>
              <a:srgbClr val="14729d"/>
            </a:solidFill>
            <a:miter/>
          </a:ln>
        </p:spPr>
      </p:cxnSp>
      <p:sp>
        <p:nvSpPr>
          <p:cNvPr id="546" name="标题 1"/>
          <p:cNvSpPr/>
          <p:nvPr/>
        </p:nvSpPr>
        <p:spPr>
          <a:xfrm>
            <a:off x="4935240" y="2530080"/>
            <a:ext cx="593640" cy="29160"/>
          </a:xfrm>
          <a:prstGeom prst="rect">
            <a:avLst/>
          </a:prstGeom>
          <a:solidFill>
            <a:schemeClr val="accent2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4760" bIns="1476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47" name="标题 1"/>
          <p:cNvSpPr/>
          <p:nvPr/>
        </p:nvSpPr>
        <p:spPr>
          <a:xfrm>
            <a:off x="8077320" y="1595520"/>
            <a:ext cx="1968840" cy="1886760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48" name="标题 1"/>
          <p:cNvSpPr/>
          <p:nvPr/>
        </p:nvSpPr>
        <p:spPr>
          <a:xfrm flipH="1">
            <a:off x="8030880" y="1543680"/>
            <a:ext cx="3486240" cy="4176000"/>
          </a:xfrm>
          <a:prstGeom prst="snip1Rect">
            <a:avLst>
              <a:gd name="adj" fmla="val 30734"/>
            </a:avLst>
          </a:prstGeom>
          <a:solidFill>
            <a:schemeClr val="bg1"/>
          </a:solidFill>
          <a:ln cap="sq" w="12700">
            <a:solidFill>
              <a:srgbClr val="22aac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9" name="标题 1"/>
          <p:cNvSpPr/>
          <p:nvPr/>
        </p:nvSpPr>
        <p:spPr>
          <a:xfrm>
            <a:off x="8199720" y="2744640"/>
            <a:ext cx="3161520" cy="2502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262626"/>
                </a:solidFill>
                <a:latin typeface="Poppins"/>
                <a:ea typeface="Poppins"/>
              </a:rPr>
              <a:t>docker run - -user 1001:1001 myapp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0" name="标题 1"/>
          <p:cNvSpPr/>
          <p:nvPr/>
        </p:nvSpPr>
        <p:spPr>
          <a:xfrm>
            <a:off x="8864280" y="1757880"/>
            <a:ext cx="2496960" cy="682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r>
              <a:rPr b="0" lang="en-US" sz="1600" spc="-1" strike="noStrike">
                <a:solidFill>
                  <a:srgbClr val="22aacf"/>
                </a:solidFill>
                <a:latin typeface="poppins-bold"/>
                <a:ea typeface="poppins-bold"/>
              </a:rPr>
              <a:t>Example runtime command: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1" name="标题 1"/>
          <p:cNvSpPr/>
          <p:nvPr/>
        </p:nvSpPr>
        <p:spPr>
          <a:xfrm>
            <a:off x="8275680" y="1764000"/>
            <a:ext cx="284760" cy="255960"/>
          </a:xfrm>
          <a:custGeom>
            <a:avLst/>
            <a:gdLst>
              <a:gd name="textAreaLeft" fmla="*/ 0 w 284760"/>
              <a:gd name="textAreaRight" fmla="*/ 285840 w 284760"/>
              <a:gd name="textAreaTop" fmla="*/ 0 h 255960"/>
              <a:gd name="textAreaBottom" fmla="*/ 257040 h 255960"/>
            </a:gdLst>
            <a:ahLst/>
            <a:rect l="textAreaLeft" t="textAreaTop" r="textAreaRight" b="textAreaBottom"/>
            <a:pathLst>
              <a:path w="1660735" h="1607157">
                <a:moveTo>
                  <a:pt x="695958" y="752512"/>
                </a:moveTo>
                <a:lnTo>
                  <a:pt x="376349" y="752512"/>
                </a:lnTo>
                <a:cubicBezTo>
                  <a:pt x="276262" y="752512"/>
                  <a:pt x="181756" y="713259"/>
                  <a:pt x="110505" y="642007"/>
                </a:cubicBezTo>
                <a:cubicBezTo>
                  <a:pt x="39253" y="570756"/>
                  <a:pt x="0" y="476436"/>
                  <a:pt x="0" y="376349"/>
                </a:cubicBezTo>
                <a:cubicBezTo>
                  <a:pt x="0" y="276262"/>
                  <a:pt x="39253" y="181756"/>
                  <a:pt x="110505" y="110505"/>
                </a:cubicBezTo>
                <a:cubicBezTo>
                  <a:pt x="181756" y="39253"/>
                  <a:pt x="276076" y="0"/>
                  <a:pt x="376349" y="0"/>
                </a:cubicBezTo>
                <a:cubicBezTo>
                  <a:pt x="476436" y="0"/>
                  <a:pt x="570942" y="39253"/>
                  <a:pt x="642193" y="110505"/>
                </a:cubicBezTo>
                <a:cubicBezTo>
                  <a:pt x="713445" y="181756"/>
                  <a:pt x="752698" y="276076"/>
                  <a:pt x="752698" y="376349"/>
                </a:cubicBezTo>
                <a:lnTo>
                  <a:pt x="752698" y="695958"/>
                </a:lnTo>
                <a:cubicBezTo>
                  <a:pt x="752512" y="727211"/>
                  <a:pt x="727211" y="752512"/>
                  <a:pt x="695958" y="752512"/>
                </a:cubicBezTo>
                <a:close/>
                <a:moveTo>
                  <a:pt x="376349" y="111621"/>
                </a:moveTo>
                <a:cubicBezTo>
                  <a:pt x="230498" y="111621"/>
                  <a:pt x="111621" y="230312"/>
                  <a:pt x="111621" y="376349"/>
                </a:cubicBezTo>
                <a:cubicBezTo>
                  <a:pt x="111621" y="522201"/>
                  <a:pt x="230312" y="641077"/>
                  <a:pt x="376349" y="641077"/>
                </a:cubicBezTo>
                <a:lnTo>
                  <a:pt x="641077" y="641077"/>
                </a:lnTo>
                <a:lnTo>
                  <a:pt x="641077" y="376349"/>
                </a:lnTo>
                <a:cubicBezTo>
                  <a:pt x="640891" y="230312"/>
                  <a:pt x="522201" y="111621"/>
                  <a:pt x="376349" y="111621"/>
                </a:cubicBezTo>
                <a:close/>
                <a:moveTo>
                  <a:pt x="1284201" y="752512"/>
                </a:moveTo>
                <a:lnTo>
                  <a:pt x="964592" y="752512"/>
                </a:lnTo>
                <a:cubicBezTo>
                  <a:pt x="933338" y="752512"/>
                  <a:pt x="908038" y="727025"/>
                  <a:pt x="908038" y="695958"/>
                </a:cubicBezTo>
                <a:lnTo>
                  <a:pt x="908038" y="376349"/>
                </a:lnTo>
                <a:cubicBezTo>
                  <a:pt x="908038" y="276262"/>
                  <a:pt x="947291" y="181756"/>
                  <a:pt x="1018543" y="110505"/>
                </a:cubicBezTo>
                <a:cubicBezTo>
                  <a:pt x="1089794" y="39253"/>
                  <a:pt x="1184114" y="0"/>
                  <a:pt x="1284387" y="0"/>
                </a:cubicBezTo>
                <a:cubicBezTo>
                  <a:pt x="1384660" y="0"/>
                  <a:pt x="1478980" y="39253"/>
                  <a:pt x="1550231" y="110505"/>
                </a:cubicBezTo>
                <a:cubicBezTo>
                  <a:pt x="1621482" y="181756"/>
                  <a:pt x="1660736" y="276076"/>
                  <a:pt x="1660736" y="376349"/>
                </a:cubicBezTo>
                <a:cubicBezTo>
                  <a:pt x="1660736" y="476622"/>
                  <a:pt x="1621482" y="570942"/>
                  <a:pt x="1550231" y="642193"/>
                </a:cubicBezTo>
                <a:cubicBezTo>
                  <a:pt x="1478794" y="713259"/>
                  <a:pt x="1384288" y="752512"/>
                  <a:pt x="1284201" y="752512"/>
                </a:cubicBezTo>
                <a:close/>
                <a:moveTo>
                  <a:pt x="1019659" y="640891"/>
                </a:moveTo>
                <a:lnTo>
                  <a:pt x="1284387" y="640891"/>
                </a:lnTo>
                <a:cubicBezTo>
                  <a:pt x="1430238" y="640891"/>
                  <a:pt x="1549115" y="522201"/>
                  <a:pt x="1549115" y="376163"/>
                </a:cubicBezTo>
                <a:cubicBezTo>
                  <a:pt x="1549115" y="230312"/>
                  <a:pt x="1430424" y="111435"/>
                  <a:pt x="1284387" y="111435"/>
                </a:cubicBezTo>
                <a:cubicBezTo>
                  <a:pt x="1138349" y="111435"/>
                  <a:pt x="1019659" y="230125"/>
                  <a:pt x="1019659" y="376163"/>
                </a:cubicBezTo>
                <a:lnTo>
                  <a:pt x="1019659" y="640891"/>
                </a:lnTo>
                <a:close/>
                <a:moveTo>
                  <a:pt x="376349" y="1607158"/>
                </a:moveTo>
                <a:cubicBezTo>
                  <a:pt x="276262" y="1607158"/>
                  <a:pt x="181756" y="1567904"/>
                  <a:pt x="110505" y="1496653"/>
                </a:cubicBezTo>
                <a:cubicBezTo>
                  <a:pt x="39253" y="1425401"/>
                  <a:pt x="0" y="1330896"/>
                  <a:pt x="0" y="1230809"/>
                </a:cubicBezTo>
                <a:cubicBezTo>
                  <a:pt x="0" y="1130722"/>
                  <a:pt x="39253" y="1036216"/>
                  <a:pt x="110505" y="964964"/>
                </a:cubicBezTo>
                <a:cubicBezTo>
                  <a:pt x="181756" y="893713"/>
                  <a:pt x="276076" y="854459"/>
                  <a:pt x="376349" y="854459"/>
                </a:cubicBezTo>
                <a:lnTo>
                  <a:pt x="695958" y="854459"/>
                </a:lnTo>
                <a:cubicBezTo>
                  <a:pt x="727211" y="854459"/>
                  <a:pt x="752512" y="879760"/>
                  <a:pt x="752512" y="911014"/>
                </a:cubicBezTo>
                <a:lnTo>
                  <a:pt x="752512" y="1230623"/>
                </a:lnTo>
                <a:cubicBezTo>
                  <a:pt x="752512" y="1330709"/>
                  <a:pt x="713259" y="1425215"/>
                  <a:pt x="642007" y="1496467"/>
                </a:cubicBezTo>
                <a:cubicBezTo>
                  <a:pt x="570756" y="1567718"/>
                  <a:pt x="476436" y="1607158"/>
                  <a:pt x="376349" y="1607158"/>
                </a:cubicBezTo>
                <a:close/>
                <a:moveTo>
                  <a:pt x="376349" y="966267"/>
                </a:moveTo>
                <a:cubicBezTo>
                  <a:pt x="230312" y="966267"/>
                  <a:pt x="111621" y="1084957"/>
                  <a:pt x="111621" y="1230809"/>
                </a:cubicBezTo>
                <a:cubicBezTo>
                  <a:pt x="111621" y="1376660"/>
                  <a:pt x="230312" y="1495537"/>
                  <a:pt x="376349" y="1495537"/>
                </a:cubicBezTo>
                <a:cubicBezTo>
                  <a:pt x="522201" y="1495537"/>
                  <a:pt x="641077" y="1376846"/>
                  <a:pt x="641077" y="1230809"/>
                </a:cubicBezTo>
                <a:lnTo>
                  <a:pt x="641077" y="966267"/>
                </a:lnTo>
                <a:lnTo>
                  <a:pt x="376349" y="966267"/>
                </a:lnTo>
                <a:close/>
                <a:moveTo>
                  <a:pt x="1284201" y="1607158"/>
                </a:moveTo>
                <a:cubicBezTo>
                  <a:pt x="1184114" y="1607158"/>
                  <a:pt x="1089608" y="1567904"/>
                  <a:pt x="1018357" y="1496653"/>
                </a:cubicBezTo>
                <a:cubicBezTo>
                  <a:pt x="947105" y="1425401"/>
                  <a:pt x="907852" y="1331082"/>
                  <a:pt x="907852" y="1230809"/>
                </a:cubicBezTo>
                <a:lnTo>
                  <a:pt x="907852" y="911200"/>
                </a:lnTo>
                <a:cubicBezTo>
                  <a:pt x="907852" y="879946"/>
                  <a:pt x="933152" y="854646"/>
                  <a:pt x="964406" y="854646"/>
                </a:cubicBezTo>
                <a:lnTo>
                  <a:pt x="1284015" y="854646"/>
                </a:lnTo>
                <a:cubicBezTo>
                  <a:pt x="1384102" y="854646"/>
                  <a:pt x="1478607" y="893899"/>
                  <a:pt x="1549859" y="965150"/>
                </a:cubicBezTo>
                <a:cubicBezTo>
                  <a:pt x="1621110" y="1036402"/>
                  <a:pt x="1660364" y="1130722"/>
                  <a:pt x="1660364" y="1230995"/>
                </a:cubicBezTo>
                <a:cubicBezTo>
                  <a:pt x="1660364" y="1331268"/>
                  <a:pt x="1621296" y="1425401"/>
                  <a:pt x="1550045" y="1496653"/>
                </a:cubicBezTo>
                <a:cubicBezTo>
                  <a:pt x="1478794" y="1567904"/>
                  <a:pt x="1384288" y="1607158"/>
                  <a:pt x="1284201" y="1607158"/>
                </a:cubicBezTo>
                <a:close/>
                <a:moveTo>
                  <a:pt x="1019659" y="966267"/>
                </a:moveTo>
                <a:lnTo>
                  <a:pt x="1019659" y="1230995"/>
                </a:lnTo>
                <a:cubicBezTo>
                  <a:pt x="1019659" y="1376846"/>
                  <a:pt x="1138349" y="1495723"/>
                  <a:pt x="1284387" y="1495723"/>
                </a:cubicBezTo>
                <a:cubicBezTo>
                  <a:pt x="1430424" y="1495723"/>
                  <a:pt x="1549115" y="1377032"/>
                  <a:pt x="1549115" y="1230995"/>
                </a:cubicBezTo>
                <a:cubicBezTo>
                  <a:pt x="1549115" y="1084957"/>
                  <a:pt x="1430424" y="966267"/>
                  <a:pt x="1284387" y="966267"/>
                </a:cubicBezTo>
                <a:lnTo>
                  <a:pt x="1019659" y="966267"/>
                </a:lnTo>
                <a:close/>
              </a:path>
            </a:pathLst>
          </a:custGeom>
          <a:solidFill>
            <a:schemeClr val="bg1"/>
          </a:solidFill>
          <a:ln w="18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552" name="标题 1"/>
          <p:cNvCxnSpPr/>
          <p:nvPr/>
        </p:nvCxnSpPr>
        <p:spPr>
          <a:xfrm flipH="1">
            <a:off x="8618760" y="2545200"/>
            <a:ext cx="2744640" cy="1080"/>
          </a:xfrm>
          <a:prstGeom prst="straightConnector1">
            <a:avLst/>
          </a:prstGeom>
          <a:ln cap="sq" w="12700">
            <a:solidFill>
              <a:srgbClr val="22aacf"/>
            </a:solidFill>
            <a:miter/>
          </a:ln>
        </p:spPr>
      </p:cxnSp>
      <p:sp>
        <p:nvSpPr>
          <p:cNvPr id="553" name="标题 1"/>
          <p:cNvSpPr/>
          <p:nvPr/>
        </p:nvSpPr>
        <p:spPr>
          <a:xfrm>
            <a:off x="8618760" y="2530080"/>
            <a:ext cx="593640" cy="29160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4760" bIns="1476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54" name="标题 1"/>
          <p:cNvSpPr/>
          <p:nvPr/>
        </p:nvSpPr>
        <p:spPr>
          <a:xfrm>
            <a:off x="541440" y="228600"/>
            <a:ext cx="11124000" cy="43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poppins-bold"/>
                <a:ea typeface="poppins-bold"/>
              </a:rPr>
              <a:t>Avoid Running as Root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5" name="标题 1"/>
          <p:cNvSpPr/>
          <p:nvPr/>
        </p:nvSpPr>
        <p:spPr>
          <a:xfrm flipH="1" flipV="1">
            <a:off x="292680" y="288720"/>
            <a:ext cx="172080" cy="123840"/>
          </a:xfrm>
          <a:custGeom>
            <a:avLst/>
            <a:gdLst>
              <a:gd name="textAreaLeft" fmla="*/ 720 w 172080"/>
              <a:gd name="textAreaRight" fmla="*/ 173880 w 172080"/>
              <a:gd name="textAreaTop" fmla="*/ 720 h 123840"/>
              <a:gd name="textAreaBottom" fmla="*/ 125640 h 123840"/>
            </a:gdLst>
            <a:ahLst/>
            <a:rect l="textAreaLeft" t="textAreaTop" r="textAreaRight" b="textAreaBottom"/>
            <a:pathLst>
              <a:path w="121644" h="124921">
                <a:moveTo>
                  <a:pt x="86420" y="0"/>
                </a:moveTo>
                <a:lnTo>
                  <a:pt x="106489" y="0"/>
                </a:lnTo>
                <a:cubicBezTo>
                  <a:pt x="111131" y="0"/>
                  <a:pt x="114817" y="1297"/>
                  <a:pt x="117548" y="3891"/>
                </a:cubicBezTo>
                <a:cubicBezTo>
                  <a:pt x="120278" y="6485"/>
                  <a:pt x="121644" y="10103"/>
                  <a:pt x="121644" y="14745"/>
                </a:cubicBezTo>
                <a:lnTo>
                  <a:pt x="121644" y="61846"/>
                </a:lnTo>
                <a:cubicBezTo>
                  <a:pt x="121644" y="80413"/>
                  <a:pt x="117548" y="95568"/>
                  <a:pt x="109356" y="107309"/>
                </a:cubicBezTo>
                <a:cubicBezTo>
                  <a:pt x="101165" y="119050"/>
                  <a:pt x="88331" y="124921"/>
                  <a:pt x="70856" y="124921"/>
                </a:cubicBezTo>
                <a:lnTo>
                  <a:pt x="70856" y="104442"/>
                </a:lnTo>
                <a:cubicBezTo>
                  <a:pt x="85601" y="101711"/>
                  <a:pt x="93246" y="88195"/>
                  <a:pt x="93792" y="63894"/>
                </a:cubicBezTo>
                <a:lnTo>
                  <a:pt x="83143" y="63894"/>
                </a:lnTo>
                <a:cubicBezTo>
                  <a:pt x="74952" y="63894"/>
                  <a:pt x="70856" y="60071"/>
                  <a:pt x="70856" y="52426"/>
                </a:cubicBezTo>
                <a:lnTo>
                  <a:pt x="70856" y="14745"/>
                </a:lnTo>
                <a:cubicBezTo>
                  <a:pt x="70856" y="4915"/>
                  <a:pt x="76044" y="0"/>
                  <a:pt x="86420" y="0"/>
                </a:cubicBezTo>
                <a:close/>
                <a:moveTo>
                  <a:pt x="15564" y="0"/>
                </a:moveTo>
                <a:lnTo>
                  <a:pt x="35633" y="0"/>
                </a:lnTo>
                <a:cubicBezTo>
                  <a:pt x="40275" y="0"/>
                  <a:pt x="43961" y="1297"/>
                  <a:pt x="46691" y="3891"/>
                </a:cubicBezTo>
                <a:cubicBezTo>
                  <a:pt x="49422" y="6485"/>
                  <a:pt x="50787" y="10103"/>
                  <a:pt x="50787" y="14745"/>
                </a:cubicBezTo>
                <a:lnTo>
                  <a:pt x="50787" y="61846"/>
                </a:lnTo>
                <a:cubicBezTo>
                  <a:pt x="50787" y="80413"/>
                  <a:pt x="46691" y="95568"/>
                  <a:pt x="38500" y="107309"/>
                </a:cubicBezTo>
                <a:cubicBezTo>
                  <a:pt x="30308" y="119050"/>
                  <a:pt x="17475" y="124921"/>
                  <a:pt x="0" y="124921"/>
                </a:cubicBezTo>
                <a:lnTo>
                  <a:pt x="0" y="104442"/>
                </a:lnTo>
                <a:cubicBezTo>
                  <a:pt x="14744" y="101711"/>
                  <a:pt x="22390" y="88195"/>
                  <a:pt x="22936" y="63894"/>
                </a:cubicBezTo>
                <a:lnTo>
                  <a:pt x="12287" y="63894"/>
                </a:lnTo>
                <a:cubicBezTo>
                  <a:pt x="4095" y="63894"/>
                  <a:pt x="0" y="60071"/>
                  <a:pt x="0" y="52426"/>
                </a:cubicBezTo>
                <a:lnTo>
                  <a:pt x="0" y="14745"/>
                </a:lnTo>
                <a:cubicBezTo>
                  <a:pt x="0" y="4915"/>
                  <a:pt x="5188" y="0"/>
                  <a:pt x="15564" y="0"/>
                </a:cubicBez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cxnSp>
        <p:nvCxnSpPr>
          <p:cNvPr id="556" name="标题 1"/>
          <p:cNvCxnSpPr/>
          <p:nvPr/>
        </p:nvCxnSpPr>
        <p:spPr>
          <a:xfrm>
            <a:off x="293040" y="781560"/>
            <a:ext cx="11899800" cy="1080"/>
          </a:xfrm>
          <a:prstGeom prst="straightConnector1">
            <a:avLst/>
          </a:prstGeom>
          <a:ln cap="sq" w="38100">
            <a:solidFill>
              <a:srgbClr val="22aacf"/>
            </a:solidFill>
            <a:miter/>
          </a:ln>
        </p:spPr>
      </p:cxnSp>
      <p:cxnSp>
        <p:nvCxnSpPr>
          <p:cNvPr id="557" name="标题 1"/>
          <p:cNvCxnSpPr/>
          <p:nvPr/>
        </p:nvCxnSpPr>
        <p:spPr>
          <a:xfrm>
            <a:off x="293040" y="842400"/>
            <a:ext cx="11899800" cy="1080"/>
          </a:xfrm>
          <a:prstGeom prst="straightConnector1">
            <a:avLst/>
          </a:prstGeom>
          <a:ln cap="sq" w="9525">
            <a:solidFill>
              <a:srgbClr val="22aacf"/>
            </a:solidFill>
            <a:miter/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标题 1"/>
          <p:cNvSpPr/>
          <p:nvPr/>
        </p:nvSpPr>
        <p:spPr>
          <a:xfrm>
            <a:off x="0" y="0"/>
            <a:ext cx="12191040" cy="685692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9" name="标题 1"/>
          <p:cNvSpPr/>
          <p:nvPr/>
        </p:nvSpPr>
        <p:spPr>
          <a:xfrm>
            <a:off x="6355080" y="2021040"/>
            <a:ext cx="4858920" cy="2359440"/>
          </a:xfrm>
          <a:prstGeom prst="rect">
            <a:avLst/>
          </a:prstGeom>
          <a:solidFill>
            <a:schemeClr val="bg1"/>
          </a:solidFill>
          <a:ln cap="sq" w="12700">
            <a:solidFill>
              <a:srgbClr val="22aacf"/>
            </a:solidFill>
            <a:miter/>
          </a:ln>
          <a:effectLst>
            <a:outerShdw algn="ctr" blurRad="63360" dir="0" dist="0" kx="0" ky="0" rotWithShape="0" sx="100000" sy="100000">
              <a:schemeClr val="tx1">
                <a:alpha val="20000"/>
              </a:scheme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0" name="标题 1"/>
          <p:cNvSpPr/>
          <p:nvPr/>
        </p:nvSpPr>
        <p:spPr>
          <a:xfrm>
            <a:off x="1006200" y="2021040"/>
            <a:ext cx="4858920" cy="2359440"/>
          </a:xfrm>
          <a:prstGeom prst="rect">
            <a:avLst/>
          </a:prstGeom>
          <a:solidFill>
            <a:schemeClr val="bg1"/>
          </a:solidFill>
          <a:ln cap="sq" w="12700">
            <a:solidFill>
              <a:srgbClr val="22aacf"/>
            </a:solidFill>
            <a:miter/>
          </a:ln>
          <a:effectLst>
            <a:outerShdw algn="ctr" blurRad="63360" dir="0" dist="0" kx="0" ky="0" rotWithShape="0" sx="100000" sy="100000">
              <a:schemeClr val="tx1">
                <a:alpha val="20000"/>
              </a:scheme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1" name="标题 1"/>
          <p:cNvSpPr/>
          <p:nvPr/>
        </p:nvSpPr>
        <p:spPr>
          <a:xfrm>
            <a:off x="705960" y="1721160"/>
            <a:ext cx="599040" cy="599040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poppins-bold"/>
                <a:ea typeface="poppins-bold"/>
              </a:rPr>
              <a:t>!!</a:t>
            </a: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62" name="标题 1"/>
          <p:cNvSpPr/>
          <p:nvPr/>
        </p:nvSpPr>
        <p:spPr>
          <a:xfrm>
            <a:off x="1313640" y="2225160"/>
            <a:ext cx="4346640" cy="40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22aacf"/>
                </a:solidFill>
                <a:latin typeface="poppins-bold"/>
                <a:ea typeface="poppins-bold"/>
              </a:rPr>
              <a:t>Linux capabilities are like fine- grained root powers.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3" name="标题 1"/>
          <p:cNvSpPr/>
          <p:nvPr/>
        </p:nvSpPr>
        <p:spPr>
          <a:xfrm>
            <a:off x="1313640" y="2865240"/>
            <a:ext cx="3569760" cy="1235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939" spc="-1" strike="noStrike">
                <a:solidFill>
                  <a:srgbClr val="404040"/>
                </a:solidFill>
                <a:latin typeface="Poppins"/>
                <a:ea typeface="Poppins"/>
              </a:rPr>
              <a:t>- Containers inherit dozens of capabilities by default.</a:t>
            </a:r>
            <a:endParaRPr b="0" lang="en-IN" sz="939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939" spc="-1" strike="noStrike">
                <a:solidFill>
                  <a:srgbClr val="404040"/>
                </a:solidFill>
                <a:latin typeface="Poppins"/>
                <a:ea typeface="Poppins"/>
              </a:rPr>
              <a:t>- You should drop all and add only those explicitly required.</a:t>
            </a:r>
            <a:endParaRPr b="0" lang="en-IN" sz="939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4" name="标题 1"/>
          <p:cNvSpPr/>
          <p:nvPr/>
        </p:nvSpPr>
        <p:spPr>
          <a:xfrm>
            <a:off x="6669720" y="2261520"/>
            <a:ext cx="4024800" cy="333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22aacf"/>
                </a:solidFill>
                <a:latin typeface="poppins-bold"/>
                <a:ea typeface="poppins-bold"/>
              </a:rPr>
              <a:t>Example runtime command: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5" name="标题 1"/>
          <p:cNvSpPr/>
          <p:nvPr/>
        </p:nvSpPr>
        <p:spPr>
          <a:xfrm>
            <a:off x="6669720" y="2865240"/>
            <a:ext cx="3569760" cy="1235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404040"/>
                </a:solidFill>
                <a:latin typeface="Poppins"/>
                <a:ea typeface="Poppins"/>
              </a:rPr>
              <a:t>docker run - -cap- drop=ALL - -cap- add=NET_BIND_SERVICE myapp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566" name="标题 1"/>
          <p:cNvCxnSpPr/>
          <p:nvPr/>
        </p:nvCxnSpPr>
        <p:spPr>
          <a:xfrm>
            <a:off x="1397160" y="2636640"/>
            <a:ext cx="1137240" cy="1080"/>
          </a:xfrm>
          <a:prstGeom prst="straightConnector1">
            <a:avLst/>
          </a:prstGeom>
          <a:ln cap="sq" w="6350">
            <a:solidFill>
              <a:srgbClr val="000000"/>
            </a:solidFill>
            <a:miter/>
          </a:ln>
        </p:spPr>
      </p:cxnSp>
      <p:cxnSp>
        <p:nvCxnSpPr>
          <p:cNvPr id="567" name="标题 1"/>
          <p:cNvCxnSpPr/>
          <p:nvPr/>
        </p:nvCxnSpPr>
        <p:spPr>
          <a:xfrm>
            <a:off x="6794280" y="2636640"/>
            <a:ext cx="1137240" cy="1080"/>
          </a:xfrm>
          <a:prstGeom prst="straightConnector1">
            <a:avLst/>
          </a:prstGeom>
          <a:ln cap="sq" w="6350">
            <a:solidFill>
              <a:srgbClr val="000000"/>
            </a:solidFill>
            <a:miter/>
          </a:ln>
        </p:spPr>
      </p:cxnSp>
      <p:sp>
        <p:nvSpPr>
          <p:cNvPr id="568" name="标题 1"/>
          <p:cNvSpPr/>
          <p:nvPr/>
        </p:nvSpPr>
        <p:spPr>
          <a:xfrm>
            <a:off x="5048280" y="2931480"/>
            <a:ext cx="538920" cy="538920"/>
          </a:xfrm>
          <a:prstGeom prst="ellipse">
            <a:avLst/>
          </a:prstGeom>
          <a:solidFill>
            <a:schemeClr val="accent1"/>
          </a:solidFill>
          <a:ln w="12700">
            <a:noFill/>
          </a:ln>
          <a:effectLst>
            <a:outerShdw algn="ctr" blurRad="63360" dir="0" dist="0" kx="0" ky="0" rotWithShape="0" sx="102000" sy="102000">
              <a:schemeClr val="tx1">
                <a:alpha val="20000"/>
              </a:scheme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69" name="标题 1"/>
          <p:cNvSpPr/>
          <p:nvPr/>
        </p:nvSpPr>
        <p:spPr>
          <a:xfrm>
            <a:off x="5196960" y="3075480"/>
            <a:ext cx="241200" cy="250920"/>
          </a:xfrm>
          <a:custGeom>
            <a:avLst/>
            <a:gdLst>
              <a:gd name="textAreaLeft" fmla="*/ 0 w 241200"/>
              <a:gd name="textAreaRight" fmla="*/ 242280 w 241200"/>
              <a:gd name="textAreaTop" fmla="*/ 0 h 250920"/>
              <a:gd name="textAreaBottom" fmla="*/ 252000 h 250920"/>
            </a:gdLst>
            <a:ahLst/>
            <a:rect l="textAreaLeft" t="textAreaTop" r="textAreaRight" b="textAreaBottom"/>
            <a:pathLst>
              <a:path w="692417" h="720001">
                <a:moveTo>
                  <a:pt x="198153" y="663680"/>
                </a:moveTo>
                <a:lnTo>
                  <a:pt x="239787" y="663680"/>
                </a:lnTo>
                <a:lnTo>
                  <a:pt x="295235" y="663680"/>
                </a:lnTo>
                <a:lnTo>
                  <a:pt x="397182" y="663680"/>
                </a:lnTo>
                <a:lnTo>
                  <a:pt x="452630" y="663680"/>
                </a:lnTo>
                <a:lnTo>
                  <a:pt x="494264" y="663680"/>
                </a:lnTo>
                <a:cubicBezTo>
                  <a:pt x="509847" y="663680"/>
                  <a:pt x="522425" y="676259"/>
                  <a:pt x="522425" y="691841"/>
                </a:cubicBezTo>
                <a:cubicBezTo>
                  <a:pt x="522425" y="707423"/>
                  <a:pt x="509753" y="720001"/>
                  <a:pt x="494264" y="720001"/>
                </a:cubicBezTo>
                <a:lnTo>
                  <a:pt x="452630" y="720001"/>
                </a:lnTo>
                <a:lnTo>
                  <a:pt x="397182" y="720001"/>
                </a:lnTo>
                <a:lnTo>
                  <a:pt x="295235" y="720001"/>
                </a:lnTo>
                <a:lnTo>
                  <a:pt x="239787" y="720001"/>
                </a:lnTo>
                <a:lnTo>
                  <a:pt x="198153" y="720001"/>
                </a:lnTo>
                <a:cubicBezTo>
                  <a:pt x="182571" y="720001"/>
                  <a:pt x="169992" y="707423"/>
                  <a:pt x="169992" y="691841"/>
                </a:cubicBezTo>
                <a:cubicBezTo>
                  <a:pt x="169992" y="676259"/>
                  <a:pt x="182571" y="663680"/>
                  <a:pt x="198153" y="663680"/>
                </a:cubicBezTo>
                <a:close/>
                <a:moveTo>
                  <a:pt x="154400" y="572143"/>
                </a:moveTo>
                <a:lnTo>
                  <a:pt x="154241" y="572597"/>
                </a:lnTo>
                <a:lnTo>
                  <a:pt x="160423" y="572597"/>
                </a:lnTo>
                <a:close/>
                <a:moveTo>
                  <a:pt x="346215" y="0"/>
                </a:moveTo>
                <a:cubicBezTo>
                  <a:pt x="384232" y="0"/>
                  <a:pt x="421122" y="7510"/>
                  <a:pt x="456041" y="22341"/>
                </a:cubicBezTo>
                <a:cubicBezTo>
                  <a:pt x="489646" y="36609"/>
                  <a:pt x="519872" y="57072"/>
                  <a:pt x="545873" y="82980"/>
                </a:cubicBezTo>
                <a:cubicBezTo>
                  <a:pt x="571875" y="108981"/>
                  <a:pt x="592245" y="139207"/>
                  <a:pt x="606513" y="172812"/>
                </a:cubicBezTo>
                <a:cubicBezTo>
                  <a:pt x="621344" y="207637"/>
                  <a:pt x="628853" y="244621"/>
                  <a:pt x="628853" y="282638"/>
                </a:cubicBezTo>
                <a:lnTo>
                  <a:pt x="628853" y="493091"/>
                </a:lnTo>
                <a:lnTo>
                  <a:pt x="687990" y="585551"/>
                </a:lnTo>
                <a:cubicBezTo>
                  <a:pt x="693528" y="594187"/>
                  <a:pt x="693904" y="605263"/>
                  <a:pt x="688929" y="614275"/>
                </a:cubicBezTo>
                <a:cubicBezTo>
                  <a:pt x="684048" y="623286"/>
                  <a:pt x="674567" y="628918"/>
                  <a:pt x="664336" y="628918"/>
                </a:cubicBezTo>
                <a:lnTo>
                  <a:pt x="28189" y="628918"/>
                </a:lnTo>
                <a:cubicBezTo>
                  <a:pt x="17958" y="628918"/>
                  <a:pt x="8571" y="623380"/>
                  <a:pt x="3596" y="614462"/>
                </a:cubicBezTo>
                <a:cubicBezTo>
                  <a:pt x="-1380" y="605545"/>
                  <a:pt x="-1192" y="594656"/>
                  <a:pt x="4159" y="585927"/>
                </a:cubicBezTo>
                <a:lnTo>
                  <a:pt x="63578" y="489336"/>
                </a:lnTo>
                <a:lnTo>
                  <a:pt x="63578" y="282638"/>
                </a:lnTo>
                <a:cubicBezTo>
                  <a:pt x="63578" y="244621"/>
                  <a:pt x="71087" y="207731"/>
                  <a:pt x="85919" y="172812"/>
                </a:cubicBezTo>
                <a:cubicBezTo>
                  <a:pt x="100186" y="139207"/>
                  <a:pt x="120650" y="108981"/>
                  <a:pt x="146558" y="82980"/>
                </a:cubicBezTo>
                <a:cubicBezTo>
                  <a:pt x="172465" y="56978"/>
                  <a:pt x="202785" y="36609"/>
                  <a:pt x="236389" y="22341"/>
                </a:cubicBezTo>
                <a:cubicBezTo>
                  <a:pt x="271214" y="7510"/>
                  <a:pt x="308199" y="0"/>
                  <a:pt x="346215" y="0"/>
                </a:cubicBezTo>
                <a:close/>
              </a:path>
            </a:pathLst>
          </a:custGeom>
          <a:solidFill>
            <a:schemeClr val="bg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0" name="标题 1"/>
          <p:cNvSpPr/>
          <p:nvPr/>
        </p:nvSpPr>
        <p:spPr>
          <a:xfrm>
            <a:off x="10362240" y="2931480"/>
            <a:ext cx="538920" cy="538920"/>
          </a:xfrm>
          <a:prstGeom prst="ellipse">
            <a:avLst/>
          </a:prstGeom>
          <a:solidFill>
            <a:schemeClr val="accent1"/>
          </a:solidFill>
          <a:ln w="12700">
            <a:noFill/>
          </a:ln>
          <a:effectLst>
            <a:outerShdw algn="ctr" blurRad="63360" dir="0" dist="0" kx="0" ky="0" rotWithShape="0" sx="102000" sy="102000">
              <a:schemeClr val="tx1">
                <a:alpha val="20000"/>
              </a:scheme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71" name="标题 1"/>
          <p:cNvSpPr/>
          <p:nvPr/>
        </p:nvSpPr>
        <p:spPr>
          <a:xfrm>
            <a:off x="10506240" y="3090960"/>
            <a:ext cx="250920" cy="219600"/>
          </a:xfrm>
          <a:custGeom>
            <a:avLst/>
            <a:gdLst>
              <a:gd name="textAreaLeft" fmla="*/ 0 w 250920"/>
              <a:gd name="textAreaRight" fmla="*/ 252000 w 250920"/>
              <a:gd name="textAreaTop" fmla="*/ 0 h 219600"/>
              <a:gd name="textAreaBottom" fmla="*/ 220680 h 219600"/>
            </a:gdLst>
            <a:ahLst/>
            <a:rect l="textAreaLeft" t="textAreaTop" r="textAreaRight" b="textAreaBottom"/>
            <a:pathLst>
              <a:path w="822401" h="720000">
                <a:moveTo>
                  <a:pt x="411293" y="234366"/>
                </a:moveTo>
                <a:cubicBezTo>
                  <a:pt x="480577" y="234366"/>
                  <a:pt x="536928" y="290716"/>
                  <a:pt x="536928" y="360000"/>
                </a:cubicBezTo>
                <a:cubicBezTo>
                  <a:pt x="536928" y="429284"/>
                  <a:pt x="480577" y="485635"/>
                  <a:pt x="411293" y="485635"/>
                </a:cubicBezTo>
                <a:cubicBezTo>
                  <a:pt x="342009" y="485635"/>
                  <a:pt x="285659" y="429284"/>
                  <a:pt x="285659" y="360000"/>
                </a:cubicBezTo>
                <a:cubicBezTo>
                  <a:pt x="285659" y="290716"/>
                  <a:pt x="342009" y="234366"/>
                  <a:pt x="411293" y="234366"/>
                </a:cubicBezTo>
                <a:close/>
                <a:moveTo>
                  <a:pt x="411293" y="178938"/>
                </a:moveTo>
                <a:cubicBezTo>
                  <a:pt x="311432" y="178938"/>
                  <a:pt x="230231" y="260139"/>
                  <a:pt x="230231" y="360000"/>
                </a:cubicBezTo>
                <a:cubicBezTo>
                  <a:pt x="230231" y="459862"/>
                  <a:pt x="311432" y="541063"/>
                  <a:pt x="411293" y="541063"/>
                </a:cubicBezTo>
                <a:cubicBezTo>
                  <a:pt x="511154" y="541063"/>
                  <a:pt x="592355" y="459862"/>
                  <a:pt x="592355" y="360000"/>
                </a:cubicBezTo>
                <a:cubicBezTo>
                  <a:pt x="592355" y="260139"/>
                  <a:pt x="511154" y="178938"/>
                  <a:pt x="411293" y="178938"/>
                </a:cubicBezTo>
                <a:close/>
                <a:moveTo>
                  <a:pt x="219884" y="0"/>
                </a:moveTo>
                <a:lnTo>
                  <a:pt x="602517" y="0"/>
                </a:lnTo>
                <a:cubicBezTo>
                  <a:pt x="612679" y="0"/>
                  <a:pt x="622194" y="5451"/>
                  <a:pt x="627275" y="14319"/>
                </a:cubicBezTo>
                <a:lnTo>
                  <a:pt x="818591" y="345682"/>
                </a:lnTo>
                <a:cubicBezTo>
                  <a:pt x="823672" y="354550"/>
                  <a:pt x="823672" y="365451"/>
                  <a:pt x="818591" y="374319"/>
                </a:cubicBezTo>
                <a:lnTo>
                  <a:pt x="627367" y="705682"/>
                </a:lnTo>
                <a:cubicBezTo>
                  <a:pt x="622286" y="714550"/>
                  <a:pt x="612771" y="720000"/>
                  <a:pt x="602609" y="720000"/>
                </a:cubicBezTo>
                <a:lnTo>
                  <a:pt x="219977" y="720000"/>
                </a:lnTo>
                <a:cubicBezTo>
                  <a:pt x="209815" y="720000"/>
                  <a:pt x="200300" y="714550"/>
                  <a:pt x="195219" y="705682"/>
                </a:cubicBezTo>
                <a:lnTo>
                  <a:pt x="3811" y="374319"/>
                </a:lnTo>
                <a:cubicBezTo>
                  <a:pt x="-1270" y="365543"/>
                  <a:pt x="-1270" y="354550"/>
                  <a:pt x="3811" y="345682"/>
                </a:cubicBezTo>
                <a:lnTo>
                  <a:pt x="195127" y="14319"/>
                </a:lnTo>
                <a:cubicBezTo>
                  <a:pt x="200208" y="5451"/>
                  <a:pt x="209723" y="0"/>
                  <a:pt x="219884" y="0"/>
                </a:cubicBezTo>
                <a:close/>
              </a:path>
            </a:pathLst>
          </a:custGeom>
          <a:solidFill>
            <a:schemeClr val="bg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2" name="标题 1"/>
          <p:cNvSpPr/>
          <p:nvPr/>
        </p:nvSpPr>
        <p:spPr>
          <a:xfrm>
            <a:off x="541440" y="228600"/>
            <a:ext cx="11124000" cy="43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poppins-bold"/>
                <a:ea typeface="poppins-bold"/>
              </a:rPr>
              <a:t>Drop Unnecessary Capabilities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3" name="标题 1"/>
          <p:cNvSpPr/>
          <p:nvPr/>
        </p:nvSpPr>
        <p:spPr>
          <a:xfrm flipH="1" flipV="1">
            <a:off x="292680" y="288720"/>
            <a:ext cx="172080" cy="123840"/>
          </a:xfrm>
          <a:custGeom>
            <a:avLst/>
            <a:gdLst>
              <a:gd name="textAreaLeft" fmla="*/ 720 w 172080"/>
              <a:gd name="textAreaRight" fmla="*/ 173880 w 172080"/>
              <a:gd name="textAreaTop" fmla="*/ 720 h 123840"/>
              <a:gd name="textAreaBottom" fmla="*/ 125640 h 123840"/>
            </a:gdLst>
            <a:ahLst/>
            <a:rect l="textAreaLeft" t="textAreaTop" r="textAreaRight" b="textAreaBottom"/>
            <a:pathLst>
              <a:path w="121644" h="124921">
                <a:moveTo>
                  <a:pt x="86420" y="0"/>
                </a:moveTo>
                <a:lnTo>
                  <a:pt x="106489" y="0"/>
                </a:lnTo>
                <a:cubicBezTo>
                  <a:pt x="111131" y="0"/>
                  <a:pt x="114817" y="1297"/>
                  <a:pt x="117548" y="3891"/>
                </a:cubicBezTo>
                <a:cubicBezTo>
                  <a:pt x="120278" y="6485"/>
                  <a:pt x="121644" y="10103"/>
                  <a:pt x="121644" y="14745"/>
                </a:cubicBezTo>
                <a:lnTo>
                  <a:pt x="121644" y="61846"/>
                </a:lnTo>
                <a:cubicBezTo>
                  <a:pt x="121644" y="80413"/>
                  <a:pt x="117548" y="95568"/>
                  <a:pt x="109356" y="107309"/>
                </a:cubicBezTo>
                <a:cubicBezTo>
                  <a:pt x="101165" y="119050"/>
                  <a:pt x="88331" y="124921"/>
                  <a:pt x="70856" y="124921"/>
                </a:cubicBezTo>
                <a:lnTo>
                  <a:pt x="70856" y="104442"/>
                </a:lnTo>
                <a:cubicBezTo>
                  <a:pt x="85601" y="101711"/>
                  <a:pt x="93246" y="88195"/>
                  <a:pt x="93792" y="63894"/>
                </a:cubicBezTo>
                <a:lnTo>
                  <a:pt x="83143" y="63894"/>
                </a:lnTo>
                <a:cubicBezTo>
                  <a:pt x="74952" y="63894"/>
                  <a:pt x="70856" y="60071"/>
                  <a:pt x="70856" y="52426"/>
                </a:cubicBezTo>
                <a:lnTo>
                  <a:pt x="70856" y="14745"/>
                </a:lnTo>
                <a:cubicBezTo>
                  <a:pt x="70856" y="4915"/>
                  <a:pt x="76044" y="0"/>
                  <a:pt x="86420" y="0"/>
                </a:cubicBezTo>
                <a:close/>
                <a:moveTo>
                  <a:pt x="15564" y="0"/>
                </a:moveTo>
                <a:lnTo>
                  <a:pt x="35633" y="0"/>
                </a:lnTo>
                <a:cubicBezTo>
                  <a:pt x="40275" y="0"/>
                  <a:pt x="43961" y="1297"/>
                  <a:pt x="46691" y="3891"/>
                </a:cubicBezTo>
                <a:cubicBezTo>
                  <a:pt x="49422" y="6485"/>
                  <a:pt x="50787" y="10103"/>
                  <a:pt x="50787" y="14745"/>
                </a:cubicBezTo>
                <a:lnTo>
                  <a:pt x="50787" y="61846"/>
                </a:lnTo>
                <a:cubicBezTo>
                  <a:pt x="50787" y="80413"/>
                  <a:pt x="46691" y="95568"/>
                  <a:pt x="38500" y="107309"/>
                </a:cubicBezTo>
                <a:cubicBezTo>
                  <a:pt x="30308" y="119050"/>
                  <a:pt x="17475" y="124921"/>
                  <a:pt x="0" y="124921"/>
                </a:cubicBezTo>
                <a:lnTo>
                  <a:pt x="0" y="104442"/>
                </a:lnTo>
                <a:cubicBezTo>
                  <a:pt x="14744" y="101711"/>
                  <a:pt x="22390" y="88195"/>
                  <a:pt x="22936" y="63894"/>
                </a:cubicBezTo>
                <a:lnTo>
                  <a:pt x="12287" y="63894"/>
                </a:lnTo>
                <a:cubicBezTo>
                  <a:pt x="4095" y="63894"/>
                  <a:pt x="0" y="60071"/>
                  <a:pt x="0" y="52426"/>
                </a:cubicBezTo>
                <a:lnTo>
                  <a:pt x="0" y="14745"/>
                </a:lnTo>
                <a:cubicBezTo>
                  <a:pt x="0" y="4915"/>
                  <a:pt x="5188" y="0"/>
                  <a:pt x="15564" y="0"/>
                </a:cubicBez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cxnSp>
        <p:nvCxnSpPr>
          <p:cNvPr id="574" name="标题 1"/>
          <p:cNvCxnSpPr/>
          <p:nvPr/>
        </p:nvCxnSpPr>
        <p:spPr>
          <a:xfrm>
            <a:off x="293040" y="781560"/>
            <a:ext cx="11899800" cy="1080"/>
          </a:xfrm>
          <a:prstGeom prst="straightConnector1">
            <a:avLst/>
          </a:prstGeom>
          <a:ln cap="sq" w="38100">
            <a:solidFill>
              <a:srgbClr val="22aacf"/>
            </a:solidFill>
            <a:miter/>
          </a:ln>
        </p:spPr>
      </p:cxnSp>
      <p:cxnSp>
        <p:nvCxnSpPr>
          <p:cNvPr id="575" name="标题 1"/>
          <p:cNvCxnSpPr/>
          <p:nvPr/>
        </p:nvCxnSpPr>
        <p:spPr>
          <a:xfrm>
            <a:off x="293040" y="842400"/>
            <a:ext cx="11899800" cy="1080"/>
          </a:xfrm>
          <a:prstGeom prst="straightConnector1">
            <a:avLst/>
          </a:prstGeom>
          <a:ln cap="sq" w="9525">
            <a:solidFill>
              <a:srgbClr val="22aacf"/>
            </a:solidFill>
            <a:miter/>
          </a:ln>
        </p:spPr>
      </p:cxnSp>
      <p:sp>
        <p:nvSpPr>
          <p:cNvPr id="576" name="标题 1"/>
          <p:cNvSpPr/>
          <p:nvPr/>
        </p:nvSpPr>
        <p:spPr>
          <a:xfrm>
            <a:off x="6065640" y="1721160"/>
            <a:ext cx="599040" cy="599040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poppins-bold"/>
                <a:ea typeface="poppins-bold"/>
              </a:rPr>
              <a:t>$</a:t>
            </a: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标题 1"/>
          <p:cNvSpPr/>
          <p:nvPr/>
        </p:nvSpPr>
        <p:spPr>
          <a:xfrm>
            <a:off x="660240" y="1742040"/>
            <a:ext cx="3418920" cy="3778920"/>
          </a:xfrm>
          <a:prstGeom prst="roundRect">
            <a:avLst>
              <a:gd name="adj" fmla="val 7804"/>
            </a:avLst>
          </a:prstGeom>
          <a:solidFill>
            <a:schemeClr val="bg1"/>
          </a:solidFill>
          <a:ln w="9525">
            <a:solidFill>
              <a:srgbClr val="74cfe8"/>
            </a:solidFill>
            <a:miter/>
          </a:ln>
          <a:effectLst>
            <a:outerShdw algn="tl" blurRad="317520" dir="2700000" dist="126260" kx="0" ky="0" rotWithShape="0" sx="100000" sy="100000">
              <a:schemeClr val="accent1">
                <a:alpha val="10000"/>
              </a:scheme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8" name="标题 1"/>
          <p:cNvSpPr/>
          <p:nvPr/>
        </p:nvSpPr>
        <p:spPr>
          <a:xfrm>
            <a:off x="870840" y="2034720"/>
            <a:ext cx="358920" cy="35892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poppins-bold"/>
                <a:ea typeface="poppins-bold"/>
              </a:rPr>
              <a:t> 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9" name="标题 1"/>
          <p:cNvSpPr/>
          <p:nvPr/>
        </p:nvSpPr>
        <p:spPr>
          <a:xfrm>
            <a:off x="930240" y="2123280"/>
            <a:ext cx="2878920" cy="32292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262626"/>
                </a:solidFill>
                <a:latin typeface="poppins-bold"/>
                <a:ea typeface="poppins-bold"/>
              </a:rPr>
              <a:t>Read-only root filesystem: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0" name="标题 1"/>
          <p:cNvSpPr/>
          <p:nvPr/>
        </p:nvSpPr>
        <p:spPr>
          <a:xfrm>
            <a:off x="930240" y="2750040"/>
            <a:ext cx="2878920" cy="233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262626"/>
                </a:solidFill>
                <a:latin typeface="Poppins"/>
                <a:ea typeface="Poppins"/>
              </a:rPr>
              <a:t>Prevent tampering with container internals.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1" name="标题 1"/>
          <p:cNvSpPr/>
          <p:nvPr/>
        </p:nvSpPr>
        <p:spPr>
          <a:xfrm>
            <a:off x="4379760" y="1742040"/>
            <a:ext cx="3418920" cy="3778920"/>
          </a:xfrm>
          <a:prstGeom prst="roundRect">
            <a:avLst>
              <a:gd name="adj" fmla="val 7804"/>
            </a:avLst>
          </a:prstGeom>
          <a:solidFill>
            <a:schemeClr val="bg1"/>
          </a:solidFill>
          <a:ln w="9525">
            <a:solidFill>
              <a:srgbClr val="74cfe8"/>
            </a:solidFill>
            <a:miter/>
          </a:ln>
          <a:effectLst>
            <a:outerShdw algn="tl" blurRad="317520" dir="2700000" dist="126260" kx="0" ky="0" rotWithShape="0" sx="100000" sy="100000">
              <a:schemeClr val="accent1">
                <a:alpha val="10000"/>
              </a:scheme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2" name="标题 1"/>
          <p:cNvSpPr/>
          <p:nvPr/>
        </p:nvSpPr>
        <p:spPr>
          <a:xfrm>
            <a:off x="4590000" y="2034720"/>
            <a:ext cx="358920" cy="35892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poppins-bold"/>
                <a:ea typeface="poppins-bold"/>
              </a:rPr>
              <a:t> 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3" name="标题 1"/>
          <p:cNvSpPr/>
          <p:nvPr/>
        </p:nvSpPr>
        <p:spPr>
          <a:xfrm>
            <a:off x="4649760" y="2123280"/>
            <a:ext cx="2878920" cy="32292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262626"/>
                </a:solidFill>
                <a:latin typeface="poppins-bold"/>
                <a:ea typeface="poppins-bold"/>
              </a:rPr>
              <a:t>No privilege escalation: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4" name="标题 1"/>
          <p:cNvSpPr/>
          <p:nvPr/>
        </p:nvSpPr>
        <p:spPr>
          <a:xfrm>
            <a:off x="4649760" y="2750040"/>
            <a:ext cx="2878920" cy="2338920"/>
          </a:xfrm>
          <a:prstGeom prst="rect">
            <a:avLst/>
          </a:prstGeom>
          <a:solidFill>
            <a:schemeClr val="bg1">
              <a:alpha val="100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262626"/>
                </a:solidFill>
                <a:latin typeface="Poppins"/>
                <a:ea typeface="Poppins"/>
              </a:rPr>
              <a:t>Prevent </a:t>
            </a:r>
            <a:r>
              <a:rPr b="0" i="1" lang="en-US" sz="1400" spc="-1" strike="noStrike" u="sng">
                <a:solidFill>
                  <a:srgbClr val="262626"/>
                </a:solidFill>
                <a:uFillTx/>
                <a:latin typeface="Poppins"/>
                <a:ea typeface="Poppins"/>
              </a:rPr>
              <a:t>setuid</a:t>
            </a:r>
            <a:r>
              <a:rPr b="0" lang="en-US" sz="1400" spc="-1" strike="noStrike">
                <a:solidFill>
                  <a:srgbClr val="262626"/>
                </a:solidFill>
                <a:latin typeface="Poppins"/>
                <a:ea typeface="Poppins"/>
              </a:rPr>
              <a:t> programs from becoming root.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5" name="标题 1"/>
          <p:cNvSpPr/>
          <p:nvPr/>
        </p:nvSpPr>
        <p:spPr>
          <a:xfrm>
            <a:off x="8098920" y="1742040"/>
            <a:ext cx="3418920" cy="3778920"/>
          </a:xfrm>
          <a:prstGeom prst="roundRect">
            <a:avLst>
              <a:gd name="adj" fmla="val 7804"/>
            </a:avLst>
          </a:prstGeom>
          <a:solidFill>
            <a:schemeClr val="bg1"/>
          </a:solidFill>
          <a:ln w="9525">
            <a:solidFill>
              <a:srgbClr val="74cfe8"/>
            </a:solidFill>
            <a:miter/>
          </a:ln>
          <a:effectLst>
            <a:outerShdw algn="tl" blurRad="317520" dir="2700000" dist="126260" kx="0" ky="0" rotWithShape="0" sx="100000" sy="100000">
              <a:schemeClr val="accent1">
                <a:alpha val="10000"/>
              </a:scheme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6" name="标题 1"/>
          <p:cNvSpPr/>
          <p:nvPr/>
        </p:nvSpPr>
        <p:spPr>
          <a:xfrm>
            <a:off x="8309160" y="2034720"/>
            <a:ext cx="358920" cy="35892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poppins-bold"/>
                <a:ea typeface="poppins-bold"/>
              </a:rPr>
              <a:t> 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7" name="标题 1"/>
          <p:cNvSpPr/>
          <p:nvPr/>
        </p:nvSpPr>
        <p:spPr>
          <a:xfrm>
            <a:off x="8368920" y="2123280"/>
            <a:ext cx="2878920" cy="32292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262626"/>
                </a:solidFill>
                <a:latin typeface="poppins-bold"/>
                <a:ea typeface="poppins-bold"/>
              </a:rPr>
              <a:t>Example runtime flags: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8" name="标题 1"/>
          <p:cNvSpPr/>
          <p:nvPr/>
        </p:nvSpPr>
        <p:spPr>
          <a:xfrm>
            <a:off x="8368920" y="2750040"/>
            <a:ext cx="2878920" cy="233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62626"/>
                </a:solidFill>
                <a:latin typeface="Poppins"/>
                <a:ea typeface="Poppins"/>
              </a:rPr>
              <a:t>docker run \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62626"/>
                </a:solidFill>
                <a:latin typeface="Poppins"/>
                <a:ea typeface="Poppins"/>
              </a:rPr>
              <a:t>--read-only \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62626"/>
                </a:solidFill>
                <a:latin typeface="Poppins"/>
                <a:ea typeface="Poppins"/>
              </a:rPr>
              <a:t>--tmpfs /tmp \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62626"/>
                </a:solidFill>
                <a:latin typeface="Poppins"/>
                <a:ea typeface="Poppins"/>
              </a:rPr>
              <a:t>--security-opt no-new-privileges:true \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62626"/>
                </a:solidFill>
                <a:latin typeface="Poppins"/>
                <a:ea typeface="Poppins"/>
              </a:rPr>
              <a:t>myapp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9" name="标题 1"/>
          <p:cNvSpPr/>
          <p:nvPr/>
        </p:nvSpPr>
        <p:spPr>
          <a:xfrm>
            <a:off x="541440" y="228600"/>
            <a:ext cx="11124000" cy="43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poppins-bold"/>
                <a:ea typeface="poppins-bold"/>
              </a:rPr>
              <a:t>Filesystem Security Options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0" name="标题 1"/>
          <p:cNvSpPr/>
          <p:nvPr/>
        </p:nvSpPr>
        <p:spPr>
          <a:xfrm flipH="1" flipV="1">
            <a:off x="292680" y="288720"/>
            <a:ext cx="172080" cy="123840"/>
          </a:xfrm>
          <a:custGeom>
            <a:avLst/>
            <a:gdLst>
              <a:gd name="textAreaLeft" fmla="*/ 720 w 172080"/>
              <a:gd name="textAreaRight" fmla="*/ 173880 w 172080"/>
              <a:gd name="textAreaTop" fmla="*/ 720 h 123840"/>
              <a:gd name="textAreaBottom" fmla="*/ 125640 h 123840"/>
            </a:gdLst>
            <a:ahLst/>
            <a:rect l="textAreaLeft" t="textAreaTop" r="textAreaRight" b="textAreaBottom"/>
            <a:pathLst>
              <a:path w="121644" h="124921">
                <a:moveTo>
                  <a:pt x="86420" y="0"/>
                </a:moveTo>
                <a:lnTo>
                  <a:pt x="106489" y="0"/>
                </a:lnTo>
                <a:cubicBezTo>
                  <a:pt x="111131" y="0"/>
                  <a:pt x="114817" y="1297"/>
                  <a:pt x="117548" y="3891"/>
                </a:cubicBezTo>
                <a:cubicBezTo>
                  <a:pt x="120278" y="6485"/>
                  <a:pt x="121644" y="10103"/>
                  <a:pt x="121644" y="14745"/>
                </a:cubicBezTo>
                <a:lnTo>
                  <a:pt x="121644" y="61846"/>
                </a:lnTo>
                <a:cubicBezTo>
                  <a:pt x="121644" y="80413"/>
                  <a:pt x="117548" y="95568"/>
                  <a:pt x="109356" y="107309"/>
                </a:cubicBezTo>
                <a:cubicBezTo>
                  <a:pt x="101165" y="119050"/>
                  <a:pt x="88331" y="124921"/>
                  <a:pt x="70856" y="124921"/>
                </a:cubicBezTo>
                <a:lnTo>
                  <a:pt x="70856" y="104442"/>
                </a:lnTo>
                <a:cubicBezTo>
                  <a:pt x="85601" y="101711"/>
                  <a:pt x="93246" y="88195"/>
                  <a:pt x="93792" y="63894"/>
                </a:cubicBezTo>
                <a:lnTo>
                  <a:pt x="83143" y="63894"/>
                </a:lnTo>
                <a:cubicBezTo>
                  <a:pt x="74952" y="63894"/>
                  <a:pt x="70856" y="60071"/>
                  <a:pt x="70856" y="52426"/>
                </a:cubicBezTo>
                <a:lnTo>
                  <a:pt x="70856" y="14745"/>
                </a:lnTo>
                <a:cubicBezTo>
                  <a:pt x="70856" y="4915"/>
                  <a:pt x="76044" y="0"/>
                  <a:pt x="86420" y="0"/>
                </a:cubicBezTo>
                <a:close/>
                <a:moveTo>
                  <a:pt x="15564" y="0"/>
                </a:moveTo>
                <a:lnTo>
                  <a:pt x="35633" y="0"/>
                </a:lnTo>
                <a:cubicBezTo>
                  <a:pt x="40275" y="0"/>
                  <a:pt x="43961" y="1297"/>
                  <a:pt x="46691" y="3891"/>
                </a:cubicBezTo>
                <a:cubicBezTo>
                  <a:pt x="49422" y="6485"/>
                  <a:pt x="50787" y="10103"/>
                  <a:pt x="50787" y="14745"/>
                </a:cubicBezTo>
                <a:lnTo>
                  <a:pt x="50787" y="61846"/>
                </a:lnTo>
                <a:cubicBezTo>
                  <a:pt x="50787" y="80413"/>
                  <a:pt x="46691" y="95568"/>
                  <a:pt x="38500" y="107309"/>
                </a:cubicBezTo>
                <a:cubicBezTo>
                  <a:pt x="30308" y="119050"/>
                  <a:pt x="17475" y="124921"/>
                  <a:pt x="0" y="124921"/>
                </a:cubicBezTo>
                <a:lnTo>
                  <a:pt x="0" y="104442"/>
                </a:lnTo>
                <a:cubicBezTo>
                  <a:pt x="14744" y="101711"/>
                  <a:pt x="22390" y="88195"/>
                  <a:pt x="22936" y="63894"/>
                </a:cubicBezTo>
                <a:lnTo>
                  <a:pt x="12287" y="63894"/>
                </a:lnTo>
                <a:cubicBezTo>
                  <a:pt x="4095" y="63894"/>
                  <a:pt x="0" y="60071"/>
                  <a:pt x="0" y="52426"/>
                </a:cubicBezTo>
                <a:lnTo>
                  <a:pt x="0" y="14745"/>
                </a:lnTo>
                <a:cubicBezTo>
                  <a:pt x="0" y="4915"/>
                  <a:pt x="5188" y="0"/>
                  <a:pt x="15564" y="0"/>
                </a:cubicBez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cxnSp>
        <p:nvCxnSpPr>
          <p:cNvPr id="591" name="标题 1"/>
          <p:cNvCxnSpPr/>
          <p:nvPr/>
        </p:nvCxnSpPr>
        <p:spPr>
          <a:xfrm>
            <a:off x="293040" y="781560"/>
            <a:ext cx="11899800" cy="1080"/>
          </a:xfrm>
          <a:prstGeom prst="straightConnector1">
            <a:avLst/>
          </a:prstGeom>
          <a:ln cap="sq" w="38100">
            <a:solidFill>
              <a:srgbClr val="22aacf"/>
            </a:solidFill>
            <a:miter/>
          </a:ln>
        </p:spPr>
      </p:cxnSp>
      <p:cxnSp>
        <p:nvCxnSpPr>
          <p:cNvPr id="592" name="标题 1"/>
          <p:cNvCxnSpPr/>
          <p:nvPr/>
        </p:nvCxnSpPr>
        <p:spPr>
          <a:xfrm>
            <a:off x="293040" y="842400"/>
            <a:ext cx="11899800" cy="1080"/>
          </a:xfrm>
          <a:prstGeom prst="straightConnector1">
            <a:avLst/>
          </a:prstGeom>
          <a:ln cap="sq" w="9525">
            <a:solidFill>
              <a:srgbClr val="22aacf"/>
            </a:solidFill>
            <a:miter/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标题 1"/>
          <p:cNvSpPr/>
          <p:nvPr/>
        </p:nvSpPr>
        <p:spPr>
          <a:xfrm>
            <a:off x="0" y="0"/>
            <a:ext cx="12191040" cy="685692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4" name="标题 1"/>
          <p:cNvSpPr/>
          <p:nvPr/>
        </p:nvSpPr>
        <p:spPr>
          <a:xfrm>
            <a:off x="541440" y="228600"/>
            <a:ext cx="11124000" cy="43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poppins-bold"/>
                <a:ea typeface="poppins-bold"/>
              </a:rPr>
              <a:t>Dockerﬁle Hardening Summary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5" name="标题 1"/>
          <p:cNvSpPr/>
          <p:nvPr/>
        </p:nvSpPr>
        <p:spPr>
          <a:xfrm flipH="1" flipV="1">
            <a:off x="292680" y="288720"/>
            <a:ext cx="172080" cy="123840"/>
          </a:xfrm>
          <a:custGeom>
            <a:avLst/>
            <a:gdLst>
              <a:gd name="textAreaLeft" fmla="*/ 720 w 172080"/>
              <a:gd name="textAreaRight" fmla="*/ 173880 w 172080"/>
              <a:gd name="textAreaTop" fmla="*/ 720 h 123840"/>
              <a:gd name="textAreaBottom" fmla="*/ 125640 h 123840"/>
            </a:gdLst>
            <a:ahLst/>
            <a:rect l="textAreaLeft" t="textAreaTop" r="textAreaRight" b="textAreaBottom"/>
            <a:pathLst>
              <a:path w="121644" h="124921">
                <a:moveTo>
                  <a:pt x="86420" y="0"/>
                </a:moveTo>
                <a:lnTo>
                  <a:pt x="106489" y="0"/>
                </a:lnTo>
                <a:cubicBezTo>
                  <a:pt x="111131" y="0"/>
                  <a:pt x="114817" y="1297"/>
                  <a:pt x="117548" y="3891"/>
                </a:cubicBezTo>
                <a:cubicBezTo>
                  <a:pt x="120278" y="6485"/>
                  <a:pt x="121644" y="10103"/>
                  <a:pt x="121644" y="14745"/>
                </a:cubicBezTo>
                <a:lnTo>
                  <a:pt x="121644" y="61846"/>
                </a:lnTo>
                <a:cubicBezTo>
                  <a:pt x="121644" y="80413"/>
                  <a:pt x="117548" y="95568"/>
                  <a:pt x="109356" y="107309"/>
                </a:cubicBezTo>
                <a:cubicBezTo>
                  <a:pt x="101165" y="119050"/>
                  <a:pt x="88331" y="124921"/>
                  <a:pt x="70856" y="124921"/>
                </a:cubicBezTo>
                <a:lnTo>
                  <a:pt x="70856" y="104442"/>
                </a:lnTo>
                <a:cubicBezTo>
                  <a:pt x="85601" y="101711"/>
                  <a:pt x="93246" y="88195"/>
                  <a:pt x="93792" y="63894"/>
                </a:cubicBezTo>
                <a:lnTo>
                  <a:pt x="83143" y="63894"/>
                </a:lnTo>
                <a:cubicBezTo>
                  <a:pt x="74952" y="63894"/>
                  <a:pt x="70856" y="60071"/>
                  <a:pt x="70856" y="52426"/>
                </a:cubicBezTo>
                <a:lnTo>
                  <a:pt x="70856" y="14745"/>
                </a:lnTo>
                <a:cubicBezTo>
                  <a:pt x="70856" y="4915"/>
                  <a:pt x="76044" y="0"/>
                  <a:pt x="86420" y="0"/>
                </a:cubicBezTo>
                <a:close/>
                <a:moveTo>
                  <a:pt x="15564" y="0"/>
                </a:moveTo>
                <a:lnTo>
                  <a:pt x="35633" y="0"/>
                </a:lnTo>
                <a:cubicBezTo>
                  <a:pt x="40275" y="0"/>
                  <a:pt x="43961" y="1297"/>
                  <a:pt x="46691" y="3891"/>
                </a:cubicBezTo>
                <a:cubicBezTo>
                  <a:pt x="49422" y="6485"/>
                  <a:pt x="50787" y="10103"/>
                  <a:pt x="50787" y="14745"/>
                </a:cubicBezTo>
                <a:lnTo>
                  <a:pt x="50787" y="61846"/>
                </a:lnTo>
                <a:cubicBezTo>
                  <a:pt x="50787" y="80413"/>
                  <a:pt x="46691" y="95568"/>
                  <a:pt x="38500" y="107309"/>
                </a:cubicBezTo>
                <a:cubicBezTo>
                  <a:pt x="30308" y="119050"/>
                  <a:pt x="17475" y="124921"/>
                  <a:pt x="0" y="124921"/>
                </a:cubicBezTo>
                <a:lnTo>
                  <a:pt x="0" y="104442"/>
                </a:lnTo>
                <a:cubicBezTo>
                  <a:pt x="14744" y="101711"/>
                  <a:pt x="22390" y="88195"/>
                  <a:pt x="22936" y="63894"/>
                </a:cubicBezTo>
                <a:lnTo>
                  <a:pt x="12287" y="63894"/>
                </a:lnTo>
                <a:cubicBezTo>
                  <a:pt x="4095" y="63894"/>
                  <a:pt x="0" y="60071"/>
                  <a:pt x="0" y="52426"/>
                </a:cubicBezTo>
                <a:lnTo>
                  <a:pt x="0" y="14745"/>
                </a:lnTo>
                <a:cubicBezTo>
                  <a:pt x="0" y="4915"/>
                  <a:pt x="5188" y="0"/>
                  <a:pt x="15564" y="0"/>
                </a:cubicBez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cxnSp>
        <p:nvCxnSpPr>
          <p:cNvPr id="596" name="标题 1"/>
          <p:cNvCxnSpPr/>
          <p:nvPr/>
        </p:nvCxnSpPr>
        <p:spPr>
          <a:xfrm>
            <a:off x="293040" y="781560"/>
            <a:ext cx="11899800" cy="1080"/>
          </a:xfrm>
          <a:prstGeom prst="straightConnector1">
            <a:avLst/>
          </a:prstGeom>
          <a:ln cap="sq" w="38100">
            <a:solidFill>
              <a:srgbClr val="22aacf"/>
            </a:solidFill>
            <a:miter/>
          </a:ln>
        </p:spPr>
      </p:cxnSp>
      <p:cxnSp>
        <p:nvCxnSpPr>
          <p:cNvPr id="597" name="标题 1"/>
          <p:cNvCxnSpPr/>
          <p:nvPr/>
        </p:nvCxnSpPr>
        <p:spPr>
          <a:xfrm>
            <a:off x="293040" y="842400"/>
            <a:ext cx="11899800" cy="1080"/>
          </a:xfrm>
          <a:prstGeom prst="straightConnector1">
            <a:avLst/>
          </a:prstGeom>
          <a:ln cap="sq" w="9525">
            <a:solidFill>
              <a:srgbClr val="22aacf"/>
            </a:solidFill>
            <a:miter/>
          </a:ln>
        </p:spPr>
      </p:cxnSp>
      <p:graphicFrame>
        <p:nvGraphicFramePr>
          <p:cNvPr id="598" name="表格 7"/>
          <p:cNvGraphicFramePr/>
          <p:nvPr/>
        </p:nvGraphicFramePr>
        <p:xfrm>
          <a:off x="1765440" y="2197080"/>
          <a:ext cx="8653320" cy="1976400"/>
        </p:xfrm>
        <a:graphic>
          <a:graphicData uri="http://schemas.openxmlformats.org/drawingml/2006/table">
            <a:tbl>
              <a:tblPr/>
              <a:tblGrid>
                <a:gridCol w="3740400"/>
                <a:gridCol w="4913280"/>
              </a:tblGrid>
              <a:tr h="393480"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 </a:t>
                      </a: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Action</a:t>
                      </a:r>
                      <a:endParaRPr b="0" lang="en-IN" sz="18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2520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 </a:t>
                      </a: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Dockerfile / Args</a:t>
                      </a:r>
                      <a:endParaRPr b="0" lang="en-IN" sz="18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2520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2"/>
                    </a:solidFill>
                  </a:tcPr>
                </a:tc>
              </a:tr>
              <a:tr h="393480"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Use non-root user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USER appuser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80880"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Drop capabilities 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--cap-drop=ALL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27680"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No privilege escalation 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--security-opt no-new-privileges:true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80880"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Read-only ﬁlesystem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--read-only, --tmpfs /tmp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标题 1"/>
          <p:cNvSpPr/>
          <p:nvPr/>
        </p:nvSpPr>
        <p:spPr>
          <a:xfrm>
            <a:off x="0" y="0"/>
            <a:ext cx="12191040" cy="685692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0" name="标题 1"/>
          <p:cNvSpPr/>
          <p:nvPr/>
        </p:nvSpPr>
        <p:spPr>
          <a:xfrm>
            <a:off x="1508760" y="1355400"/>
            <a:ext cx="2071800" cy="1485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cap="sq" w="12700">
            <a:solidFill>
              <a:srgbClr val="22aac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1" name="标题 1"/>
          <p:cNvSpPr/>
          <p:nvPr/>
        </p:nvSpPr>
        <p:spPr>
          <a:xfrm>
            <a:off x="2465640" y="1739880"/>
            <a:ext cx="8204040" cy="999360"/>
          </a:xfrm>
          <a:prstGeom prst="roundRect">
            <a:avLst>
              <a:gd name="adj" fmla="val 11184"/>
            </a:avLst>
          </a:prstGeom>
          <a:solidFill>
            <a:schemeClr val="bg1"/>
          </a:solidFill>
          <a:ln cap="sq" w="12700">
            <a:solidFill>
              <a:srgbClr val="22aac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2" name="标题 1"/>
          <p:cNvSpPr/>
          <p:nvPr/>
        </p:nvSpPr>
        <p:spPr>
          <a:xfrm>
            <a:off x="1675800" y="1355400"/>
            <a:ext cx="2071800" cy="14850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03" name="标题 1"/>
          <p:cNvSpPr/>
          <p:nvPr/>
        </p:nvSpPr>
        <p:spPr>
          <a:xfrm>
            <a:off x="2043720" y="1540080"/>
            <a:ext cx="1335240" cy="111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800" spc="-1" strike="noStrike">
                <a:solidFill>
                  <a:srgbClr val="ffffff"/>
                </a:solidFill>
                <a:latin typeface="poppins-bold"/>
                <a:ea typeface="poppins-bold"/>
              </a:rPr>
              <a:t>01</a:t>
            </a:r>
            <a:endParaRPr b="0" lang="en-IN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4" name="标题 1"/>
          <p:cNvSpPr/>
          <p:nvPr/>
        </p:nvSpPr>
        <p:spPr>
          <a:xfrm>
            <a:off x="3971880" y="1127160"/>
            <a:ext cx="6365160" cy="54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262626"/>
                </a:solidFill>
                <a:latin typeface="poppins-bold"/>
                <a:ea typeface="poppins-bold"/>
              </a:rPr>
              <a:t>What can happen if you run containers as root?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5" name="标题 1"/>
          <p:cNvSpPr/>
          <p:nvPr/>
        </p:nvSpPr>
        <p:spPr>
          <a:xfrm>
            <a:off x="1508760" y="3054240"/>
            <a:ext cx="2071800" cy="1485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cap="sq" w="12700">
            <a:solidFill>
              <a:srgbClr val="22aac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6" name="标题 1"/>
          <p:cNvSpPr/>
          <p:nvPr/>
        </p:nvSpPr>
        <p:spPr>
          <a:xfrm>
            <a:off x="2465640" y="3438720"/>
            <a:ext cx="8204040" cy="999360"/>
          </a:xfrm>
          <a:prstGeom prst="roundRect">
            <a:avLst>
              <a:gd name="adj" fmla="val 11184"/>
            </a:avLst>
          </a:prstGeom>
          <a:solidFill>
            <a:schemeClr val="bg1"/>
          </a:solidFill>
          <a:ln cap="sq" w="12700">
            <a:solidFill>
              <a:srgbClr val="22aac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7" name="标题 1"/>
          <p:cNvSpPr/>
          <p:nvPr/>
        </p:nvSpPr>
        <p:spPr>
          <a:xfrm>
            <a:off x="1675800" y="3054240"/>
            <a:ext cx="2071800" cy="14850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08" name="标题 1"/>
          <p:cNvSpPr/>
          <p:nvPr/>
        </p:nvSpPr>
        <p:spPr>
          <a:xfrm>
            <a:off x="2043720" y="3238920"/>
            <a:ext cx="1335240" cy="111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800" spc="-1" strike="noStrike">
                <a:solidFill>
                  <a:srgbClr val="ffffff"/>
                </a:solidFill>
                <a:latin typeface="poppins-bold"/>
                <a:ea typeface="poppins-bold"/>
              </a:rPr>
              <a:t>02</a:t>
            </a:r>
            <a:endParaRPr b="0" lang="en-IN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9" name="标题 1"/>
          <p:cNvSpPr/>
          <p:nvPr/>
        </p:nvSpPr>
        <p:spPr>
          <a:xfrm>
            <a:off x="3971880" y="2826000"/>
            <a:ext cx="6365160" cy="54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262626"/>
                </a:solidFill>
                <a:latin typeface="poppins-bold"/>
                <a:ea typeface="poppins-bold"/>
              </a:rPr>
              <a:t>Why should we avoid granting default Linux capabilities to containers?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0" name="标题 1"/>
          <p:cNvSpPr/>
          <p:nvPr/>
        </p:nvSpPr>
        <p:spPr>
          <a:xfrm>
            <a:off x="1508760" y="4753080"/>
            <a:ext cx="2071800" cy="1485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cap="sq" w="12700">
            <a:solidFill>
              <a:srgbClr val="22aac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1" name="标题 1"/>
          <p:cNvSpPr/>
          <p:nvPr/>
        </p:nvSpPr>
        <p:spPr>
          <a:xfrm>
            <a:off x="2465640" y="5137200"/>
            <a:ext cx="8204040" cy="999360"/>
          </a:xfrm>
          <a:prstGeom prst="roundRect">
            <a:avLst>
              <a:gd name="adj" fmla="val 11184"/>
            </a:avLst>
          </a:prstGeom>
          <a:solidFill>
            <a:schemeClr val="bg1"/>
          </a:solidFill>
          <a:ln cap="sq" w="12700">
            <a:solidFill>
              <a:srgbClr val="22aac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2" name="标题 1"/>
          <p:cNvSpPr/>
          <p:nvPr/>
        </p:nvSpPr>
        <p:spPr>
          <a:xfrm>
            <a:off x="1675800" y="4753080"/>
            <a:ext cx="2071800" cy="14850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13" name="标题 1"/>
          <p:cNvSpPr/>
          <p:nvPr/>
        </p:nvSpPr>
        <p:spPr>
          <a:xfrm>
            <a:off x="2043720" y="4937400"/>
            <a:ext cx="1335240" cy="111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800" spc="-1" strike="noStrike">
                <a:solidFill>
                  <a:srgbClr val="ffffff"/>
                </a:solidFill>
                <a:latin typeface="poppins-bold"/>
                <a:ea typeface="poppins-bold"/>
              </a:rPr>
              <a:t>03</a:t>
            </a:r>
            <a:endParaRPr b="0" lang="en-IN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4" name="标题 1"/>
          <p:cNvSpPr/>
          <p:nvPr/>
        </p:nvSpPr>
        <p:spPr>
          <a:xfrm>
            <a:off x="3971880" y="4524480"/>
            <a:ext cx="6365160" cy="54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262626"/>
                </a:solidFill>
                <a:latin typeface="poppins-bold"/>
                <a:ea typeface="poppins-bold"/>
              </a:rPr>
              <a:t>How can you make the root filesystem immutable in a container?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5" name="标题 1"/>
          <p:cNvSpPr/>
          <p:nvPr/>
        </p:nvSpPr>
        <p:spPr>
          <a:xfrm>
            <a:off x="541440" y="228600"/>
            <a:ext cx="11124000" cy="43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poppins-bold"/>
                <a:ea typeface="poppins-bold"/>
              </a:rPr>
              <a:t>Questions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6" name="标题 1"/>
          <p:cNvSpPr/>
          <p:nvPr/>
        </p:nvSpPr>
        <p:spPr>
          <a:xfrm flipH="1" flipV="1">
            <a:off x="292680" y="288720"/>
            <a:ext cx="172080" cy="123840"/>
          </a:xfrm>
          <a:custGeom>
            <a:avLst/>
            <a:gdLst>
              <a:gd name="textAreaLeft" fmla="*/ 720 w 172080"/>
              <a:gd name="textAreaRight" fmla="*/ 173880 w 172080"/>
              <a:gd name="textAreaTop" fmla="*/ 720 h 123840"/>
              <a:gd name="textAreaBottom" fmla="*/ 125640 h 123840"/>
            </a:gdLst>
            <a:ahLst/>
            <a:rect l="textAreaLeft" t="textAreaTop" r="textAreaRight" b="textAreaBottom"/>
            <a:pathLst>
              <a:path w="121644" h="124921">
                <a:moveTo>
                  <a:pt x="86420" y="0"/>
                </a:moveTo>
                <a:lnTo>
                  <a:pt x="106489" y="0"/>
                </a:lnTo>
                <a:cubicBezTo>
                  <a:pt x="111131" y="0"/>
                  <a:pt x="114817" y="1297"/>
                  <a:pt x="117548" y="3891"/>
                </a:cubicBezTo>
                <a:cubicBezTo>
                  <a:pt x="120278" y="6485"/>
                  <a:pt x="121644" y="10103"/>
                  <a:pt x="121644" y="14745"/>
                </a:cubicBezTo>
                <a:lnTo>
                  <a:pt x="121644" y="61846"/>
                </a:lnTo>
                <a:cubicBezTo>
                  <a:pt x="121644" y="80413"/>
                  <a:pt x="117548" y="95568"/>
                  <a:pt x="109356" y="107309"/>
                </a:cubicBezTo>
                <a:cubicBezTo>
                  <a:pt x="101165" y="119050"/>
                  <a:pt x="88331" y="124921"/>
                  <a:pt x="70856" y="124921"/>
                </a:cubicBezTo>
                <a:lnTo>
                  <a:pt x="70856" y="104442"/>
                </a:lnTo>
                <a:cubicBezTo>
                  <a:pt x="85601" y="101711"/>
                  <a:pt x="93246" y="88195"/>
                  <a:pt x="93792" y="63894"/>
                </a:cubicBezTo>
                <a:lnTo>
                  <a:pt x="83143" y="63894"/>
                </a:lnTo>
                <a:cubicBezTo>
                  <a:pt x="74952" y="63894"/>
                  <a:pt x="70856" y="60071"/>
                  <a:pt x="70856" y="52426"/>
                </a:cubicBezTo>
                <a:lnTo>
                  <a:pt x="70856" y="14745"/>
                </a:lnTo>
                <a:cubicBezTo>
                  <a:pt x="70856" y="4915"/>
                  <a:pt x="76044" y="0"/>
                  <a:pt x="86420" y="0"/>
                </a:cubicBezTo>
                <a:close/>
                <a:moveTo>
                  <a:pt x="15564" y="0"/>
                </a:moveTo>
                <a:lnTo>
                  <a:pt x="35633" y="0"/>
                </a:lnTo>
                <a:cubicBezTo>
                  <a:pt x="40275" y="0"/>
                  <a:pt x="43961" y="1297"/>
                  <a:pt x="46691" y="3891"/>
                </a:cubicBezTo>
                <a:cubicBezTo>
                  <a:pt x="49422" y="6485"/>
                  <a:pt x="50787" y="10103"/>
                  <a:pt x="50787" y="14745"/>
                </a:cubicBezTo>
                <a:lnTo>
                  <a:pt x="50787" y="61846"/>
                </a:lnTo>
                <a:cubicBezTo>
                  <a:pt x="50787" y="80413"/>
                  <a:pt x="46691" y="95568"/>
                  <a:pt x="38500" y="107309"/>
                </a:cubicBezTo>
                <a:cubicBezTo>
                  <a:pt x="30308" y="119050"/>
                  <a:pt x="17475" y="124921"/>
                  <a:pt x="0" y="124921"/>
                </a:cubicBezTo>
                <a:lnTo>
                  <a:pt x="0" y="104442"/>
                </a:lnTo>
                <a:cubicBezTo>
                  <a:pt x="14744" y="101711"/>
                  <a:pt x="22390" y="88195"/>
                  <a:pt x="22936" y="63894"/>
                </a:cubicBezTo>
                <a:lnTo>
                  <a:pt x="12287" y="63894"/>
                </a:lnTo>
                <a:cubicBezTo>
                  <a:pt x="4095" y="63894"/>
                  <a:pt x="0" y="60071"/>
                  <a:pt x="0" y="52426"/>
                </a:cubicBezTo>
                <a:lnTo>
                  <a:pt x="0" y="14745"/>
                </a:lnTo>
                <a:cubicBezTo>
                  <a:pt x="0" y="4915"/>
                  <a:pt x="5188" y="0"/>
                  <a:pt x="15564" y="0"/>
                </a:cubicBez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cxnSp>
        <p:nvCxnSpPr>
          <p:cNvPr id="617" name="标题 1"/>
          <p:cNvCxnSpPr/>
          <p:nvPr/>
        </p:nvCxnSpPr>
        <p:spPr>
          <a:xfrm>
            <a:off x="293040" y="781560"/>
            <a:ext cx="11899800" cy="1080"/>
          </a:xfrm>
          <a:prstGeom prst="straightConnector1">
            <a:avLst/>
          </a:prstGeom>
          <a:ln cap="sq" w="38100">
            <a:solidFill>
              <a:srgbClr val="22aacf"/>
            </a:solidFill>
            <a:miter/>
          </a:ln>
        </p:spPr>
      </p:cxnSp>
      <p:cxnSp>
        <p:nvCxnSpPr>
          <p:cNvPr id="618" name="标题 1"/>
          <p:cNvCxnSpPr/>
          <p:nvPr/>
        </p:nvCxnSpPr>
        <p:spPr>
          <a:xfrm>
            <a:off x="293040" y="842400"/>
            <a:ext cx="11899800" cy="1080"/>
          </a:xfrm>
          <a:prstGeom prst="straightConnector1">
            <a:avLst/>
          </a:prstGeom>
          <a:ln cap="sq" w="9525">
            <a:solidFill>
              <a:srgbClr val="22aacf"/>
            </a:solidFill>
            <a:miter/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标题 1"/>
          <p:cNvSpPr/>
          <p:nvPr/>
        </p:nvSpPr>
        <p:spPr>
          <a:xfrm>
            <a:off x="0" y="0"/>
            <a:ext cx="12191040" cy="685692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0" name="标题 1"/>
          <p:cNvSpPr/>
          <p:nvPr/>
        </p:nvSpPr>
        <p:spPr>
          <a:xfrm>
            <a:off x="1508760" y="1355400"/>
            <a:ext cx="2071800" cy="1485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cap="sq" w="12700">
            <a:solidFill>
              <a:srgbClr val="22aac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1" name="标题 1"/>
          <p:cNvSpPr/>
          <p:nvPr/>
        </p:nvSpPr>
        <p:spPr>
          <a:xfrm>
            <a:off x="2465640" y="1739880"/>
            <a:ext cx="8204040" cy="999360"/>
          </a:xfrm>
          <a:prstGeom prst="roundRect">
            <a:avLst>
              <a:gd name="adj" fmla="val 11184"/>
            </a:avLst>
          </a:prstGeom>
          <a:solidFill>
            <a:schemeClr val="bg1"/>
          </a:solidFill>
          <a:ln cap="sq" w="12700">
            <a:solidFill>
              <a:srgbClr val="22aac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2" name="标题 1"/>
          <p:cNvSpPr/>
          <p:nvPr/>
        </p:nvSpPr>
        <p:spPr>
          <a:xfrm>
            <a:off x="1675800" y="1355400"/>
            <a:ext cx="2071800" cy="14850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23" name="标题 1"/>
          <p:cNvSpPr/>
          <p:nvPr/>
        </p:nvSpPr>
        <p:spPr>
          <a:xfrm>
            <a:off x="2043720" y="1540080"/>
            <a:ext cx="1335240" cy="111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800" spc="-1" strike="noStrike">
                <a:solidFill>
                  <a:srgbClr val="ffffff"/>
                </a:solidFill>
                <a:latin typeface="poppins-bold"/>
                <a:ea typeface="poppins-bold"/>
              </a:rPr>
              <a:t>01</a:t>
            </a:r>
            <a:endParaRPr b="0" lang="en-IN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4" name="标题 1"/>
          <p:cNvSpPr/>
          <p:nvPr/>
        </p:nvSpPr>
        <p:spPr>
          <a:xfrm>
            <a:off x="3971880" y="1845720"/>
            <a:ext cx="6468120" cy="76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262626"/>
                </a:solidFill>
                <a:latin typeface="Poppins"/>
                <a:ea typeface="Poppins"/>
              </a:rPr>
              <a:t>Attackers can exploit the kernel or mounted volumes to escape.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5" name="标题 1"/>
          <p:cNvSpPr/>
          <p:nvPr/>
        </p:nvSpPr>
        <p:spPr>
          <a:xfrm>
            <a:off x="3971880" y="1127160"/>
            <a:ext cx="6365160" cy="54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262626"/>
                </a:solidFill>
                <a:latin typeface="poppins-bold"/>
                <a:ea typeface="poppins-bold"/>
              </a:rPr>
              <a:t>What can happen if you run containers as root?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6" name="标题 1"/>
          <p:cNvSpPr/>
          <p:nvPr/>
        </p:nvSpPr>
        <p:spPr>
          <a:xfrm>
            <a:off x="1508760" y="3054240"/>
            <a:ext cx="2071800" cy="1485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cap="sq" w="12700">
            <a:solidFill>
              <a:srgbClr val="22aac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7" name="标题 1"/>
          <p:cNvSpPr/>
          <p:nvPr/>
        </p:nvSpPr>
        <p:spPr>
          <a:xfrm>
            <a:off x="2465640" y="3438720"/>
            <a:ext cx="8204040" cy="999360"/>
          </a:xfrm>
          <a:prstGeom prst="roundRect">
            <a:avLst>
              <a:gd name="adj" fmla="val 11184"/>
            </a:avLst>
          </a:prstGeom>
          <a:solidFill>
            <a:schemeClr val="bg1"/>
          </a:solidFill>
          <a:ln cap="sq" w="12700">
            <a:solidFill>
              <a:srgbClr val="22aac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8" name="标题 1"/>
          <p:cNvSpPr/>
          <p:nvPr/>
        </p:nvSpPr>
        <p:spPr>
          <a:xfrm>
            <a:off x="1675800" y="3054240"/>
            <a:ext cx="2071800" cy="14850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29" name="标题 1"/>
          <p:cNvSpPr/>
          <p:nvPr/>
        </p:nvSpPr>
        <p:spPr>
          <a:xfrm>
            <a:off x="2043720" y="3238920"/>
            <a:ext cx="1335240" cy="111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800" spc="-1" strike="noStrike">
                <a:solidFill>
                  <a:srgbClr val="ffffff"/>
                </a:solidFill>
                <a:latin typeface="poppins-bold"/>
                <a:ea typeface="poppins-bold"/>
              </a:rPr>
              <a:t>02</a:t>
            </a:r>
            <a:endParaRPr b="0" lang="en-IN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0" name="标题 1"/>
          <p:cNvSpPr/>
          <p:nvPr/>
        </p:nvSpPr>
        <p:spPr>
          <a:xfrm>
            <a:off x="3971880" y="3544560"/>
            <a:ext cx="6468120" cy="76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262626"/>
                </a:solidFill>
                <a:latin typeface="Poppins"/>
                <a:ea typeface="Poppins"/>
              </a:rPr>
              <a:t>Many are rarely needed and can be abused for escalation.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1" name="标题 1"/>
          <p:cNvSpPr/>
          <p:nvPr/>
        </p:nvSpPr>
        <p:spPr>
          <a:xfrm>
            <a:off x="3971880" y="2826000"/>
            <a:ext cx="6365160" cy="54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262626"/>
                </a:solidFill>
                <a:latin typeface="poppins-bold"/>
                <a:ea typeface="poppins-bold"/>
              </a:rPr>
              <a:t>Why should we avoid granting default Linux capabilities to containers?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2" name="标题 1"/>
          <p:cNvSpPr/>
          <p:nvPr/>
        </p:nvSpPr>
        <p:spPr>
          <a:xfrm>
            <a:off x="1508760" y="4753080"/>
            <a:ext cx="2071800" cy="1485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cap="sq" w="12700">
            <a:solidFill>
              <a:srgbClr val="22aac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3" name="标题 1"/>
          <p:cNvSpPr/>
          <p:nvPr/>
        </p:nvSpPr>
        <p:spPr>
          <a:xfrm>
            <a:off x="2465640" y="5137200"/>
            <a:ext cx="8204040" cy="999360"/>
          </a:xfrm>
          <a:prstGeom prst="roundRect">
            <a:avLst>
              <a:gd name="adj" fmla="val 11184"/>
            </a:avLst>
          </a:prstGeom>
          <a:solidFill>
            <a:schemeClr val="bg1"/>
          </a:solidFill>
          <a:ln cap="sq" w="12700">
            <a:solidFill>
              <a:srgbClr val="22aac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4" name="标题 1"/>
          <p:cNvSpPr/>
          <p:nvPr/>
        </p:nvSpPr>
        <p:spPr>
          <a:xfrm>
            <a:off x="1675800" y="4753080"/>
            <a:ext cx="2071800" cy="14850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35" name="标题 1"/>
          <p:cNvSpPr/>
          <p:nvPr/>
        </p:nvSpPr>
        <p:spPr>
          <a:xfrm>
            <a:off x="2043720" y="4937400"/>
            <a:ext cx="1335240" cy="111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800" spc="-1" strike="noStrike">
                <a:solidFill>
                  <a:srgbClr val="ffffff"/>
                </a:solidFill>
                <a:latin typeface="poppins-bold"/>
                <a:ea typeface="poppins-bold"/>
              </a:rPr>
              <a:t>03</a:t>
            </a:r>
            <a:endParaRPr b="0" lang="en-IN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6" name="标题 1"/>
          <p:cNvSpPr/>
          <p:nvPr/>
        </p:nvSpPr>
        <p:spPr>
          <a:xfrm>
            <a:off x="3971880" y="5243400"/>
            <a:ext cx="6468120" cy="76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262626"/>
                </a:solidFill>
                <a:latin typeface="Poppins"/>
                <a:ea typeface="Poppins"/>
              </a:rPr>
              <a:t>Use - -read- only and - -tmpfs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7" name="标题 1"/>
          <p:cNvSpPr/>
          <p:nvPr/>
        </p:nvSpPr>
        <p:spPr>
          <a:xfrm>
            <a:off x="3971880" y="4524480"/>
            <a:ext cx="6365160" cy="54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262626"/>
                </a:solidFill>
                <a:latin typeface="poppins-bold"/>
                <a:ea typeface="poppins-bold"/>
              </a:rPr>
              <a:t>How can you make the root filesystem immutable in a container?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8" name="标题 1"/>
          <p:cNvSpPr/>
          <p:nvPr/>
        </p:nvSpPr>
        <p:spPr>
          <a:xfrm>
            <a:off x="541440" y="228600"/>
            <a:ext cx="11124000" cy="43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poppins-bold"/>
                <a:ea typeface="poppins-bold"/>
              </a:rPr>
              <a:t>Questions &amp; Answers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9" name="标题 1"/>
          <p:cNvSpPr/>
          <p:nvPr/>
        </p:nvSpPr>
        <p:spPr>
          <a:xfrm flipH="1" flipV="1">
            <a:off x="292680" y="288720"/>
            <a:ext cx="172080" cy="123840"/>
          </a:xfrm>
          <a:custGeom>
            <a:avLst/>
            <a:gdLst>
              <a:gd name="textAreaLeft" fmla="*/ 720 w 172080"/>
              <a:gd name="textAreaRight" fmla="*/ 173880 w 172080"/>
              <a:gd name="textAreaTop" fmla="*/ 720 h 123840"/>
              <a:gd name="textAreaBottom" fmla="*/ 125640 h 123840"/>
            </a:gdLst>
            <a:ahLst/>
            <a:rect l="textAreaLeft" t="textAreaTop" r="textAreaRight" b="textAreaBottom"/>
            <a:pathLst>
              <a:path w="121644" h="124921">
                <a:moveTo>
                  <a:pt x="86420" y="0"/>
                </a:moveTo>
                <a:lnTo>
                  <a:pt x="106489" y="0"/>
                </a:lnTo>
                <a:cubicBezTo>
                  <a:pt x="111131" y="0"/>
                  <a:pt x="114817" y="1297"/>
                  <a:pt x="117548" y="3891"/>
                </a:cubicBezTo>
                <a:cubicBezTo>
                  <a:pt x="120278" y="6485"/>
                  <a:pt x="121644" y="10103"/>
                  <a:pt x="121644" y="14745"/>
                </a:cubicBezTo>
                <a:lnTo>
                  <a:pt x="121644" y="61846"/>
                </a:lnTo>
                <a:cubicBezTo>
                  <a:pt x="121644" y="80413"/>
                  <a:pt x="117548" y="95568"/>
                  <a:pt x="109356" y="107309"/>
                </a:cubicBezTo>
                <a:cubicBezTo>
                  <a:pt x="101165" y="119050"/>
                  <a:pt x="88331" y="124921"/>
                  <a:pt x="70856" y="124921"/>
                </a:cubicBezTo>
                <a:lnTo>
                  <a:pt x="70856" y="104442"/>
                </a:lnTo>
                <a:cubicBezTo>
                  <a:pt x="85601" y="101711"/>
                  <a:pt x="93246" y="88195"/>
                  <a:pt x="93792" y="63894"/>
                </a:cubicBezTo>
                <a:lnTo>
                  <a:pt x="83143" y="63894"/>
                </a:lnTo>
                <a:cubicBezTo>
                  <a:pt x="74952" y="63894"/>
                  <a:pt x="70856" y="60071"/>
                  <a:pt x="70856" y="52426"/>
                </a:cubicBezTo>
                <a:lnTo>
                  <a:pt x="70856" y="14745"/>
                </a:lnTo>
                <a:cubicBezTo>
                  <a:pt x="70856" y="4915"/>
                  <a:pt x="76044" y="0"/>
                  <a:pt x="86420" y="0"/>
                </a:cubicBezTo>
                <a:close/>
                <a:moveTo>
                  <a:pt x="15564" y="0"/>
                </a:moveTo>
                <a:lnTo>
                  <a:pt x="35633" y="0"/>
                </a:lnTo>
                <a:cubicBezTo>
                  <a:pt x="40275" y="0"/>
                  <a:pt x="43961" y="1297"/>
                  <a:pt x="46691" y="3891"/>
                </a:cubicBezTo>
                <a:cubicBezTo>
                  <a:pt x="49422" y="6485"/>
                  <a:pt x="50787" y="10103"/>
                  <a:pt x="50787" y="14745"/>
                </a:cubicBezTo>
                <a:lnTo>
                  <a:pt x="50787" y="61846"/>
                </a:lnTo>
                <a:cubicBezTo>
                  <a:pt x="50787" y="80413"/>
                  <a:pt x="46691" y="95568"/>
                  <a:pt x="38500" y="107309"/>
                </a:cubicBezTo>
                <a:cubicBezTo>
                  <a:pt x="30308" y="119050"/>
                  <a:pt x="17475" y="124921"/>
                  <a:pt x="0" y="124921"/>
                </a:cubicBezTo>
                <a:lnTo>
                  <a:pt x="0" y="104442"/>
                </a:lnTo>
                <a:cubicBezTo>
                  <a:pt x="14744" y="101711"/>
                  <a:pt x="22390" y="88195"/>
                  <a:pt x="22936" y="63894"/>
                </a:cubicBezTo>
                <a:lnTo>
                  <a:pt x="12287" y="63894"/>
                </a:lnTo>
                <a:cubicBezTo>
                  <a:pt x="4095" y="63894"/>
                  <a:pt x="0" y="60071"/>
                  <a:pt x="0" y="52426"/>
                </a:cubicBezTo>
                <a:lnTo>
                  <a:pt x="0" y="14745"/>
                </a:lnTo>
                <a:cubicBezTo>
                  <a:pt x="0" y="4915"/>
                  <a:pt x="5188" y="0"/>
                  <a:pt x="15564" y="0"/>
                </a:cubicBez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cxnSp>
        <p:nvCxnSpPr>
          <p:cNvPr id="640" name="标题 1"/>
          <p:cNvCxnSpPr/>
          <p:nvPr/>
        </p:nvCxnSpPr>
        <p:spPr>
          <a:xfrm>
            <a:off x="293040" y="781560"/>
            <a:ext cx="11899800" cy="1080"/>
          </a:xfrm>
          <a:prstGeom prst="straightConnector1">
            <a:avLst/>
          </a:prstGeom>
          <a:ln cap="sq" w="38100">
            <a:solidFill>
              <a:srgbClr val="22aacf"/>
            </a:solidFill>
            <a:miter/>
          </a:ln>
        </p:spPr>
      </p:cxnSp>
      <p:cxnSp>
        <p:nvCxnSpPr>
          <p:cNvPr id="641" name="标题 1"/>
          <p:cNvCxnSpPr/>
          <p:nvPr/>
        </p:nvCxnSpPr>
        <p:spPr>
          <a:xfrm>
            <a:off x="293040" y="842400"/>
            <a:ext cx="11899800" cy="1080"/>
          </a:xfrm>
          <a:prstGeom prst="straightConnector1">
            <a:avLst/>
          </a:prstGeom>
          <a:ln cap="sq" w="9525">
            <a:solidFill>
              <a:srgbClr val="22aacf"/>
            </a:solidFill>
            <a:miter/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标题 2"/>
          <p:cNvSpPr/>
          <p:nvPr/>
        </p:nvSpPr>
        <p:spPr>
          <a:xfrm>
            <a:off x="541440" y="228600"/>
            <a:ext cx="11124000" cy="43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poppins-bold"/>
                <a:ea typeface="poppins-bold"/>
              </a:rPr>
              <a:t>Linux User space &amp; </a:t>
            </a:r>
            <a:r>
              <a:rPr b="0" lang="en-US" sz="3200" spc="-1" strike="noStrike">
                <a:solidFill>
                  <a:srgbClr val="000000"/>
                </a:solidFill>
                <a:latin typeface="poppins-bold"/>
                <a:ea typeface="poppins-bold"/>
              </a:rPr>
              <a:t>kernel space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标题 6"/>
          <p:cNvSpPr/>
          <p:nvPr/>
        </p:nvSpPr>
        <p:spPr>
          <a:xfrm flipH="1" flipV="1">
            <a:off x="292680" y="288720"/>
            <a:ext cx="172080" cy="123840"/>
          </a:xfrm>
          <a:custGeom>
            <a:avLst/>
            <a:gdLst>
              <a:gd name="textAreaLeft" fmla="*/ 720 w 172080"/>
              <a:gd name="textAreaRight" fmla="*/ 173880 w 172080"/>
              <a:gd name="textAreaTop" fmla="*/ 720 h 123840"/>
              <a:gd name="textAreaBottom" fmla="*/ 125640 h 123840"/>
            </a:gdLst>
            <a:ahLst/>
            <a:rect l="textAreaLeft" t="textAreaTop" r="textAreaRight" b="textAreaBottom"/>
            <a:pathLst>
              <a:path w="121644" h="124921">
                <a:moveTo>
                  <a:pt x="86420" y="0"/>
                </a:moveTo>
                <a:lnTo>
                  <a:pt x="106489" y="0"/>
                </a:lnTo>
                <a:cubicBezTo>
                  <a:pt x="111131" y="0"/>
                  <a:pt x="114817" y="1297"/>
                  <a:pt x="117548" y="3891"/>
                </a:cubicBezTo>
                <a:cubicBezTo>
                  <a:pt x="120278" y="6485"/>
                  <a:pt x="121644" y="10103"/>
                  <a:pt x="121644" y="14745"/>
                </a:cubicBezTo>
                <a:lnTo>
                  <a:pt x="121644" y="61846"/>
                </a:lnTo>
                <a:cubicBezTo>
                  <a:pt x="121644" y="80413"/>
                  <a:pt x="117548" y="95568"/>
                  <a:pt x="109356" y="107309"/>
                </a:cubicBezTo>
                <a:cubicBezTo>
                  <a:pt x="101165" y="119050"/>
                  <a:pt x="88331" y="124921"/>
                  <a:pt x="70856" y="124921"/>
                </a:cubicBezTo>
                <a:lnTo>
                  <a:pt x="70856" y="104442"/>
                </a:lnTo>
                <a:cubicBezTo>
                  <a:pt x="85601" y="101711"/>
                  <a:pt x="93246" y="88195"/>
                  <a:pt x="93792" y="63894"/>
                </a:cubicBezTo>
                <a:lnTo>
                  <a:pt x="83143" y="63894"/>
                </a:lnTo>
                <a:cubicBezTo>
                  <a:pt x="74952" y="63894"/>
                  <a:pt x="70856" y="60071"/>
                  <a:pt x="70856" y="52426"/>
                </a:cubicBezTo>
                <a:lnTo>
                  <a:pt x="70856" y="14745"/>
                </a:lnTo>
                <a:cubicBezTo>
                  <a:pt x="70856" y="4915"/>
                  <a:pt x="76044" y="0"/>
                  <a:pt x="86420" y="0"/>
                </a:cubicBezTo>
                <a:close/>
                <a:moveTo>
                  <a:pt x="15564" y="0"/>
                </a:moveTo>
                <a:lnTo>
                  <a:pt x="35633" y="0"/>
                </a:lnTo>
                <a:cubicBezTo>
                  <a:pt x="40275" y="0"/>
                  <a:pt x="43961" y="1297"/>
                  <a:pt x="46691" y="3891"/>
                </a:cubicBezTo>
                <a:cubicBezTo>
                  <a:pt x="49422" y="6485"/>
                  <a:pt x="50787" y="10103"/>
                  <a:pt x="50787" y="14745"/>
                </a:cubicBezTo>
                <a:lnTo>
                  <a:pt x="50787" y="61846"/>
                </a:lnTo>
                <a:cubicBezTo>
                  <a:pt x="50787" y="80413"/>
                  <a:pt x="46691" y="95568"/>
                  <a:pt x="38500" y="107309"/>
                </a:cubicBezTo>
                <a:cubicBezTo>
                  <a:pt x="30308" y="119050"/>
                  <a:pt x="17475" y="124921"/>
                  <a:pt x="0" y="124921"/>
                </a:cubicBezTo>
                <a:lnTo>
                  <a:pt x="0" y="104442"/>
                </a:lnTo>
                <a:cubicBezTo>
                  <a:pt x="14744" y="101711"/>
                  <a:pt x="22390" y="88195"/>
                  <a:pt x="22936" y="63894"/>
                </a:cubicBezTo>
                <a:lnTo>
                  <a:pt x="12287" y="63894"/>
                </a:lnTo>
                <a:cubicBezTo>
                  <a:pt x="4095" y="63894"/>
                  <a:pt x="0" y="60071"/>
                  <a:pt x="0" y="52426"/>
                </a:cubicBezTo>
                <a:lnTo>
                  <a:pt x="0" y="14745"/>
                </a:lnTo>
                <a:cubicBezTo>
                  <a:pt x="0" y="4915"/>
                  <a:pt x="5188" y="0"/>
                  <a:pt x="15564" y="0"/>
                </a:cubicBez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cxnSp>
        <p:nvCxnSpPr>
          <p:cNvPr id="31" name="标题 7"/>
          <p:cNvCxnSpPr/>
          <p:nvPr/>
        </p:nvCxnSpPr>
        <p:spPr>
          <a:xfrm>
            <a:off x="293040" y="781560"/>
            <a:ext cx="11899800" cy="1080"/>
          </a:xfrm>
          <a:prstGeom prst="straightConnector1">
            <a:avLst/>
          </a:prstGeom>
          <a:ln cap="sq" w="38100">
            <a:solidFill>
              <a:srgbClr val="22aacf"/>
            </a:solidFill>
            <a:miter/>
          </a:ln>
        </p:spPr>
      </p:cxnSp>
      <p:cxnSp>
        <p:nvCxnSpPr>
          <p:cNvPr id="32" name="标题 8"/>
          <p:cNvCxnSpPr/>
          <p:nvPr/>
        </p:nvCxnSpPr>
        <p:spPr>
          <a:xfrm>
            <a:off x="293040" y="842400"/>
            <a:ext cx="11899800" cy="1080"/>
          </a:xfrm>
          <a:prstGeom prst="straightConnector1">
            <a:avLst/>
          </a:prstGeom>
          <a:ln cap="sq" w="9525">
            <a:solidFill>
              <a:srgbClr val="22aacf"/>
            </a:solidFill>
            <a:miter/>
          </a:ln>
        </p:spPr>
      </p:cxnSp>
      <p:pic>
        <p:nvPicPr>
          <p:cNvPr id="33" name="" descr=""/>
          <p:cNvPicPr/>
          <p:nvPr/>
        </p:nvPicPr>
        <p:blipFill>
          <a:blip r:embed="rId1"/>
          <a:stretch/>
        </p:blipFill>
        <p:spPr>
          <a:xfrm>
            <a:off x="3060000" y="1572480"/>
            <a:ext cx="5816160" cy="4187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标题 1"/>
          <p:cNvSpPr/>
          <p:nvPr/>
        </p:nvSpPr>
        <p:spPr>
          <a:xfrm flipH="1">
            <a:off x="-720" y="0"/>
            <a:ext cx="12191040" cy="685692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43" name="" descr=""/>
          <p:cNvPicPr/>
          <p:nvPr/>
        </p:nvPicPr>
        <p:blipFill>
          <a:blip r:embed="rId1"/>
          <a:stretch/>
        </p:blipFill>
        <p:spPr>
          <a:xfrm flipH="1">
            <a:off x="245160" y="1775880"/>
            <a:ext cx="4569120" cy="4281120"/>
          </a:xfrm>
          <a:prstGeom prst="rect">
            <a:avLst/>
          </a:prstGeom>
          <a:ln w="0">
            <a:noFill/>
          </a:ln>
        </p:spPr>
      </p:pic>
      <p:sp>
        <p:nvSpPr>
          <p:cNvPr id="644" name="标题 1"/>
          <p:cNvSpPr/>
          <p:nvPr/>
        </p:nvSpPr>
        <p:spPr>
          <a:xfrm>
            <a:off x="802800" y="568440"/>
            <a:ext cx="9698760" cy="120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5400" spc="-1" strike="noStrike">
                <a:solidFill>
                  <a:srgbClr val="262626"/>
                </a:solidFill>
                <a:latin typeface="poppins-bold"/>
                <a:ea typeface="poppins-bold"/>
              </a:rPr>
              <a:t>Least Privilege Containers</a:t>
            </a:r>
            <a:endParaRPr b="0" lang="en-IN" sz="5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5" name="标题 1"/>
          <p:cNvSpPr/>
          <p:nvPr/>
        </p:nvSpPr>
        <p:spPr>
          <a:xfrm>
            <a:off x="5245200" y="2916360"/>
            <a:ext cx="6386400" cy="268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i="1" lang="en-US" sz="3200" spc="-1" strike="noStrike">
                <a:solidFill>
                  <a:srgbClr val="000000"/>
                </a:solidFill>
                <a:latin typeface="poppins-bold"/>
                <a:ea typeface="poppins-bold"/>
              </a:rPr>
              <a:t>Using Docker security features like 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US" sz="2300" spc="-1" strike="noStrike">
                <a:solidFill>
                  <a:srgbClr val="000000"/>
                </a:solidFill>
                <a:latin typeface="poppins-bold"/>
                <a:ea typeface="poppins-bold"/>
              </a:rPr>
              <a:t>user namespaces, 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US" sz="2300" spc="-1" strike="noStrike">
                <a:solidFill>
                  <a:srgbClr val="000000"/>
                </a:solidFill>
                <a:latin typeface="poppins-bold"/>
                <a:ea typeface="poppins-bold"/>
              </a:rPr>
              <a:t>seccomp, and 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i="1" lang="en-US" sz="2300" spc="-1" strike="noStrike">
                <a:solidFill>
                  <a:srgbClr val="000000"/>
                </a:solidFill>
                <a:latin typeface="poppins-bold"/>
                <a:ea typeface="poppins-bold"/>
              </a:rPr>
              <a:t>AppArmor profiles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6" name="标题 1"/>
          <p:cNvSpPr/>
          <p:nvPr/>
        </p:nvSpPr>
        <p:spPr>
          <a:xfrm>
            <a:off x="5654520" y="1762200"/>
            <a:ext cx="3171240" cy="940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262626"/>
                </a:solidFill>
                <a:latin typeface="poppins-bold"/>
                <a:ea typeface="poppins-bold"/>
              </a:rPr>
              <a:t>Part-05</a:t>
            </a: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标题 1"/>
          <p:cNvSpPr/>
          <p:nvPr/>
        </p:nvSpPr>
        <p:spPr>
          <a:xfrm>
            <a:off x="660240" y="1292040"/>
            <a:ext cx="10555920" cy="467892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8" name="标题 1"/>
          <p:cNvSpPr/>
          <p:nvPr/>
        </p:nvSpPr>
        <p:spPr>
          <a:xfrm>
            <a:off x="1073880" y="2946240"/>
            <a:ext cx="9475200" cy="196452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262626"/>
                </a:solidFill>
                <a:latin typeface="Poppins"/>
                <a:ea typeface="Poppins"/>
              </a:rPr>
              <a:t>- </a:t>
            </a:r>
            <a:r>
              <a:rPr b="1" lang="en-US" sz="1600" spc="-1" strike="noStrike">
                <a:solidFill>
                  <a:srgbClr val="262626"/>
                </a:solidFill>
                <a:latin typeface="Poppins"/>
                <a:ea typeface="Poppins"/>
              </a:rPr>
              <a:t>Namespaces</a:t>
            </a:r>
            <a:r>
              <a:rPr b="0" lang="en-US" sz="1600" spc="-1" strike="noStrike">
                <a:solidFill>
                  <a:srgbClr val="262626"/>
                </a:solidFill>
                <a:latin typeface="Poppins"/>
                <a:ea typeface="Poppins"/>
              </a:rPr>
              <a:t> → Isolation of what a process can see (already covered earlier)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262626"/>
                </a:solidFill>
                <a:latin typeface="Poppins"/>
                <a:ea typeface="Poppins"/>
              </a:rPr>
              <a:t>- </a:t>
            </a:r>
            <a:r>
              <a:rPr b="1" lang="en-US" sz="1600" spc="-1" strike="noStrike">
                <a:solidFill>
                  <a:srgbClr val="262626"/>
                </a:solidFill>
                <a:latin typeface="Poppins"/>
                <a:ea typeface="Poppins"/>
              </a:rPr>
              <a:t>Control groups (cgroups)</a:t>
            </a:r>
            <a:r>
              <a:rPr b="0" lang="en-US" sz="1600" spc="-1" strike="noStrike">
                <a:solidFill>
                  <a:srgbClr val="262626"/>
                </a:solidFill>
                <a:latin typeface="Poppins"/>
                <a:ea typeface="Poppins"/>
              </a:rPr>
              <a:t> → Isolation of what a process can use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262626"/>
                </a:solidFill>
                <a:latin typeface="Poppins"/>
                <a:ea typeface="Poppins"/>
              </a:rPr>
              <a:t>- </a:t>
            </a:r>
            <a:r>
              <a:rPr b="1" lang="en-US" sz="1600" spc="-1" strike="noStrike">
                <a:solidFill>
                  <a:srgbClr val="262626"/>
                </a:solidFill>
                <a:latin typeface="Poppins"/>
                <a:ea typeface="Poppins"/>
              </a:rPr>
              <a:t>seccomp</a:t>
            </a:r>
            <a:r>
              <a:rPr b="0" lang="en-US" sz="1600" spc="-1" strike="noStrike">
                <a:solidFill>
                  <a:srgbClr val="262626"/>
                </a:solidFill>
                <a:latin typeface="Poppins"/>
                <a:ea typeface="Poppins"/>
              </a:rPr>
              <a:t> → Restriction of what a process can call (syscalls)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262626"/>
                </a:solidFill>
                <a:latin typeface="Poppins"/>
                <a:ea typeface="Poppins"/>
              </a:rPr>
              <a:t>- </a:t>
            </a:r>
            <a:r>
              <a:rPr b="1" lang="en-US" sz="1600" spc="-1" strike="noStrike">
                <a:solidFill>
                  <a:srgbClr val="262626"/>
                </a:solidFill>
                <a:latin typeface="Poppins"/>
                <a:ea typeface="Poppins"/>
              </a:rPr>
              <a:t>AppArmor / SELinux</a:t>
            </a:r>
            <a:r>
              <a:rPr b="0" lang="en-US" sz="1600" spc="-1" strike="noStrike">
                <a:solidFill>
                  <a:srgbClr val="262626"/>
                </a:solidFill>
                <a:latin typeface="Poppins"/>
                <a:ea typeface="Poppins"/>
              </a:rPr>
              <a:t> → Restriction of what a process can access/do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262626"/>
                </a:solidFill>
                <a:latin typeface="Poppins"/>
                <a:ea typeface="Poppins"/>
              </a:rPr>
              <a:t>- Note:</a:t>
            </a:r>
            <a:r>
              <a:rPr b="0" lang="en-US" sz="1600" spc="-1" strike="noStrike">
                <a:solidFill>
                  <a:srgbClr val="262626"/>
                </a:solidFill>
                <a:latin typeface="Poppins"/>
                <a:ea typeface="Poppins"/>
              </a:rPr>
              <a:t> This section focuses on restricting behavior beyond user/capability isolation.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9" name="标题 1"/>
          <p:cNvSpPr/>
          <p:nvPr/>
        </p:nvSpPr>
        <p:spPr>
          <a:xfrm flipH="1" flipV="1" rot="10800000">
            <a:off x="1074240" y="1554120"/>
            <a:ext cx="719280" cy="570600"/>
          </a:xfrm>
          <a:custGeom>
            <a:avLst/>
            <a:gdLst>
              <a:gd name="textAreaLeft" fmla="*/ 720 w 719280"/>
              <a:gd name="textAreaRight" fmla="*/ 721080 w 719280"/>
              <a:gd name="textAreaTop" fmla="*/ -720 h 570600"/>
              <a:gd name="textAreaBottom" fmla="*/ 570960 h 570600"/>
            </a:gdLst>
            <a:ahLst/>
            <a:rect l="textAreaLeft" t="textAreaTop" r="textAreaRight" b="textAreaBottom"/>
            <a:pathLst>
              <a:path w="675000" h="535680">
                <a:moveTo>
                  <a:pt x="270000" y="535680"/>
                </a:moveTo>
                <a:lnTo>
                  <a:pt x="0" y="535680"/>
                </a:lnTo>
                <a:lnTo>
                  <a:pt x="0" y="265680"/>
                </a:lnTo>
                <a:cubicBezTo>
                  <a:pt x="2360" y="118253"/>
                  <a:pt x="122554" y="-19"/>
                  <a:pt x="270000" y="0"/>
                </a:cubicBezTo>
                <a:lnTo>
                  <a:pt x="270000" y="115830"/>
                </a:lnTo>
                <a:cubicBezTo>
                  <a:pt x="186566" y="115871"/>
                  <a:pt x="118303" y="182278"/>
                  <a:pt x="115965" y="265680"/>
                </a:cubicBezTo>
                <a:lnTo>
                  <a:pt x="270000" y="265680"/>
                </a:lnTo>
                <a:close/>
                <a:moveTo>
                  <a:pt x="675000" y="535680"/>
                </a:moveTo>
                <a:lnTo>
                  <a:pt x="405000" y="535680"/>
                </a:lnTo>
                <a:lnTo>
                  <a:pt x="405000" y="265680"/>
                </a:lnTo>
                <a:cubicBezTo>
                  <a:pt x="407360" y="118253"/>
                  <a:pt x="527554" y="-19"/>
                  <a:pt x="675000" y="0"/>
                </a:cubicBezTo>
                <a:lnTo>
                  <a:pt x="675000" y="115830"/>
                </a:lnTo>
                <a:cubicBezTo>
                  <a:pt x="591566" y="115871"/>
                  <a:pt x="523303" y="182278"/>
                  <a:pt x="520965" y="265680"/>
                </a:cubicBezTo>
                <a:lnTo>
                  <a:pt x="675000" y="26568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8578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0" name="标题 1"/>
          <p:cNvSpPr/>
          <p:nvPr/>
        </p:nvSpPr>
        <p:spPr>
          <a:xfrm>
            <a:off x="2064240" y="1681560"/>
            <a:ext cx="2576880" cy="73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262626"/>
                </a:solidFill>
                <a:latin typeface="poppins-bold"/>
                <a:ea typeface="poppins-bold"/>
              </a:rPr>
              <a:t>Docker containers rely on Linux kernel features for process isolation: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1" name="标题 1"/>
          <p:cNvSpPr/>
          <p:nvPr/>
        </p:nvSpPr>
        <p:spPr>
          <a:xfrm>
            <a:off x="541440" y="228600"/>
            <a:ext cx="11124000" cy="43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poppins-bold"/>
                <a:ea typeface="poppins-bold"/>
              </a:rPr>
              <a:t>Overview of Isolation in Docker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2" name="标题 1"/>
          <p:cNvSpPr/>
          <p:nvPr/>
        </p:nvSpPr>
        <p:spPr>
          <a:xfrm flipH="1" flipV="1">
            <a:off x="292680" y="288720"/>
            <a:ext cx="172080" cy="123840"/>
          </a:xfrm>
          <a:custGeom>
            <a:avLst/>
            <a:gdLst>
              <a:gd name="textAreaLeft" fmla="*/ 720 w 172080"/>
              <a:gd name="textAreaRight" fmla="*/ 173880 w 172080"/>
              <a:gd name="textAreaTop" fmla="*/ 720 h 123840"/>
              <a:gd name="textAreaBottom" fmla="*/ 125640 h 123840"/>
            </a:gdLst>
            <a:ahLst/>
            <a:rect l="textAreaLeft" t="textAreaTop" r="textAreaRight" b="textAreaBottom"/>
            <a:pathLst>
              <a:path w="121644" h="124921">
                <a:moveTo>
                  <a:pt x="86420" y="0"/>
                </a:moveTo>
                <a:lnTo>
                  <a:pt x="106489" y="0"/>
                </a:lnTo>
                <a:cubicBezTo>
                  <a:pt x="111131" y="0"/>
                  <a:pt x="114817" y="1297"/>
                  <a:pt x="117548" y="3891"/>
                </a:cubicBezTo>
                <a:cubicBezTo>
                  <a:pt x="120278" y="6485"/>
                  <a:pt x="121644" y="10103"/>
                  <a:pt x="121644" y="14745"/>
                </a:cubicBezTo>
                <a:lnTo>
                  <a:pt x="121644" y="61846"/>
                </a:lnTo>
                <a:cubicBezTo>
                  <a:pt x="121644" y="80413"/>
                  <a:pt x="117548" y="95568"/>
                  <a:pt x="109356" y="107309"/>
                </a:cubicBezTo>
                <a:cubicBezTo>
                  <a:pt x="101165" y="119050"/>
                  <a:pt x="88331" y="124921"/>
                  <a:pt x="70856" y="124921"/>
                </a:cubicBezTo>
                <a:lnTo>
                  <a:pt x="70856" y="104442"/>
                </a:lnTo>
                <a:cubicBezTo>
                  <a:pt x="85601" y="101711"/>
                  <a:pt x="93246" y="88195"/>
                  <a:pt x="93792" y="63894"/>
                </a:cubicBezTo>
                <a:lnTo>
                  <a:pt x="83143" y="63894"/>
                </a:lnTo>
                <a:cubicBezTo>
                  <a:pt x="74952" y="63894"/>
                  <a:pt x="70856" y="60071"/>
                  <a:pt x="70856" y="52426"/>
                </a:cubicBezTo>
                <a:lnTo>
                  <a:pt x="70856" y="14745"/>
                </a:lnTo>
                <a:cubicBezTo>
                  <a:pt x="70856" y="4915"/>
                  <a:pt x="76044" y="0"/>
                  <a:pt x="86420" y="0"/>
                </a:cubicBezTo>
                <a:close/>
                <a:moveTo>
                  <a:pt x="15564" y="0"/>
                </a:moveTo>
                <a:lnTo>
                  <a:pt x="35633" y="0"/>
                </a:lnTo>
                <a:cubicBezTo>
                  <a:pt x="40275" y="0"/>
                  <a:pt x="43961" y="1297"/>
                  <a:pt x="46691" y="3891"/>
                </a:cubicBezTo>
                <a:cubicBezTo>
                  <a:pt x="49422" y="6485"/>
                  <a:pt x="50787" y="10103"/>
                  <a:pt x="50787" y="14745"/>
                </a:cubicBezTo>
                <a:lnTo>
                  <a:pt x="50787" y="61846"/>
                </a:lnTo>
                <a:cubicBezTo>
                  <a:pt x="50787" y="80413"/>
                  <a:pt x="46691" y="95568"/>
                  <a:pt x="38500" y="107309"/>
                </a:cubicBezTo>
                <a:cubicBezTo>
                  <a:pt x="30308" y="119050"/>
                  <a:pt x="17475" y="124921"/>
                  <a:pt x="0" y="124921"/>
                </a:cubicBezTo>
                <a:lnTo>
                  <a:pt x="0" y="104442"/>
                </a:lnTo>
                <a:cubicBezTo>
                  <a:pt x="14744" y="101711"/>
                  <a:pt x="22390" y="88195"/>
                  <a:pt x="22936" y="63894"/>
                </a:cubicBezTo>
                <a:lnTo>
                  <a:pt x="12287" y="63894"/>
                </a:lnTo>
                <a:cubicBezTo>
                  <a:pt x="4095" y="63894"/>
                  <a:pt x="0" y="60071"/>
                  <a:pt x="0" y="52426"/>
                </a:cubicBezTo>
                <a:lnTo>
                  <a:pt x="0" y="14745"/>
                </a:lnTo>
                <a:cubicBezTo>
                  <a:pt x="0" y="4915"/>
                  <a:pt x="5188" y="0"/>
                  <a:pt x="15564" y="0"/>
                </a:cubicBez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cxnSp>
        <p:nvCxnSpPr>
          <p:cNvPr id="653" name="标题 1"/>
          <p:cNvCxnSpPr/>
          <p:nvPr/>
        </p:nvCxnSpPr>
        <p:spPr>
          <a:xfrm>
            <a:off x="293040" y="781560"/>
            <a:ext cx="11899800" cy="1080"/>
          </a:xfrm>
          <a:prstGeom prst="straightConnector1">
            <a:avLst/>
          </a:prstGeom>
          <a:ln cap="sq" w="38100">
            <a:solidFill>
              <a:srgbClr val="22aacf"/>
            </a:solidFill>
            <a:miter/>
          </a:ln>
        </p:spPr>
      </p:cxnSp>
      <p:cxnSp>
        <p:nvCxnSpPr>
          <p:cNvPr id="654" name="标题 1"/>
          <p:cNvCxnSpPr/>
          <p:nvPr/>
        </p:nvCxnSpPr>
        <p:spPr>
          <a:xfrm>
            <a:off x="293040" y="842400"/>
            <a:ext cx="11899800" cy="1080"/>
          </a:xfrm>
          <a:prstGeom prst="straightConnector1">
            <a:avLst/>
          </a:prstGeom>
          <a:ln cap="sq" w="9525">
            <a:solidFill>
              <a:srgbClr val="22aacf"/>
            </a:solidFill>
            <a:miter/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标题 1"/>
          <p:cNvSpPr/>
          <p:nvPr/>
        </p:nvSpPr>
        <p:spPr>
          <a:xfrm>
            <a:off x="0" y="0"/>
            <a:ext cx="12191040" cy="685692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6" name="标题 1"/>
          <p:cNvSpPr/>
          <p:nvPr/>
        </p:nvSpPr>
        <p:spPr>
          <a:xfrm rot="16200000">
            <a:off x="4394160" y="-1648800"/>
            <a:ext cx="4659840" cy="10933560"/>
          </a:xfrm>
          <a:custGeom>
            <a:avLst/>
            <a:gdLst>
              <a:gd name="textAreaLeft" fmla="*/ 0 w 4659840"/>
              <a:gd name="textAreaRight" fmla="*/ 4660920 w 4659840"/>
              <a:gd name="textAreaTop" fmla="*/ 0 h 10933560"/>
              <a:gd name="textAreaBottom" fmla="*/ 10934640 h 10933560"/>
            </a:gdLst>
            <a:ahLst/>
            <a:rect l="textAreaLeft" t="textAreaTop" r="textAreaRight" b="textAreaBottom"/>
            <a:pathLst>
              <a:path w="4661082" h="12192000">
                <a:moveTo>
                  <a:pt x="4661082" y="0"/>
                </a:moveTo>
                <a:lnTo>
                  <a:pt x="4661082" y="12192000"/>
                </a:lnTo>
                <a:lnTo>
                  <a:pt x="0" y="12192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25400">
            <a:noFill/>
          </a:ln>
          <a:effectLst>
            <a:outerShdw algn="t" blurRad="203040" dir="5400000" dist="101520" kx="0" ky="0" rotWithShape="0" sx="100000" sy="100000">
              <a:schemeClr val="accent1">
                <a:alpha val="24000"/>
              </a:scheme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7" name="标题 1"/>
          <p:cNvSpPr/>
          <p:nvPr/>
        </p:nvSpPr>
        <p:spPr>
          <a:xfrm>
            <a:off x="4538520" y="1750320"/>
            <a:ext cx="755280" cy="57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22aacf"/>
                </a:solidFill>
                <a:latin typeface="poppins-bold"/>
                <a:ea typeface="poppins-bold"/>
              </a:rPr>
              <a:t>01.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8" name="标题 1"/>
          <p:cNvSpPr/>
          <p:nvPr/>
        </p:nvSpPr>
        <p:spPr>
          <a:xfrm>
            <a:off x="4563720" y="3410280"/>
            <a:ext cx="755280" cy="57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22aacf"/>
                </a:solidFill>
                <a:latin typeface="poppins-bold"/>
                <a:ea typeface="poppins-bold"/>
              </a:rPr>
              <a:t>02.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9" name="标题 1"/>
          <p:cNvSpPr/>
          <p:nvPr/>
        </p:nvSpPr>
        <p:spPr>
          <a:xfrm>
            <a:off x="4569840" y="4257360"/>
            <a:ext cx="755280" cy="57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22aacf"/>
                </a:solidFill>
                <a:latin typeface="poppins-bold"/>
                <a:ea typeface="poppins-bold"/>
              </a:rPr>
              <a:t>03.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0" name="标题 1"/>
          <p:cNvSpPr/>
          <p:nvPr/>
        </p:nvSpPr>
        <p:spPr>
          <a:xfrm>
            <a:off x="4588920" y="5079240"/>
            <a:ext cx="755280" cy="57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22aacf"/>
                </a:solidFill>
                <a:latin typeface="poppins-bold"/>
                <a:ea typeface="poppins-bold"/>
              </a:rPr>
              <a:t>04.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61" name="" descr=""/>
          <p:cNvPicPr/>
          <p:nvPr/>
        </p:nvPicPr>
        <p:blipFill>
          <a:blip r:embed="rId1"/>
          <a:stretch/>
        </p:blipFill>
        <p:spPr>
          <a:xfrm>
            <a:off x="840600" y="1391760"/>
            <a:ext cx="3228480" cy="4842360"/>
          </a:xfrm>
          <a:prstGeom prst="rect">
            <a:avLst/>
          </a:prstGeom>
          <a:ln w="0">
            <a:noFill/>
          </a:ln>
        </p:spPr>
      </p:pic>
      <p:sp>
        <p:nvSpPr>
          <p:cNvPr id="662" name="标题 1"/>
          <p:cNvSpPr/>
          <p:nvPr/>
        </p:nvSpPr>
        <p:spPr>
          <a:xfrm rot="16200000">
            <a:off x="8176320" y="2905560"/>
            <a:ext cx="6856920" cy="1047960"/>
          </a:xfrm>
          <a:custGeom>
            <a:avLst/>
            <a:gdLst>
              <a:gd name="textAreaLeft" fmla="*/ 0 w 6856920"/>
              <a:gd name="textAreaRight" fmla="*/ 6858000 w 6856920"/>
              <a:gd name="textAreaTop" fmla="*/ 0 h 1047960"/>
              <a:gd name="textAreaBottom" fmla="*/ 1049040 h 1047960"/>
            </a:gdLst>
            <a:ahLst/>
            <a:rect l="textAreaLeft" t="textAreaTop" r="textAreaRight" b="textAreaBottom"/>
            <a:pathLst>
              <a:path w="12192001" h="1034554">
                <a:moveTo>
                  <a:pt x="0" y="0"/>
                </a:moveTo>
                <a:lnTo>
                  <a:pt x="173424" y="41741"/>
                </a:lnTo>
                <a:cubicBezTo>
                  <a:pt x="1459040" y="319993"/>
                  <a:pt x="3636204" y="502935"/>
                  <a:pt x="6105587" y="502935"/>
                </a:cubicBezTo>
                <a:cubicBezTo>
                  <a:pt x="8574971" y="502935"/>
                  <a:pt x="10752134" y="319993"/>
                  <a:pt x="12037750" y="41741"/>
                </a:cubicBezTo>
                <a:lnTo>
                  <a:pt x="12192001" y="4615"/>
                </a:lnTo>
                <a:lnTo>
                  <a:pt x="12192001" y="1034554"/>
                </a:lnTo>
                <a:lnTo>
                  <a:pt x="0" y="1034554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>
            <a:outerShdw algn="tr" blurRad="127080" dir="10800000" dist="38160" kx="0" ky="0" rotWithShape="0" sx="100000" sy="100000">
              <a:schemeClr val="accent1">
                <a:lumMod val="50000"/>
                <a:alpha val="32000"/>
              </a:scheme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3" name="标题 1"/>
          <p:cNvSpPr/>
          <p:nvPr/>
        </p:nvSpPr>
        <p:spPr>
          <a:xfrm rot="16200000">
            <a:off x="8238240" y="2905560"/>
            <a:ext cx="6856920" cy="1047960"/>
          </a:xfrm>
          <a:custGeom>
            <a:avLst/>
            <a:gdLst>
              <a:gd name="textAreaLeft" fmla="*/ 0 w 6856920"/>
              <a:gd name="textAreaRight" fmla="*/ 6858000 w 6856920"/>
              <a:gd name="textAreaTop" fmla="*/ 0 h 1047960"/>
              <a:gd name="textAreaBottom" fmla="*/ 1049040 h 1047960"/>
            </a:gdLst>
            <a:ahLst/>
            <a:rect l="textAreaLeft" t="textAreaTop" r="textAreaRight" b="textAreaBottom"/>
            <a:pathLst>
              <a:path w="12192001" h="1034554">
                <a:moveTo>
                  <a:pt x="0" y="0"/>
                </a:moveTo>
                <a:lnTo>
                  <a:pt x="173424" y="41741"/>
                </a:lnTo>
                <a:cubicBezTo>
                  <a:pt x="1459040" y="319993"/>
                  <a:pt x="3636204" y="502935"/>
                  <a:pt x="6105587" y="502935"/>
                </a:cubicBezTo>
                <a:cubicBezTo>
                  <a:pt x="8574971" y="502935"/>
                  <a:pt x="10752134" y="319993"/>
                  <a:pt x="12037750" y="41741"/>
                </a:cubicBezTo>
                <a:lnTo>
                  <a:pt x="12192001" y="4615"/>
                </a:lnTo>
                <a:lnTo>
                  <a:pt x="12192001" y="1034554"/>
                </a:lnTo>
                <a:lnTo>
                  <a:pt x="0" y="1034554"/>
                </a:lnTo>
                <a:close/>
              </a:path>
            </a:pathLst>
          </a:custGeom>
          <a:gradFill rotWithShape="0">
            <a:gsLst>
              <a:gs pos="0">
                <a:srgbClr val="74cfe8"/>
              </a:gs>
              <a:gs pos="100000">
                <a:srgbClr val="22aacf"/>
              </a:gs>
            </a:gsLst>
            <a:lin ang="18900000"/>
          </a:gra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4" name="标题 1"/>
          <p:cNvSpPr/>
          <p:nvPr/>
        </p:nvSpPr>
        <p:spPr>
          <a:xfrm>
            <a:off x="5486040" y="4301280"/>
            <a:ext cx="4318920" cy="28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262626"/>
                </a:solidFill>
                <a:latin typeface="poppins-bold"/>
                <a:ea typeface="poppins-bold"/>
              </a:rPr>
              <a:t>Example runtime command: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5" name="标题 1"/>
          <p:cNvSpPr/>
          <p:nvPr/>
        </p:nvSpPr>
        <p:spPr>
          <a:xfrm>
            <a:off x="5486040" y="4571640"/>
            <a:ext cx="5100120" cy="65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595959"/>
                </a:solidFill>
                <a:latin typeface="Poppins"/>
                <a:ea typeface="Poppins"/>
              </a:rPr>
              <a:t>docker run --security-opt seccomp=default.json ubuntu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6" name="标题 1"/>
          <p:cNvSpPr/>
          <p:nvPr/>
        </p:nvSpPr>
        <p:spPr>
          <a:xfrm>
            <a:off x="5486040" y="5150880"/>
            <a:ext cx="4318920" cy="28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262626"/>
                </a:solidFill>
                <a:latin typeface="poppins-bold"/>
                <a:ea typeface="poppins-bold"/>
              </a:rPr>
              <a:t>Generating custom profiles: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7" name="标题 1"/>
          <p:cNvSpPr/>
          <p:nvPr/>
        </p:nvSpPr>
        <p:spPr>
          <a:xfrm>
            <a:off x="5486040" y="5433840"/>
            <a:ext cx="4858920" cy="64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595959"/>
                </a:solidFill>
                <a:latin typeface="Poppins"/>
                <a:ea typeface="Poppins"/>
              </a:rPr>
              <a:t>Use oci- seccomp- bpf- hook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8" name="标题 1"/>
          <p:cNvSpPr/>
          <p:nvPr/>
        </p:nvSpPr>
        <p:spPr>
          <a:xfrm>
            <a:off x="5486040" y="3484800"/>
            <a:ext cx="4318920" cy="43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262626"/>
                </a:solidFill>
                <a:latin typeface="poppins-bold"/>
                <a:ea typeface="poppins-bold"/>
              </a:rPr>
              <a:t>Use case: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9" name="标题 1"/>
          <p:cNvSpPr/>
          <p:nvPr/>
        </p:nvSpPr>
        <p:spPr>
          <a:xfrm>
            <a:off x="5486040" y="3760200"/>
            <a:ext cx="4858920" cy="58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595959"/>
                </a:solidFill>
                <a:latin typeface="Poppins"/>
                <a:ea typeface="Poppins"/>
              </a:rPr>
              <a:t>Preventing keyctl or ptrace even if attacker gets shell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0" name="标题 1"/>
          <p:cNvSpPr/>
          <p:nvPr/>
        </p:nvSpPr>
        <p:spPr>
          <a:xfrm>
            <a:off x="5486040" y="1753560"/>
            <a:ext cx="4318920" cy="28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262626"/>
                </a:solidFill>
                <a:latin typeface="poppins-bold"/>
                <a:ea typeface="poppins-bold"/>
              </a:rPr>
              <a:t>Principles: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1" name="标题 1"/>
          <p:cNvSpPr/>
          <p:nvPr/>
        </p:nvSpPr>
        <p:spPr>
          <a:xfrm>
            <a:off x="5486040" y="2029320"/>
            <a:ext cx="5760720" cy="746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595959"/>
                </a:solidFill>
                <a:latin typeface="Poppins"/>
                <a:ea typeface="Poppins"/>
              </a:rPr>
              <a:t>- seccomp allows filtering of syscalls a container can make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595959"/>
                </a:solidFill>
                <a:latin typeface="Poppins"/>
                <a:ea typeface="Poppins"/>
              </a:rPr>
              <a:t>- Docker has a default seccomp profile that blocks ~44 dangerous syscalls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595959"/>
                </a:solidFill>
                <a:latin typeface="Poppins"/>
                <a:ea typeface="Poppins"/>
              </a:rPr>
              <a:t>- You can apply custom seccomp profiles for fine- grained control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2" name="标题 1"/>
          <p:cNvSpPr/>
          <p:nvPr/>
        </p:nvSpPr>
        <p:spPr>
          <a:xfrm>
            <a:off x="541440" y="228600"/>
            <a:ext cx="11124000" cy="43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poppins-bold"/>
                <a:ea typeface="poppins-bold"/>
              </a:rPr>
              <a:t>seccomp (Secure Computing Mode)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3" name="标题 1"/>
          <p:cNvSpPr/>
          <p:nvPr/>
        </p:nvSpPr>
        <p:spPr>
          <a:xfrm flipH="1" flipV="1">
            <a:off x="292680" y="288720"/>
            <a:ext cx="172080" cy="123840"/>
          </a:xfrm>
          <a:custGeom>
            <a:avLst/>
            <a:gdLst>
              <a:gd name="textAreaLeft" fmla="*/ 720 w 172080"/>
              <a:gd name="textAreaRight" fmla="*/ 173880 w 172080"/>
              <a:gd name="textAreaTop" fmla="*/ 720 h 123840"/>
              <a:gd name="textAreaBottom" fmla="*/ 125640 h 123840"/>
            </a:gdLst>
            <a:ahLst/>
            <a:rect l="textAreaLeft" t="textAreaTop" r="textAreaRight" b="textAreaBottom"/>
            <a:pathLst>
              <a:path w="121644" h="124921">
                <a:moveTo>
                  <a:pt x="86420" y="0"/>
                </a:moveTo>
                <a:lnTo>
                  <a:pt x="106489" y="0"/>
                </a:lnTo>
                <a:cubicBezTo>
                  <a:pt x="111131" y="0"/>
                  <a:pt x="114817" y="1297"/>
                  <a:pt x="117548" y="3891"/>
                </a:cubicBezTo>
                <a:cubicBezTo>
                  <a:pt x="120278" y="6485"/>
                  <a:pt x="121644" y="10103"/>
                  <a:pt x="121644" y="14745"/>
                </a:cubicBezTo>
                <a:lnTo>
                  <a:pt x="121644" y="61846"/>
                </a:lnTo>
                <a:cubicBezTo>
                  <a:pt x="121644" y="80413"/>
                  <a:pt x="117548" y="95568"/>
                  <a:pt x="109356" y="107309"/>
                </a:cubicBezTo>
                <a:cubicBezTo>
                  <a:pt x="101165" y="119050"/>
                  <a:pt x="88331" y="124921"/>
                  <a:pt x="70856" y="124921"/>
                </a:cubicBezTo>
                <a:lnTo>
                  <a:pt x="70856" y="104442"/>
                </a:lnTo>
                <a:cubicBezTo>
                  <a:pt x="85601" y="101711"/>
                  <a:pt x="93246" y="88195"/>
                  <a:pt x="93792" y="63894"/>
                </a:cubicBezTo>
                <a:lnTo>
                  <a:pt x="83143" y="63894"/>
                </a:lnTo>
                <a:cubicBezTo>
                  <a:pt x="74952" y="63894"/>
                  <a:pt x="70856" y="60071"/>
                  <a:pt x="70856" y="52426"/>
                </a:cubicBezTo>
                <a:lnTo>
                  <a:pt x="70856" y="14745"/>
                </a:lnTo>
                <a:cubicBezTo>
                  <a:pt x="70856" y="4915"/>
                  <a:pt x="76044" y="0"/>
                  <a:pt x="86420" y="0"/>
                </a:cubicBezTo>
                <a:close/>
                <a:moveTo>
                  <a:pt x="15564" y="0"/>
                </a:moveTo>
                <a:lnTo>
                  <a:pt x="35633" y="0"/>
                </a:lnTo>
                <a:cubicBezTo>
                  <a:pt x="40275" y="0"/>
                  <a:pt x="43961" y="1297"/>
                  <a:pt x="46691" y="3891"/>
                </a:cubicBezTo>
                <a:cubicBezTo>
                  <a:pt x="49422" y="6485"/>
                  <a:pt x="50787" y="10103"/>
                  <a:pt x="50787" y="14745"/>
                </a:cubicBezTo>
                <a:lnTo>
                  <a:pt x="50787" y="61846"/>
                </a:lnTo>
                <a:cubicBezTo>
                  <a:pt x="50787" y="80413"/>
                  <a:pt x="46691" y="95568"/>
                  <a:pt x="38500" y="107309"/>
                </a:cubicBezTo>
                <a:cubicBezTo>
                  <a:pt x="30308" y="119050"/>
                  <a:pt x="17475" y="124921"/>
                  <a:pt x="0" y="124921"/>
                </a:cubicBezTo>
                <a:lnTo>
                  <a:pt x="0" y="104442"/>
                </a:lnTo>
                <a:cubicBezTo>
                  <a:pt x="14744" y="101711"/>
                  <a:pt x="22390" y="88195"/>
                  <a:pt x="22936" y="63894"/>
                </a:cubicBezTo>
                <a:lnTo>
                  <a:pt x="12287" y="63894"/>
                </a:lnTo>
                <a:cubicBezTo>
                  <a:pt x="4095" y="63894"/>
                  <a:pt x="0" y="60071"/>
                  <a:pt x="0" y="52426"/>
                </a:cubicBezTo>
                <a:lnTo>
                  <a:pt x="0" y="14745"/>
                </a:lnTo>
                <a:cubicBezTo>
                  <a:pt x="0" y="4915"/>
                  <a:pt x="5188" y="0"/>
                  <a:pt x="15564" y="0"/>
                </a:cubicBez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cxnSp>
        <p:nvCxnSpPr>
          <p:cNvPr id="674" name="标题 1"/>
          <p:cNvCxnSpPr/>
          <p:nvPr/>
        </p:nvCxnSpPr>
        <p:spPr>
          <a:xfrm>
            <a:off x="293040" y="781560"/>
            <a:ext cx="11899800" cy="1080"/>
          </a:xfrm>
          <a:prstGeom prst="straightConnector1">
            <a:avLst/>
          </a:prstGeom>
          <a:ln cap="sq" w="38100">
            <a:solidFill>
              <a:srgbClr val="22aacf"/>
            </a:solidFill>
            <a:miter/>
          </a:ln>
        </p:spPr>
      </p:cxnSp>
      <p:cxnSp>
        <p:nvCxnSpPr>
          <p:cNvPr id="675" name="标题 1"/>
          <p:cNvCxnSpPr/>
          <p:nvPr/>
        </p:nvCxnSpPr>
        <p:spPr>
          <a:xfrm>
            <a:off x="293040" y="842400"/>
            <a:ext cx="11899800" cy="1080"/>
          </a:xfrm>
          <a:prstGeom prst="straightConnector1">
            <a:avLst/>
          </a:prstGeom>
          <a:ln cap="sq" w="9525">
            <a:solidFill>
              <a:srgbClr val="22aacf"/>
            </a:solidFill>
            <a:miter/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标题 1"/>
          <p:cNvSpPr/>
          <p:nvPr/>
        </p:nvSpPr>
        <p:spPr>
          <a:xfrm>
            <a:off x="0" y="0"/>
            <a:ext cx="12191040" cy="685692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7" name="标题 1"/>
          <p:cNvSpPr/>
          <p:nvPr/>
        </p:nvSpPr>
        <p:spPr>
          <a:xfrm>
            <a:off x="1636200" y="4688280"/>
            <a:ext cx="9534240" cy="1316520"/>
          </a:xfrm>
          <a:prstGeom prst="roundRect">
            <a:avLst>
              <a:gd name="adj" fmla="val 11184"/>
            </a:avLst>
          </a:prstGeom>
          <a:solidFill>
            <a:schemeClr val="bg1"/>
          </a:solidFill>
          <a:ln cap="sq" w="12700">
            <a:solidFill>
              <a:srgbClr val="22aac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8" name="标题 1"/>
          <p:cNvSpPr/>
          <p:nvPr/>
        </p:nvSpPr>
        <p:spPr>
          <a:xfrm>
            <a:off x="660240" y="4365000"/>
            <a:ext cx="1950480" cy="1919160"/>
          </a:xfrm>
          <a:prstGeom prst="roundRect">
            <a:avLst>
              <a:gd name="adj" fmla="val 19173"/>
            </a:avLst>
          </a:prstGeom>
          <a:noFill/>
          <a:ln cap="sq" w="12700">
            <a:solidFill>
              <a:srgbClr val="22aac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9" name="标题 1"/>
          <p:cNvSpPr/>
          <p:nvPr/>
        </p:nvSpPr>
        <p:spPr>
          <a:xfrm>
            <a:off x="846360" y="4365000"/>
            <a:ext cx="1950480" cy="1919160"/>
          </a:xfrm>
          <a:prstGeom prst="roundRect">
            <a:avLst>
              <a:gd name="adj" fmla="val 19173"/>
            </a:avLst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80" name="标题 1"/>
          <p:cNvSpPr/>
          <p:nvPr/>
        </p:nvSpPr>
        <p:spPr>
          <a:xfrm>
            <a:off x="2957760" y="5083920"/>
            <a:ext cx="7220160" cy="870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62626"/>
                </a:solidFill>
                <a:latin typeface="Poppins"/>
                <a:ea typeface="Poppins"/>
              </a:rPr>
              <a:t># Create your own profile: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62626"/>
                </a:solidFill>
                <a:latin typeface="Poppins"/>
                <a:ea typeface="Poppins"/>
              </a:rPr>
              <a:t>sudo apparmor_parser -r my_custom_proﬁle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62626"/>
                </a:solidFill>
                <a:latin typeface="Poppins"/>
                <a:ea typeface="Poppins"/>
              </a:rPr>
              <a:t>docker run --security-opt apparmor=my_custom_proﬁle nginx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1" name="标题 1"/>
          <p:cNvSpPr/>
          <p:nvPr/>
        </p:nvSpPr>
        <p:spPr>
          <a:xfrm>
            <a:off x="2957760" y="4072320"/>
            <a:ext cx="2865960" cy="54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262626"/>
                </a:solidFill>
                <a:latin typeface="poppins-bold"/>
                <a:ea typeface="poppins-bold"/>
              </a:rPr>
              <a:t>Custom profile example: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2" name="标题 1"/>
          <p:cNvSpPr/>
          <p:nvPr/>
        </p:nvSpPr>
        <p:spPr>
          <a:xfrm>
            <a:off x="4118040" y="6264720"/>
            <a:ext cx="5175360" cy="375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262626"/>
                </a:solidFill>
                <a:latin typeface="Poppins"/>
                <a:ea typeface="Poppins"/>
              </a:rPr>
              <a:t>Ubuntu uses AppArmor, RedHat/CentOS prefer SELinux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3" name="标题 1"/>
          <p:cNvSpPr/>
          <p:nvPr/>
        </p:nvSpPr>
        <p:spPr>
          <a:xfrm>
            <a:off x="3419640" y="6218640"/>
            <a:ext cx="783000" cy="31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262626"/>
                </a:solidFill>
                <a:latin typeface="poppins-bold"/>
                <a:ea typeface="poppins-bold"/>
              </a:rPr>
              <a:t>Note: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4" name="标题 1"/>
          <p:cNvSpPr/>
          <p:nvPr/>
        </p:nvSpPr>
        <p:spPr>
          <a:xfrm>
            <a:off x="1636200" y="1341000"/>
            <a:ext cx="6054480" cy="1240200"/>
          </a:xfrm>
          <a:prstGeom prst="roundRect">
            <a:avLst>
              <a:gd name="adj" fmla="val 11184"/>
            </a:avLst>
          </a:prstGeom>
          <a:solidFill>
            <a:schemeClr val="bg1"/>
          </a:solidFill>
          <a:ln cap="sq" w="12700">
            <a:solidFill>
              <a:srgbClr val="22aac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5" name="标题 1"/>
          <p:cNvSpPr/>
          <p:nvPr/>
        </p:nvSpPr>
        <p:spPr>
          <a:xfrm>
            <a:off x="660240" y="903240"/>
            <a:ext cx="1950480" cy="1919160"/>
          </a:xfrm>
          <a:prstGeom prst="roundRect">
            <a:avLst>
              <a:gd name="adj" fmla="val 19173"/>
            </a:avLst>
          </a:prstGeom>
          <a:noFill/>
          <a:ln cap="sq" w="12700">
            <a:solidFill>
              <a:srgbClr val="22aac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6" name="标题 1"/>
          <p:cNvSpPr/>
          <p:nvPr/>
        </p:nvSpPr>
        <p:spPr>
          <a:xfrm>
            <a:off x="846360" y="903240"/>
            <a:ext cx="1950480" cy="1919160"/>
          </a:xfrm>
          <a:prstGeom prst="roundRect">
            <a:avLst>
              <a:gd name="adj" fmla="val 19173"/>
            </a:avLst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87" name="标题 1"/>
          <p:cNvSpPr/>
          <p:nvPr/>
        </p:nvSpPr>
        <p:spPr>
          <a:xfrm>
            <a:off x="2957760" y="1558440"/>
            <a:ext cx="4451400" cy="80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62626"/>
                </a:solidFill>
                <a:latin typeface="Poppins"/>
                <a:ea typeface="Poppins"/>
              </a:rPr>
              <a:t>- AppArmor profiles enforce filesystem- level restrictions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62626"/>
                </a:solidFill>
                <a:latin typeface="Poppins"/>
                <a:ea typeface="Poppins"/>
              </a:rPr>
              <a:t>- Applies to processes by path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62626"/>
                </a:solidFill>
                <a:latin typeface="Poppins"/>
                <a:ea typeface="Poppins"/>
              </a:rPr>
              <a:t>- Comes with a default docker- default profile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8" name="标题 1"/>
          <p:cNvSpPr/>
          <p:nvPr/>
        </p:nvSpPr>
        <p:spPr>
          <a:xfrm>
            <a:off x="2945160" y="712440"/>
            <a:ext cx="2865960" cy="54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262626"/>
                </a:solidFill>
                <a:latin typeface="poppins-bold"/>
                <a:ea typeface="poppins-bold"/>
              </a:rPr>
              <a:t>Principles: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9" name="标题 1"/>
          <p:cNvSpPr/>
          <p:nvPr/>
        </p:nvSpPr>
        <p:spPr>
          <a:xfrm>
            <a:off x="4536360" y="2991960"/>
            <a:ext cx="6435360" cy="1049760"/>
          </a:xfrm>
          <a:prstGeom prst="roundRect">
            <a:avLst>
              <a:gd name="adj" fmla="val 11184"/>
            </a:avLst>
          </a:prstGeom>
          <a:solidFill>
            <a:schemeClr val="bg1"/>
          </a:solidFill>
          <a:ln cap="sq" w="12700">
            <a:solidFill>
              <a:srgbClr val="22aac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0" name="标题 1"/>
          <p:cNvSpPr/>
          <p:nvPr/>
        </p:nvSpPr>
        <p:spPr>
          <a:xfrm>
            <a:off x="9821880" y="2376720"/>
            <a:ext cx="1950480" cy="1919160"/>
          </a:xfrm>
          <a:prstGeom prst="roundRect">
            <a:avLst>
              <a:gd name="adj" fmla="val 19173"/>
            </a:avLst>
          </a:prstGeom>
          <a:noFill/>
          <a:ln cap="sq" w="12700">
            <a:solidFill>
              <a:srgbClr val="22aac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1" name="标题 1"/>
          <p:cNvSpPr/>
          <p:nvPr/>
        </p:nvSpPr>
        <p:spPr>
          <a:xfrm>
            <a:off x="10007640" y="2376720"/>
            <a:ext cx="1950480" cy="1919160"/>
          </a:xfrm>
          <a:prstGeom prst="roundRect">
            <a:avLst>
              <a:gd name="adj" fmla="val 19173"/>
            </a:avLst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92" name="标题 1"/>
          <p:cNvSpPr/>
          <p:nvPr/>
        </p:nvSpPr>
        <p:spPr>
          <a:xfrm>
            <a:off x="4740480" y="3273120"/>
            <a:ext cx="4857840" cy="476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62626"/>
                </a:solidFill>
                <a:latin typeface="Poppins"/>
                <a:ea typeface="Poppins"/>
              </a:rPr>
              <a:t>docker run - -security- opt apparmor=docker- default ubuntu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3" name="标题 1"/>
          <p:cNvSpPr/>
          <p:nvPr/>
        </p:nvSpPr>
        <p:spPr>
          <a:xfrm>
            <a:off x="8804520" y="2337840"/>
            <a:ext cx="2865960" cy="54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0" lang="en-US" sz="1470" spc="-1" strike="noStrike">
                <a:solidFill>
                  <a:srgbClr val="262626"/>
                </a:solidFill>
                <a:latin typeface="poppins-bold"/>
                <a:ea typeface="poppins-bold"/>
              </a:rPr>
              <a:t>Usage:</a:t>
            </a:r>
            <a:endParaRPr b="0" lang="en-IN" sz="14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4" name="标题 1"/>
          <p:cNvSpPr/>
          <p:nvPr/>
        </p:nvSpPr>
        <p:spPr>
          <a:xfrm>
            <a:off x="1461960" y="4965120"/>
            <a:ext cx="718920" cy="718920"/>
          </a:xfrm>
          <a:custGeom>
            <a:avLst/>
            <a:gdLst>
              <a:gd name="textAreaLeft" fmla="*/ 0 w 718920"/>
              <a:gd name="textAreaRight" fmla="*/ 720000 w 718920"/>
              <a:gd name="textAreaTop" fmla="*/ 0 h 718920"/>
              <a:gd name="textAreaBottom" fmla="*/ 720000 h 718920"/>
            </a:gdLst>
            <a:ahLst/>
            <a:rect l="textAreaLeft" t="textAreaTop" r="textAreaRight" b="textAreaBottom"/>
            <a:pathLst>
              <a:path w="720000" h="720000">
                <a:moveTo>
                  <a:pt x="438553" y="189601"/>
                </a:moveTo>
                <a:cubicBezTo>
                  <a:pt x="413875" y="189601"/>
                  <a:pt x="390761" y="199073"/>
                  <a:pt x="373556" y="216451"/>
                </a:cubicBezTo>
                <a:lnTo>
                  <a:pt x="232180" y="357827"/>
                </a:lnTo>
                <a:cubicBezTo>
                  <a:pt x="212456" y="377465"/>
                  <a:pt x="197336" y="453584"/>
                  <a:pt x="191861" y="528226"/>
                </a:cubicBezTo>
                <a:cubicBezTo>
                  <a:pt x="266503" y="522665"/>
                  <a:pt x="342622" y="507545"/>
                  <a:pt x="362260" y="487907"/>
                </a:cubicBezTo>
                <a:lnTo>
                  <a:pt x="503636" y="346444"/>
                </a:lnTo>
                <a:cubicBezTo>
                  <a:pt x="539523" y="310557"/>
                  <a:pt x="539523" y="252252"/>
                  <a:pt x="503636" y="216365"/>
                </a:cubicBezTo>
                <a:cubicBezTo>
                  <a:pt x="486344" y="199073"/>
                  <a:pt x="463230" y="189601"/>
                  <a:pt x="438553" y="189601"/>
                </a:cubicBezTo>
                <a:close/>
                <a:moveTo>
                  <a:pt x="438553" y="141636"/>
                </a:moveTo>
                <a:cubicBezTo>
                  <a:pt x="474440" y="141636"/>
                  <a:pt x="510327" y="155191"/>
                  <a:pt x="537524" y="182476"/>
                </a:cubicBezTo>
                <a:cubicBezTo>
                  <a:pt x="592007" y="236872"/>
                  <a:pt x="592007" y="325938"/>
                  <a:pt x="537524" y="380420"/>
                </a:cubicBezTo>
                <a:lnTo>
                  <a:pt x="396149" y="521796"/>
                </a:lnTo>
                <a:cubicBezTo>
                  <a:pt x="341753" y="576278"/>
                  <a:pt x="141637" y="578364"/>
                  <a:pt x="141637" y="578364"/>
                </a:cubicBezTo>
                <a:cubicBezTo>
                  <a:pt x="141637" y="578364"/>
                  <a:pt x="143723" y="378334"/>
                  <a:pt x="198205" y="323852"/>
                </a:cubicBezTo>
                <a:lnTo>
                  <a:pt x="339581" y="182476"/>
                </a:lnTo>
                <a:cubicBezTo>
                  <a:pt x="366778" y="155278"/>
                  <a:pt x="402666" y="141636"/>
                  <a:pt x="438553" y="141636"/>
                </a:cubicBezTo>
                <a:close/>
                <a:moveTo>
                  <a:pt x="120000" y="47965"/>
                </a:moveTo>
                <a:cubicBezTo>
                  <a:pt x="80290" y="47965"/>
                  <a:pt x="47965" y="80290"/>
                  <a:pt x="47965" y="120000"/>
                </a:cubicBezTo>
                <a:lnTo>
                  <a:pt x="47965" y="600000"/>
                </a:lnTo>
                <a:cubicBezTo>
                  <a:pt x="47965" y="639711"/>
                  <a:pt x="80290" y="672035"/>
                  <a:pt x="120000" y="672035"/>
                </a:cubicBezTo>
                <a:lnTo>
                  <a:pt x="600000" y="672035"/>
                </a:lnTo>
                <a:cubicBezTo>
                  <a:pt x="639711" y="672035"/>
                  <a:pt x="672035" y="639711"/>
                  <a:pt x="672035" y="600000"/>
                </a:cubicBezTo>
                <a:lnTo>
                  <a:pt x="672035" y="120000"/>
                </a:lnTo>
                <a:cubicBezTo>
                  <a:pt x="672035" y="80290"/>
                  <a:pt x="639711" y="47965"/>
                  <a:pt x="600000" y="47965"/>
                </a:cubicBezTo>
                <a:close/>
                <a:moveTo>
                  <a:pt x="120000" y="0"/>
                </a:moveTo>
                <a:lnTo>
                  <a:pt x="600000" y="0"/>
                </a:lnTo>
                <a:cubicBezTo>
                  <a:pt x="666040" y="0"/>
                  <a:pt x="720000" y="54048"/>
                  <a:pt x="720000" y="120000"/>
                </a:cubicBezTo>
                <a:lnTo>
                  <a:pt x="720000" y="600000"/>
                </a:lnTo>
                <a:cubicBezTo>
                  <a:pt x="720000" y="666039"/>
                  <a:pt x="666040" y="720000"/>
                  <a:pt x="600000" y="720000"/>
                </a:cubicBezTo>
                <a:lnTo>
                  <a:pt x="120000" y="720000"/>
                </a:lnTo>
                <a:cubicBezTo>
                  <a:pt x="53961" y="720000"/>
                  <a:pt x="0" y="666039"/>
                  <a:pt x="0" y="600000"/>
                </a:cubicBezTo>
                <a:lnTo>
                  <a:pt x="0" y="120000"/>
                </a:lnTo>
                <a:cubicBezTo>
                  <a:pt x="0" y="53961"/>
                  <a:pt x="53961" y="0"/>
                  <a:pt x="120000" y="0"/>
                </a:cubicBezTo>
                <a:close/>
              </a:path>
            </a:pathLst>
          </a:custGeom>
          <a:solidFill>
            <a:schemeClr val="bg1"/>
          </a:solidFill>
          <a:ln w="18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5" name="标题 1"/>
          <p:cNvSpPr/>
          <p:nvPr/>
        </p:nvSpPr>
        <p:spPr>
          <a:xfrm>
            <a:off x="10611360" y="2976840"/>
            <a:ext cx="743040" cy="718920"/>
          </a:xfrm>
          <a:custGeom>
            <a:avLst/>
            <a:gdLst>
              <a:gd name="textAreaLeft" fmla="*/ 0 w 743040"/>
              <a:gd name="textAreaRight" fmla="*/ 744120 w 743040"/>
              <a:gd name="textAreaTop" fmla="*/ 0 h 718920"/>
              <a:gd name="textAreaBottom" fmla="*/ 720000 h 718920"/>
            </a:gdLst>
            <a:ahLst/>
            <a:rect l="textAreaLeft" t="textAreaTop" r="textAreaRight" b="textAreaBottom"/>
            <a:pathLst>
              <a:path w="1660735" h="1607157">
                <a:moveTo>
                  <a:pt x="695958" y="752512"/>
                </a:moveTo>
                <a:lnTo>
                  <a:pt x="376349" y="752512"/>
                </a:lnTo>
                <a:cubicBezTo>
                  <a:pt x="276262" y="752512"/>
                  <a:pt x="181756" y="713259"/>
                  <a:pt x="110505" y="642007"/>
                </a:cubicBezTo>
                <a:cubicBezTo>
                  <a:pt x="39253" y="570756"/>
                  <a:pt x="0" y="476436"/>
                  <a:pt x="0" y="376349"/>
                </a:cubicBezTo>
                <a:cubicBezTo>
                  <a:pt x="0" y="276262"/>
                  <a:pt x="39253" y="181756"/>
                  <a:pt x="110505" y="110505"/>
                </a:cubicBezTo>
                <a:cubicBezTo>
                  <a:pt x="181756" y="39253"/>
                  <a:pt x="276076" y="0"/>
                  <a:pt x="376349" y="0"/>
                </a:cubicBezTo>
                <a:cubicBezTo>
                  <a:pt x="476436" y="0"/>
                  <a:pt x="570942" y="39253"/>
                  <a:pt x="642193" y="110505"/>
                </a:cubicBezTo>
                <a:cubicBezTo>
                  <a:pt x="713445" y="181756"/>
                  <a:pt x="752698" y="276076"/>
                  <a:pt x="752698" y="376349"/>
                </a:cubicBezTo>
                <a:lnTo>
                  <a:pt x="752698" y="695958"/>
                </a:lnTo>
                <a:cubicBezTo>
                  <a:pt x="752512" y="727211"/>
                  <a:pt x="727211" y="752512"/>
                  <a:pt x="695958" y="752512"/>
                </a:cubicBezTo>
                <a:close/>
                <a:moveTo>
                  <a:pt x="376349" y="111621"/>
                </a:moveTo>
                <a:cubicBezTo>
                  <a:pt x="230498" y="111621"/>
                  <a:pt x="111621" y="230312"/>
                  <a:pt x="111621" y="376349"/>
                </a:cubicBezTo>
                <a:cubicBezTo>
                  <a:pt x="111621" y="522201"/>
                  <a:pt x="230312" y="641077"/>
                  <a:pt x="376349" y="641077"/>
                </a:cubicBezTo>
                <a:lnTo>
                  <a:pt x="641077" y="641077"/>
                </a:lnTo>
                <a:lnTo>
                  <a:pt x="641077" y="376349"/>
                </a:lnTo>
                <a:cubicBezTo>
                  <a:pt x="640891" y="230312"/>
                  <a:pt x="522201" y="111621"/>
                  <a:pt x="376349" y="111621"/>
                </a:cubicBezTo>
                <a:close/>
                <a:moveTo>
                  <a:pt x="1284201" y="752512"/>
                </a:moveTo>
                <a:lnTo>
                  <a:pt x="964592" y="752512"/>
                </a:lnTo>
                <a:cubicBezTo>
                  <a:pt x="933338" y="752512"/>
                  <a:pt x="908038" y="727025"/>
                  <a:pt x="908038" y="695958"/>
                </a:cubicBezTo>
                <a:lnTo>
                  <a:pt x="908038" y="376349"/>
                </a:lnTo>
                <a:cubicBezTo>
                  <a:pt x="908038" y="276262"/>
                  <a:pt x="947291" y="181756"/>
                  <a:pt x="1018543" y="110505"/>
                </a:cubicBezTo>
                <a:cubicBezTo>
                  <a:pt x="1089794" y="39253"/>
                  <a:pt x="1184114" y="0"/>
                  <a:pt x="1284387" y="0"/>
                </a:cubicBezTo>
                <a:cubicBezTo>
                  <a:pt x="1384660" y="0"/>
                  <a:pt x="1478980" y="39253"/>
                  <a:pt x="1550231" y="110505"/>
                </a:cubicBezTo>
                <a:cubicBezTo>
                  <a:pt x="1621482" y="181756"/>
                  <a:pt x="1660736" y="276076"/>
                  <a:pt x="1660736" y="376349"/>
                </a:cubicBezTo>
                <a:cubicBezTo>
                  <a:pt x="1660736" y="476622"/>
                  <a:pt x="1621482" y="570942"/>
                  <a:pt x="1550231" y="642193"/>
                </a:cubicBezTo>
                <a:cubicBezTo>
                  <a:pt x="1478794" y="713259"/>
                  <a:pt x="1384288" y="752512"/>
                  <a:pt x="1284201" y="752512"/>
                </a:cubicBezTo>
                <a:close/>
                <a:moveTo>
                  <a:pt x="1019659" y="640891"/>
                </a:moveTo>
                <a:lnTo>
                  <a:pt x="1284387" y="640891"/>
                </a:lnTo>
                <a:cubicBezTo>
                  <a:pt x="1430238" y="640891"/>
                  <a:pt x="1549115" y="522201"/>
                  <a:pt x="1549115" y="376163"/>
                </a:cubicBezTo>
                <a:cubicBezTo>
                  <a:pt x="1549115" y="230312"/>
                  <a:pt x="1430424" y="111435"/>
                  <a:pt x="1284387" y="111435"/>
                </a:cubicBezTo>
                <a:cubicBezTo>
                  <a:pt x="1138349" y="111435"/>
                  <a:pt x="1019659" y="230125"/>
                  <a:pt x="1019659" y="376163"/>
                </a:cubicBezTo>
                <a:lnTo>
                  <a:pt x="1019659" y="640891"/>
                </a:lnTo>
                <a:close/>
                <a:moveTo>
                  <a:pt x="376349" y="1607158"/>
                </a:moveTo>
                <a:cubicBezTo>
                  <a:pt x="276262" y="1607158"/>
                  <a:pt x="181756" y="1567904"/>
                  <a:pt x="110505" y="1496653"/>
                </a:cubicBezTo>
                <a:cubicBezTo>
                  <a:pt x="39253" y="1425401"/>
                  <a:pt x="0" y="1330896"/>
                  <a:pt x="0" y="1230809"/>
                </a:cubicBezTo>
                <a:cubicBezTo>
                  <a:pt x="0" y="1130722"/>
                  <a:pt x="39253" y="1036216"/>
                  <a:pt x="110505" y="964964"/>
                </a:cubicBezTo>
                <a:cubicBezTo>
                  <a:pt x="181756" y="893713"/>
                  <a:pt x="276076" y="854459"/>
                  <a:pt x="376349" y="854459"/>
                </a:cubicBezTo>
                <a:lnTo>
                  <a:pt x="695958" y="854459"/>
                </a:lnTo>
                <a:cubicBezTo>
                  <a:pt x="727211" y="854459"/>
                  <a:pt x="752512" y="879760"/>
                  <a:pt x="752512" y="911014"/>
                </a:cubicBezTo>
                <a:lnTo>
                  <a:pt x="752512" y="1230623"/>
                </a:lnTo>
                <a:cubicBezTo>
                  <a:pt x="752512" y="1330709"/>
                  <a:pt x="713259" y="1425215"/>
                  <a:pt x="642007" y="1496467"/>
                </a:cubicBezTo>
                <a:cubicBezTo>
                  <a:pt x="570756" y="1567718"/>
                  <a:pt x="476436" y="1607158"/>
                  <a:pt x="376349" y="1607158"/>
                </a:cubicBezTo>
                <a:close/>
                <a:moveTo>
                  <a:pt x="376349" y="966267"/>
                </a:moveTo>
                <a:cubicBezTo>
                  <a:pt x="230312" y="966267"/>
                  <a:pt x="111621" y="1084957"/>
                  <a:pt x="111621" y="1230809"/>
                </a:cubicBezTo>
                <a:cubicBezTo>
                  <a:pt x="111621" y="1376660"/>
                  <a:pt x="230312" y="1495537"/>
                  <a:pt x="376349" y="1495537"/>
                </a:cubicBezTo>
                <a:cubicBezTo>
                  <a:pt x="522201" y="1495537"/>
                  <a:pt x="641077" y="1376846"/>
                  <a:pt x="641077" y="1230809"/>
                </a:cubicBezTo>
                <a:lnTo>
                  <a:pt x="641077" y="966267"/>
                </a:lnTo>
                <a:lnTo>
                  <a:pt x="376349" y="966267"/>
                </a:lnTo>
                <a:close/>
                <a:moveTo>
                  <a:pt x="1284201" y="1607158"/>
                </a:moveTo>
                <a:cubicBezTo>
                  <a:pt x="1184114" y="1607158"/>
                  <a:pt x="1089608" y="1567904"/>
                  <a:pt x="1018357" y="1496653"/>
                </a:cubicBezTo>
                <a:cubicBezTo>
                  <a:pt x="947105" y="1425401"/>
                  <a:pt x="907852" y="1331082"/>
                  <a:pt x="907852" y="1230809"/>
                </a:cubicBezTo>
                <a:lnTo>
                  <a:pt x="907852" y="911200"/>
                </a:lnTo>
                <a:cubicBezTo>
                  <a:pt x="907852" y="879946"/>
                  <a:pt x="933152" y="854646"/>
                  <a:pt x="964406" y="854646"/>
                </a:cubicBezTo>
                <a:lnTo>
                  <a:pt x="1284015" y="854646"/>
                </a:lnTo>
                <a:cubicBezTo>
                  <a:pt x="1384102" y="854646"/>
                  <a:pt x="1478607" y="893899"/>
                  <a:pt x="1549859" y="965150"/>
                </a:cubicBezTo>
                <a:cubicBezTo>
                  <a:pt x="1621110" y="1036402"/>
                  <a:pt x="1660364" y="1130722"/>
                  <a:pt x="1660364" y="1230995"/>
                </a:cubicBezTo>
                <a:cubicBezTo>
                  <a:pt x="1660364" y="1331268"/>
                  <a:pt x="1621296" y="1425401"/>
                  <a:pt x="1550045" y="1496653"/>
                </a:cubicBezTo>
                <a:cubicBezTo>
                  <a:pt x="1478794" y="1567904"/>
                  <a:pt x="1384288" y="1607158"/>
                  <a:pt x="1284201" y="1607158"/>
                </a:cubicBezTo>
                <a:close/>
                <a:moveTo>
                  <a:pt x="1019659" y="966267"/>
                </a:moveTo>
                <a:lnTo>
                  <a:pt x="1019659" y="1230995"/>
                </a:lnTo>
                <a:cubicBezTo>
                  <a:pt x="1019659" y="1376846"/>
                  <a:pt x="1138349" y="1495723"/>
                  <a:pt x="1284387" y="1495723"/>
                </a:cubicBezTo>
                <a:cubicBezTo>
                  <a:pt x="1430424" y="1495723"/>
                  <a:pt x="1549115" y="1377032"/>
                  <a:pt x="1549115" y="1230995"/>
                </a:cubicBezTo>
                <a:cubicBezTo>
                  <a:pt x="1549115" y="1084957"/>
                  <a:pt x="1430424" y="966267"/>
                  <a:pt x="1284387" y="966267"/>
                </a:cubicBezTo>
                <a:lnTo>
                  <a:pt x="1019659" y="966267"/>
                </a:lnTo>
                <a:close/>
              </a:path>
            </a:pathLst>
          </a:custGeom>
          <a:solidFill>
            <a:schemeClr val="bg1"/>
          </a:solidFill>
          <a:ln w="18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6" name="标题 1"/>
          <p:cNvSpPr/>
          <p:nvPr/>
        </p:nvSpPr>
        <p:spPr>
          <a:xfrm>
            <a:off x="1489680" y="1503360"/>
            <a:ext cx="663480" cy="718920"/>
          </a:xfrm>
          <a:custGeom>
            <a:avLst/>
            <a:gdLst>
              <a:gd name="textAreaLeft" fmla="*/ 0 w 663480"/>
              <a:gd name="textAreaRight" fmla="*/ 664560 w 663480"/>
              <a:gd name="textAreaTop" fmla="*/ 0 h 718920"/>
              <a:gd name="textAreaBottom" fmla="*/ 720000 h 718920"/>
            </a:gdLst>
            <a:ahLst/>
            <a:rect l="textAreaLeft" t="textAreaTop" r="textAreaRight" b="textAreaBottom"/>
            <a:pathLst>
              <a:path w="1425436" h="1544091">
                <a:moveTo>
                  <a:pt x="712625" y="111621"/>
                </a:moveTo>
                <a:cubicBezTo>
                  <a:pt x="784435" y="111621"/>
                  <a:pt x="851780" y="139526"/>
                  <a:pt x="902567" y="190314"/>
                </a:cubicBezTo>
                <a:cubicBezTo>
                  <a:pt x="953355" y="241102"/>
                  <a:pt x="981260" y="308446"/>
                  <a:pt x="981260" y="380256"/>
                </a:cubicBezTo>
                <a:cubicBezTo>
                  <a:pt x="981260" y="452065"/>
                  <a:pt x="953355" y="519410"/>
                  <a:pt x="902567" y="570198"/>
                </a:cubicBezTo>
                <a:cubicBezTo>
                  <a:pt x="851780" y="620985"/>
                  <a:pt x="784435" y="648891"/>
                  <a:pt x="712625" y="648891"/>
                </a:cubicBezTo>
                <a:cubicBezTo>
                  <a:pt x="640816" y="648891"/>
                  <a:pt x="573471" y="620985"/>
                  <a:pt x="522684" y="570198"/>
                </a:cubicBezTo>
                <a:cubicBezTo>
                  <a:pt x="472082" y="519224"/>
                  <a:pt x="444177" y="451693"/>
                  <a:pt x="444177" y="380070"/>
                </a:cubicBezTo>
                <a:cubicBezTo>
                  <a:pt x="444177" y="308446"/>
                  <a:pt x="472082" y="240916"/>
                  <a:pt x="522870" y="190128"/>
                </a:cubicBezTo>
                <a:cubicBezTo>
                  <a:pt x="573471" y="139526"/>
                  <a:pt x="641002" y="111621"/>
                  <a:pt x="712625" y="111621"/>
                </a:cubicBezTo>
                <a:moveTo>
                  <a:pt x="712625" y="0"/>
                </a:moveTo>
                <a:cubicBezTo>
                  <a:pt x="502778" y="0"/>
                  <a:pt x="332556" y="170036"/>
                  <a:pt x="332556" y="380070"/>
                </a:cubicBezTo>
                <a:cubicBezTo>
                  <a:pt x="332556" y="589917"/>
                  <a:pt x="502778" y="760140"/>
                  <a:pt x="712625" y="760140"/>
                </a:cubicBezTo>
                <a:cubicBezTo>
                  <a:pt x="922473" y="760140"/>
                  <a:pt x="1092695" y="589917"/>
                  <a:pt x="1092695" y="380070"/>
                </a:cubicBezTo>
                <a:cubicBezTo>
                  <a:pt x="1092881" y="170036"/>
                  <a:pt x="922659" y="0"/>
                  <a:pt x="712625" y="0"/>
                </a:cubicBezTo>
                <a:close/>
                <a:moveTo>
                  <a:pt x="712625" y="943012"/>
                </a:moveTo>
                <a:cubicBezTo>
                  <a:pt x="813643" y="943012"/>
                  <a:pt x="903126" y="954360"/>
                  <a:pt x="978842" y="976685"/>
                </a:cubicBezTo>
                <a:cubicBezTo>
                  <a:pt x="1043582" y="995846"/>
                  <a:pt x="1099951" y="1023752"/>
                  <a:pt x="1146087" y="1059470"/>
                </a:cubicBezTo>
                <a:cubicBezTo>
                  <a:pt x="1186829" y="1091096"/>
                  <a:pt x="1220315" y="1128675"/>
                  <a:pt x="1248593" y="1174440"/>
                </a:cubicBezTo>
                <a:cubicBezTo>
                  <a:pt x="1273708" y="1215368"/>
                  <a:pt x="1293985" y="1261877"/>
                  <a:pt x="1310356" y="1316385"/>
                </a:cubicBezTo>
                <a:cubicBezTo>
                  <a:pt x="1320774" y="1350801"/>
                  <a:pt x="1306264" y="1377404"/>
                  <a:pt x="1296590" y="1390241"/>
                </a:cubicBezTo>
                <a:cubicBezTo>
                  <a:pt x="1276684" y="1417030"/>
                  <a:pt x="1244686" y="1432285"/>
                  <a:pt x="1208595" y="1432285"/>
                </a:cubicBezTo>
                <a:lnTo>
                  <a:pt x="216842" y="1432285"/>
                </a:lnTo>
                <a:cubicBezTo>
                  <a:pt x="180937" y="1432285"/>
                  <a:pt x="148753" y="1417030"/>
                  <a:pt x="128847" y="1390241"/>
                </a:cubicBezTo>
                <a:cubicBezTo>
                  <a:pt x="119359" y="1377404"/>
                  <a:pt x="104849" y="1350801"/>
                  <a:pt x="115081" y="1316385"/>
                </a:cubicBezTo>
                <a:cubicBezTo>
                  <a:pt x="131452" y="1261877"/>
                  <a:pt x="151543" y="1215368"/>
                  <a:pt x="176844" y="1174440"/>
                </a:cubicBezTo>
                <a:cubicBezTo>
                  <a:pt x="204936" y="1128675"/>
                  <a:pt x="238422" y="1090910"/>
                  <a:pt x="279350" y="1059470"/>
                </a:cubicBezTo>
                <a:cubicBezTo>
                  <a:pt x="325486" y="1023752"/>
                  <a:pt x="381855" y="995846"/>
                  <a:pt x="446595" y="976685"/>
                </a:cubicBezTo>
                <a:cubicBezTo>
                  <a:pt x="522125" y="954360"/>
                  <a:pt x="611794" y="943012"/>
                  <a:pt x="712625" y="943012"/>
                </a:cubicBezTo>
                <a:moveTo>
                  <a:pt x="712625" y="831391"/>
                </a:moveTo>
                <a:cubicBezTo>
                  <a:pt x="244561" y="831391"/>
                  <a:pt x="77501" y="1053331"/>
                  <a:pt x="8296" y="1284387"/>
                </a:cubicBezTo>
                <a:cubicBezTo>
                  <a:pt x="-30771" y="1414611"/>
                  <a:pt x="73037" y="1544092"/>
                  <a:pt x="216842" y="1544092"/>
                </a:cubicBezTo>
                <a:lnTo>
                  <a:pt x="1208595" y="1544092"/>
                </a:lnTo>
                <a:cubicBezTo>
                  <a:pt x="1352400" y="1544092"/>
                  <a:pt x="1456208" y="1414611"/>
                  <a:pt x="1417141" y="1284387"/>
                </a:cubicBezTo>
                <a:cubicBezTo>
                  <a:pt x="1347750" y="1053331"/>
                  <a:pt x="1180690" y="831391"/>
                  <a:pt x="712625" y="831391"/>
                </a:cubicBezTo>
                <a:close/>
              </a:path>
            </a:pathLst>
          </a:custGeom>
          <a:solidFill>
            <a:schemeClr val="bg1"/>
          </a:solidFill>
          <a:ln w="18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7" name="标题 1"/>
          <p:cNvSpPr/>
          <p:nvPr/>
        </p:nvSpPr>
        <p:spPr>
          <a:xfrm>
            <a:off x="541440" y="228600"/>
            <a:ext cx="11124000" cy="43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poppins-bold"/>
                <a:ea typeface="poppins-bold"/>
              </a:rPr>
              <a:t>AppArmor (Mandatory Access Control)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8" name="标题 1"/>
          <p:cNvSpPr/>
          <p:nvPr/>
        </p:nvSpPr>
        <p:spPr>
          <a:xfrm flipH="1" flipV="1">
            <a:off x="292680" y="288720"/>
            <a:ext cx="172080" cy="123840"/>
          </a:xfrm>
          <a:custGeom>
            <a:avLst/>
            <a:gdLst>
              <a:gd name="textAreaLeft" fmla="*/ 720 w 172080"/>
              <a:gd name="textAreaRight" fmla="*/ 173880 w 172080"/>
              <a:gd name="textAreaTop" fmla="*/ 720 h 123840"/>
              <a:gd name="textAreaBottom" fmla="*/ 125640 h 123840"/>
            </a:gdLst>
            <a:ahLst/>
            <a:rect l="textAreaLeft" t="textAreaTop" r="textAreaRight" b="textAreaBottom"/>
            <a:pathLst>
              <a:path w="121644" h="124921">
                <a:moveTo>
                  <a:pt x="86420" y="0"/>
                </a:moveTo>
                <a:lnTo>
                  <a:pt x="106489" y="0"/>
                </a:lnTo>
                <a:cubicBezTo>
                  <a:pt x="111131" y="0"/>
                  <a:pt x="114817" y="1297"/>
                  <a:pt x="117548" y="3891"/>
                </a:cubicBezTo>
                <a:cubicBezTo>
                  <a:pt x="120278" y="6485"/>
                  <a:pt x="121644" y="10103"/>
                  <a:pt x="121644" y="14745"/>
                </a:cubicBezTo>
                <a:lnTo>
                  <a:pt x="121644" y="61846"/>
                </a:lnTo>
                <a:cubicBezTo>
                  <a:pt x="121644" y="80413"/>
                  <a:pt x="117548" y="95568"/>
                  <a:pt x="109356" y="107309"/>
                </a:cubicBezTo>
                <a:cubicBezTo>
                  <a:pt x="101165" y="119050"/>
                  <a:pt x="88331" y="124921"/>
                  <a:pt x="70856" y="124921"/>
                </a:cubicBezTo>
                <a:lnTo>
                  <a:pt x="70856" y="104442"/>
                </a:lnTo>
                <a:cubicBezTo>
                  <a:pt x="85601" y="101711"/>
                  <a:pt x="93246" y="88195"/>
                  <a:pt x="93792" y="63894"/>
                </a:cubicBezTo>
                <a:lnTo>
                  <a:pt x="83143" y="63894"/>
                </a:lnTo>
                <a:cubicBezTo>
                  <a:pt x="74952" y="63894"/>
                  <a:pt x="70856" y="60071"/>
                  <a:pt x="70856" y="52426"/>
                </a:cubicBezTo>
                <a:lnTo>
                  <a:pt x="70856" y="14745"/>
                </a:lnTo>
                <a:cubicBezTo>
                  <a:pt x="70856" y="4915"/>
                  <a:pt x="76044" y="0"/>
                  <a:pt x="86420" y="0"/>
                </a:cubicBezTo>
                <a:close/>
                <a:moveTo>
                  <a:pt x="15564" y="0"/>
                </a:moveTo>
                <a:lnTo>
                  <a:pt x="35633" y="0"/>
                </a:lnTo>
                <a:cubicBezTo>
                  <a:pt x="40275" y="0"/>
                  <a:pt x="43961" y="1297"/>
                  <a:pt x="46691" y="3891"/>
                </a:cubicBezTo>
                <a:cubicBezTo>
                  <a:pt x="49422" y="6485"/>
                  <a:pt x="50787" y="10103"/>
                  <a:pt x="50787" y="14745"/>
                </a:cubicBezTo>
                <a:lnTo>
                  <a:pt x="50787" y="61846"/>
                </a:lnTo>
                <a:cubicBezTo>
                  <a:pt x="50787" y="80413"/>
                  <a:pt x="46691" y="95568"/>
                  <a:pt x="38500" y="107309"/>
                </a:cubicBezTo>
                <a:cubicBezTo>
                  <a:pt x="30308" y="119050"/>
                  <a:pt x="17475" y="124921"/>
                  <a:pt x="0" y="124921"/>
                </a:cubicBezTo>
                <a:lnTo>
                  <a:pt x="0" y="104442"/>
                </a:lnTo>
                <a:cubicBezTo>
                  <a:pt x="14744" y="101711"/>
                  <a:pt x="22390" y="88195"/>
                  <a:pt x="22936" y="63894"/>
                </a:cubicBezTo>
                <a:lnTo>
                  <a:pt x="12287" y="63894"/>
                </a:lnTo>
                <a:cubicBezTo>
                  <a:pt x="4095" y="63894"/>
                  <a:pt x="0" y="60071"/>
                  <a:pt x="0" y="52426"/>
                </a:cubicBezTo>
                <a:lnTo>
                  <a:pt x="0" y="14745"/>
                </a:lnTo>
                <a:cubicBezTo>
                  <a:pt x="0" y="4915"/>
                  <a:pt x="5188" y="0"/>
                  <a:pt x="15564" y="0"/>
                </a:cubicBez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cxnSp>
        <p:nvCxnSpPr>
          <p:cNvPr id="699" name="标题 1"/>
          <p:cNvCxnSpPr/>
          <p:nvPr/>
        </p:nvCxnSpPr>
        <p:spPr>
          <a:xfrm>
            <a:off x="293040" y="781560"/>
            <a:ext cx="11899800" cy="1080"/>
          </a:xfrm>
          <a:prstGeom prst="straightConnector1">
            <a:avLst/>
          </a:prstGeom>
          <a:ln cap="sq" w="38100">
            <a:solidFill>
              <a:srgbClr val="22aacf"/>
            </a:solidFill>
            <a:miter/>
          </a:ln>
        </p:spPr>
      </p:cxnSp>
      <p:cxnSp>
        <p:nvCxnSpPr>
          <p:cNvPr id="700" name="标题 1"/>
          <p:cNvCxnSpPr/>
          <p:nvPr/>
        </p:nvCxnSpPr>
        <p:spPr>
          <a:xfrm>
            <a:off x="293040" y="842400"/>
            <a:ext cx="11899800" cy="1080"/>
          </a:xfrm>
          <a:prstGeom prst="straightConnector1">
            <a:avLst/>
          </a:prstGeom>
          <a:ln cap="sq" w="9525">
            <a:solidFill>
              <a:srgbClr val="22aacf"/>
            </a:solidFill>
            <a:miter/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标题 1"/>
          <p:cNvSpPr/>
          <p:nvPr/>
        </p:nvSpPr>
        <p:spPr>
          <a:xfrm>
            <a:off x="0" y="0"/>
            <a:ext cx="12191040" cy="685692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2" name="标题 1"/>
          <p:cNvSpPr/>
          <p:nvPr/>
        </p:nvSpPr>
        <p:spPr>
          <a:xfrm>
            <a:off x="1163880" y="1616400"/>
            <a:ext cx="9850680" cy="1729800"/>
          </a:xfrm>
          <a:prstGeom prst="roundRect">
            <a:avLst>
              <a:gd name="adj" fmla="val 3785"/>
            </a:avLst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23040" bIns="2304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3" name="标题 1"/>
          <p:cNvSpPr/>
          <p:nvPr/>
        </p:nvSpPr>
        <p:spPr>
          <a:xfrm>
            <a:off x="1163880" y="1581840"/>
            <a:ext cx="2131200" cy="1798920"/>
          </a:xfrm>
          <a:prstGeom prst="roundRect">
            <a:avLst>
              <a:gd name="adj" fmla="val 3785"/>
            </a:avLst>
          </a:prstGeom>
          <a:gradFill rotWithShape="0">
            <a:gsLst>
              <a:gs pos="0">
                <a:srgbClr val="22aacf"/>
              </a:gs>
              <a:gs pos="100000">
                <a:srgbClr val="74cfe8"/>
              </a:gs>
            </a:gsLst>
            <a:lin ang="16200000"/>
          </a:gradFill>
          <a:ln cap="sq" w="12700">
            <a:solidFill>
              <a:srgbClr val="22aacf"/>
            </a:solidFill>
            <a:miter/>
          </a:ln>
          <a:effectLst>
            <a:outerShdw algn="l" blurRad="88920" dir="0" dist="76320" kx="0" ky="0" rotWithShape="0" sx="100000" sy="100000">
              <a:schemeClr val="accent3">
                <a:lumMod val="50000"/>
                <a:alpha val="14000"/>
              </a:scheme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45720" rIns="45720" tIns="23040" bIns="2304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4" name="标题 1"/>
          <p:cNvSpPr/>
          <p:nvPr/>
        </p:nvSpPr>
        <p:spPr>
          <a:xfrm>
            <a:off x="1870200" y="1787760"/>
            <a:ext cx="718920" cy="718920"/>
          </a:xfrm>
          <a:custGeom>
            <a:avLst/>
            <a:gdLst>
              <a:gd name="textAreaLeft" fmla="*/ 0 w 718920"/>
              <a:gd name="textAreaRight" fmla="*/ 720000 w 718920"/>
              <a:gd name="textAreaTop" fmla="*/ 0 h 718920"/>
              <a:gd name="textAreaBottom" fmla="*/ 720000 h 718920"/>
            </a:gdLst>
            <a:ahLst/>
            <a:rect l="textAreaLeft" t="textAreaTop" r="textAreaRight" b="textAreaBottom"/>
            <a:pathLst>
              <a:path w="720000" h="720000">
                <a:moveTo>
                  <a:pt x="438553" y="189601"/>
                </a:moveTo>
                <a:cubicBezTo>
                  <a:pt x="463230" y="189601"/>
                  <a:pt x="486344" y="199073"/>
                  <a:pt x="503636" y="216365"/>
                </a:cubicBezTo>
                <a:cubicBezTo>
                  <a:pt x="539523" y="252252"/>
                  <a:pt x="539523" y="310557"/>
                  <a:pt x="503636" y="346445"/>
                </a:cubicBezTo>
                <a:lnTo>
                  <a:pt x="362260" y="487907"/>
                </a:lnTo>
                <a:cubicBezTo>
                  <a:pt x="342622" y="507545"/>
                  <a:pt x="266503" y="522665"/>
                  <a:pt x="191861" y="528226"/>
                </a:cubicBezTo>
                <a:cubicBezTo>
                  <a:pt x="197336" y="453584"/>
                  <a:pt x="212456" y="377465"/>
                  <a:pt x="232180" y="357827"/>
                </a:cubicBezTo>
                <a:lnTo>
                  <a:pt x="373556" y="216452"/>
                </a:lnTo>
                <a:cubicBezTo>
                  <a:pt x="390761" y="199073"/>
                  <a:pt x="413875" y="189601"/>
                  <a:pt x="438553" y="189601"/>
                </a:cubicBezTo>
                <a:close/>
                <a:moveTo>
                  <a:pt x="438553" y="141636"/>
                </a:moveTo>
                <a:cubicBezTo>
                  <a:pt x="402666" y="141636"/>
                  <a:pt x="366778" y="155278"/>
                  <a:pt x="339581" y="182476"/>
                </a:cubicBezTo>
                <a:lnTo>
                  <a:pt x="198205" y="323852"/>
                </a:lnTo>
                <a:cubicBezTo>
                  <a:pt x="143723" y="378335"/>
                  <a:pt x="141637" y="578364"/>
                  <a:pt x="141637" y="578364"/>
                </a:cubicBezTo>
                <a:cubicBezTo>
                  <a:pt x="141637" y="578364"/>
                  <a:pt x="341753" y="576278"/>
                  <a:pt x="396149" y="521796"/>
                </a:cubicBezTo>
                <a:lnTo>
                  <a:pt x="537524" y="380420"/>
                </a:lnTo>
                <a:cubicBezTo>
                  <a:pt x="592007" y="325938"/>
                  <a:pt x="592007" y="236872"/>
                  <a:pt x="537524" y="182476"/>
                </a:cubicBezTo>
                <a:cubicBezTo>
                  <a:pt x="510327" y="155191"/>
                  <a:pt x="474440" y="141636"/>
                  <a:pt x="438553" y="141636"/>
                </a:cubicBezTo>
                <a:close/>
                <a:moveTo>
                  <a:pt x="120000" y="0"/>
                </a:moveTo>
                <a:lnTo>
                  <a:pt x="600000" y="0"/>
                </a:lnTo>
                <a:cubicBezTo>
                  <a:pt x="666040" y="0"/>
                  <a:pt x="720000" y="54048"/>
                  <a:pt x="720000" y="120000"/>
                </a:cubicBezTo>
                <a:lnTo>
                  <a:pt x="720000" y="600000"/>
                </a:lnTo>
                <a:cubicBezTo>
                  <a:pt x="720000" y="666039"/>
                  <a:pt x="666040" y="720000"/>
                  <a:pt x="600000" y="720000"/>
                </a:cubicBezTo>
                <a:lnTo>
                  <a:pt x="120000" y="720000"/>
                </a:lnTo>
                <a:cubicBezTo>
                  <a:pt x="53961" y="720000"/>
                  <a:pt x="0" y="666039"/>
                  <a:pt x="0" y="600000"/>
                </a:cubicBezTo>
                <a:lnTo>
                  <a:pt x="0" y="120000"/>
                </a:lnTo>
                <a:cubicBezTo>
                  <a:pt x="0" y="53961"/>
                  <a:pt x="53961" y="0"/>
                  <a:pt x="120000" y="0"/>
                </a:cubicBezTo>
                <a:close/>
              </a:path>
            </a:pathLst>
          </a:custGeom>
          <a:gradFill rotWithShape="0">
            <a:gsLst>
              <a:gs pos="0">
                <a:srgbClr val="ffffff">
                  <a:alpha val="0"/>
                </a:srgbClr>
              </a:gs>
              <a:gs pos="100000">
                <a:srgbClr val="ffffff"/>
              </a:gs>
            </a:gsLst>
            <a:lin ang="16200000"/>
          </a:gra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5" name="标题 1"/>
          <p:cNvSpPr/>
          <p:nvPr/>
        </p:nvSpPr>
        <p:spPr>
          <a:xfrm>
            <a:off x="1286640" y="2500200"/>
            <a:ext cx="1885680" cy="777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ffffff"/>
                </a:solidFill>
                <a:latin typeface="poppins-bold"/>
                <a:ea typeface="poppins-bold"/>
              </a:rPr>
              <a:t>Namespace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6" name="标题 1"/>
          <p:cNvSpPr/>
          <p:nvPr/>
        </p:nvSpPr>
        <p:spPr>
          <a:xfrm>
            <a:off x="3619800" y="1709280"/>
            <a:ext cx="7038000" cy="1543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1180" spc="-1" strike="noStrike">
                <a:solidFill>
                  <a:srgbClr val="404040"/>
                </a:solidFill>
                <a:latin typeface="Poppins"/>
                <a:ea typeface="Poppins"/>
              </a:rPr>
              <a:t>PID → Isolates process tree</a:t>
            </a:r>
            <a:endParaRPr b="0" lang="en-IN" sz="118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180" spc="-1" strike="noStrike">
                <a:solidFill>
                  <a:srgbClr val="404040"/>
                </a:solidFill>
                <a:latin typeface="Poppins"/>
                <a:ea typeface="Poppins"/>
              </a:rPr>
              <a:t>NET → Each container has its own virtual network interface</a:t>
            </a:r>
            <a:endParaRPr b="0" lang="en-IN" sz="118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180" spc="-1" strike="noStrike">
                <a:solidFill>
                  <a:srgbClr val="404040"/>
                </a:solidFill>
                <a:latin typeface="Poppins"/>
                <a:ea typeface="Poppins"/>
              </a:rPr>
              <a:t>MNT → Controls filesystem mounts</a:t>
            </a:r>
            <a:endParaRPr b="0" lang="en-IN" sz="118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180" spc="-1" strike="noStrike">
                <a:solidFill>
                  <a:srgbClr val="404040"/>
                </a:solidFill>
                <a:latin typeface="Poppins"/>
                <a:ea typeface="Poppins"/>
              </a:rPr>
              <a:t>IPC → Shared memory separation</a:t>
            </a:r>
            <a:endParaRPr b="0" lang="en-IN" sz="118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180" spc="-1" strike="noStrike">
                <a:solidFill>
                  <a:srgbClr val="404040"/>
                </a:solidFill>
                <a:latin typeface="Poppins"/>
                <a:ea typeface="Poppins"/>
              </a:rPr>
              <a:t>UTS → Unique hostname/domain name</a:t>
            </a:r>
            <a:endParaRPr b="0" lang="en-IN" sz="118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180" spc="-1" strike="noStrike">
                <a:solidFill>
                  <a:srgbClr val="404040"/>
                </a:solidFill>
                <a:latin typeface="Poppins"/>
                <a:ea typeface="Poppins"/>
              </a:rPr>
              <a:t>USER → Separate user Ids</a:t>
            </a:r>
            <a:endParaRPr b="0" lang="en-IN" sz="118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7" name="标题 1"/>
          <p:cNvSpPr/>
          <p:nvPr/>
        </p:nvSpPr>
        <p:spPr>
          <a:xfrm>
            <a:off x="1163880" y="3950640"/>
            <a:ext cx="9850680" cy="1729800"/>
          </a:xfrm>
          <a:prstGeom prst="roundRect">
            <a:avLst>
              <a:gd name="adj" fmla="val 3785"/>
            </a:avLst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23040" bIns="2304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8" name="标题 1"/>
          <p:cNvSpPr/>
          <p:nvPr/>
        </p:nvSpPr>
        <p:spPr>
          <a:xfrm>
            <a:off x="1163880" y="3917880"/>
            <a:ext cx="2136960" cy="1798920"/>
          </a:xfrm>
          <a:prstGeom prst="roundRect">
            <a:avLst>
              <a:gd name="adj" fmla="val 3785"/>
            </a:avLst>
          </a:prstGeom>
          <a:gradFill rotWithShape="0">
            <a:gsLst>
              <a:gs pos="0">
                <a:srgbClr val="14729d"/>
              </a:gs>
              <a:gs pos="100000">
                <a:srgbClr val="4eb8e8"/>
              </a:gs>
            </a:gsLst>
            <a:lin ang="16200000"/>
          </a:gradFill>
          <a:ln cap="sq" w="12700">
            <a:solidFill>
              <a:srgbClr val="14729d"/>
            </a:solidFill>
            <a:miter/>
          </a:ln>
          <a:effectLst>
            <a:outerShdw algn="l" blurRad="88920" dir="0" dist="76320" kx="0" ky="0" rotWithShape="0" sx="100000" sy="100000">
              <a:schemeClr val="accent2">
                <a:lumMod val="50000"/>
                <a:alpha val="14000"/>
              </a:scheme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45720" rIns="45720" tIns="23040" bIns="2304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9" name="标题 1"/>
          <p:cNvSpPr/>
          <p:nvPr/>
        </p:nvSpPr>
        <p:spPr>
          <a:xfrm>
            <a:off x="1288440" y="4843800"/>
            <a:ext cx="1882080" cy="777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ffffff"/>
                </a:solidFill>
                <a:latin typeface="poppins-bold"/>
                <a:ea typeface="poppins-bold"/>
              </a:rPr>
              <a:t>Usage: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0" name="标题 1"/>
          <p:cNvSpPr/>
          <p:nvPr/>
        </p:nvSpPr>
        <p:spPr>
          <a:xfrm>
            <a:off x="3619800" y="4038480"/>
            <a:ext cx="7038000" cy="155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404040"/>
                </a:solidFill>
                <a:latin typeface="Poppins"/>
                <a:ea typeface="Poppins"/>
              </a:rPr>
              <a:t>Use docker inspect &lt;container&gt; to see namespaces in action.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1" name="标题 1"/>
          <p:cNvSpPr/>
          <p:nvPr/>
        </p:nvSpPr>
        <p:spPr>
          <a:xfrm>
            <a:off x="1873080" y="4125960"/>
            <a:ext cx="718920" cy="718920"/>
          </a:xfrm>
          <a:custGeom>
            <a:avLst/>
            <a:gdLst>
              <a:gd name="textAreaLeft" fmla="*/ 0 w 718920"/>
              <a:gd name="textAreaRight" fmla="*/ 720000 w 718920"/>
              <a:gd name="textAreaTop" fmla="*/ 0 h 718920"/>
              <a:gd name="textAreaBottom" fmla="*/ 720000 h 718920"/>
            </a:gdLst>
            <a:ahLst/>
            <a:rect l="textAreaLeft" t="textAreaTop" r="textAreaRight" b="textAreaBottom"/>
            <a:pathLst>
              <a:path w="719895" h="720000">
                <a:moveTo>
                  <a:pt x="579031" y="554022"/>
                </a:moveTo>
                <a:cubicBezTo>
                  <a:pt x="585456" y="554022"/>
                  <a:pt x="591880" y="556471"/>
                  <a:pt x="596778" y="561368"/>
                </a:cubicBezTo>
                <a:lnTo>
                  <a:pt x="712550" y="677140"/>
                </a:lnTo>
                <a:cubicBezTo>
                  <a:pt x="722344" y="686935"/>
                  <a:pt x="722344" y="702840"/>
                  <a:pt x="712550" y="712634"/>
                </a:cubicBezTo>
                <a:cubicBezTo>
                  <a:pt x="707778" y="717573"/>
                  <a:pt x="701333" y="720000"/>
                  <a:pt x="694887" y="720000"/>
                </a:cubicBezTo>
                <a:cubicBezTo>
                  <a:pt x="688441" y="720000"/>
                  <a:pt x="681995" y="717573"/>
                  <a:pt x="677140" y="712634"/>
                </a:cubicBezTo>
                <a:lnTo>
                  <a:pt x="561284" y="596861"/>
                </a:lnTo>
                <a:cubicBezTo>
                  <a:pt x="551490" y="587067"/>
                  <a:pt x="551490" y="571162"/>
                  <a:pt x="561284" y="561368"/>
                </a:cubicBezTo>
                <a:cubicBezTo>
                  <a:pt x="566181" y="556471"/>
                  <a:pt x="572606" y="554022"/>
                  <a:pt x="579031" y="554022"/>
                </a:cubicBezTo>
                <a:close/>
                <a:moveTo>
                  <a:pt x="301109" y="0"/>
                </a:moveTo>
                <a:cubicBezTo>
                  <a:pt x="467443" y="0"/>
                  <a:pt x="602219" y="134859"/>
                  <a:pt x="602219" y="301109"/>
                </a:cubicBezTo>
                <a:cubicBezTo>
                  <a:pt x="602219" y="467443"/>
                  <a:pt x="467443" y="602219"/>
                  <a:pt x="301109" y="602219"/>
                </a:cubicBezTo>
                <a:cubicBezTo>
                  <a:pt x="134775" y="602219"/>
                  <a:pt x="0" y="467443"/>
                  <a:pt x="0" y="301109"/>
                </a:cubicBezTo>
                <a:cubicBezTo>
                  <a:pt x="0" y="134775"/>
                  <a:pt x="134775" y="0"/>
                  <a:pt x="301109" y="0"/>
                </a:cubicBezTo>
                <a:close/>
              </a:path>
            </a:pathLst>
          </a:custGeom>
          <a:gradFill rotWithShape="0">
            <a:gsLst>
              <a:gs pos="1000">
                <a:srgbClr val="ffffff">
                  <a:alpha val="0"/>
                </a:srgbClr>
              </a:gs>
              <a:gs pos="100000">
                <a:srgbClr val="ffffff"/>
              </a:gs>
            </a:gsLst>
            <a:lin ang="16200000"/>
          </a:gra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2" name="标题 1"/>
          <p:cNvSpPr/>
          <p:nvPr/>
        </p:nvSpPr>
        <p:spPr>
          <a:xfrm>
            <a:off x="541440" y="228600"/>
            <a:ext cx="11124000" cy="43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poppins-bold"/>
                <a:ea typeface="poppins-bold"/>
              </a:rPr>
              <a:t>Namespace Recap (Quick Visual)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3" name="标题 1"/>
          <p:cNvSpPr/>
          <p:nvPr/>
        </p:nvSpPr>
        <p:spPr>
          <a:xfrm flipH="1" flipV="1">
            <a:off x="292680" y="288720"/>
            <a:ext cx="172080" cy="123840"/>
          </a:xfrm>
          <a:custGeom>
            <a:avLst/>
            <a:gdLst>
              <a:gd name="textAreaLeft" fmla="*/ 720 w 172080"/>
              <a:gd name="textAreaRight" fmla="*/ 173880 w 172080"/>
              <a:gd name="textAreaTop" fmla="*/ 720 h 123840"/>
              <a:gd name="textAreaBottom" fmla="*/ 125640 h 123840"/>
            </a:gdLst>
            <a:ahLst/>
            <a:rect l="textAreaLeft" t="textAreaTop" r="textAreaRight" b="textAreaBottom"/>
            <a:pathLst>
              <a:path w="121644" h="124921">
                <a:moveTo>
                  <a:pt x="86420" y="0"/>
                </a:moveTo>
                <a:lnTo>
                  <a:pt x="106489" y="0"/>
                </a:lnTo>
                <a:cubicBezTo>
                  <a:pt x="111131" y="0"/>
                  <a:pt x="114817" y="1297"/>
                  <a:pt x="117548" y="3891"/>
                </a:cubicBezTo>
                <a:cubicBezTo>
                  <a:pt x="120278" y="6485"/>
                  <a:pt x="121644" y="10103"/>
                  <a:pt x="121644" y="14745"/>
                </a:cubicBezTo>
                <a:lnTo>
                  <a:pt x="121644" y="61846"/>
                </a:lnTo>
                <a:cubicBezTo>
                  <a:pt x="121644" y="80413"/>
                  <a:pt x="117548" y="95568"/>
                  <a:pt x="109356" y="107309"/>
                </a:cubicBezTo>
                <a:cubicBezTo>
                  <a:pt x="101165" y="119050"/>
                  <a:pt x="88331" y="124921"/>
                  <a:pt x="70856" y="124921"/>
                </a:cubicBezTo>
                <a:lnTo>
                  <a:pt x="70856" y="104442"/>
                </a:lnTo>
                <a:cubicBezTo>
                  <a:pt x="85601" y="101711"/>
                  <a:pt x="93246" y="88195"/>
                  <a:pt x="93792" y="63894"/>
                </a:cubicBezTo>
                <a:lnTo>
                  <a:pt x="83143" y="63894"/>
                </a:lnTo>
                <a:cubicBezTo>
                  <a:pt x="74952" y="63894"/>
                  <a:pt x="70856" y="60071"/>
                  <a:pt x="70856" y="52426"/>
                </a:cubicBezTo>
                <a:lnTo>
                  <a:pt x="70856" y="14745"/>
                </a:lnTo>
                <a:cubicBezTo>
                  <a:pt x="70856" y="4915"/>
                  <a:pt x="76044" y="0"/>
                  <a:pt x="86420" y="0"/>
                </a:cubicBezTo>
                <a:close/>
                <a:moveTo>
                  <a:pt x="15564" y="0"/>
                </a:moveTo>
                <a:lnTo>
                  <a:pt x="35633" y="0"/>
                </a:lnTo>
                <a:cubicBezTo>
                  <a:pt x="40275" y="0"/>
                  <a:pt x="43961" y="1297"/>
                  <a:pt x="46691" y="3891"/>
                </a:cubicBezTo>
                <a:cubicBezTo>
                  <a:pt x="49422" y="6485"/>
                  <a:pt x="50787" y="10103"/>
                  <a:pt x="50787" y="14745"/>
                </a:cubicBezTo>
                <a:lnTo>
                  <a:pt x="50787" y="61846"/>
                </a:lnTo>
                <a:cubicBezTo>
                  <a:pt x="50787" y="80413"/>
                  <a:pt x="46691" y="95568"/>
                  <a:pt x="38500" y="107309"/>
                </a:cubicBezTo>
                <a:cubicBezTo>
                  <a:pt x="30308" y="119050"/>
                  <a:pt x="17475" y="124921"/>
                  <a:pt x="0" y="124921"/>
                </a:cubicBezTo>
                <a:lnTo>
                  <a:pt x="0" y="104442"/>
                </a:lnTo>
                <a:cubicBezTo>
                  <a:pt x="14744" y="101711"/>
                  <a:pt x="22390" y="88195"/>
                  <a:pt x="22936" y="63894"/>
                </a:cubicBezTo>
                <a:lnTo>
                  <a:pt x="12287" y="63894"/>
                </a:lnTo>
                <a:cubicBezTo>
                  <a:pt x="4095" y="63894"/>
                  <a:pt x="0" y="60071"/>
                  <a:pt x="0" y="52426"/>
                </a:cubicBezTo>
                <a:lnTo>
                  <a:pt x="0" y="14745"/>
                </a:lnTo>
                <a:cubicBezTo>
                  <a:pt x="0" y="4915"/>
                  <a:pt x="5188" y="0"/>
                  <a:pt x="15564" y="0"/>
                </a:cubicBez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cxnSp>
        <p:nvCxnSpPr>
          <p:cNvPr id="714" name="标题 1"/>
          <p:cNvCxnSpPr/>
          <p:nvPr/>
        </p:nvCxnSpPr>
        <p:spPr>
          <a:xfrm>
            <a:off x="293040" y="781560"/>
            <a:ext cx="11899800" cy="1080"/>
          </a:xfrm>
          <a:prstGeom prst="straightConnector1">
            <a:avLst/>
          </a:prstGeom>
          <a:ln cap="sq" w="38100">
            <a:solidFill>
              <a:srgbClr val="22aacf"/>
            </a:solidFill>
            <a:miter/>
          </a:ln>
        </p:spPr>
      </p:cxnSp>
      <p:cxnSp>
        <p:nvCxnSpPr>
          <p:cNvPr id="715" name="标题 1"/>
          <p:cNvCxnSpPr/>
          <p:nvPr/>
        </p:nvCxnSpPr>
        <p:spPr>
          <a:xfrm>
            <a:off x="293040" y="842400"/>
            <a:ext cx="11899800" cy="1080"/>
          </a:xfrm>
          <a:prstGeom prst="straightConnector1">
            <a:avLst/>
          </a:prstGeom>
          <a:ln cap="sq" w="9525">
            <a:solidFill>
              <a:srgbClr val="22aacf"/>
            </a:solidFill>
            <a:miter/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标题 1"/>
          <p:cNvSpPr/>
          <p:nvPr/>
        </p:nvSpPr>
        <p:spPr>
          <a:xfrm>
            <a:off x="0" y="0"/>
            <a:ext cx="12191040" cy="685692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7" name="标题 1"/>
          <p:cNvSpPr/>
          <p:nvPr/>
        </p:nvSpPr>
        <p:spPr>
          <a:xfrm>
            <a:off x="772200" y="2853720"/>
            <a:ext cx="2415600" cy="3408840"/>
          </a:xfrm>
          <a:prstGeom prst="rect">
            <a:avLst/>
          </a:prstGeom>
          <a:solidFill>
            <a:schemeClr val="bg1"/>
          </a:solidFill>
          <a:ln w="38100">
            <a:noFill/>
          </a:ln>
          <a:effectLst>
            <a:outerShdw algn="tl" blurRad="317520" dir="3005390" dist="126249" kx="0" ky="0" rotWithShape="0" sx="100000" sy="100000">
              <a:schemeClr val="accent1">
                <a:alpha val="15000"/>
              </a:scheme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8" name="标题 1"/>
          <p:cNvSpPr/>
          <p:nvPr/>
        </p:nvSpPr>
        <p:spPr>
          <a:xfrm>
            <a:off x="772200" y="2758320"/>
            <a:ext cx="2415600" cy="94320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19" name="标题 1"/>
          <p:cNvSpPr/>
          <p:nvPr/>
        </p:nvSpPr>
        <p:spPr>
          <a:xfrm>
            <a:off x="933480" y="3114720"/>
            <a:ext cx="2032560" cy="2686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595959"/>
                </a:solidFill>
                <a:latin typeface="Poppins"/>
                <a:ea typeface="Poppins"/>
              </a:rPr>
              <a:t>Feature:</a:t>
            </a:r>
            <a:r>
              <a:rPr b="0" lang="en-US" sz="1200" spc="-1" strike="noStrike">
                <a:solidFill>
                  <a:srgbClr val="595959"/>
                </a:solidFill>
                <a:latin typeface="Poppins"/>
                <a:ea typeface="Poppins"/>
              </a:rPr>
              <a:t> seccomp 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595959"/>
                </a:solidFill>
                <a:latin typeface="Poppins"/>
                <a:ea typeface="Poppins"/>
              </a:rPr>
              <a:t>Docker Option: 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595959"/>
                </a:solidFill>
                <a:latin typeface="Poppins"/>
                <a:ea typeface="Poppins"/>
              </a:rPr>
              <a:t>--security-opt seccomp=...</a:t>
            </a:r>
            <a:endParaRPr b="0" lang="en-IN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595959"/>
                </a:solidFill>
                <a:latin typeface="Poppins"/>
                <a:ea typeface="Poppins"/>
              </a:rPr>
              <a:t>Purpose: </a:t>
            </a:r>
            <a:r>
              <a:rPr b="0" lang="en-US" sz="1200" spc="-1" strike="noStrike">
                <a:solidFill>
                  <a:srgbClr val="595959"/>
                </a:solidFill>
                <a:latin typeface="Poppins"/>
                <a:ea typeface="Poppins"/>
              </a:rPr>
              <a:t>Filter dangerous syscalls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0" name="标题 1"/>
          <p:cNvSpPr/>
          <p:nvPr/>
        </p:nvSpPr>
        <p:spPr>
          <a:xfrm>
            <a:off x="3515760" y="3219120"/>
            <a:ext cx="2415600" cy="3043440"/>
          </a:xfrm>
          <a:prstGeom prst="rect">
            <a:avLst/>
          </a:prstGeom>
          <a:solidFill>
            <a:schemeClr val="bg1"/>
          </a:solidFill>
          <a:ln w="38100">
            <a:noFill/>
          </a:ln>
          <a:effectLst>
            <a:outerShdw algn="tl" blurRad="317520" dir="3005390" dist="126249" kx="0" ky="0" rotWithShape="0" sx="100000" sy="100000">
              <a:schemeClr val="accent1">
                <a:alpha val="15000"/>
              </a:scheme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1" name="标题 1"/>
          <p:cNvSpPr/>
          <p:nvPr/>
        </p:nvSpPr>
        <p:spPr>
          <a:xfrm>
            <a:off x="3515760" y="3219120"/>
            <a:ext cx="2415600" cy="94320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22" name="标题 1"/>
          <p:cNvSpPr/>
          <p:nvPr/>
        </p:nvSpPr>
        <p:spPr>
          <a:xfrm>
            <a:off x="3677040" y="3575520"/>
            <a:ext cx="2032560" cy="2686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595959"/>
                </a:solidFill>
                <a:latin typeface="Poppins"/>
                <a:ea typeface="Poppins"/>
              </a:rPr>
              <a:t>Feature: </a:t>
            </a:r>
            <a:r>
              <a:rPr b="0" lang="en-US" sz="1200" spc="-1" strike="noStrike">
                <a:solidFill>
                  <a:srgbClr val="595959"/>
                </a:solidFill>
                <a:latin typeface="Poppins"/>
                <a:ea typeface="Poppins"/>
              </a:rPr>
              <a:t>AppArmor 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595959"/>
                </a:solidFill>
                <a:latin typeface="Poppins"/>
                <a:ea typeface="Poppins"/>
              </a:rPr>
              <a:t>Docker Option: 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595959"/>
                </a:solidFill>
                <a:latin typeface="Poppins"/>
                <a:ea typeface="Poppins"/>
              </a:rPr>
              <a:t> </a:t>
            </a:r>
            <a:r>
              <a:rPr b="0" lang="en-US" sz="1000" spc="-1" strike="noStrike">
                <a:solidFill>
                  <a:srgbClr val="595959"/>
                </a:solidFill>
                <a:latin typeface="Poppins"/>
                <a:ea typeface="Poppins"/>
              </a:rPr>
              <a:t>--security- opt apparmor=... </a:t>
            </a:r>
            <a:endParaRPr b="0" lang="en-IN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595959"/>
                </a:solidFill>
                <a:latin typeface="Poppins"/>
                <a:ea typeface="Poppins"/>
              </a:rPr>
              <a:t>Purpose: </a:t>
            </a:r>
            <a:r>
              <a:rPr b="0" lang="en-US" sz="1200" spc="-1" strike="noStrike">
                <a:solidFill>
                  <a:srgbClr val="595959"/>
                </a:solidFill>
                <a:latin typeface="Poppins"/>
                <a:ea typeface="Poppins"/>
              </a:rPr>
              <a:t>Control access to files and processes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3" name="标题 1"/>
          <p:cNvSpPr/>
          <p:nvPr/>
        </p:nvSpPr>
        <p:spPr>
          <a:xfrm>
            <a:off x="6259320" y="2853720"/>
            <a:ext cx="2415600" cy="3408840"/>
          </a:xfrm>
          <a:prstGeom prst="rect">
            <a:avLst/>
          </a:prstGeom>
          <a:solidFill>
            <a:schemeClr val="bg1"/>
          </a:solidFill>
          <a:ln w="38100">
            <a:noFill/>
          </a:ln>
          <a:effectLst>
            <a:outerShdw algn="tl" blurRad="317520" dir="3005390" dist="126249" kx="0" ky="0" rotWithShape="0" sx="100000" sy="100000">
              <a:schemeClr val="accent1">
                <a:alpha val="15000"/>
              </a:scheme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4" name="标题 1"/>
          <p:cNvSpPr/>
          <p:nvPr/>
        </p:nvSpPr>
        <p:spPr>
          <a:xfrm>
            <a:off x="6259320" y="2758320"/>
            <a:ext cx="2415600" cy="94320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25" name="标题 1"/>
          <p:cNvSpPr/>
          <p:nvPr/>
        </p:nvSpPr>
        <p:spPr>
          <a:xfrm>
            <a:off x="6420600" y="3114720"/>
            <a:ext cx="2032560" cy="2686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595959"/>
                </a:solidFill>
                <a:latin typeface="Poppins"/>
                <a:ea typeface="Poppins"/>
              </a:rPr>
              <a:t>Feature:</a:t>
            </a:r>
            <a:r>
              <a:rPr b="0" lang="en-US" sz="1200" spc="-1" strike="noStrike">
                <a:solidFill>
                  <a:srgbClr val="595959"/>
                </a:solidFill>
                <a:latin typeface="Poppins"/>
                <a:ea typeface="Poppins"/>
              </a:rPr>
              <a:t> Namespaces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595959"/>
                </a:solidFill>
                <a:latin typeface="Poppins"/>
                <a:ea typeface="Poppins"/>
              </a:rPr>
              <a:t>Docker Option: 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595959"/>
                </a:solidFill>
                <a:latin typeface="Poppins"/>
                <a:ea typeface="Poppins"/>
              </a:rPr>
              <a:t>I</a:t>
            </a:r>
            <a:r>
              <a:rPr b="0" lang="en-US" sz="1000" spc="-1" strike="noStrike">
                <a:solidFill>
                  <a:srgbClr val="595959"/>
                </a:solidFill>
                <a:latin typeface="Poppins"/>
                <a:ea typeface="Poppins"/>
              </a:rPr>
              <a:t>mplicit in Docker</a:t>
            </a:r>
            <a:endParaRPr b="0" lang="en-IN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595959"/>
                </a:solidFill>
                <a:latin typeface="Poppins"/>
                <a:ea typeface="Poppins"/>
              </a:rPr>
              <a:t>Purpose: </a:t>
            </a:r>
            <a:r>
              <a:rPr b="0" lang="en-US" sz="1200" spc="-1" strike="noStrike">
                <a:solidFill>
                  <a:srgbClr val="595959"/>
                </a:solidFill>
                <a:latin typeface="Poppins"/>
                <a:ea typeface="Poppins"/>
              </a:rPr>
              <a:t>Provide isolation boundaries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6" name="标题 1"/>
          <p:cNvSpPr/>
          <p:nvPr/>
        </p:nvSpPr>
        <p:spPr>
          <a:xfrm>
            <a:off x="9002880" y="3219120"/>
            <a:ext cx="2415600" cy="3043440"/>
          </a:xfrm>
          <a:prstGeom prst="rect">
            <a:avLst/>
          </a:prstGeom>
          <a:solidFill>
            <a:schemeClr val="bg1"/>
          </a:solidFill>
          <a:ln w="38100">
            <a:noFill/>
          </a:ln>
          <a:effectLst>
            <a:outerShdw algn="tl" blurRad="317520" dir="3005390" dist="126249" kx="0" ky="0" rotWithShape="0" sx="100000" sy="100000">
              <a:schemeClr val="accent1">
                <a:alpha val="15000"/>
              </a:scheme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7" name="标题 1"/>
          <p:cNvSpPr/>
          <p:nvPr/>
        </p:nvSpPr>
        <p:spPr>
          <a:xfrm>
            <a:off x="9002880" y="3219120"/>
            <a:ext cx="2415600" cy="94320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28" name="标题 1"/>
          <p:cNvSpPr/>
          <p:nvPr/>
        </p:nvSpPr>
        <p:spPr>
          <a:xfrm>
            <a:off x="9164160" y="3575520"/>
            <a:ext cx="2032560" cy="2686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595959"/>
                </a:solidFill>
                <a:latin typeface="Poppins"/>
                <a:ea typeface="Poppins"/>
              </a:rPr>
              <a:t>Feature: </a:t>
            </a:r>
            <a:r>
              <a:rPr b="0" lang="en-US" sz="1200" spc="-1" strike="noStrike">
                <a:solidFill>
                  <a:srgbClr val="595959"/>
                </a:solidFill>
                <a:latin typeface="Poppins"/>
                <a:ea typeface="Poppins"/>
              </a:rPr>
              <a:t>cgroups 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595959"/>
                </a:solidFill>
                <a:latin typeface="Poppins"/>
                <a:ea typeface="Poppins"/>
              </a:rPr>
              <a:t>Docker Option:</a:t>
            </a:r>
            <a:r>
              <a:rPr b="0" lang="en-US" sz="1200" spc="-1" strike="noStrike">
                <a:solidFill>
                  <a:srgbClr val="595959"/>
                </a:solidFill>
                <a:latin typeface="Poppins"/>
                <a:ea typeface="Poppins"/>
              </a:rPr>
              <a:t> 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595959"/>
                </a:solidFill>
                <a:latin typeface="Poppins"/>
                <a:ea typeface="Poppins"/>
              </a:rPr>
              <a:t>--memory, - -cpus, etc.</a:t>
            </a:r>
            <a:r>
              <a:rPr b="0" lang="en-US" sz="1200" spc="-1" strike="noStrike">
                <a:solidFill>
                  <a:srgbClr val="595959"/>
                </a:solidFill>
                <a:latin typeface="Poppins"/>
                <a:ea typeface="Poppins"/>
              </a:rPr>
              <a:t> → </a:t>
            </a:r>
            <a:r>
              <a:rPr b="1" lang="en-US" sz="1200" spc="-1" strike="noStrike">
                <a:solidFill>
                  <a:srgbClr val="595959"/>
                </a:solidFill>
                <a:latin typeface="Poppins"/>
                <a:ea typeface="Poppins"/>
              </a:rPr>
              <a:t>Purpose:</a:t>
            </a:r>
            <a:r>
              <a:rPr b="0" lang="en-US" sz="1200" spc="-1" strike="noStrike">
                <a:solidFill>
                  <a:srgbClr val="595959"/>
                </a:solidFill>
                <a:latin typeface="Poppins"/>
                <a:ea typeface="Poppins"/>
              </a:rPr>
              <a:t> Restrict resource usage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9" name="标题 1"/>
          <p:cNvSpPr/>
          <p:nvPr/>
        </p:nvSpPr>
        <p:spPr>
          <a:xfrm>
            <a:off x="660240" y="1755360"/>
            <a:ext cx="8793720" cy="54108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262626"/>
                </a:solidFill>
                <a:latin typeface="poppins-bold"/>
                <a:ea typeface="poppins-bold"/>
              </a:rPr>
              <a:t>Features, Docker Options and its Purposes...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0" name="标题 1"/>
          <p:cNvSpPr/>
          <p:nvPr/>
        </p:nvSpPr>
        <p:spPr>
          <a:xfrm>
            <a:off x="541440" y="228600"/>
            <a:ext cx="11124000" cy="43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poppins-bold"/>
                <a:ea typeface="poppins-bold"/>
              </a:rPr>
              <a:t>Practical Security with Isolation Features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1" name="标题 1"/>
          <p:cNvSpPr/>
          <p:nvPr/>
        </p:nvSpPr>
        <p:spPr>
          <a:xfrm flipH="1" flipV="1">
            <a:off x="292680" y="288720"/>
            <a:ext cx="172080" cy="123840"/>
          </a:xfrm>
          <a:custGeom>
            <a:avLst/>
            <a:gdLst>
              <a:gd name="textAreaLeft" fmla="*/ 720 w 172080"/>
              <a:gd name="textAreaRight" fmla="*/ 173880 w 172080"/>
              <a:gd name="textAreaTop" fmla="*/ 720 h 123840"/>
              <a:gd name="textAreaBottom" fmla="*/ 125640 h 123840"/>
            </a:gdLst>
            <a:ahLst/>
            <a:rect l="textAreaLeft" t="textAreaTop" r="textAreaRight" b="textAreaBottom"/>
            <a:pathLst>
              <a:path w="121644" h="124921">
                <a:moveTo>
                  <a:pt x="86420" y="0"/>
                </a:moveTo>
                <a:lnTo>
                  <a:pt x="106489" y="0"/>
                </a:lnTo>
                <a:cubicBezTo>
                  <a:pt x="111131" y="0"/>
                  <a:pt x="114817" y="1297"/>
                  <a:pt x="117548" y="3891"/>
                </a:cubicBezTo>
                <a:cubicBezTo>
                  <a:pt x="120278" y="6485"/>
                  <a:pt x="121644" y="10103"/>
                  <a:pt x="121644" y="14745"/>
                </a:cubicBezTo>
                <a:lnTo>
                  <a:pt x="121644" y="61846"/>
                </a:lnTo>
                <a:cubicBezTo>
                  <a:pt x="121644" y="80413"/>
                  <a:pt x="117548" y="95568"/>
                  <a:pt x="109356" y="107309"/>
                </a:cubicBezTo>
                <a:cubicBezTo>
                  <a:pt x="101165" y="119050"/>
                  <a:pt x="88331" y="124921"/>
                  <a:pt x="70856" y="124921"/>
                </a:cubicBezTo>
                <a:lnTo>
                  <a:pt x="70856" y="104442"/>
                </a:lnTo>
                <a:cubicBezTo>
                  <a:pt x="85601" y="101711"/>
                  <a:pt x="93246" y="88195"/>
                  <a:pt x="93792" y="63894"/>
                </a:cubicBezTo>
                <a:lnTo>
                  <a:pt x="83143" y="63894"/>
                </a:lnTo>
                <a:cubicBezTo>
                  <a:pt x="74952" y="63894"/>
                  <a:pt x="70856" y="60071"/>
                  <a:pt x="70856" y="52426"/>
                </a:cubicBezTo>
                <a:lnTo>
                  <a:pt x="70856" y="14745"/>
                </a:lnTo>
                <a:cubicBezTo>
                  <a:pt x="70856" y="4915"/>
                  <a:pt x="76044" y="0"/>
                  <a:pt x="86420" y="0"/>
                </a:cubicBezTo>
                <a:close/>
                <a:moveTo>
                  <a:pt x="15564" y="0"/>
                </a:moveTo>
                <a:lnTo>
                  <a:pt x="35633" y="0"/>
                </a:lnTo>
                <a:cubicBezTo>
                  <a:pt x="40275" y="0"/>
                  <a:pt x="43961" y="1297"/>
                  <a:pt x="46691" y="3891"/>
                </a:cubicBezTo>
                <a:cubicBezTo>
                  <a:pt x="49422" y="6485"/>
                  <a:pt x="50787" y="10103"/>
                  <a:pt x="50787" y="14745"/>
                </a:cubicBezTo>
                <a:lnTo>
                  <a:pt x="50787" y="61846"/>
                </a:lnTo>
                <a:cubicBezTo>
                  <a:pt x="50787" y="80413"/>
                  <a:pt x="46691" y="95568"/>
                  <a:pt x="38500" y="107309"/>
                </a:cubicBezTo>
                <a:cubicBezTo>
                  <a:pt x="30308" y="119050"/>
                  <a:pt x="17475" y="124921"/>
                  <a:pt x="0" y="124921"/>
                </a:cubicBezTo>
                <a:lnTo>
                  <a:pt x="0" y="104442"/>
                </a:lnTo>
                <a:cubicBezTo>
                  <a:pt x="14744" y="101711"/>
                  <a:pt x="22390" y="88195"/>
                  <a:pt x="22936" y="63894"/>
                </a:cubicBezTo>
                <a:lnTo>
                  <a:pt x="12287" y="63894"/>
                </a:lnTo>
                <a:cubicBezTo>
                  <a:pt x="4095" y="63894"/>
                  <a:pt x="0" y="60071"/>
                  <a:pt x="0" y="52426"/>
                </a:cubicBezTo>
                <a:lnTo>
                  <a:pt x="0" y="14745"/>
                </a:lnTo>
                <a:cubicBezTo>
                  <a:pt x="0" y="4915"/>
                  <a:pt x="5188" y="0"/>
                  <a:pt x="15564" y="0"/>
                </a:cubicBez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cxnSp>
        <p:nvCxnSpPr>
          <p:cNvPr id="732" name="标题 1"/>
          <p:cNvCxnSpPr/>
          <p:nvPr/>
        </p:nvCxnSpPr>
        <p:spPr>
          <a:xfrm>
            <a:off x="293040" y="781560"/>
            <a:ext cx="11899800" cy="1080"/>
          </a:xfrm>
          <a:prstGeom prst="straightConnector1">
            <a:avLst/>
          </a:prstGeom>
          <a:ln cap="sq" w="38100">
            <a:solidFill>
              <a:srgbClr val="22aacf"/>
            </a:solidFill>
            <a:miter/>
          </a:ln>
        </p:spPr>
      </p:cxnSp>
      <p:cxnSp>
        <p:nvCxnSpPr>
          <p:cNvPr id="733" name="标题 1"/>
          <p:cNvCxnSpPr/>
          <p:nvPr/>
        </p:nvCxnSpPr>
        <p:spPr>
          <a:xfrm>
            <a:off x="293040" y="842400"/>
            <a:ext cx="11899800" cy="1080"/>
          </a:xfrm>
          <a:prstGeom prst="straightConnector1">
            <a:avLst/>
          </a:prstGeom>
          <a:ln cap="sq" w="9525">
            <a:solidFill>
              <a:srgbClr val="22aacf"/>
            </a:solidFill>
            <a:miter/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标题 1"/>
          <p:cNvSpPr/>
          <p:nvPr/>
        </p:nvSpPr>
        <p:spPr>
          <a:xfrm>
            <a:off x="0" y="0"/>
            <a:ext cx="12191040" cy="685692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5" name="标题 1"/>
          <p:cNvSpPr/>
          <p:nvPr/>
        </p:nvSpPr>
        <p:spPr>
          <a:xfrm>
            <a:off x="3347640" y="2882520"/>
            <a:ext cx="957600" cy="3983760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36" name="标题 1"/>
          <p:cNvSpPr/>
          <p:nvPr/>
        </p:nvSpPr>
        <p:spPr>
          <a:xfrm>
            <a:off x="2319120" y="4241520"/>
            <a:ext cx="957600" cy="2631240"/>
          </a:xfrm>
          <a:prstGeom prst="rect">
            <a:avLst/>
          </a:prstGeom>
          <a:solidFill>
            <a:schemeClr val="accent2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37" name="标题 1"/>
          <p:cNvSpPr/>
          <p:nvPr/>
        </p:nvSpPr>
        <p:spPr>
          <a:xfrm>
            <a:off x="1266840" y="5557320"/>
            <a:ext cx="957600" cy="1299600"/>
          </a:xfrm>
          <a:prstGeom prst="rect">
            <a:avLst/>
          </a:prstGeom>
          <a:solidFill>
            <a:schemeClr val="accent3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8" name="标题 1"/>
          <p:cNvSpPr/>
          <p:nvPr/>
        </p:nvSpPr>
        <p:spPr>
          <a:xfrm>
            <a:off x="3342960" y="1853280"/>
            <a:ext cx="3105720" cy="1440000"/>
          </a:xfrm>
          <a:custGeom>
            <a:avLst/>
            <a:gdLst>
              <a:gd name="textAreaLeft" fmla="*/ 0 w 3105720"/>
              <a:gd name="textAreaRight" fmla="*/ 3106800 w 3105720"/>
              <a:gd name="textAreaTop" fmla="*/ 0 h 1440000"/>
              <a:gd name="textAreaBottom" fmla="*/ 1441080 h 1440000"/>
            </a:gdLst>
            <a:ahLst/>
            <a:rect l="textAreaLeft" t="textAreaTop" r="textAreaRight" b="textAreaBottom"/>
            <a:pathLst>
              <a:path w="6213358" h="2882240">
                <a:moveTo>
                  <a:pt x="6157969" y="1168129"/>
                </a:moveTo>
                <a:cubicBezTo>
                  <a:pt x="5901395" y="954123"/>
                  <a:pt x="5644213" y="740815"/>
                  <a:pt x="5386412" y="528183"/>
                </a:cubicBezTo>
                <a:cubicBezTo>
                  <a:pt x="5265920" y="428557"/>
                  <a:pt x="5144168" y="330422"/>
                  <a:pt x="5022874" y="231598"/>
                </a:cubicBezTo>
                <a:lnTo>
                  <a:pt x="5022874" y="231598"/>
                </a:lnTo>
                <a:cubicBezTo>
                  <a:pt x="4940101" y="161321"/>
                  <a:pt x="4857557" y="90700"/>
                  <a:pt x="4774439" y="20881"/>
                </a:cubicBezTo>
                <a:cubicBezTo>
                  <a:pt x="4751510" y="1277"/>
                  <a:pt x="4725027" y="-7321"/>
                  <a:pt x="4694876" y="6436"/>
                </a:cubicBezTo>
                <a:cubicBezTo>
                  <a:pt x="4662431" y="21111"/>
                  <a:pt x="4652802" y="48052"/>
                  <a:pt x="4652802" y="80955"/>
                </a:cubicBezTo>
                <a:cubicBezTo>
                  <a:pt x="4652802" y="128647"/>
                  <a:pt x="4652802" y="176339"/>
                  <a:pt x="4652802" y="224032"/>
                </a:cubicBezTo>
                <a:cubicBezTo>
                  <a:pt x="4652802" y="314486"/>
                  <a:pt x="4652802" y="314486"/>
                  <a:pt x="4561086" y="314486"/>
                </a:cubicBezTo>
                <a:cubicBezTo>
                  <a:pt x="3658833" y="314486"/>
                  <a:pt x="2756546" y="314486"/>
                  <a:pt x="1854214" y="314486"/>
                </a:cubicBezTo>
                <a:cubicBezTo>
                  <a:pt x="1814088" y="314486"/>
                  <a:pt x="1773963" y="311047"/>
                  <a:pt x="1733837" y="320448"/>
                </a:cubicBezTo>
                <a:cubicBezTo>
                  <a:pt x="1728380" y="321170"/>
                  <a:pt x="1723048" y="322672"/>
                  <a:pt x="1718016" y="324919"/>
                </a:cubicBezTo>
                <a:cubicBezTo>
                  <a:pt x="1527018" y="323085"/>
                  <a:pt x="1345306" y="365618"/>
                  <a:pt x="1170359" y="439563"/>
                </a:cubicBezTo>
                <a:lnTo>
                  <a:pt x="1170359" y="439563"/>
                </a:lnTo>
                <a:cubicBezTo>
                  <a:pt x="1149940" y="444229"/>
                  <a:pt x="1129843" y="450168"/>
                  <a:pt x="1110170" y="457333"/>
                </a:cubicBezTo>
                <a:cubicBezTo>
                  <a:pt x="879506" y="556501"/>
                  <a:pt x="674521" y="694074"/>
                  <a:pt x="502554" y="876932"/>
                </a:cubicBezTo>
                <a:cubicBezTo>
                  <a:pt x="170085" y="1230496"/>
                  <a:pt x="4883" y="1652617"/>
                  <a:pt x="1672" y="2138022"/>
                </a:cubicBezTo>
                <a:cubicBezTo>
                  <a:pt x="67" y="2368802"/>
                  <a:pt x="1672" y="2599581"/>
                  <a:pt x="1672" y="2830361"/>
                </a:cubicBezTo>
                <a:cubicBezTo>
                  <a:pt x="1672" y="2846067"/>
                  <a:pt x="-3257" y="2863608"/>
                  <a:pt x="13137" y="2881951"/>
                </a:cubicBezTo>
                <a:cubicBezTo>
                  <a:pt x="51314" y="2833686"/>
                  <a:pt x="63695" y="2776937"/>
                  <a:pt x="87885" y="2726263"/>
                </a:cubicBezTo>
                <a:cubicBezTo>
                  <a:pt x="241394" y="2404685"/>
                  <a:pt x="457614" y="2161639"/>
                  <a:pt x="839380" y="2125755"/>
                </a:cubicBezTo>
                <a:lnTo>
                  <a:pt x="839380" y="2125755"/>
                </a:lnTo>
                <a:lnTo>
                  <a:pt x="2688253" y="2125182"/>
                </a:lnTo>
                <a:lnTo>
                  <a:pt x="4565901" y="2125182"/>
                </a:lnTo>
                <a:cubicBezTo>
                  <a:pt x="4653031" y="2125182"/>
                  <a:pt x="4653031" y="2125182"/>
                  <a:pt x="4653260" y="2214605"/>
                </a:cubicBezTo>
                <a:cubicBezTo>
                  <a:pt x="4653260" y="2283392"/>
                  <a:pt x="4653260" y="2352178"/>
                  <a:pt x="4653260" y="2420965"/>
                </a:cubicBezTo>
                <a:cubicBezTo>
                  <a:pt x="4653260" y="2450773"/>
                  <a:pt x="4659909" y="2478287"/>
                  <a:pt x="4689832" y="2493191"/>
                </a:cubicBezTo>
                <a:cubicBezTo>
                  <a:pt x="4719754" y="2508095"/>
                  <a:pt x="4749562" y="2502592"/>
                  <a:pt x="4774898" y="2481727"/>
                </a:cubicBezTo>
                <a:cubicBezTo>
                  <a:pt x="4846436" y="2421882"/>
                  <a:pt x="4917401" y="2361121"/>
                  <a:pt x="4988595" y="2300703"/>
                </a:cubicBezTo>
                <a:lnTo>
                  <a:pt x="4988595" y="2300703"/>
                </a:lnTo>
                <a:cubicBezTo>
                  <a:pt x="4998569" y="2295166"/>
                  <a:pt x="5008188" y="2289009"/>
                  <a:pt x="5017371" y="2282245"/>
                </a:cubicBezTo>
                <a:cubicBezTo>
                  <a:pt x="5398220" y="1966892"/>
                  <a:pt x="5778955" y="1651356"/>
                  <a:pt x="6159575" y="1335625"/>
                </a:cubicBezTo>
                <a:cubicBezTo>
                  <a:pt x="6232488" y="1273717"/>
                  <a:pt x="6233176" y="1230496"/>
                  <a:pt x="6157969" y="1168129"/>
                </a:cubicBezTo>
                <a:close/>
              </a:path>
            </a:pathLst>
          </a:custGeom>
          <a:gradFill rotWithShape="0">
            <a:gsLst>
              <a:gs pos="0">
                <a:srgbClr val="22aacf"/>
              </a:gs>
              <a:gs pos="100000">
                <a:srgbClr val="3bbcdf"/>
              </a:gs>
            </a:gsLst>
            <a:lin ang="16200000"/>
          </a:gradFill>
          <a:ln w="12700">
            <a:noFill/>
          </a:ln>
          <a:effectLst>
            <a:outerShdw algn="t" blurRad="330120" dir="5400000" dist="380880" kx="0" ky="0" rotWithShape="0" sx="90000" sy="90000">
              <a:schemeClr val="accent1">
                <a:lumMod val="75000"/>
                <a:alpha val="25000"/>
              </a:scheme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9" name="标题 1"/>
          <p:cNvSpPr/>
          <p:nvPr/>
        </p:nvSpPr>
        <p:spPr>
          <a:xfrm>
            <a:off x="2314440" y="3219840"/>
            <a:ext cx="3105720" cy="1440000"/>
          </a:xfrm>
          <a:custGeom>
            <a:avLst/>
            <a:gdLst>
              <a:gd name="textAreaLeft" fmla="*/ 0 w 3105720"/>
              <a:gd name="textAreaRight" fmla="*/ 3106800 w 3105720"/>
              <a:gd name="textAreaTop" fmla="*/ 0 h 1440000"/>
              <a:gd name="textAreaBottom" fmla="*/ 1441080 h 1440000"/>
            </a:gdLst>
            <a:ahLst/>
            <a:rect l="textAreaLeft" t="textAreaTop" r="textAreaRight" b="textAreaBottom"/>
            <a:pathLst>
              <a:path w="6213358" h="2882240">
                <a:moveTo>
                  <a:pt x="6157969" y="1168129"/>
                </a:moveTo>
                <a:cubicBezTo>
                  <a:pt x="5901395" y="954123"/>
                  <a:pt x="5644213" y="740815"/>
                  <a:pt x="5386412" y="528183"/>
                </a:cubicBezTo>
                <a:cubicBezTo>
                  <a:pt x="5265920" y="428557"/>
                  <a:pt x="5144168" y="330422"/>
                  <a:pt x="5022874" y="231598"/>
                </a:cubicBezTo>
                <a:lnTo>
                  <a:pt x="5022874" y="231598"/>
                </a:lnTo>
                <a:cubicBezTo>
                  <a:pt x="4940101" y="161321"/>
                  <a:pt x="4857557" y="90700"/>
                  <a:pt x="4774439" y="20881"/>
                </a:cubicBezTo>
                <a:cubicBezTo>
                  <a:pt x="4751510" y="1277"/>
                  <a:pt x="4725027" y="-7321"/>
                  <a:pt x="4694876" y="6436"/>
                </a:cubicBezTo>
                <a:cubicBezTo>
                  <a:pt x="4662431" y="21111"/>
                  <a:pt x="4652802" y="48052"/>
                  <a:pt x="4652802" y="80955"/>
                </a:cubicBezTo>
                <a:cubicBezTo>
                  <a:pt x="4652802" y="128647"/>
                  <a:pt x="4652802" y="176339"/>
                  <a:pt x="4652802" y="224032"/>
                </a:cubicBezTo>
                <a:cubicBezTo>
                  <a:pt x="4652802" y="314486"/>
                  <a:pt x="4652802" y="314486"/>
                  <a:pt x="4561086" y="314486"/>
                </a:cubicBezTo>
                <a:cubicBezTo>
                  <a:pt x="3658833" y="314486"/>
                  <a:pt x="2756546" y="314486"/>
                  <a:pt x="1854214" y="314486"/>
                </a:cubicBezTo>
                <a:cubicBezTo>
                  <a:pt x="1814088" y="314486"/>
                  <a:pt x="1773963" y="311047"/>
                  <a:pt x="1733837" y="320448"/>
                </a:cubicBezTo>
                <a:cubicBezTo>
                  <a:pt x="1728380" y="321170"/>
                  <a:pt x="1723048" y="322672"/>
                  <a:pt x="1718016" y="324919"/>
                </a:cubicBezTo>
                <a:cubicBezTo>
                  <a:pt x="1527018" y="323085"/>
                  <a:pt x="1345306" y="365618"/>
                  <a:pt x="1170359" y="439563"/>
                </a:cubicBezTo>
                <a:lnTo>
                  <a:pt x="1170359" y="439563"/>
                </a:lnTo>
                <a:cubicBezTo>
                  <a:pt x="1149940" y="444229"/>
                  <a:pt x="1129843" y="450168"/>
                  <a:pt x="1110170" y="457333"/>
                </a:cubicBezTo>
                <a:cubicBezTo>
                  <a:pt x="879506" y="556501"/>
                  <a:pt x="674521" y="694074"/>
                  <a:pt x="502554" y="876932"/>
                </a:cubicBezTo>
                <a:cubicBezTo>
                  <a:pt x="170085" y="1230496"/>
                  <a:pt x="4883" y="1652617"/>
                  <a:pt x="1672" y="2138022"/>
                </a:cubicBezTo>
                <a:cubicBezTo>
                  <a:pt x="67" y="2368802"/>
                  <a:pt x="1672" y="2599581"/>
                  <a:pt x="1672" y="2830361"/>
                </a:cubicBezTo>
                <a:cubicBezTo>
                  <a:pt x="1672" y="2846067"/>
                  <a:pt x="-3257" y="2863608"/>
                  <a:pt x="13137" y="2881951"/>
                </a:cubicBezTo>
                <a:cubicBezTo>
                  <a:pt x="51314" y="2833686"/>
                  <a:pt x="63695" y="2776937"/>
                  <a:pt x="87885" y="2726263"/>
                </a:cubicBezTo>
                <a:cubicBezTo>
                  <a:pt x="241394" y="2404685"/>
                  <a:pt x="457614" y="2161639"/>
                  <a:pt x="839380" y="2125755"/>
                </a:cubicBezTo>
                <a:lnTo>
                  <a:pt x="839380" y="2125755"/>
                </a:lnTo>
                <a:lnTo>
                  <a:pt x="2688253" y="2125182"/>
                </a:lnTo>
                <a:lnTo>
                  <a:pt x="4565901" y="2125182"/>
                </a:lnTo>
                <a:cubicBezTo>
                  <a:pt x="4653031" y="2125182"/>
                  <a:pt x="4653031" y="2125182"/>
                  <a:pt x="4653260" y="2214605"/>
                </a:cubicBezTo>
                <a:cubicBezTo>
                  <a:pt x="4653260" y="2283392"/>
                  <a:pt x="4653260" y="2352178"/>
                  <a:pt x="4653260" y="2420965"/>
                </a:cubicBezTo>
                <a:cubicBezTo>
                  <a:pt x="4653260" y="2450773"/>
                  <a:pt x="4659909" y="2478287"/>
                  <a:pt x="4689832" y="2493191"/>
                </a:cubicBezTo>
                <a:cubicBezTo>
                  <a:pt x="4719754" y="2508095"/>
                  <a:pt x="4749562" y="2502592"/>
                  <a:pt x="4774898" y="2481727"/>
                </a:cubicBezTo>
                <a:cubicBezTo>
                  <a:pt x="4846436" y="2421882"/>
                  <a:pt x="4917401" y="2361121"/>
                  <a:pt x="4988595" y="2300703"/>
                </a:cubicBezTo>
                <a:lnTo>
                  <a:pt x="4988595" y="2300703"/>
                </a:lnTo>
                <a:cubicBezTo>
                  <a:pt x="4998569" y="2295166"/>
                  <a:pt x="5008188" y="2289009"/>
                  <a:pt x="5017371" y="2282245"/>
                </a:cubicBezTo>
                <a:cubicBezTo>
                  <a:pt x="5398220" y="1966892"/>
                  <a:pt x="5778955" y="1651356"/>
                  <a:pt x="6159575" y="1335625"/>
                </a:cubicBezTo>
                <a:cubicBezTo>
                  <a:pt x="6232488" y="1273717"/>
                  <a:pt x="6233176" y="1230496"/>
                  <a:pt x="6157969" y="1168129"/>
                </a:cubicBezTo>
                <a:close/>
              </a:path>
            </a:pathLst>
          </a:custGeom>
          <a:gradFill rotWithShape="0">
            <a:gsLst>
              <a:gs pos="0">
                <a:srgbClr val="14729d"/>
              </a:gs>
              <a:gs pos="100000">
                <a:srgbClr val="1a92c9"/>
              </a:gs>
            </a:gsLst>
            <a:lin ang="16200000"/>
          </a:gradFill>
          <a:ln w="12700">
            <a:noFill/>
          </a:ln>
          <a:effectLst>
            <a:outerShdw algn="t" blurRad="330120" dir="5400000" dist="380880" kx="0" ky="0" rotWithShape="0" sx="90000" sy="90000">
              <a:schemeClr val="accent2">
                <a:lumMod val="75000"/>
                <a:alpha val="25000"/>
              </a:scheme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0" name="标题 1"/>
          <p:cNvSpPr/>
          <p:nvPr/>
        </p:nvSpPr>
        <p:spPr>
          <a:xfrm>
            <a:off x="1262160" y="4536000"/>
            <a:ext cx="3105720" cy="1440000"/>
          </a:xfrm>
          <a:custGeom>
            <a:avLst/>
            <a:gdLst>
              <a:gd name="textAreaLeft" fmla="*/ 0 w 3105720"/>
              <a:gd name="textAreaRight" fmla="*/ 3106800 w 3105720"/>
              <a:gd name="textAreaTop" fmla="*/ 0 h 1440000"/>
              <a:gd name="textAreaBottom" fmla="*/ 1441080 h 1440000"/>
            </a:gdLst>
            <a:ahLst/>
            <a:rect l="textAreaLeft" t="textAreaTop" r="textAreaRight" b="textAreaBottom"/>
            <a:pathLst>
              <a:path w="6213358" h="2882240">
                <a:moveTo>
                  <a:pt x="6157969" y="1168129"/>
                </a:moveTo>
                <a:cubicBezTo>
                  <a:pt x="5901395" y="954123"/>
                  <a:pt x="5644213" y="740815"/>
                  <a:pt x="5386412" y="528183"/>
                </a:cubicBezTo>
                <a:cubicBezTo>
                  <a:pt x="5265920" y="428557"/>
                  <a:pt x="5144168" y="330422"/>
                  <a:pt x="5022874" y="231598"/>
                </a:cubicBezTo>
                <a:lnTo>
                  <a:pt x="5022874" y="231598"/>
                </a:lnTo>
                <a:cubicBezTo>
                  <a:pt x="4940101" y="161321"/>
                  <a:pt x="4857557" y="90700"/>
                  <a:pt x="4774439" y="20881"/>
                </a:cubicBezTo>
                <a:cubicBezTo>
                  <a:pt x="4751510" y="1277"/>
                  <a:pt x="4725027" y="-7321"/>
                  <a:pt x="4694876" y="6436"/>
                </a:cubicBezTo>
                <a:cubicBezTo>
                  <a:pt x="4662431" y="21111"/>
                  <a:pt x="4652802" y="48052"/>
                  <a:pt x="4652802" y="80955"/>
                </a:cubicBezTo>
                <a:cubicBezTo>
                  <a:pt x="4652802" y="128647"/>
                  <a:pt x="4652802" y="176339"/>
                  <a:pt x="4652802" y="224032"/>
                </a:cubicBezTo>
                <a:cubicBezTo>
                  <a:pt x="4652802" y="314486"/>
                  <a:pt x="4652802" y="314486"/>
                  <a:pt x="4561086" y="314486"/>
                </a:cubicBezTo>
                <a:cubicBezTo>
                  <a:pt x="3658833" y="314486"/>
                  <a:pt x="2756546" y="314486"/>
                  <a:pt x="1854214" y="314486"/>
                </a:cubicBezTo>
                <a:cubicBezTo>
                  <a:pt x="1814088" y="314486"/>
                  <a:pt x="1773963" y="311047"/>
                  <a:pt x="1733837" y="320448"/>
                </a:cubicBezTo>
                <a:cubicBezTo>
                  <a:pt x="1728380" y="321170"/>
                  <a:pt x="1723048" y="322672"/>
                  <a:pt x="1718016" y="324919"/>
                </a:cubicBezTo>
                <a:cubicBezTo>
                  <a:pt x="1527018" y="323085"/>
                  <a:pt x="1345306" y="365618"/>
                  <a:pt x="1170359" y="439563"/>
                </a:cubicBezTo>
                <a:lnTo>
                  <a:pt x="1170359" y="439563"/>
                </a:lnTo>
                <a:cubicBezTo>
                  <a:pt x="1149940" y="444229"/>
                  <a:pt x="1129843" y="450168"/>
                  <a:pt x="1110170" y="457333"/>
                </a:cubicBezTo>
                <a:cubicBezTo>
                  <a:pt x="879506" y="556501"/>
                  <a:pt x="674521" y="694074"/>
                  <a:pt x="502554" y="876932"/>
                </a:cubicBezTo>
                <a:cubicBezTo>
                  <a:pt x="170085" y="1230496"/>
                  <a:pt x="4883" y="1652617"/>
                  <a:pt x="1672" y="2138022"/>
                </a:cubicBezTo>
                <a:cubicBezTo>
                  <a:pt x="67" y="2368802"/>
                  <a:pt x="1672" y="2599581"/>
                  <a:pt x="1672" y="2830361"/>
                </a:cubicBezTo>
                <a:cubicBezTo>
                  <a:pt x="1672" y="2846067"/>
                  <a:pt x="-3257" y="2863608"/>
                  <a:pt x="13137" y="2881951"/>
                </a:cubicBezTo>
                <a:cubicBezTo>
                  <a:pt x="51314" y="2833686"/>
                  <a:pt x="63695" y="2776937"/>
                  <a:pt x="87885" y="2726263"/>
                </a:cubicBezTo>
                <a:cubicBezTo>
                  <a:pt x="241394" y="2404685"/>
                  <a:pt x="457614" y="2161639"/>
                  <a:pt x="839380" y="2125755"/>
                </a:cubicBezTo>
                <a:lnTo>
                  <a:pt x="839380" y="2125755"/>
                </a:lnTo>
                <a:lnTo>
                  <a:pt x="2688253" y="2125182"/>
                </a:lnTo>
                <a:lnTo>
                  <a:pt x="4565901" y="2125182"/>
                </a:lnTo>
                <a:cubicBezTo>
                  <a:pt x="4653031" y="2125182"/>
                  <a:pt x="4653031" y="2125182"/>
                  <a:pt x="4653260" y="2214605"/>
                </a:cubicBezTo>
                <a:cubicBezTo>
                  <a:pt x="4653260" y="2283392"/>
                  <a:pt x="4653260" y="2352178"/>
                  <a:pt x="4653260" y="2420965"/>
                </a:cubicBezTo>
                <a:cubicBezTo>
                  <a:pt x="4653260" y="2450773"/>
                  <a:pt x="4659909" y="2478287"/>
                  <a:pt x="4689832" y="2493191"/>
                </a:cubicBezTo>
                <a:cubicBezTo>
                  <a:pt x="4719754" y="2508095"/>
                  <a:pt x="4749562" y="2502592"/>
                  <a:pt x="4774898" y="2481727"/>
                </a:cubicBezTo>
                <a:cubicBezTo>
                  <a:pt x="4846436" y="2421882"/>
                  <a:pt x="4917401" y="2361121"/>
                  <a:pt x="4988595" y="2300703"/>
                </a:cubicBezTo>
                <a:lnTo>
                  <a:pt x="4988595" y="2300703"/>
                </a:lnTo>
                <a:cubicBezTo>
                  <a:pt x="4998569" y="2295166"/>
                  <a:pt x="5008188" y="2289009"/>
                  <a:pt x="5017371" y="2282245"/>
                </a:cubicBezTo>
                <a:cubicBezTo>
                  <a:pt x="5398220" y="1966892"/>
                  <a:pt x="5778955" y="1651356"/>
                  <a:pt x="6159575" y="1335625"/>
                </a:cubicBezTo>
                <a:cubicBezTo>
                  <a:pt x="6232488" y="1273717"/>
                  <a:pt x="6233176" y="1230496"/>
                  <a:pt x="6157969" y="1168129"/>
                </a:cubicBezTo>
                <a:close/>
              </a:path>
            </a:pathLst>
          </a:custGeom>
          <a:gradFill rotWithShape="0">
            <a:gsLst>
              <a:gs pos="0">
                <a:srgbClr val="b3d73b"/>
              </a:gs>
              <a:gs pos="100000">
                <a:srgbClr val="bedd58"/>
              </a:gs>
            </a:gsLst>
            <a:lin ang="16200000"/>
          </a:gradFill>
          <a:ln w="12700">
            <a:noFill/>
          </a:ln>
          <a:effectLst>
            <a:outerShdw algn="t" blurRad="330120" dir="5400000" dist="380880" kx="0" ky="0" rotWithShape="0" sx="90000" sy="90000">
              <a:schemeClr val="accent3">
                <a:lumMod val="50000"/>
                <a:alpha val="25000"/>
              </a:scheme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1" name="标题 1"/>
          <p:cNvSpPr/>
          <p:nvPr/>
        </p:nvSpPr>
        <p:spPr>
          <a:xfrm>
            <a:off x="5944320" y="3378600"/>
            <a:ext cx="4722480" cy="43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14729d"/>
                </a:solidFill>
                <a:latin typeface="poppins-bold"/>
                <a:ea typeface="poppins-bold"/>
              </a:rPr>
              <a:t>How is AppArmor different from seccomp?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2" name="标题 1"/>
          <p:cNvSpPr/>
          <p:nvPr/>
        </p:nvSpPr>
        <p:spPr>
          <a:xfrm>
            <a:off x="4987440" y="4776120"/>
            <a:ext cx="4968360" cy="43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b3d73b"/>
                </a:solidFill>
                <a:latin typeface="poppins-bold"/>
                <a:ea typeface="poppins-bold"/>
              </a:rPr>
              <a:t>Which namespace is responsible for isolating process IDs?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3" name="标题 1"/>
          <p:cNvSpPr/>
          <p:nvPr/>
        </p:nvSpPr>
        <p:spPr>
          <a:xfrm>
            <a:off x="6903720" y="1954440"/>
            <a:ext cx="4233240" cy="43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22aacf"/>
                </a:solidFill>
                <a:latin typeface="poppins-bold"/>
                <a:ea typeface="poppins-bold"/>
              </a:rPr>
              <a:t>What is the purpose of seccomp in Docker containers?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4" name="标题 1"/>
          <p:cNvSpPr/>
          <p:nvPr/>
        </p:nvSpPr>
        <p:spPr>
          <a:xfrm>
            <a:off x="5407560" y="2226240"/>
            <a:ext cx="395280" cy="451440"/>
          </a:xfrm>
          <a:custGeom>
            <a:avLst/>
            <a:gdLst>
              <a:gd name="textAreaLeft" fmla="*/ 0 w 395280"/>
              <a:gd name="textAreaRight" fmla="*/ 396360 w 395280"/>
              <a:gd name="textAreaTop" fmla="*/ 0 h 451440"/>
              <a:gd name="textAreaBottom" fmla="*/ 452520 h 451440"/>
            </a:gdLst>
            <a:ahLst/>
            <a:rect l="textAreaLeft" t="textAreaTop" r="textAreaRight" b="textAreaBottom"/>
            <a:pathLst>
              <a:path w="630455" h="720001">
                <a:moveTo>
                  <a:pt x="361901" y="82589"/>
                </a:moveTo>
                <a:lnTo>
                  <a:pt x="361901" y="203034"/>
                </a:lnTo>
                <a:cubicBezTo>
                  <a:pt x="361901" y="239030"/>
                  <a:pt x="391183" y="268312"/>
                  <a:pt x="427179" y="268312"/>
                </a:cubicBezTo>
                <a:lnTo>
                  <a:pt x="547624" y="268312"/>
                </a:lnTo>
                <a:close/>
                <a:moveTo>
                  <a:pt x="113812" y="0"/>
                </a:moveTo>
                <a:lnTo>
                  <a:pt x="338847" y="0"/>
                </a:lnTo>
                <a:cubicBezTo>
                  <a:pt x="339414" y="81"/>
                  <a:pt x="339899" y="81"/>
                  <a:pt x="340465" y="162"/>
                </a:cubicBezTo>
                <a:lnTo>
                  <a:pt x="340789" y="162"/>
                </a:lnTo>
                <a:cubicBezTo>
                  <a:pt x="341922" y="324"/>
                  <a:pt x="343054" y="485"/>
                  <a:pt x="344106" y="809"/>
                </a:cubicBezTo>
                <a:lnTo>
                  <a:pt x="344186" y="809"/>
                </a:lnTo>
                <a:cubicBezTo>
                  <a:pt x="345238" y="1052"/>
                  <a:pt x="346371" y="1456"/>
                  <a:pt x="347422" y="1942"/>
                </a:cubicBezTo>
                <a:lnTo>
                  <a:pt x="347503" y="1942"/>
                </a:lnTo>
                <a:cubicBezTo>
                  <a:pt x="348069" y="2184"/>
                  <a:pt x="348555" y="2427"/>
                  <a:pt x="349040" y="2670"/>
                </a:cubicBezTo>
                <a:lnTo>
                  <a:pt x="349121" y="2670"/>
                </a:lnTo>
                <a:cubicBezTo>
                  <a:pt x="349606" y="2912"/>
                  <a:pt x="350091" y="3155"/>
                  <a:pt x="350576" y="3479"/>
                </a:cubicBezTo>
                <a:cubicBezTo>
                  <a:pt x="350657" y="3560"/>
                  <a:pt x="350739" y="3560"/>
                  <a:pt x="350819" y="3640"/>
                </a:cubicBezTo>
                <a:cubicBezTo>
                  <a:pt x="351224" y="3883"/>
                  <a:pt x="351628" y="4126"/>
                  <a:pt x="352033" y="4449"/>
                </a:cubicBezTo>
                <a:cubicBezTo>
                  <a:pt x="352113" y="4449"/>
                  <a:pt x="352113" y="4530"/>
                  <a:pt x="352194" y="4530"/>
                </a:cubicBezTo>
                <a:lnTo>
                  <a:pt x="353408" y="5501"/>
                </a:lnTo>
                <a:lnTo>
                  <a:pt x="353651" y="5743"/>
                </a:lnTo>
                <a:cubicBezTo>
                  <a:pt x="354055" y="6148"/>
                  <a:pt x="354459" y="6472"/>
                  <a:pt x="354864" y="6876"/>
                </a:cubicBezTo>
                <a:lnTo>
                  <a:pt x="623418" y="275430"/>
                </a:lnTo>
                <a:cubicBezTo>
                  <a:pt x="623822" y="275835"/>
                  <a:pt x="624227" y="276239"/>
                  <a:pt x="624551" y="276643"/>
                </a:cubicBezTo>
                <a:lnTo>
                  <a:pt x="624793" y="276886"/>
                </a:lnTo>
                <a:cubicBezTo>
                  <a:pt x="625117" y="277291"/>
                  <a:pt x="625440" y="277776"/>
                  <a:pt x="625764" y="278180"/>
                </a:cubicBezTo>
                <a:cubicBezTo>
                  <a:pt x="625764" y="278261"/>
                  <a:pt x="625845" y="278342"/>
                  <a:pt x="625845" y="278342"/>
                </a:cubicBezTo>
                <a:cubicBezTo>
                  <a:pt x="626168" y="278747"/>
                  <a:pt x="626491" y="279232"/>
                  <a:pt x="626734" y="279637"/>
                </a:cubicBezTo>
                <a:cubicBezTo>
                  <a:pt x="626815" y="279637"/>
                  <a:pt x="626815" y="279717"/>
                  <a:pt x="626896" y="279798"/>
                </a:cubicBezTo>
                <a:cubicBezTo>
                  <a:pt x="627139" y="280284"/>
                  <a:pt x="627462" y="280769"/>
                  <a:pt x="627705" y="281254"/>
                </a:cubicBezTo>
                <a:cubicBezTo>
                  <a:pt x="627948" y="281739"/>
                  <a:pt x="628190" y="282225"/>
                  <a:pt x="628433" y="282791"/>
                </a:cubicBezTo>
                <a:cubicBezTo>
                  <a:pt x="628918" y="283843"/>
                  <a:pt x="629323" y="284975"/>
                  <a:pt x="629646" y="286107"/>
                </a:cubicBezTo>
                <a:cubicBezTo>
                  <a:pt x="629889" y="287159"/>
                  <a:pt x="630132" y="288291"/>
                  <a:pt x="630293" y="289424"/>
                </a:cubicBezTo>
                <a:lnTo>
                  <a:pt x="630293" y="289667"/>
                </a:lnTo>
                <a:cubicBezTo>
                  <a:pt x="630374" y="290152"/>
                  <a:pt x="630455" y="290718"/>
                  <a:pt x="630455" y="291285"/>
                </a:cubicBezTo>
                <a:lnTo>
                  <a:pt x="630455" y="292579"/>
                </a:lnTo>
                <a:lnTo>
                  <a:pt x="630455" y="606189"/>
                </a:lnTo>
                <a:cubicBezTo>
                  <a:pt x="630455" y="668959"/>
                  <a:pt x="579414" y="720001"/>
                  <a:pt x="516644" y="720001"/>
                </a:cubicBezTo>
                <a:lnTo>
                  <a:pt x="113812" y="720001"/>
                </a:lnTo>
                <a:cubicBezTo>
                  <a:pt x="51042" y="720001"/>
                  <a:pt x="0" y="668959"/>
                  <a:pt x="0" y="606189"/>
                </a:cubicBezTo>
                <a:lnTo>
                  <a:pt x="0" y="113812"/>
                </a:lnTo>
                <a:cubicBezTo>
                  <a:pt x="0" y="51042"/>
                  <a:pt x="51042" y="0"/>
                  <a:pt x="113812" y="0"/>
                </a:cubicBezTo>
                <a:close/>
              </a:path>
            </a:pathLst>
          </a:custGeom>
          <a:solidFill>
            <a:schemeClr val="bg1"/>
          </a:solidFill>
          <a:ln w="7163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5" name="标题 1"/>
          <p:cNvSpPr/>
          <p:nvPr/>
        </p:nvSpPr>
        <p:spPr>
          <a:xfrm>
            <a:off x="4346640" y="3622320"/>
            <a:ext cx="451440" cy="425520"/>
          </a:xfrm>
          <a:custGeom>
            <a:avLst/>
            <a:gdLst>
              <a:gd name="textAreaLeft" fmla="*/ 0 w 451440"/>
              <a:gd name="textAreaRight" fmla="*/ 452520 w 451440"/>
              <a:gd name="textAreaTop" fmla="*/ 0 h 425520"/>
              <a:gd name="textAreaBottom" fmla="*/ 426600 h 425520"/>
            </a:gdLst>
            <a:ahLst/>
            <a:rect l="textAreaLeft" t="textAreaTop" r="textAreaRight" b="textAreaBottom"/>
            <a:pathLst>
              <a:path w="763907" h="720000">
                <a:moveTo>
                  <a:pt x="565749" y="529546"/>
                </a:moveTo>
                <a:cubicBezTo>
                  <a:pt x="573025" y="529546"/>
                  <a:pt x="580302" y="532319"/>
                  <a:pt x="585849" y="537865"/>
                </a:cubicBezTo>
                <a:lnTo>
                  <a:pt x="698960" y="650977"/>
                </a:lnTo>
                <a:cubicBezTo>
                  <a:pt x="710054" y="662070"/>
                  <a:pt x="710054" y="680084"/>
                  <a:pt x="698960" y="691178"/>
                </a:cubicBezTo>
                <a:cubicBezTo>
                  <a:pt x="693461" y="696677"/>
                  <a:pt x="686161" y="699521"/>
                  <a:pt x="678860" y="699521"/>
                </a:cubicBezTo>
                <a:cubicBezTo>
                  <a:pt x="671560" y="699521"/>
                  <a:pt x="664259" y="696771"/>
                  <a:pt x="658760" y="691178"/>
                </a:cubicBezTo>
                <a:lnTo>
                  <a:pt x="545648" y="578066"/>
                </a:lnTo>
                <a:cubicBezTo>
                  <a:pt x="534555" y="566973"/>
                  <a:pt x="534555" y="548959"/>
                  <a:pt x="545648" y="537865"/>
                </a:cubicBezTo>
                <a:cubicBezTo>
                  <a:pt x="551195" y="532319"/>
                  <a:pt x="558471" y="529546"/>
                  <a:pt x="565749" y="529546"/>
                </a:cubicBezTo>
                <a:close/>
                <a:moveTo>
                  <a:pt x="565749" y="359807"/>
                </a:moveTo>
                <a:lnTo>
                  <a:pt x="735464" y="359807"/>
                </a:lnTo>
                <a:cubicBezTo>
                  <a:pt x="751202" y="359807"/>
                  <a:pt x="763907" y="372512"/>
                  <a:pt x="763907" y="388251"/>
                </a:cubicBezTo>
                <a:cubicBezTo>
                  <a:pt x="763907" y="403990"/>
                  <a:pt x="751107" y="416695"/>
                  <a:pt x="735464" y="416695"/>
                </a:cubicBezTo>
                <a:lnTo>
                  <a:pt x="565749" y="416695"/>
                </a:lnTo>
                <a:cubicBezTo>
                  <a:pt x="550010" y="416695"/>
                  <a:pt x="537305" y="403990"/>
                  <a:pt x="537305" y="388251"/>
                </a:cubicBezTo>
                <a:cubicBezTo>
                  <a:pt x="537305" y="372512"/>
                  <a:pt x="550010" y="359807"/>
                  <a:pt x="565749" y="359807"/>
                </a:cubicBezTo>
                <a:close/>
                <a:moveTo>
                  <a:pt x="678860" y="77005"/>
                </a:moveTo>
                <a:cubicBezTo>
                  <a:pt x="686137" y="77005"/>
                  <a:pt x="693414" y="79778"/>
                  <a:pt x="698960" y="85325"/>
                </a:cubicBezTo>
                <a:cubicBezTo>
                  <a:pt x="710054" y="96418"/>
                  <a:pt x="710054" y="114432"/>
                  <a:pt x="698960" y="125525"/>
                </a:cubicBezTo>
                <a:lnTo>
                  <a:pt x="585849" y="238636"/>
                </a:lnTo>
                <a:cubicBezTo>
                  <a:pt x="580350" y="244231"/>
                  <a:pt x="573049" y="246980"/>
                  <a:pt x="565749" y="246980"/>
                </a:cubicBezTo>
                <a:cubicBezTo>
                  <a:pt x="558448" y="246980"/>
                  <a:pt x="551147" y="244231"/>
                  <a:pt x="545648" y="238636"/>
                </a:cubicBezTo>
                <a:cubicBezTo>
                  <a:pt x="534555" y="227543"/>
                  <a:pt x="534555" y="209529"/>
                  <a:pt x="545648" y="198436"/>
                </a:cubicBezTo>
                <a:lnTo>
                  <a:pt x="658760" y="85325"/>
                </a:lnTo>
                <a:cubicBezTo>
                  <a:pt x="664306" y="79778"/>
                  <a:pt x="671583" y="77005"/>
                  <a:pt x="678860" y="77005"/>
                </a:cubicBezTo>
                <a:close/>
                <a:moveTo>
                  <a:pt x="362802" y="5"/>
                </a:moveTo>
                <a:cubicBezTo>
                  <a:pt x="383186" y="183"/>
                  <a:pt x="403524" y="5682"/>
                  <a:pt x="422012" y="16490"/>
                </a:cubicBezTo>
                <a:cubicBezTo>
                  <a:pt x="458989" y="38108"/>
                  <a:pt x="481080" y="76601"/>
                  <a:pt x="481080" y="119457"/>
                </a:cubicBezTo>
                <a:lnTo>
                  <a:pt x="481080" y="600631"/>
                </a:lnTo>
                <a:cubicBezTo>
                  <a:pt x="481080" y="643486"/>
                  <a:pt x="458989" y="681980"/>
                  <a:pt x="422012" y="703598"/>
                </a:cubicBezTo>
                <a:cubicBezTo>
                  <a:pt x="403240" y="714501"/>
                  <a:pt x="382475" y="720000"/>
                  <a:pt x="361806" y="720000"/>
                </a:cubicBezTo>
                <a:cubicBezTo>
                  <a:pt x="341706" y="720000"/>
                  <a:pt x="321700" y="714881"/>
                  <a:pt x="303306" y="704546"/>
                </a:cubicBezTo>
                <a:lnTo>
                  <a:pt x="60870" y="568300"/>
                </a:lnTo>
                <a:cubicBezTo>
                  <a:pt x="23324" y="547157"/>
                  <a:pt x="0" y="507336"/>
                  <a:pt x="0" y="464291"/>
                </a:cubicBezTo>
                <a:lnTo>
                  <a:pt x="0" y="255702"/>
                </a:lnTo>
                <a:cubicBezTo>
                  <a:pt x="0" y="212657"/>
                  <a:pt x="23324" y="172742"/>
                  <a:pt x="60870" y="151693"/>
                </a:cubicBezTo>
                <a:lnTo>
                  <a:pt x="303306" y="15447"/>
                </a:lnTo>
                <a:cubicBezTo>
                  <a:pt x="321984" y="4970"/>
                  <a:pt x="342417" y="-173"/>
                  <a:pt x="362802" y="5"/>
                </a:cubicBezTo>
                <a:close/>
              </a:path>
            </a:pathLst>
          </a:custGeom>
          <a:solidFill>
            <a:schemeClr val="bg1"/>
          </a:solidFill>
          <a:ln w="7163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6" name="标题 1"/>
          <p:cNvSpPr/>
          <p:nvPr/>
        </p:nvSpPr>
        <p:spPr>
          <a:xfrm>
            <a:off x="3342960" y="4917240"/>
            <a:ext cx="451440" cy="451440"/>
          </a:xfrm>
          <a:custGeom>
            <a:avLst/>
            <a:gdLst>
              <a:gd name="textAreaLeft" fmla="*/ 0 w 451440"/>
              <a:gd name="textAreaRight" fmla="*/ 452520 w 451440"/>
              <a:gd name="textAreaTop" fmla="*/ 0 h 451440"/>
              <a:gd name="textAreaBottom" fmla="*/ 452520 h 451440"/>
            </a:gdLst>
            <a:ahLst/>
            <a:rect l="textAreaLeft" t="textAreaTop" r="textAreaRight" b="textAreaBottom"/>
            <a:pathLst>
              <a:path w="720000" h="720000">
                <a:moveTo>
                  <a:pt x="438553" y="189601"/>
                </a:moveTo>
                <a:cubicBezTo>
                  <a:pt x="463230" y="189601"/>
                  <a:pt x="486344" y="199073"/>
                  <a:pt x="503636" y="216365"/>
                </a:cubicBezTo>
                <a:cubicBezTo>
                  <a:pt x="539523" y="252252"/>
                  <a:pt x="539523" y="310557"/>
                  <a:pt x="503636" y="346445"/>
                </a:cubicBezTo>
                <a:lnTo>
                  <a:pt x="362260" y="487907"/>
                </a:lnTo>
                <a:cubicBezTo>
                  <a:pt x="342622" y="507545"/>
                  <a:pt x="266503" y="522665"/>
                  <a:pt x="191861" y="528226"/>
                </a:cubicBezTo>
                <a:cubicBezTo>
                  <a:pt x="197336" y="453584"/>
                  <a:pt x="212456" y="377465"/>
                  <a:pt x="232180" y="357827"/>
                </a:cubicBezTo>
                <a:lnTo>
                  <a:pt x="373556" y="216452"/>
                </a:lnTo>
                <a:cubicBezTo>
                  <a:pt x="390761" y="199073"/>
                  <a:pt x="413875" y="189601"/>
                  <a:pt x="438553" y="189601"/>
                </a:cubicBezTo>
                <a:close/>
                <a:moveTo>
                  <a:pt x="438553" y="141636"/>
                </a:moveTo>
                <a:cubicBezTo>
                  <a:pt x="402666" y="141636"/>
                  <a:pt x="366778" y="155278"/>
                  <a:pt x="339581" y="182476"/>
                </a:cubicBezTo>
                <a:lnTo>
                  <a:pt x="198205" y="323852"/>
                </a:lnTo>
                <a:cubicBezTo>
                  <a:pt x="143723" y="378335"/>
                  <a:pt x="141637" y="578364"/>
                  <a:pt x="141637" y="578364"/>
                </a:cubicBezTo>
                <a:cubicBezTo>
                  <a:pt x="141637" y="578364"/>
                  <a:pt x="341753" y="576278"/>
                  <a:pt x="396149" y="521796"/>
                </a:cubicBezTo>
                <a:lnTo>
                  <a:pt x="537524" y="380420"/>
                </a:lnTo>
                <a:cubicBezTo>
                  <a:pt x="592007" y="325938"/>
                  <a:pt x="592007" y="236872"/>
                  <a:pt x="537524" y="182476"/>
                </a:cubicBezTo>
                <a:cubicBezTo>
                  <a:pt x="510327" y="155191"/>
                  <a:pt x="474440" y="141636"/>
                  <a:pt x="438553" y="141636"/>
                </a:cubicBezTo>
                <a:close/>
                <a:moveTo>
                  <a:pt x="120000" y="0"/>
                </a:moveTo>
                <a:lnTo>
                  <a:pt x="600000" y="0"/>
                </a:lnTo>
                <a:cubicBezTo>
                  <a:pt x="666040" y="0"/>
                  <a:pt x="720000" y="54048"/>
                  <a:pt x="720000" y="120000"/>
                </a:cubicBezTo>
                <a:lnTo>
                  <a:pt x="720000" y="600000"/>
                </a:lnTo>
                <a:cubicBezTo>
                  <a:pt x="720000" y="666039"/>
                  <a:pt x="666040" y="720000"/>
                  <a:pt x="600000" y="720000"/>
                </a:cubicBezTo>
                <a:lnTo>
                  <a:pt x="120000" y="720000"/>
                </a:lnTo>
                <a:cubicBezTo>
                  <a:pt x="53961" y="720000"/>
                  <a:pt x="0" y="666039"/>
                  <a:pt x="0" y="600000"/>
                </a:cubicBezTo>
                <a:lnTo>
                  <a:pt x="0" y="120000"/>
                </a:lnTo>
                <a:cubicBezTo>
                  <a:pt x="0" y="53961"/>
                  <a:pt x="53961" y="0"/>
                  <a:pt x="120000" y="0"/>
                </a:cubicBezTo>
                <a:close/>
              </a:path>
            </a:pathLst>
          </a:custGeom>
          <a:solidFill>
            <a:schemeClr val="bg1"/>
          </a:solidFill>
          <a:ln w="7163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7" name="标题 1"/>
          <p:cNvSpPr/>
          <p:nvPr/>
        </p:nvSpPr>
        <p:spPr>
          <a:xfrm>
            <a:off x="541440" y="228600"/>
            <a:ext cx="11124000" cy="43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poppins-bold"/>
                <a:ea typeface="poppins-bold"/>
              </a:rPr>
              <a:t>Questions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8" name="标题 1"/>
          <p:cNvSpPr/>
          <p:nvPr/>
        </p:nvSpPr>
        <p:spPr>
          <a:xfrm flipH="1" flipV="1">
            <a:off x="292680" y="288720"/>
            <a:ext cx="172080" cy="123840"/>
          </a:xfrm>
          <a:custGeom>
            <a:avLst/>
            <a:gdLst>
              <a:gd name="textAreaLeft" fmla="*/ 720 w 172080"/>
              <a:gd name="textAreaRight" fmla="*/ 173880 w 172080"/>
              <a:gd name="textAreaTop" fmla="*/ 720 h 123840"/>
              <a:gd name="textAreaBottom" fmla="*/ 125640 h 123840"/>
            </a:gdLst>
            <a:ahLst/>
            <a:rect l="textAreaLeft" t="textAreaTop" r="textAreaRight" b="textAreaBottom"/>
            <a:pathLst>
              <a:path w="121644" h="124921">
                <a:moveTo>
                  <a:pt x="86420" y="0"/>
                </a:moveTo>
                <a:lnTo>
                  <a:pt x="106489" y="0"/>
                </a:lnTo>
                <a:cubicBezTo>
                  <a:pt x="111131" y="0"/>
                  <a:pt x="114817" y="1297"/>
                  <a:pt x="117548" y="3891"/>
                </a:cubicBezTo>
                <a:cubicBezTo>
                  <a:pt x="120278" y="6485"/>
                  <a:pt x="121644" y="10103"/>
                  <a:pt x="121644" y="14745"/>
                </a:cubicBezTo>
                <a:lnTo>
                  <a:pt x="121644" y="61846"/>
                </a:lnTo>
                <a:cubicBezTo>
                  <a:pt x="121644" y="80413"/>
                  <a:pt x="117548" y="95568"/>
                  <a:pt x="109356" y="107309"/>
                </a:cubicBezTo>
                <a:cubicBezTo>
                  <a:pt x="101165" y="119050"/>
                  <a:pt x="88331" y="124921"/>
                  <a:pt x="70856" y="124921"/>
                </a:cubicBezTo>
                <a:lnTo>
                  <a:pt x="70856" y="104442"/>
                </a:lnTo>
                <a:cubicBezTo>
                  <a:pt x="85601" y="101711"/>
                  <a:pt x="93246" y="88195"/>
                  <a:pt x="93792" y="63894"/>
                </a:cubicBezTo>
                <a:lnTo>
                  <a:pt x="83143" y="63894"/>
                </a:lnTo>
                <a:cubicBezTo>
                  <a:pt x="74952" y="63894"/>
                  <a:pt x="70856" y="60071"/>
                  <a:pt x="70856" y="52426"/>
                </a:cubicBezTo>
                <a:lnTo>
                  <a:pt x="70856" y="14745"/>
                </a:lnTo>
                <a:cubicBezTo>
                  <a:pt x="70856" y="4915"/>
                  <a:pt x="76044" y="0"/>
                  <a:pt x="86420" y="0"/>
                </a:cubicBezTo>
                <a:close/>
                <a:moveTo>
                  <a:pt x="15564" y="0"/>
                </a:moveTo>
                <a:lnTo>
                  <a:pt x="35633" y="0"/>
                </a:lnTo>
                <a:cubicBezTo>
                  <a:pt x="40275" y="0"/>
                  <a:pt x="43961" y="1297"/>
                  <a:pt x="46691" y="3891"/>
                </a:cubicBezTo>
                <a:cubicBezTo>
                  <a:pt x="49422" y="6485"/>
                  <a:pt x="50787" y="10103"/>
                  <a:pt x="50787" y="14745"/>
                </a:cubicBezTo>
                <a:lnTo>
                  <a:pt x="50787" y="61846"/>
                </a:lnTo>
                <a:cubicBezTo>
                  <a:pt x="50787" y="80413"/>
                  <a:pt x="46691" y="95568"/>
                  <a:pt x="38500" y="107309"/>
                </a:cubicBezTo>
                <a:cubicBezTo>
                  <a:pt x="30308" y="119050"/>
                  <a:pt x="17475" y="124921"/>
                  <a:pt x="0" y="124921"/>
                </a:cubicBezTo>
                <a:lnTo>
                  <a:pt x="0" y="104442"/>
                </a:lnTo>
                <a:cubicBezTo>
                  <a:pt x="14744" y="101711"/>
                  <a:pt x="22390" y="88195"/>
                  <a:pt x="22936" y="63894"/>
                </a:cubicBezTo>
                <a:lnTo>
                  <a:pt x="12287" y="63894"/>
                </a:lnTo>
                <a:cubicBezTo>
                  <a:pt x="4095" y="63894"/>
                  <a:pt x="0" y="60071"/>
                  <a:pt x="0" y="52426"/>
                </a:cubicBezTo>
                <a:lnTo>
                  <a:pt x="0" y="14745"/>
                </a:lnTo>
                <a:cubicBezTo>
                  <a:pt x="0" y="4915"/>
                  <a:pt x="5188" y="0"/>
                  <a:pt x="15564" y="0"/>
                </a:cubicBez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cxnSp>
        <p:nvCxnSpPr>
          <p:cNvPr id="749" name="标题 1"/>
          <p:cNvCxnSpPr/>
          <p:nvPr/>
        </p:nvCxnSpPr>
        <p:spPr>
          <a:xfrm>
            <a:off x="293040" y="781560"/>
            <a:ext cx="11899800" cy="1080"/>
          </a:xfrm>
          <a:prstGeom prst="straightConnector1">
            <a:avLst/>
          </a:prstGeom>
          <a:ln cap="sq" w="38100">
            <a:solidFill>
              <a:srgbClr val="22aacf"/>
            </a:solidFill>
            <a:miter/>
          </a:ln>
        </p:spPr>
      </p:cxnSp>
      <p:cxnSp>
        <p:nvCxnSpPr>
          <p:cNvPr id="750" name="标题 1"/>
          <p:cNvCxnSpPr/>
          <p:nvPr/>
        </p:nvCxnSpPr>
        <p:spPr>
          <a:xfrm>
            <a:off x="293040" y="842400"/>
            <a:ext cx="11899800" cy="1080"/>
          </a:xfrm>
          <a:prstGeom prst="straightConnector1">
            <a:avLst/>
          </a:prstGeom>
          <a:ln cap="sq" w="9525">
            <a:solidFill>
              <a:srgbClr val="22aacf"/>
            </a:solidFill>
            <a:miter/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标题 1"/>
          <p:cNvSpPr/>
          <p:nvPr/>
        </p:nvSpPr>
        <p:spPr>
          <a:xfrm>
            <a:off x="0" y="0"/>
            <a:ext cx="12191040" cy="685692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2" name="标题 1"/>
          <p:cNvSpPr/>
          <p:nvPr/>
        </p:nvSpPr>
        <p:spPr>
          <a:xfrm>
            <a:off x="3347640" y="2882520"/>
            <a:ext cx="957600" cy="3983760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53" name="标题 1"/>
          <p:cNvSpPr/>
          <p:nvPr/>
        </p:nvSpPr>
        <p:spPr>
          <a:xfrm>
            <a:off x="2319120" y="4241520"/>
            <a:ext cx="957600" cy="2631240"/>
          </a:xfrm>
          <a:prstGeom prst="rect">
            <a:avLst/>
          </a:prstGeom>
          <a:solidFill>
            <a:schemeClr val="accent2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54" name="标题 1"/>
          <p:cNvSpPr/>
          <p:nvPr/>
        </p:nvSpPr>
        <p:spPr>
          <a:xfrm>
            <a:off x="1266840" y="5557320"/>
            <a:ext cx="957600" cy="1299600"/>
          </a:xfrm>
          <a:prstGeom prst="rect">
            <a:avLst/>
          </a:prstGeom>
          <a:solidFill>
            <a:schemeClr val="accent3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5" name="标题 1"/>
          <p:cNvSpPr/>
          <p:nvPr/>
        </p:nvSpPr>
        <p:spPr>
          <a:xfrm>
            <a:off x="3342960" y="1853280"/>
            <a:ext cx="3105720" cy="1440000"/>
          </a:xfrm>
          <a:custGeom>
            <a:avLst/>
            <a:gdLst>
              <a:gd name="textAreaLeft" fmla="*/ 0 w 3105720"/>
              <a:gd name="textAreaRight" fmla="*/ 3106800 w 3105720"/>
              <a:gd name="textAreaTop" fmla="*/ 0 h 1440000"/>
              <a:gd name="textAreaBottom" fmla="*/ 1441080 h 1440000"/>
            </a:gdLst>
            <a:ahLst/>
            <a:rect l="textAreaLeft" t="textAreaTop" r="textAreaRight" b="textAreaBottom"/>
            <a:pathLst>
              <a:path w="6213358" h="2882240">
                <a:moveTo>
                  <a:pt x="6157969" y="1168129"/>
                </a:moveTo>
                <a:cubicBezTo>
                  <a:pt x="5901395" y="954123"/>
                  <a:pt x="5644213" y="740815"/>
                  <a:pt x="5386412" y="528183"/>
                </a:cubicBezTo>
                <a:cubicBezTo>
                  <a:pt x="5265920" y="428557"/>
                  <a:pt x="5144168" y="330422"/>
                  <a:pt x="5022874" y="231598"/>
                </a:cubicBezTo>
                <a:lnTo>
                  <a:pt x="5022874" y="231598"/>
                </a:lnTo>
                <a:cubicBezTo>
                  <a:pt x="4940101" y="161321"/>
                  <a:pt x="4857557" y="90700"/>
                  <a:pt x="4774439" y="20881"/>
                </a:cubicBezTo>
                <a:cubicBezTo>
                  <a:pt x="4751510" y="1277"/>
                  <a:pt x="4725027" y="-7321"/>
                  <a:pt x="4694876" y="6436"/>
                </a:cubicBezTo>
                <a:cubicBezTo>
                  <a:pt x="4662431" y="21111"/>
                  <a:pt x="4652802" y="48052"/>
                  <a:pt x="4652802" y="80955"/>
                </a:cubicBezTo>
                <a:cubicBezTo>
                  <a:pt x="4652802" y="128647"/>
                  <a:pt x="4652802" y="176339"/>
                  <a:pt x="4652802" y="224032"/>
                </a:cubicBezTo>
                <a:cubicBezTo>
                  <a:pt x="4652802" y="314486"/>
                  <a:pt x="4652802" y="314486"/>
                  <a:pt x="4561086" y="314486"/>
                </a:cubicBezTo>
                <a:cubicBezTo>
                  <a:pt x="3658833" y="314486"/>
                  <a:pt x="2756546" y="314486"/>
                  <a:pt x="1854214" y="314486"/>
                </a:cubicBezTo>
                <a:cubicBezTo>
                  <a:pt x="1814088" y="314486"/>
                  <a:pt x="1773963" y="311047"/>
                  <a:pt x="1733837" y="320448"/>
                </a:cubicBezTo>
                <a:cubicBezTo>
                  <a:pt x="1728380" y="321170"/>
                  <a:pt x="1723048" y="322672"/>
                  <a:pt x="1718016" y="324919"/>
                </a:cubicBezTo>
                <a:cubicBezTo>
                  <a:pt x="1527018" y="323085"/>
                  <a:pt x="1345306" y="365618"/>
                  <a:pt x="1170359" y="439563"/>
                </a:cubicBezTo>
                <a:lnTo>
                  <a:pt x="1170359" y="439563"/>
                </a:lnTo>
                <a:cubicBezTo>
                  <a:pt x="1149940" y="444229"/>
                  <a:pt x="1129843" y="450168"/>
                  <a:pt x="1110170" y="457333"/>
                </a:cubicBezTo>
                <a:cubicBezTo>
                  <a:pt x="879506" y="556501"/>
                  <a:pt x="674521" y="694074"/>
                  <a:pt x="502554" y="876932"/>
                </a:cubicBezTo>
                <a:cubicBezTo>
                  <a:pt x="170085" y="1230496"/>
                  <a:pt x="4883" y="1652617"/>
                  <a:pt x="1672" y="2138022"/>
                </a:cubicBezTo>
                <a:cubicBezTo>
                  <a:pt x="67" y="2368802"/>
                  <a:pt x="1672" y="2599581"/>
                  <a:pt x="1672" y="2830361"/>
                </a:cubicBezTo>
                <a:cubicBezTo>
                  <a:pt x="1672" y="2846067"/>
                  <a:pt x="-3257" y="2863608"/>
                  <a:pt x="13137" y="2881951"/>
                </a:cubicBezTo>
                <a:cubicBezTo>
                  <a:pt x="51314" y="2833686"/>
                  <a:pt x="63695" y="2776937"/>
                  <a:pt x="87885" y="2726263"/>
                </a:cubicBezTo>
                <a:cubicBezTo>
                  <a:pt x="241394" y="2404685"/>
                  <a:pt x="457614" y="2161639"/>
                  <a:pt x="839380" y="2125755"/>
                </a:cubicBezTo>
                <a:lnTo>
                  <a:pt x="839380" y="2125755"/>
                </a:lnTo>
                <a:lnTo>
                  <a:pt x="2688253" y="2125182"/>
                </a:lnTo>
                <a:lnTo>
                  <a:pt x="4565901" y="2125182"/>
                </a:lnTo>
                <a:cubicBezTo>
                  <a:pt x="4653031" y="2125182"/>
                  <a:pt x="4653031" y="2125182"/>
                  <a:pt x="4653260" y="2214605"/>
                </a:cubicBezTo>
                <a:cubicBezTo>
                  <a:pt x="4653260" y="2283392"/>
                  <a:pt x="4653260" y="2352178"/>
                  <a:pt x="4653260" y="2420965"/>
                </a:cubicBezTo>
                <a:cubicBezTo>
                  <a:pt x="4653260" y="2450773"/>
                  <a:pt x="4659909" y="2478287"/>
                  <a:pt x="4689832" y="2493191"/>
                </a:cubicBezTo>
                <a:cubicBezTo>
                  <a:pt x="4719754" y="2508095"/>
                  <a:pt x="4749562" y="2502592"/>
                  <a:pt x="4774898" y="2481727"/>
                </a:cubicBezTo>
                <a:cubicBezTo>
                  <a:pt x="4846436" y="2421882"/>
                  <a:pt x="4917401" y="2361121"/>
                  <a:pt x="4988595" y="2300703"/>
                </a:cubicBezTo>
                <a:lnTo>
                  <a:pt x="4988595" y="2300703"/>
                </a:lnTo>
                <a:cubicBezTo>
                  <a:pt x="4998569" y="2295166"/>
                  <a:pt x="5008188" y="2289009"/>
                  <a:pt x="5017371" y="2282245"/>
                </a:cubicBezTo>
                <a:cubicBezTo>
                  <a:pt x="5398220" y="1966892"/>
                  <a:pt x="5778955" y="1651356"/>
                  <a:pt x="6159575" y="1335625"/>
                </a:cubicBezTo>
                <a:cubicBezTo>
                  <a:pt x="6232488" y="1273717"/>
                  <a:pt x="6233176" y="1230496"/>
                  <a:pt x="6157969" y="1168129"/>
                </a:cubicBezTo>
                <a:close/>
              </a:path>
            </a:pathLst>
          </a:custGeom>
          <a:gradFill rotWithShape="0">
            <a:gsLst>
              <a:gs pos="0">
                <a:srgbClr val="22aacf"/>
              </a:gs>
              <a:gs pos="100000">
                <a:srgbClr val="3bbcdf"/>
              </a:gs>
            </a:gsLst>
            <a:lin ang="16200000"/>
          </a:gradFill>
          <a:ln w="12700">
            <a:noFill/>
          </a:ln>
          <a:effectLst>
            <a:outerShdw algn="t" blurRad="330120" dir="5400000" dist="380880" kx="0" ky="0" rotWithShape="0" sx="90000" sy="90000">
              <a:schemeClr val="accent1">
                <a:lumMod val="75000"/>
                <a:alpha val="25000"/>
              </a:scheme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6" name="标题 1"/>
          <p:cNvSpPr/>
          <p:nvPr/>
        </p:nvSpPr>
        <p:spPr>
          <a:xfrm>
            <a:off x="2314440" y="3219840"/>
            <a:ext cx="3105720" cy="1440000"/>
          </a:xfrm>
          <a:custGeom>
            <a:avLst/>
            <a:gdLst>
              <a:gd name="textAreaLeft" fmla="*/ 0 w 3105720"/>
              <a:gd name="textAreaRight" fmla="*/ 3106800 w 3105720"/>
              <a:gd name="textAreaTop" fmla="*/ 0 h 1440000"/>
              <a:gd name="textAreaBottom" fmla="*/ 1441080 h 1440000"/>
            </a:gdLst>
            <a:ahLst/>
            <a:rect l="textAreaLeft" t="textAreaTop" r="textAreaRight" b="textAreaBottom"/>
            <a:pathLst>
              <a:path w="6213358" h="2882240">
                <a:moveTo>
                  <a:pt x="6157969" y="1168129"/>
                </a:moveTo>
                <a:cubicBezTo>
                  <a:pt x="5901395" y="954123"/>
                  <a:pt x="5644213" y="740815"/>
                  <a:pt x="5386412" y="528183"/>
                </a:cubicBezTo>
                <a:cubicBezTo>
                  <a:pt x="5265920" y="428557"/>
                  <a:pt x="5144168" y="330422"/>
                  <a:pt x="5022874" y="231598"/>
                </a:cubicBezTo>
                <a:lnTo>
                  <a:pt x="5022874" y="231598"/>
                </a:lnTo>
                <a:cubicBezTo>
                  <a:pt x="4940101" y="161321"/>
                  <a:pt x="4857557" y="90700"/>
                  <a:pt x="4774439" y="20881"/>
                </a:cubicBezTo>
                <a:cubicBezTo>
                  <a:pt x="4751510" y="1277"/>
                  <a:pt x="4725027" y="-7321"/>
                  <a:pt x="4694876" y="6436"/>
                </a:cubicBezTo>
                <a:cubicBezTo>
                  <a:pt x="4662431" y="21111"/>
                  <a:pt x="4652802" y="48052"/>
                  <a:pt x="4652802" y="80955"/>
                </a:cubicBezTo>
                <a:cubicBezTo>
                  <a:pt x="4652802" y="128647"/>
                  <a:pt x="4652802" y="176339"/>
                  <a:pt x="4652802" y="224032"/>
                </a:cubicBezTo>
                <a:cubicBezTo>
                  <a:pt x="4652802" y="314486"/>
                  <a:pt x="4652802" y="314486"/>
                  <a:pt x="4561086" y="314486"/>
                </a:cubicBezTo>
                <a:cubicBezTo>
                  <a:pt x="3658833" y="314486"/>
                  <a:pt x="2756546" y="314486"/>
                  <a:pt x="1854214" y="314486"/>
                </a:cubicBezTo>
                <a:cubicBezTo>
                  <a:pt x="1814088" y="314486"/>
                  <a:pt x="1773963" y="311047"/>
                  <a:pt x="1733837" y="320448"/>
                </a:cubicBezTo>
                <a:cubicBezTo>
                  <a:pt x="1728380" y="321170"/>
                  <a:pt x="1723048" y="322672"/>
                  <a:pt x="1718016" y="324919"/>
                </a:cubicBezTo>
                <a:cubicBezTo>
                  <a:pt x="1527018" y="323085"/>
                  <a:pt x="1345306" y="365618"/>
                  <a:pt x="1170359" y="439563"/>
                </a:cubicBezTo>
                <a:lnTo>
                  <a:pt x="1170359" y="439563"/>
                </a:lnTo>
                <a:cubicBezTo>
                  <a:pt x="1149940" y="444229"/>
                  <a:pt x="1129843" y="450168"/>
                  <a:pt x="1110170" y="457333"/>
                </a:cubicBezTo>
                <a:cubicBezTo>
                  <a:pt x="879506" y="556501"/>
                  <a:pt x="674521" y="694074"/>
                  <a:pt x="502554" y="876932"/>
                </a:cubicBezTo>
                <a:cubicBezTo>
                  <a:pt x="170085" y="1230496"/>
                  <a:pt x="4883" y="1652617"/>
                  <a:pt x="1672" y="2138022"/>
                </a:cubicBezTo>
                <a:cubicBezTo>
                  <a:pt x="67" y="2368802"/>
                  <a:pt x="1672" y="2599581"/>
                  <a:pt x="1672" y="2830361"/>
                </a:cubicBezTo>
                <a:cubicBezTo>
                  <a:pt x="1672" y="2846067"/>
                  <a:pt x="-3257" y="2863608"/>
                  <a:pt x="13137" y="2881951"/>
                </a:cubicBezTo>
                <a:cubicBezTo>
                  <a:pt x="51314" y="2833686"/>
                  <a:pt x="63695" y="2776937"/>
                  <a:pt x="87885" y="2726263"/>
                </a:cubicBezTo>
                <a:cubicBezTo>
                  <a:pt x="241394" y="2404685"/>
                  <a:pt x="457614" y="2161639"/>
                  <a:pt x="839380" y="2125755"/>
                </a:cubicBezTo>
                <a:lnTo>
                  <a:pt x="839380" y="2125755"/>
                </a:lnTo>
                <a:lnTo>
                  <a:pt x="2688253" y="2125182"/>
                </a:lnTo>
                <a:lnTo>
                  <a:pt x="4565901" y="2125182"/>
                </a:lnTo>
                <a:cubicBezTo>
                  <a:pt x="4653031" y="2125182"/>
                  <a:pt x="4653031" y="2125182"/>
                  <a:pt x="4653260" y="2214605"/>
                </a:cubicBezTo>
                <a:cubicBezTo>
                  <a:pt x="4653260" y="2283392"/>
                  <a:pt x="4653260" y="2352178"/>
                  <a:pt x="4653260" y="2420965"/>
                </a:cubicBezTo>
                <a:cubicBezTo>
                  <a:pt x="4653260" y="2450773"/>
                  <a:pt x="4659909" y="2478287"/>
                  <a:pt x="4689832" y="2493191"/>
                </a:cubicBezTo>
                <a:cubicBezTo>
                  <a:pt x="4719754" y="2508095"/>
                  <a:pt x="4749562" y="2502592"/>
                  <a:pt x="4774898" y="2481727"/>
                </a:cubicBezTo>
                <a:cubicBezTo>
                  <a:pt x="4846436" y="2421882"/>
                  <a:pt x="4917401" y="2361121"/>
                  <a:pt x="4988595" y="2300703"/>
                </a:cubicBezTo>
                <a:lnTo>
                  <a:pt x="4988595" y="2300703"/>
                </a:lnTo>
                <a:cubicBezTo>
                  <a:pt x="4998569" y="2295166"/>
                  <a:pt x="5008188" y="2289009"/>
                  <a:pt x="5017371" y="2282245"/>
                </a:cubicBezTo>
                <a:cubicBezTo>
                  <a:pt x="5398220" y="1966892"/>
                  <a:pt x="5778955" y="1651356"/>
                  <a:pt x="6159575" y="1335625"/>
                </a:cubicBezTo>
                <a:cubicBezTo>
                  <a:pt x="6232488" y="1273717"/>
                  <a:pt x="6233176" y="1230496"/>
                  <a:pt x="6157969" y="1168129"/>
                </a:cubicBezTo>
                <a:close/>
              </a:path>
            </a:pathLst>
          </a:custGeom>
          <a:gradFill rotWithShape="0">
            <a:gsLst>
              <a:gs pos="0">
                <a:srgbClr val="14729d"/>
              </a:gs>
              <a:gs pos="100000">
                <a:srgbClr val="1a92c9"/>
              </a:gs>
            </a:gsLst>
            <a:lin ang="16200000"/>
          </a:gradFill>
          <a:ln w="12700">
            <a:noFill/>
          </a:ln>
          <a:effectLst>
            <a:outerShdw algn="t" blurRad="330120" dir="5400000" dist="380880" kx="0" ky="0" rotWithShape="0" sx="90000" sy="90000">
              <a:schemeClr val="accent2">
                <a:lumMod val="75000"/>
                <a:alpha val="25000"/>
              </a:scheme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7" name="标题 1"/>
          <p:cNvSpPr/>
          <p:nvPr/>
        </p:nvSpPr>
        <p:spPr>
          <a:xfrm>
            <a:off x="1262160" y="4536000"/>
            <a:ext cx="3105720" cy="1440000"/>
          </a:xfrm>
          <a:custGeom>
            <a:avLst/>
            <a:gdLst>
              <a:gd name="textAreaLeft" fmla="*/ 0 w 3105720"/>
              <a:gd name="textAreaRight" fmla="*/ 3106800 w 3105720"/>
              <a:gd name="textAreaTop" fmla="*/ 0 h 1440000"/>
              <a:gd name="textAreaBottom" fmla="*/ 1441080 h 1440000"/>
            </a:gdLst>
            <a:ahLst/>
            <a:rect l="textAreaLeft" t="textAreaTop" r="textAreaRight" b="textAreaBottom"/>
            <a:pathLst>
              <a:path w="6213358" h="2882240">
                <a:moveTo>
                  <a:pt x="6157969" y="1168129"/>
                </a:moveTo>
                <a:cubicBezTo>
                  <a:pt x="5901395" y="954123"/>
                  <a:pt x="5644213" y="740815"/>
                  <a:pt x="5386412" y="528183"/>
                </a:cubicBezTo>
                <a:cubicBezTo>
                  <a:pt x="5265920" y="428557"/>
                  <a:pt x="5144168" y="330422"/>
                  <a:pt x="5022874" y="231598"/>
                </a:cubicBezTo>
                <a:lnTo>
                  <a:pt x="5022874" y="231598"/>
                </a:lnTo>
                <a:cubicBezTo>
                  <a:pt x="4940101" y="161321"/>
                  <a:pt x="4857557" y="90700"/>
                  <a:pt x="4774439" y="20881"/>
                </a:cubicBezTo>
                <a:cubicBezTo>
                  <a:pt x="4751510" y="1277"/>
                  <a:pt x="4725027" y="-7321"/>
                  <a:pt x="4694876" y="6436"/>
                </a:cubicBezTo>
                <a:cubicBezTo>
                  <a:pt x="4662431" y="21111"/>
                  <a:pt x="4652802" y="48052"/>
                  <a:pt x="4652802" y="80955"/>
                </a:cubicBezTo>
                <a:cubicBezTo>
                  <a:pt x="4652802" y="128647"/>
                  <a:pt x="4652802" y="176339"/>
                  <a:pt x="4652802" y="224032"/>
                </a:cubicBezTo>
                <a:cubicBezTo>
                  <a:pt x="4652802" y="314486"/>
                  <a:pt x="4652802" y="314486"/>
                  <a:pt x="4561086" y="314486"/>
                </a:cubicBezTo>
                <a:cubicBezTo>
                  <a:pt x="3658833" y="314486"/>
                  <a:pt x="2756546" y="314486"/>
                  <a:pt x="1854214" y="314486"/>
                </a:cubicBezTo>
                <a:cubicBezTo>
                  <a:pt x="1814088" y="314486"/>
                  <a:pt x="1773963" y="311047"/>
                  <a:pt x="1733837" y="320448"/>
                </a:cubicBezTo>
                <a:cubicBezTo>
                  <a:pt x="1728380" y="321170"/>
                  <a:pt x="1723048" y="322672"/>
                  <a:pt x="1718016" y="324919"/>
                </a:cubicBezTo>
                <a:cubicBezTo>
                  <a:pt x="1527018" y="323085"/>
                  <a:pt x="1345306" y="365618"/>
                  <a:pt x="1170359" y="439563"/>
                </a:cubicBezTo>
                <a:lnTo>
                  <a:pt x="1170359" y="439563"/>
                </a:lnTo>
                <a:cubicBezTo>
                  <a:pt x="1149940" y="444229"/>
                  <a:pt x="1129843" y="450168"/>
                  <a:pt x="1110170" y="457333"/>
                </a:cubicBezTo>
                <a:cubicBezTo>
                  <a:pt x="879506" y="556501"/>
                  <a:pt x="674521" y="694074"/>
                  <a:pt x="502554" y="876932"/>
                </a:cubicBezTo>
                <a:cubicBezTo>
                  <a:pt x="170085" y="1230496"/>
                  <a:pt x="4883" y="1652617"/>
                  <a:pt x="1672" y="2138022"/>
                </a:cubicBezTo>
                <a:cubicBezTo>
                  <a:pt x="67" y="2368802"/>
                  <a:pt x="1672" y="2599581"/>
                  <a:pt x="1672" y="2830361"/>
                </a:cubicBezTo>
                <a:cubicBezTo>
                  <a:pt x="1672" y="2846067"/>
                  <a:pt x="-3257" y="2863608"/>
                  <a:pt x="13137" y="2881951"/>
                </a:cubicBezTo>
                <a:cubicBezTo>
                  <a:pt x="51314" y="2833686"/>
                  <a:pt x="63695" y="2776937"/>
                  <a:pt x="87885" y="2726263"/>
                </a:cubicBezTo>
                <a:cubicBezTo>
                  <a:pt x="241394" y="2404685"/>
                  <a:pt x="457614" y="2161639"/>
                  <a:pt x="839380" y="2125755"/>
                </a:cubicBezTo>
                <a:lnTo>
                  <a:pt x="839380" y="2125755"/>
                </a:lnTo>
                <a:lnTo>
                  <a:pt x="2688253" y="2125182"/>
                </a:lnTo>
                <a:lnTo>
                  <a:pt x="4565901" y="2125182"/>
                </a:lnTo>
                <a:cubicBezTo>
                  <a:pt x="4653031" y="2125182"/>
                  <a:pt x="4653031" y="2125182"/>
                  <a:pt x="4653260" y="2214605"/>
                </a:cubicBezTo>
                <a:cubicBezTo>
                  <a:pt x="4653260" y="2283392"/>
                  <a:pt x="4653260" y="2352178"/>
                  <a:pt x="4653260" y="2420965"/>
                </a:cubicBezTo>
                <a:cubicBezTo>
                  <a:pt x="4653260" y="2450773"/>
                  <a:pt x="4659909" y="2478287"/>
                  <a:pt x="4689832" y="2493191"/>
                </a:cubicBezTo>
                <a:cubicBezTo>
                  <a:pt x="4719754" y="2508095"/>
                  <a:pt x="4749562" y="2502592"/>
                  <a:pt x="4774898" y="2481727"/>
                </a:cubicBezTo>
                <a:cubicBezTo>
                  <a:pt x="4846436" y="2421882"/>
                  <a:pt x="4917401" y="2361121"/>
                  <a:pt x="4988595" y="2300703"/>
                </a:cubicBezTo>
                <a:lnTo>
                  <a:pt x="4988595" y="2300703"/>
                </a:lnTo>
                <a:cubicBezTo>
                  <a:pt x="4998569" y="2295166"/>
                  <a:pt x="5008188" y="2289009"/>
                  <a:pt x="5017371" y="2282245"/>
                </a:cubicBezTo>
                <a:cubicBezTo>
                  <a:pt x="5398220" y="1966892"/>
                  <a:pt x="5778955" y="1651356"/>
                  <a:pt x="6159575" y="1335625"/>
                </a:cubicBezTo>
                <a:cubicBezTo>
                  <a:pt x="6232488" y="1273717"/>
                  <a:pt x="6233176" y="1230496"/>
                  <a:pt x="6157969" y="1168129"/>
                </a:cubicBezTo>
                <a:close/>
              </a:path>
            </a:pathLst>
          </a:custGeom>
          <a:gradFill rotWithShape="0">
            <a:gsLst>
              <a:gs pos="0">
                <a:srgbClr val="b3d73b"/>
              </a:gs>
              <a:gs pos="100000">
                <a:srgbClr val="bedd58"/>
              </a:gs>
            </a:gsLst>
            <a:lin ang="16200000"/>
          </a:gradFill>
          <a:ln w="12700">
            <a:noFill/>
          </a:ln>
          <a:effectLst>
            <a:outerShdw algn="t" blurRad="330120" dir="5400000" dist="380880" kx="0" ky="0" rotWithShape="0" sx="90000" sy="90000">
              <a:schemeClr val="accent3">
                <a:lumMod val="50000"/>
                <a:alpha val="25000"/>
              </a:scheme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8" name="标题 1"/>
          <p:cNvSpPr/>
          <p:nvPr/>
        </p:nvSpPr>
        <p:spPr>
          <a:xfrm>
            <a:off x="5954400" y="3848040"/>
            <a:ext cx="4708080" cy="913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808080"/>
                </a:solidFill>
                <a:latin typeface="Poppins"/>
                <a:ea typeface="Poppins"/>
              </a:rPr>
              <a:t>AppArmor restricts file access/paths; seccomp restricts syscalls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9" name="标题 1"/>
          <p:cNvSpPr/>
          <p:nvPr/>
        </p:nvSpPr>
        <p:spPr>
          <a:xfrm>
            <a:off x="5944320" y="3378600"/>
            <a:ext cx="4722480" cy="43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14729d"/>
                </a:solidFill>
                <a:latin typeface="poppins-bold"/>
                <a:ea typeface="poppins-bold"/>
              </a:rPr>
              <a:t>How is AppArmor different from seccomp?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0" name="标题 1"/>
          <p:cNvSpPr/>
          <p:nvPr/>
        </p:nvSpPr>
        <p:spPr>
          <a:xfrm>
            <a:off x="4993920" y="5250960"/>
            <a:ext cx="4962240" cy="913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808080"/>
                </a:solidFill>
                <a:latin typeface="Poppins"/>
                <a:ea typeface="Poppins"/>
              </a:rPr>
              <a:t>PID namespace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1" name="标题 1"/>
          <p:cNvSpPr/>
          <p:nvPr/>
        </p:nvSpPr>
        <p:spPr>
          <a:xfrm>
            <a:off x="4987440" y="4776120"/>
            <a:ext cx="4968360" cy="43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b3d73b"/>
                </a:solidFill>
                <a:latin typeface="poppins-bold"/>
                <a:ea typeface="poppins-bold"/>
              </a:rPr>
              <a:t>Which namespace is responsible for isolating process IDs?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2" name="标题 1"/>
          <p:cNvSpPr/>
          <p:nvPr/>
        </p:nvSpPr>
        <p:spPr>
          <a:xfrm>
            <a:off x="6902280" y="2444040"/>
            <a:ext cx="4231440" cy="913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808080"/>
                </a:solidFill>
                <a:latin typeface="Poppins"/>
                <a:ea typeface="Poppins"/>
              </a:rPr>
              <a:t>To restrict syscalls and reduce kernel attack surface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3" name="标题 1"/>
          <p:cNvSpPr/>
          <p:nvPr/>
        </p:nvSpPr>
        <p:spPr>
          <a:xfrm>
            <a:off x="6903720" y="1954440"/>
            <a:ext cx="4233240" cy="43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22aacf"/>
                </a:solidFill>
                <a:latin typeface="poppins-bold"/>
                <a:ea typeface="poppins-bold"/>
              </a:rPr>
              <a:t>What is the purpose of seccomp in Docker containers?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4" name="标题 1"/>
          <p:cNvSpPr/>
          <p:nvPr/>
        </p:nvSpPr>
        <p:spPr>
          <a:xfrm>
            <a:off x="5407560" y="2226240"/>
            <a:ext cx="395280" cy="451440"/>
          </a:xfrm>
          <a:custGeom>
            <a:avLst/>
            <a:gdLst>
              <a:gd name="textAreaLeft" fmla="*/ 0 w 395280"/>
              <a:gd name="textAreaRight" fmla="*/ 396360 w 395280"/>
              <a:gd name="textAreaTop" fmla="*/ 0 h 451440"/>
              <a:gd name="textAreaBottom" fmla="*/ 452520 h 451440"/>
            </a:gdLst>
            <a:ahLst/>
            <a:rect l="textAreaLeft" t="textAreaTop" r="textAreaRight" b="textAreaBottom"/>
            <a:pathLst>
              <a:path w="630455" h="720001">
                <a:moveTo>
                  <a:pt x="361901" y="82589"/>
                </a:moveTo>
                <a:lnTo>
                  <a:pt x="361901" y="203034"/>
                </a:lnTo>
                <a:cubicBezTo>
                  <a:pt x="361901" y="239030"/>
                  <a:pt x="391183" y="268312"/>
                  <a:pt x="427179" y="268312"/>
                </a:cubicBezTo>
                <a:lnTo>
                  <a:pt x="547624" y="268312"/>
                </a:lnTo>
                <a:close/>
                <a:moveTo>
                  <a:pt x="113812" y="0"/>
                </a:moveTo>
                <a:lnTo>
                  <a:pt x="338847" y="0"/>
                </a:lnTo>
                <a:cubicBezTo>
                  <a:pt x="339414" y="81"/>
                  <a:pt x="339899" y="81"/>
                  <a:pt x="340465" y="162"/>
                </a:cubicBezTo>
                <a:lnTo>
                  <a:pt x="340789" y="162"/>
                </a:lnTo>
                <a:cubicBezTo>
                  <a:pt x="341922" y="324"/>
                  <a:pt x="343054" y="485"/>
                  <a:pt x="344106" y="809"/>
                </a:cubicBezTo>
                <a:lnTo>
                  <a:pt x="344186" y="809"/>
                </a:lnTo>
                <a:cubicBezTo>
                  <a:pt x="345238" y="1052"/>
                  <a:pt x="346371" y="1456"/>
                  <a:pt x="347422" y="1942"/>
                </a:cubicBezTo>
                <a:lnTo>
                  <a:pt x="347503" y="1942"/>
                </a:lnTo>
                <a:cubicBezTo>
                  <a:pt x="348069" y="2184"/>
                  <a:pt x="348555" y="2427"/>
                  <a:pt x="349040" y="2670"/>
                </a:cubicBezTo>
                <a:lnTo>
                  <a:pt x="349121" y="2670"/>
                </a:lnTo>
                <a:cubicBezTo>
                  <a:pt x="349606" y="2912"/>
                  <a:pt x="350091" y="3155"/>
                  <a:pt x="350576" y="3479"/>
                </a:cubicBezTo>
                <a:cubicBezTo>
                  <a:pt x="350657" y="3560"/>
                  <a:pt x="350739" y="3560"/>
                  <a:pt x="350819" y="3640"/>
                </a:cubicBezTo>
                <a:cubicBezTo>
                  <a:pt x="351224" y="3883"/>
                  <a:pt x="351628" y="4126"/>
                  <a:pt x="352033" y="4449"/>
                </a:cubicBezTo>
                <a:cubicBezTo>
                  <a:pt x="352113" y="4449"/>
                  <a:pt x="352113" y="4530"/>
                  <a:pt x="352194" y="4530"/>
                </a:cubicBezTo>
                <a:lnTo>
                  <a:pt x="353408" y="5501"/>
                </a:lnTo>
                <a:lnTo>
                  <a:pt x="353651" y="5743"/>
                </a:lnTo>
                <a:cubicBezTo>
                  <a:pt x="354055" y="6148"/>
                  <a:pt x="354459" y="6472"/>
                  <a:pt x="354864" y="6876"/>
                </a:cubicBezTo>
                <a:lnTo>
                  <a:pt x="623418" y="275430"/>
                </a:lnTo>
                <a:cubicBezTo>
                  <a:pt x="623822" y="275835"/>
                  <a:pt x="624227" y="276239"/>
                  <a:pt x="624551" y="276643"/>
                </a:cubicBezTo>
                <a:lnTo>
                  <a:pt x="624793" y="276886"/>
                </a:lnTo>
                <a:cubicBezTo>
                  <a:pt x="625117" y="277291"/>
                  <a:pt x="625440" y="277776"/>
                  <a:pt x="625764" y="278180"/>
                </a:cubicBezTo>
                <a:cubicBezTo>
                  <a:pt x="625764" y="278261"/>
                  <a:pt x="625845" y="278342"/>
                  <a:pt x="625845" y="278342"/>
                </a:cubicBezTo>
                <a:cubicBezTo>
                  <a:pt x="626168" y="278747"/>
                  <a:pt x="626491" y="279232"/>
                  <a:pt x="626734" y="279637"/>
                </a:cubicBezTo>
                <a:cubicBezTo>
                  <a:pt x="626815" y="279637"/>
                  <a:pt x="626815" y="279717"/>
                  <a:pt x="626896" y="279798"/>
                </a:cubicBezTo>
                <a:cubicBezTo>
                  <a:pt x="627139" y="280284"/>
                  <a:pt x="627462" y="280769"/>
                  <a:pt x="627705" y="281254"/>
                </a:cubicBezTo>
                <a:cubicBezTo>
                  <a:pt x="627948" y="281739"/>
                  <a:pt x="628190" y="282225"/>
                  <a:pt x="628433" y="282791"/>
                </a:cubicBezTo>
                <a:cubicBezTo>
                  <a:pt x="628918" y="283843"/>
                  <a:pt x="629323" y="284975"/>
                  <a:pt x="629646" y="286107"/>
                </a:cubicBezTo>
                <a:cubicBezTo>
                  <a:pt x="629889" y="287159"/>
                  <a:pt x="630132" y="288291"/>
                  <a:pt x="630293" y="289424"/>
                </a:cubicBezTo>
                <a:lnTo>
                  <a:pt x="630293" y="289667"/>
                </a:lnTo>
                <a:cubicBezTo>
                  <a:pt x="630374" y="290152"/>
                  <a:pt x="630455" y="290718"/>
                  <a:pt x="630455" y="291285"/>
                </a:cubicBezTo>
                <a:lnTo>
                  <a:pt x="630455" y="292579"/>
                </a:lnTo>
                <a:lnTo>
                  <a:pt x="630455" y="606189"/>
                </a:lnTo>
                <a:cubicBezTo>
                  <a:pt x="630455" y="668959"/>
                  <a:pt x="579414" y="720001"/>
                  <a:pt x="516644" y="720001"/>
                </a:cubicBezTo>
                <a:lnTo>
                  <a:pt x="113812" y="720001"/>
                </a:lnTo>
                <a:cubicBezTo>
                  <a:pt x="51042" y="720001"/>
                  <a:pt x="0" y="668959"/>
                  <a:pt x="0" y="606189"/>
                </a:cubicBezTo>
                <a:lnTo>
                  <a:pt x="0" y="113812"/>
                </a:lnTo>
                <a:cubicBezTo>
                  <a:pt x="0" y="51042"/>
                  <a:pt x="51042" y="0"/>
                  <a:pt x="113812" y="0"/>
                </a:cubicBezTo>
                <a:close/>
              </a:path>
            </a:pathLst>
          </a:custGeom>
          <a:solidFill>
            <a:schemeClr val="bg1"/>
          </a:solidFill>
          <a:ln w="7163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5" name="标题 1"/>
          <p:cNvSpPr/>
          <p:nvPr/>
        </p:nvSpPr>
        <p:spPr>
          <a:xfrm>
            <a:off x="4346640" y="3622320"/>
            <a:ext cx="451440" cy="425520"/>
          </a:xfrm>
          <a:custGeom>
            <a:avLst/>
            <a:gdLst>
              <a:gd name="textAreaLeft" fmla="*/ 0 w 451440"/>
              <a:gd name="textAreaRight" fmla="*/ 452520 w 451440"/>
              <a:gd name="textAreaTop" fmla="*/ 0 h 425520"/>
              <a:gd name="textAreaBottom" fmla="*/ 426600 h 425520"/>
            </a:gdLst>
            <a:ahLst/>
            <a:rect l="textAreaLeft" t="textAreaTop" r="textAreaRight" b="textAreaBottom"/>
            <a:pathLst>
              <a:path w="763907" h="720000">
                <a:moveTo>
                  <a:pt x="565749" y="529546"/>
                </a:moveTo>
                <a:cubicBezTo>
                  <a:pt x="573025" y="529546"/>
                  <a:pt x="580302" y="532319"/>
                  <a:pt x="585849" y="537865"/>
                </a:cubicBezTo>
                <a:lnTo>
                  <a:pt x="698960" y="650977"/>
                </a:lnTo>
                <a:cubicBezTo>
                  <a:pt x="710054" y="662070"/>
                  <a:pt x="710054" y="680084"/>
                  <a:pt x="698960" y="691178"/>
                </a:cubicBezTo>
                <a:cubicBezTo>
                  <a:pt x="693461" y="696677"/>
                  <a:pt x="686161" y="699521"/>
                  <a:pt x="678860" y="699521"/>
                </a:cubicBezTo>
                <a:cubicBezTo>
                  <a:pt x="671560" y="699521"/>
                  <a:pt x="664259" y="696771"/>
                  <a:pt x="658760" y="691178"/>
                </a:cubicBezTo>
                <a:lnTo>
                  <a:pt x="545648" y="578066"/>
                </a:lnTo>
                <a:cubicBezTo>
                  <a:pt x="534555" y="566973"/>
                  <a:pt x="534555" y="548959"/>
                  <a:pt x="545648" y="537865"/>
                </a:cubicBezTo>
                <a:cubicBezTo>
                  <a:pt x="551195" y="532319"/>
                  <a:pt x="558471" y="529546"/>
                  <a:pt x="565749" y="529546"/>
                </a:cubicBezTo>
                <a:close/>
                <a:moveTo>
                  <a:pt x="565749" y="359807"/>
                </a:moveTo>
                <a:lnTo>
                  <a:pt x="735464" y="359807"/>
                </a:lnTo>
                <a:cubicBezTo>
                  <a:pt x="751202" y="359807"/>
                  <a:pt x="763907" y="372512"/>
                  <a:pt x="763907" y="388251"/>
                </a:cubicBezTo>
                <a:cubicBezTo>
                  <a:pt x="763907" y="403990"/>
                  <a:pt x="751107" y="416695"/>
                  <a:pt x="735464" y="416695"/>
                </a:cubicBezTo>
                <a:lnTo>
                  <a:pt x="565749" y="416695"/>
                </a:lnTo>
                <a:cubicBezTo>
                  <a:pt x="550010" y="416695"/>
                  <a:pt x="537305" y="403990"/>
                  <a:pt x="537305" y="388251"/>
                </a:cubicBezTo>
                <a:cubicBezTo>
                  <a:pt x="537305" y="372512"/>
                  <a:pt x="550010" y="359807"/>
                  <a:pt x="565749" y="359807"/>
                </a:cubicBezTo>
                <a:close/>
                <a:moveTo>
                  <a:pt x="678860" y="77005"/>
                </a:moveTo>
                <a:cubicBezTo>
                  <a:pt x="686137" y="77005"/>
                  <a:pt x="693414" y="79778"/>
                  <a:pt x="698960" y="85325"/>
                </a:cubicBezTo>
                <a:cubicBezTo>
                  <a:pt x="710054" y="96418"/>
                  <a:pt x="710054" y="114432"/>
                  <a:pt x="698960" y="125525"/>
                </a:cubicBezTo>
                <a:lnTo>
                  <a:pt x="585849" y="238636"/>
                </a:lnTo>
                <a:cubicBezTo>
                  <a:pt x="580350" y="244231"/>
                  <a:pt x="573049" y="246980"/>
                  <a:pt x="565749" y="246980"/>
                </a:cubicBezTo>
                <a:cubicBezTo>
                  <a:pt x="558448" y="246980"/>
                  <a:pt x="551147" y="244231"/>
                  <a:pt x="545648" y="238636"/>
                </a:cubicBezTo>
                <a:cubicBezTo>
                  <a:pt x="534555" y="227543"/>
                  <a:pt x="534555" y="209529"/>
                  <a:pt x="545648" y="198436"/>
                </a:cubicBezTo>
                <a:lnTo>
                  <a:pt x="658760" y="85325"/>
                </a:lnTo>
                <a:cubicBezTo>
                  <a:pt x="664306" y="79778"/>
                  <a:pt x="671583" y="77005"/>
                  <a:pt x="678860" y="77005"/>
                </a:cubicBezTo>
                <a:close/>
                <a:moveTo>
                  <a:pt x="362802" y="5"/>
                </a:moveTo>
                <a:cubicBezTo>
                  <a:pt x="383186" y="183"/>
                  <a:pt x="403524" y="5682"/>
                  <a:pt x="422012" y="16490"/>
                </a:cubicBezTo>
                <a:cubicBezTo>
                  <a:pt x="458989" y="38108"/>
                  <a:pt x="481080" y="76601"/>
                  <a:pt x="481080" y="119457"/>
                </a:cubicBezTo>
                <a:lnTo>
                  <a:pt x="481080" y="600631"/>
                </a:lnTo>
                <a:cubicBezTo>
                  <a:pt x="481080" y="643486"/>
                  <a:pt x="458989" y="681980"/>
                  <a:pt x="422012" y="703598"/>
                </a:cubicBezTo>
                <a:cubicBezTo>
                  <a:pt x="403240" y="714501"/>
                  <a:pt x="382475" y="720000"/>
                  <a:pt x="361806" y="720000"/>
                </a:cubicBezTo>
                <a:cubicBezTo>
                  <a:pt x="341706" y="720000"/>
                  <a:pt x="321700" y="714881"/>
                  <a:pt x="303306" y="704546"/>
                </a:cubicBezTo>
                <a:lnTo>
                  <a:pt x="60870" y="568300"/>
                </a:lnTo>
                <a:cubicBezTo>
                  <a:pt x="23324" y="547157"/>
                  <a:pt x="0" y="507336"/>
                  <a:pt x="0" y="464291"/>
                </a:cubicBezTo>
                <a:lnTo>
                  <a:pt x="0" y="255702"/>
                </a:lnTo>
                <a:cubicBezTo>
                  <a:pt x="0" y="212657"/>
                  <a:pt x="23324" y="172742"/>
                  <a:pt x="60870" y="151693"/>
                </a:cubicBezTo>
                <a:lnTo>
                  <a:pt x="303306" y="15447"/>
                </a:lnTo>
                <a:cubicBezTo>
                  <a:pt x="321984" y="4970"/>
                  <a:pt x="342417" y="-173"/>
                  <a:pt x="362802" y="5"/>
                </a:cubicBezTo>
                <a:close/>
              </a:path>
            </a:pathLst>
          </a:custGeom>
          <a:solidFill>
            <a:schemeClr val="bg1"/>
          </a:solidFill>
          <a:ln w="7163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6" name="标题 1"/>
          <p:cNvSpPr/>
          <p:nvPr/>
        </p:nvSpPr>
        <p:spPr>
          <a:xfrm>
            <a:off x="3342960" y="4917240"/>
            <a:ext cx="451440" cy="451440"/>
          </a:xfrm>
          <a:custGeom>
            <a:avLst/>
            <a:gdLst>
              <a:gd name="textAreaLeft" fmla="*/ 0 w 451440"/>
              <a:gd name="textAreaRight" fmla="*/ 452520 w 451440"/>
              <a:gd name="textAreaTop" fmla="*/ 0 h 451440"/>
              <a:gd name="textAreaBottom" fmla="*/ 452520 h 451440"/>
            </a:gdLst>
            <a:ahLst/>
            <a:rect l="textAreaLeft" t="textAreaTop" r="textAreaRight" b="textAreaBottom"/>
            <a:pathLst>
              <a:path w="720000" h="720000">
                <a:moveTo>
                  <a:pt x="438553" y="189601"/>
                </a:moveTo>
                <a:cubicBezTo>
                  <a:pt x="463230" y="189601"/>
                  <a:pt x="486344" y="199073"/>
                  <a:pt x="503636" y="216365"/>
                </a:cubicBezTo>
                <a:cubicBezTo>
                  <a:pt x="539523" y="252252"/>
                  <a:pt x="539523" y="310557"/>
                  <a:pt x="503636" y="346445"/>
                </a:cubicBezTo>
                <a:lnTo>
                  <a:pt x="362260" y="487907"/>
                </a:lnTo>
                <a:cubicBezTo>
                  <a:pt x="342622" y="507545"/>
                  <a:pt x="266503" y="522665"/>
                  <a:pt x="191861" y="528226"/>
                </a:cubicBezTo>
                <a:cubicBezTo>
                  <a:pt x="197336" y="453584"/>
                  <a:pt x="212456" y="377465"/>
                  <a:pt x="232180" y="357827"/>
                </a:cubicBezTo>
                <a:lnTo>
                  <a:pt x="373556" y="216452"/>
                </a:lnTo>
                <a:cubicBezTo>
                  <a:pt x="390761" y="199073"/>
                  <a:pt x="413875" y="189601"/>
                  <a:pt x="438553" y="189601"/>
                </a:cubicBezTo>
                <a:close/>
                <a:moveTo>
                  <a:pt x="438553" y="141636"/>
                </a:moveTo>
                <a:cubicBezTo>
                  <a:pt x="402666" y="141636"/>
                  <a:pt x="366778" y="155278"/>
                  <a:pt x="339581" y="182476"/>
                </a:cubicBezTo>
                <a:lnTo>
                  <a:pt x="198205" y="323852"/>
                </a:lnTo>
                <a:cubicBezTo>
                  <a:pt x="143723" y="378335"/>
                  <a:pt x="141637" y="578364"/>
                  <a:pt x="141637" y="578364"/>
                </a:cubicBezTo>
                <a:cubicBezTo>
                  <a:pt x="141637" y="578364"/>
                  <a:pt x="341753" y="576278"/>
                  <a:pt x="396149" y="521796"/>
                </a:cubicBezTo>
                <a:lnTo>
                  <a:pt x="537524" y="380420"/>
                </a:lnTo>
                <a:cubicBezTo>
                  <a:pt x="592007" y="325938"/>
                  <a:pt x="592007" y="236872"/>
                  <a:pt x="537524" y="182476"/>
                </a:cubicBezTo>
                <a:cubicBezTo>
                  <a:pt x="510327" y="155191"/>
                  <a:pt x="474440" y="141636"/>
                  <a:pt x="438553" y="141636"/>
                </a:cubicBezTo>
                <a:close/>
                <a:moveTo>
                  <a:pt x="120000" y="0"/>
                </a:moveTo>
                <a:lnTo>
                  <a:pt x="600000" y="0"/>
                </a:lnTo>
                <a:cubicBezTo>
                  <a:pt x="666040" y="0"/>
                  <a:pt x="720000" y="54048"/>
                  <a:pt x="720000" y="120000"/>
                </a:cubicBezTo>
                <a:lnTo>
                  <a:pt x="720000" y="600000"/>
                </a:lnTo>
                <a:cubicBezTo>
                  <a:pt x="720000" y="666039"/>
                  <a:pt x="666040" y="720000"/>
                  <a:pt x="600000" y="720000"/>
                </a:cubicBezTo>
                <a:lnTo>
                  <a:pt x="120000" y="720000"/>
                </a:lnTo>
                <a:cubicBezTo>
                  <a:pt x="53961" y="720000"/>
                  <a:pt x="0" y="666039"/>
                  <a:pt x="0" y="600000"/>
                </a:cubicBezTo>
                <a:lnTo>
                  <a:pt x="0" y="120000"/>
                </a:lnTo>
                <a:cubicBezTo>
                  <a:pt x="0" y="53961"/>
                  <a:pt x="53961" y="0"/>
                  <a:pt x="120000" y="0"/>
                </a:cubicBezTo>
                <a:close/>
              </a:path>
            </a:pathLst>
          </a:custGeom>
          <a:solidFill>
            <a:schemeClr val="bg1"/>
          </a:solidFill>
          <a:ln w="7163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7" name="标题 1"/>
          <p:cNvSpPr/>
          <p:nvPr/>
        </p:nvSpPr>
        <p:spPr>
          <a:xfrm>
            <a:off x="541440" y="228600"/>
            <a:ext cx="11124000" cy="43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poppins-bold"/>
                <a:ea typeface="poppins-bold"/>
              </a:rPr>
              <a:t>Questions &amp; Answers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8" name="标题 1"/>
          <p:cNvSpPr/>
          <p:nvPr/>
        </p:nvSpPr>
        <p:spPr>
          <a:xfrm flipH="1" flipV="1">
            <a:off x="292680" y="288720"/>
            <a:ext cx="172080" cy="123840"/>
          </a:xfrm>
          <a:custGeom>
            <a:avLst/>
            <a:gdLst>
              <a:gd name="textAreaLeft" fmla="*/ 720 w 172080"/>
              <a:gd name="textAreaRight" fmla="*/ 173880 w 172080"/>
              <a:gd name="textAreaTop" fmla="*/ 720 h 123840"/>
              <a:gd name="textAreaBottom" fmla="*/ 125640 h 123840"/>
            </a:gdLst>
            <a:ahLst/>
            <a:rect l="textAreaLeft" t="textAreaTop" r="textAreaRight" b="textAreaBottom"/>
            <a:pathLst>
              <a:path w="121644" h="124921">
                <a:moveTo>
                  <a:pt x="86420" y="0"/>
                </a:moveTo>
                <a:lnTo>
                  <a:pt x="106489" y="0"/>
                </a:lnTo>
                <a:cubicBezTo>
                  <a:pt x="111131" y="0"/>
                  <a:pt x="114817" y="1297"/>
                  <a:pt x="117548" y="3891"/>
                </a:cubicBezTo>
                <a:cubicBezTo>
                  <a:pt x="120278" y="6485"/>
                  <a:pt x="121644" y="10103"/>
                  <a:pt x="121644" y="14745"/>
                </a:cubicBezTo>
                <a:lnTo>
                  <a:pt x="121644" y="61846"/>
                </a:lnTo>
                <a:cubicBezTo>
                  <a:pt x="121644" y="80413"/>
                  <a:pt x="117548" y="95568"/>
                  <a:pt x="109356" y="107309"/>
                </a:cubicBezTo>
                <a:cubicBezTo>
                  <a:pt x="101165" y="119050"/>
                  <a:pt x="88331" y="124921"/>
                  <a:pt x="70856" y="124921"/>
                </a:cubicBezTo>
                <a:lnTo>
                  <a:pt x="70856" y="104442"/>
                </a:lnTo>
                <a:cubicBezTo>
                  <a:pt x="85601" y="101711"/>
                  <a:pt x="93246" y="88195"/>
                  <a:pt x="93792" y="63894"/>
                </a:cubicBezTo>
                <a:lnTo>
                  <a:pt x="83143" y="63894"/>
                </a:lnTo>
                <a:cubicBezTo>
                  <a:pt x="74952" y="63894"/>
                  <a:pt x="70856" y="60071"/>
                  <a:pt x="70856" y="52426"/>
                </a:cubicBezTo>
                <a:lnTo>
                  <a:pt x="70856" y="14745"/>
                </a:lnTo>
                <a:cubicBezTo>
                  <a:pt x="70856" y="4915"/>
                  <a:pt x="76044" y="0"/>
                  <a:pt x="86420" y="0"/>
                </a:cubicBezTo>
                <a:close/>
                <a:moveTo>
                  <a:pt x="15564" y="0"/>
                </a:moveTo>
                <a:lnTo>
                  <a:pt x="35633" y="0"/>
                </a:lnTo>
                <a:cubicBezTo>
                  <a:pt x="40275" y="0"/>
                  <a:pt x="43961" y="1297"/>
                  <a:pt x="46691" y="3891"/>
                </a:cubicBezTo>
                <a:cubicBezTo>
                  <a:pt x="49422" y="6485"/>
                  <a:pt x="50787" y="10103"/>
                  <a:pt x="50787" y="14745"/>
                </a:cubicBezTo>
                <a:lnTo>
                  <a:pt x="50787" y="61846"/>
                </a:lnTo>
                <a:cubicBezTo>
                  <a:pt x="50787" y="80413"/>
                  <a:pt x="46691" y="95568"/>
                  <a:pt x="38500" y="107309"/>
                </a:cubicBezTo>
                <a:cubicBezTo>
                  <a:pt x="30308" y="119050"/>
                  <a:pt x="17475" y="124921"/>
                  <a:pt x="0" y="124921"/>
                </a:cubicBezTo>
                <a:lnTo>
                  <a:pt x="0" y="104442"/>
                </a:lnTo>
                <a:cubicBezTo>
                  <a:pt x="14744" y="101711"/>
                  <a:pt x="22390" y="88195"/>
                  <a:pt x="22936" y="63894"/>
                </a:cubicBezTo>
                <a:lnTo>
                  <a:pt x="12287" y="63894"/>
                </a:lnTo>
                <a:cubicBezTo>
                  <a:pt x="4095" y="63894"/>
                  <a:pt x="0" y="60071"/>
                  <a:pt x="0" y="52426"/>
                </a:cubicBezTo>
                <a:lnTo>
                  <a:pt x="0" y="14745"/>
                </a:lnTo>
                <a:cubicBezTo>
                  <a:pt x="0" y="4915"/>
                  <a:pt x="5188" y="0"/>
                  <a:pt x="15564" y="0"/>
                </a:cubicBez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cxnSp>
        <p:nvCxnSpPr>
          <p:cNvPr id="769" name="标题 1"/>
          <p:cNvCxnSpPr/>
          <p:nvPr/>
        </p:nvCxnSpPr>
        <p:spPr>
          <a:xfrm>
            <a:off x="293040" y="781560"/>
            <a:ext cx="11899800" cy="1080"/>
          </a:xfrm>
          <a:prstGeom prst="straightConnector1">
            <a:avLst/>
          </a:prstGeom>
          <a:ln cap="sq" w="38100">
            <a:solidFill>
              <a:srgbClr val="22aacf"/>
            </a:solidFill>
            <a:miter/>
          </a:ln>
        </p:spPr>
      </p:cxnSp>
      <p:cxnSp>
        <p:nvCxnSpPr>
          <p:cNvPr id="770" name="标题 1"/>
          <p:cNvCxnSpPr/>
          <p:nvPr/>
        </p:nvCxnSpPr>
        <p:spPr>
          <a:xfrm>
            <a:off x="293040" y="842400"/>
            <a:ext cx="11899800" cy="1080"/>
          </a:xfrm>
          <a:prstGeom prst="straightConnector1">
            <a:avLst/>
          </a:prstGeom>
          <a:ln cap="sq" w="9525">
            <a:solidFill>
              <a:srgbClr val="22aacf"/>
            </a:solidFill>
            <a:miter/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标题 1"/>
          <p:cNvSpPr/>
          <p:nvPr/>
        </p:nvSpPr>
        <p:spPr>
          <a:xfrm flipH="1">
            <a:off x="-720" y="0"/>
            <a:ext cx="12191040" cy="685692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72" name="" descr=""/>
          <p:cNvPicPr/>
          <p:nvPr/>
        </p:nvPicPr>
        <p:blipFill>
          <a:blip r:embed="rId1"/>
          <a:stretch/>
        </p:blipFill>
        <p:spPr>
          <a:xfrm flipH="1">
            <a:off x="245160" y="1775880"/>
            <a:ext cx="4569120" cy="4281120"/>
          </a:xfrm>
          <a:prstGeom prst="rect">
            <a:avLst/>
          </a:prstGeom>
          <a:ln w="0">
            <a:noFill/>
          </a:ln>
        </p:spPr>
      </p:pic>
      <p:sp>
        <p:nvSpPr>
          <p:cNvPr id="773" name="标题 1"/>
          <p:cNvSpPr/>
          <p:nvPr/>
        </p:nvSpPr>
        <p:spPr>
          <a:xfrm>
            <a:off x="802800" y="568440"/>
            <a:ext cx="7362000" cy="120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5400" spc="-1" strike="noStrike">
                <a:solidFill>
                  <a:srgbClr val="262626"/>
                </a:solidFill>
                <a:latin typeface="poppins-bold"/>
                <a:ea typeface="poppins-bold"/>
              </a:rPr>
              <a:t>Lab &amp; Hands-on </a:t>
            </a:r>
            <a:endParaRPr b="0" lang="en-IN" sz="5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4" name="标题 1"/>
          <p:cNvSpPr/>
          <p:nvPr/>
        </p:nvSpPr>
        <p:spPr>
          <a:xfrm>
            <a:off x="5245200" y="2916360"/>
            <a:ext cx="6386400" cy="268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</a:pPr>
            <a:r>
              <a:rPr b="0" i="1" lang="en-US" sz="3200" spc="-1" strike="noStrike">
                <a:solidFill>
                  <a:srgbClr val="000000"/>
                </a:solidFill>
                <a:latin typeface="poppins-bold"/>
                <a:ea typeface="poppins-bold"/>
              </a:rPr>
              <a:t>Securing Docker Containers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5" name="标题 1"/>
          <p:cNvSpPr/>
          <p:nvPr/>
        </p:nvSpPr>
        <p:spPr>
          <a:xfrm>
            <a:off x="5527440" y="1635480"/>
            <a:ext cx="3171240" cy="940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262626"/>
                </a:solidFill>
                <a:latin typeface="poppins-bold"/>
                <a:ea typeface="poppins-bold"/>
              </a:rPr>
              <a:t>Part-06</a:t>
            </a: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标题 1"/>
          <p:cNvSpPr/>
          <p:nvPr/>
        </p:nvSpPr>
        <p:spPr>
          <a:xfrm>
            <a:off x="0" y="0"/>
            <a:ext cx="12191040" cy="685692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77" name="" descr=""/>
          <p:cNvPicPr/>
          <p:nvPr/>
        </p:nvPicPr>
        <p:blipFill>
          <a:blip r:embed="rId1"/>
          <a:stretch/>
        </p:blipFill>
        <p:spPr>
          <a:xfrm>
            <a:off x="6336360" y="800280"/>
            <a:ext cx="5610600" cy="5256720"/>
          </a:xfrm>
          <a:prstGeom prst="rect">
            <a:avLst/>
          </a:prstGeom>
          <a:ln w="0">
            <a:noFill/>
          </a:ln>
        </p:spPr>
      </p:pic>
      <p:sp>
        <p:nvSpPr>
          <p:cNvPr id="778" name="标题 1"/>
          <p:cNvSpPr/>
          <p:nvPr/>
        </p:nvSpPr>
        <p:spPr>
          <a:xfrm>
            <a:off x="585000" y="1553040"/>
            <a:ext cx="5562360" cy="247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6500" spc="-1" strike="noStrike">
                <a:solidFill>
                  <a:srgbClr val="262626"/>
                </a:solidFill>
                <a:latin typeface="poppins-bold"/>
                <a:ea typeface="poppins-bold"/>
              </a:rPr>
              <a:t>Thanks</a:t>
            </a:r>
            <a:endParaRPr b="0" lang="en-IN" sz="6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9" name="标题 1"/>
          <p:cNvSpPr/>
          <p:nvPr/>
        </p:nvSpPr>
        <p:spPr>
          <a:xfrm>
            <a:off x="585000" y="4323240"/>
            <a:ext cx="4545000" cy="77148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262626"/>
                </a:solidFill>
                <a:latin typeface="Poppins"/>
                <a:ea typeface="Poppins"/>
              </a:rPr>
              <a:t>Karthikeyan Vaiyapuri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标题 3"/>
          <p:cNvSpPr/>
          <p:nvPr/>
        </p:nvSpPr>
        <p:spPr>
          <a:xfrm>
            <a:off x="541440" y="228600"/>
            <a:ext cx="11124000" cy="43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poppins-bold"/>
                <a:ea typeface="poppins-bold"/>
              </a:rPr>
              <a:t>Linux User space &amp; kernel space communication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标题 4"/>
          <p:cNvSpPr/>
          <p:nvPr/>
        </p:nvSpPr>
        <p:spPr>
          <a:xfrm flipH="1" flipV="1">
            <a:off x="292680" y="288720"/>
            <a:ext cx="172080" cy="123840"/>
          </a:xfrm>
          <a:custGeom>
            <a:avLst/>
            <a:gdLst>
              <a:gd name="textAreaLeft" fmla="*/ 720 w 172080"/>
              <a:gd name="textAreaRight" fmla="*/ 173880 w 172080"/>
              <a:gd name="textAreaTop" fmla="*/ 720 h 123840"/>
              <a:gd name="textAreaBottom" fmla="*/ 125640 h 123840"/>
            </a:gdLst>
            <a:ahLst/>
            <a:rect l="textAreaLeft" t="textAreaTop" r="textAreaRight" b="textAreaBottom"/>
            <a:pathLst>
              <a:path w="121644" h="124921">
                <a:moveTo>
                  <a:pt x="86420" y="0"/>
                </a:moveTo>
                <a:lnTo>
                  <a:pt x="106489" y="0"/>
                </a:lnTo>
                <a:cubicBezTo>
                  <a:pt x="111131" y="0"/>
                  <a:pt x="114817" y="1297"/>
                  <a:pt x="117548" y="3891"/>
                </a:cubicBezTo>
                <a:cubicBezTo>
                  <a:pt x="120278" y="6485"/>
                  <a:pt x="121644" y="10103"/>
                  <a:pt x="121644" y="14745"/>
                </a:cubicBezTo>
                <a:lnTo>
                  <a:pt x="121644" y="61846"/>
                </a:lnTo>
                <a:cubicBezTo>
                  <a:pt x="121644" y="80413"/>
                  <a:pt x="117548" y="95568"/>
                  <a:pt x="109356" y="107309"/>
                </a:cubicBezTo>
                <a:cubicBezTo>
                  <a:pt x="101165" y="119050"/>
                  <a:pt x="88331" y="124921"/>
                  <a:pt x="70856" y="124921"/>
                </a:cubicBezTo>
                <a:lnTo>
                  <a:pt x="70856" y="104442"/>
                </a:lnTo>
                <a:cubicBezTo>
                  <a:pt x="85601" y="101711"/>
                  <a:pt x="93246" y="88195"/>
                  <a:pt x="93792" y="63894"/>
                </a:cubicBezTo>
                <a:lnTo>
                  <a:pt x="83143" y="63894"/>
                </a:lnTo>
                <a:cubicBezTo>
                  <a:pt x="74952" y="63894"/>
                  <a:pt x="70856" y="60071"/>
                  <a:pt x="70856" y="52426"/>
                </a:cubicBezTo>
                <a:lnTo>
                  <a:pt x="70856" y="14745"/>
                </a:lnTo>
                <a:cubicBezTo>
                  <a:pt x="70856" y="4915"/>
                  <a:pt x="76044" y="0"/>
                  <a:pt x="86420" y="0"/>
                </a:cubicBezTo>
                <a:close/>
                <a:moveTo>
                  <a:pt x="15564" y="0"/>
                </a:moveTo>
                <a:lnTo>
                  <a:pt x="35633" y="0"/>
                </a:lnTo>
                <a:cubicBezTo>
                  <a:pt x="40275" y="0"/>
                  <a:pt x="43961" y="1297"/>
                  <a:pt x="46691" y="3891"/>
                </a:cubicBezTo>
                <a:cubicBezTo>
                  <a:pt x="49422" y="6485"/>
                  <a:pt x="50787" y="10103"/>
                  <a:pt x="50787" y="14745"/>
                </a:cubicBezTo>
                <a:lnTo>
                  <a:pt x="50787" y="61846"/>
                </a:lnTo>
                <a:cubicBezTo>
                  <a:pt x="50787" y="80413"/>
                  <a:pt x="46691" y="95568"/>
                  <a:pt x="38500" y="107309"/>
                </a:cubicBezTo>
                <a:cubicBezTo>
                  <a:pt x="30308" y="119050"/>
                  <a:pt x="17475" y="124921"/>
                  <a:pt x="0" y="124921"/>
                </a:cubicBezTo>
                <a:lnTo>
                  <a:pt x="0" y="104442"/>
                </a:lnTo>
                <a:cubicBezTo>
                  <a:pt x="14744" y="101711"/>
                  <a:pt x="22390" y="88195"/>
                  <a:pt x="22936" y="63894"/>
                </a:cubicBezTo>
                <a:lnTo>
                  <a:pt x="12287" y="63894"/>
                </a:lnTo>
                <a:cubicBezTo>
                  <a:pt x="4095" y="63894"/>
                  <a:pt x="0" y="60071"/>
                  <a:pt x="0" y="52426"/>
                </a:cubicBezTo>
                <a:lnTo>
                  <a:pt x="0" y="14745"/>
                </a:lnTo>
                <a:cubicBezTo>
                  <a:pt x="0" y="4915"/>
                  <a:pt x="5188" y="0"/>
                  <a:pt x="15564" y="0"/>
                </a:cubicBez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cxnSp>
        <p:nvCxnSpPr>
          <p:cNvPr id="36" name="标题 5"/>
          <p:cNvCxnSpPr/>
          <p:nvPr/>
        </p:nvCxnSpPr>
        <p:spPr>
          <a:xfrm>
            <a:off x="293040" y="781560"/>
            <a:ext cx="11899800" cy="1080"/>
          </a:xfrm>
          <a:prstGeom prst="straightConnector1">
            <a:avLst/>
          </a:prstGeom>
          <a:ln cap="sq" w="38100">
            <a:solidFill>
              <a:srgbClr val="22aacf"/>
            </a:solidFill>
            <a:miter/>
          </a:ln>
        </p:spPr>
      </p:cxnSp>
      <p:cxnSp>
        <p:nvCxnSpPr>
          <p:cNvPr id="37" name="标题 9"/>
          <p:cNvCxnSpPr/>
          <p:nvPr/>
        </p:nvCxnSpPr>
        <p:spPr>
          <a:xfrm>
            <a:off x="293040" y="842400"/>
            <a:ext cx="11899800" cy="1080"/>
          </a:xfrm>
          <a:prstGeom prst="straightConnector1">
            <a:avLst/>
          </a:prstGeom>
          <a:ln cap="sq" w="9525">
            <a:solidFill>
              <a:srgbClr val="22aacf"/>
            </a:solidFill>
            <a:miter/>
          </a:ln>
        </p:spPr>
      </p:cxnSp>
      <p:pic>
        <p:nvPicPr>
          <p:cNvPr id="38" name="" descr=""/>
          <p:cNvPicPr/>
          <p:nvPr/>
        </p:nvPicPr>
        <p:blipFill>
          <a:blip r:embed="rId1"/>
          <a:stretch/>
        </p:blipFill>
        <p:spPr>
          <a:xfrm>
            <a:off x="1270080" y="1980000"/>
            <a:ext cx="9139320" cy="342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标题 1"/>
          <p:cNvSpPr/>
          <p:nvPr/>
        </p:nvSpPr>
        <p:spPr>
          <a:xfrm>
            <a:off x="0" y="0"/>
            <a:ext cx="12191040" cy="685692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标题 1"/>
          <p:cNvSpPr/>
          <p:nvPr/>
        </p:nvSpPr>
        <p:spPr>
          <a:xfrm>
            <a:off x="8726400" y="1141560"/>
            <a:ext cx="2451960" cy="5136480"/>
          </a:xfrm>
          <a:prstGeom prst="rect">
            <a:avLst/>
          </a:prstGeom>
          <a:solidFill>
            <a:schemeClr val="bg2"/>
          </a:solidFill>
          <a:ln w="12700">
            <a:noFill/>
          </a:ln>
          <a:effectLst>
            <a:outerShdw algn="tl" blurRad="38160" dir="2700000" dist="12218" kx="0" ky="0" rotWithShape="0" sx="100000" sy="100000">
              <a:srgbClr val="000000">
                <a:alpha val="1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252000" rIns="180000" tIns="1280160" bIns="396000" anchor="t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标题 1"/>
          <p:cNvSpPr/>
          <p:nvPr/>
        </p:nvSpPr>
        <p:spPr>
          <a:xfrm flipV="1">
            <a:off x="8726400" y="1139760"/>
            <a:ext cx="2454120" cy="5040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252000" rIns="180000" tIns="642240" bIns="-591840"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标题 1"/>
          <p:cNvSpPr/>
          <p:nvPr/>
        </p:nvSpPr>
        <p:spPr>
          <a:xfrm>
            <a:off x="6118920" y="1192680"/>
            <a:ext cx="2451960" cy="5136480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>
            <a:outerShdw algn="t" blurRad="380880" dir="5400000" dist="127080" kx="0" ky="0" rotWithShape="0" sx="102000" sy="102000">
              <a:schemeClr val="accent1">
                <a:lumMod val="40000"/>
                <a:lumOff val="60000"/>
                <a:alpha val="15000"/>
              </a:scheme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just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标题 1"/>
          <p:cNvSpPr/>
          <p:nvPr/>
        </p:nvSpPr>
        <p:spPr>
          <a:xfrm flipV="1">
            <a:off x="6106320" y="1139760"/>
            <a:ext cx="2454120" cy="50400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252000" rIns="180000" tIns="642240" bIns="-591840"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4" name="标题 1"/>
          <p:cNvSpPr/>
          <p:nvPr/>
        </p:nvSpPr>
        <p:spPr>
          <a:xfrm>
            <a:off x="7107840" y="1455120"/>
            <a:ext cx="450720" cy="450720"/>
          </a:xfrm>
          <a:custGeom>
            <a:avLst/>
            <a:gdLst>
              <a:gd name="textAreaLeft" fmla="*/ 0 w 450720"/>
              <a:gd name="textAreaRight" fmla="*/ 451800 w 450720"/>
              <a:gd name="textAreaTop" fmla="*/ 0 h 450720"/>
              <a:gd name="textAreaBottom" fmla="*/ 451800 h 450720"/>
            </a:gdLst>
            <a:ahLst/>
            <a:rect l="textAreaLeft" t="textAreaTop" r="textAreaRight" b="textAreaBottom"/>
            <a:pathLst>
              <a:path w="720000" h="720000">
                <a:moveTo>
                  <a:pt x="438553" y="189601"/>
                </a:moveTo>
                <a:cubicBezTo>
                  <a:pt x="413875" y="189601"/>
                  <a:pt x="390761" y="199073"/>
                  <a:pt x="373556" y="216451"/>
                </a:cubicBezTo>
                <a:lnTo>
                  <a:pt x="232180" y="357827"/>
                </a:lnTo>
                <a:cubicBezTo>
                  <a:pt x="212456" y="377465"/>
                  <a:pt x="197336" y="453584"/>
                  <a:pt x="191861" y="528226"/>
                </a:cubicBezTo>
                <a:cubicBezTo>
                  <a:pt x="266503" y="522665"/>
                  <a:pt x="342622" y="507545"/>
                  <a:pt x="362260" y="487907"/>
                </a:cubicBezTo>
                <a:lnTo>
                  <a:pt x="503636" y="346444"/>
                </a:lnTo>
                <a:cubicBezTo>
                  <a:pt x="539523" y="310557"/>
                  <a:pt x="539523" y="252252"/>
                  <a:pt x="503636" y="216365"/>
                </a:cubicBezTo>
                <a:cubicBezTo>
                  <a:pt x="486344" y="199073"/>
                  <a:pt x="463230" y="189601"/>
                  <a:pt x="438553" y="189601"/>
                </a:cubicBezTo>
                <a:close/>
                <a:moveTo>
                  <a:pt x="438553" y="141636"/>
                </a:moveTo>
                <a:cubicBezTo>
                  <a:pt x="474440" y="141636"/>
                  <a:pt x="510327" y="155191"/>
                  <a:pt x="537524" y="182476"/>
                </a:cubicBezTo>
                <a:cubicBezTo>
                  <a:pt x="592007" y="236872"/>
                  <a:pt x="592007" y="325938"/>
                  <a:pt x="537524" y="380420"/>
                </a:cubicBezTo>
                <a:lnTo>
                  <a:pt x="396149" y="521796"/>
                </a:lnTo>
                <a:cubicBezTo>
                  <a:pt x="341753" y="576278"/>
                  <a:pt x="141637" y="578364"/>
                  <a:pt x="141637" y="578364"/>
                </a:cubicBezTo>
                <a:cubicBezTo>
                  <a:pt x="141637" y="578364"/>
                  <a:pt x="143723" y="378334"/>
                  <a:pt x="198205" y="323852"/>
                </a:cubicBezTo>
                <a:lnTo>
                  <a:pt x="339581" y="182476"/>
                </a:lnTo>
                <a:cubicBezTo>
                  <a:pt x="366778" y="155278"/>
                  <a:pt x="402666" y="141636"/>
                  <a:pt x="438553" y="141636"/>
                </a:cubicBezTo>
                <a:close/>
                <a:moveTo>
                  <a:pt x="120000" y="47965"/>
                </a:moveTo>
                <a:cubicBezTo>
                  <a:pt x="80290" y="47965"/>
                  <a:pt x="47965" y="80290"/>
                  <a:pt x="47965" y="120000"/>
                </a:cubicBezTo>
                <a:lnTo>
                  <a:pt x="47965" y="600000"/>
                </a:lnTo>
                <a:cubicBezTo>
                  <a:pt x="47965" y="639711"/>
                  <a:pt x="80290" y="672035"/>
                  <a:pt x="120000" y="672035"/>
                </a:cubicBezTo>
                <a:lnTo>
                  <a:pt x="600000" y="672035"/>
                </a:lnTo>
                <a:cubicBezTo>
                  <a:pt x="639711" y="672035"/>
                  <a:pt x="672035" y="639711"/>
                  <a:pt x="672035" y="600000"/>
                </a:cubicBezTo>
                <a:lnTo>
                  <a:pt x="672035" y="120000"/>
                </a:lnTo>
                <a:cubicBezTo>
                  <a:pt x="672035" y="80290"/>
                  <a:pt x="639711" y="47965"/>
                  <a:pt x="600000" y="47965"/>
                </a:cubicBezTo>
                <a:close/>
                <a:moveTo>
                  <a:pt x="120000" y="0"/>
                </a:moveTo>
                <a:lnTo>
                  <a:pt x="600000" y="0"/>
                </a:lnTo>
                <a:cubicBezTo>
                  <a:pt x="666040" y="0"/>
                  <a:pt x="720000" y="54048"/>
                  <a:pt x="720000" y="120000"/>
                </a:cubicBezTo>
                <a:lnTo>
                  <a:pt x="720000" y="600000"/>
                </a:lnTo>
                <a:cubicBezTo>
                  <a:pt x="720000" y="666039"/>
                  <a:pt x="666040" y="720000"/>
                  <a:pt x="600000" y="720000"/>
                </a:cubicBezTo>
                <a:lnTo>
                  <a:pt x="120000" y="720000"/>
                </a:lnTo>
                <a:cubicBezTo>
                  <a:pt x="53961" y="720000"/>
                  <a:pt x="0" y="666039"/>
                  <a:pt x="0" y="600000"/>
                </a:cubicBezTo>
                <a:lnTo>
                  <a:pt x="0" y="120000"/>
                </a:lnTo>
                <a:cubicBezTo>
                  <a:pt x="0" y="53961"/>
                  <a:pt x="53961" y="0"/>
                  <a:pt x="120000" y="0"/>
                </a:cubicBezTo>
                <a:close/>
              </a:path>
            </a:pathLst>
          </a:custGeom>
          <a:solidFill>
            <a:schemeClr val="accent1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38160" rIns="38160" tIns="38160" bIns="38160" anchor="ctr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5" name="标题 1"/>
          <p:cNvSpPr/>
          <p:nvPr/>
        </p:nvSpPr>
        <p:spPr>
          <a:xfrm>
            <a:off x="9786240" y="1442160"/>
            <a:ext cx="450720" cy="394560"/>
          </a:xfrm>
          <a:custGeom>
            <a:avLst/>
            <a:gdLst>
              <a:gd name="textAreaLeft" fmla="*/ 0 w 450720"/>
              <a:gd name="textAreaRight" fmla="*/ 451800 w 450720"/>
              <a:gd name="textAreaTop" fmla="*/ 0 h 394560"/>
              <a:gd name="textAreaBottom" fmla="*/ 395640 h 394560"/>
            </a:gdLst>
            <a:ahLst/>
            <a:rect l="textAreaLeft" t="textAreaTop" r="textAreaRight" b="textAreaBottom"/>
            <a:pathLst>
              <a:path w="822400" h="720000">
                <a:moveTo>
                  <a:pt x="411292" y="234366"/>
                </a:moveTo>
                <a:cubicBezTo>
                  <a:pt x="342008" y="234366"/>
                  <a:pt x="285658" y="290716"/>
                  <a:pt x="285658" y="360000"/>
                </a:cubicBezTo>
                <a:cubicBezTo>
                  <a:pt x="285658" y="429284"/>
                  <a:pt x="342008" y="485635"/>
                  <a:pt x="411292" y="485635"/>
                </a:cubicBezTo>
                <a:cubicBezTo>
                  <a:pt x="480576" y="485635"/>
                  <a:pt x="536927" y="429284"/>
                  <a:pt x="536927" y="360000"/>
                </a:cubicBezTo>
                <a:cubicBezTo>
                  <a:pt x="536927" y="290716"/>
                  <a:pt x="480576" y="234366"/>
                  <a:pt x="411292" y="234366"/>
                </a:cubicBezTo>
                <a:close/>
                <a:moveTo>
                  <a:pt x="411292" y="178938"/>
                </a:moveTo>
                <a:cubicBezTo>
                  <a:pt x="511153" y="178938"/>
                  <a:pt x="592354" y="260139"/>
                  <a:pt x="592354" y="360000"/>
                </a:cubicBezTo>
                <a:cubicBezTo>
                  <a:pt x="592354" y="459861"/>
                  <a:pt x="511153" y="541063"/>
                  <a:pt x="411292" y="541063"/>
                </a:cubicBezTo>
                <a:cubicBezTo>
                  <a:pt x="311431" y="541063"/>
                  <a:pt x="230230" y="459861"/>
                  <a:pt x="230230" y="360000"/>
                </a:cubicBezTo>
                <a:cubicBezTo>
                  <a:pt x="230230" y="260139"/>
                  <a:pt x="311431" y="178938"/>
                  <a:pt x="411292" y="178938"/>
                </a:cubicBezTo>
                <a:close/>
                <a:moveTo>
                  <a:pt x="235403" y="55427"/>
                </a:moveTo>
                <a:lnTo>
                  <a:pt x="59514" y="360000"/>
                </a:lnTo>
                <a:lnTo>
                  <a:pt x="235403" y="664573"/>
                </a:lnTo>
                <a:lnTo>
                  <a:pt x="587089" y="664573"/>
                </a:lnTo>
                <a:lnTo>
                  <a:pt x="762978" y="360000"/>
                </a:lnTo>
                <a:lnTo>
                  <a:pt x="587089" y="55427"/>
                </a:lnTo>
                <a:close/>
                <a:moveTo>
                  <a:pt x="219883" y="0"/>
                </a:moveTo>
                <a:lnTo>
                  <a:pt x="602516" y="0"/>
                </a:lnTo>
                <a:cubicBezTo>
                  <a:pt x="612678" y="0"/>
                  <a:pt x="622193" y="5450"/>
                  <a:pt x="627274" y="14319"/>
                </a:cubicBezTo>
                <a:lnTo>
                  <a:pt x="818590" y="345682"/>
                </a:lnTo>
                <a:cubicBezTo>
                  <a:pt x="823671" y="354550"/>
                  <a:pt x="823671" y="365451"/>
                  <a:pt x="818590" y="374319"/>
                </a:cubicBezTo>
                <a:lnTo>
                  <a:pt x="627366" y="705682"/>
                </a:lnTo>
                <a:cubicBezTo>
                  <a:pt x="622285" y="714550"/>
                  <a:pt x="612770" y="720000"/>
                  <a:pt x="602608" y="720000"/>
                </a:cubicBezTo>
                <a:lnTo>
                  <a:pt x="219976" y="720000"/>
                </a:lnTo>
                <a:cubicBezTo>
                  <a:pt x="209814" y="720000"/>
                  <a:pt x="200299" y="714550"/>
                  <a:pt x="195218" y="705682"/>
                </a:cubicBezTo>
                <a:lnTo>
                  <a:pt x="3810" y="374319"/>
                </a:lnTo>
                <a:cubicBezTo>
                  <a:pt x="-1271" y="365543"/>
                  <a:pt x="-1271" y="354550"/>
                  <a:pt x="3810" y="345682"/>
                </a:cubicBezTo>
                <a:lnTo>
                  <a:pt x="195126" y="14319"/>
                </a:lnTo>
                <a:cubicBezTo>
                  <a:pt x="200207" y="5450"/>
                  <a:pt x="209721" y="0"/>
                  <a:pt x="219883" y="0"/>
                </a:cubicBezTo>
                <a:close/>
              </a:path>
            </a:pathLst>
          </a:custGeom>
          <a:solidFill>
            <a:schemeClr val="tx1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38160" rIns="38160" tIns="38160" bIns="38160" anchor="ctr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6" name="标题 1"/>
          <p:cNvSpPr/>
          <p:nvPr/>
        </p:nvSpPr>
        <p:spPr>
          <a:xfrm>
            <a:off x="6338520" y="2162520"/>
            <a:ext cx="2144520" cy="3970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Poppins"/>
                <a:ea typeface="Poppins"/>
              </a:rPr>
              <a:t>A container is not a lightweight VM — it is just a process (or group of processes) running with isolation enforced by the Linux kernel using: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Poppins"/>
                <a:ea typeface="Poppins"/>
              </a:rPr>
              <a:t>- Namespaces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Poppins"/>
                <a:ea typeface="Poppins"/>
              </a:rPr>
              <a:t>- cgroups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Poppins"/>
                <a:ea typeface="Poppins"/>
              </a:rPr>
              <a:t>- Union File Systems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标题 1"/>
          <p:cNvSpPr/>
          <p:nvPr/>
        </p:nvSpPr>
        <p:spPr>
          <a:xfrm>
            <a:off x="9065520" y="2168640"/>
            <a:ext cx="1891800" cy="39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Poppins"/>
                <a:ea typeface="Poppins"/>
              </a:rPr>
              <a:t>Containers share the host kernel, unlike virtual machines, which emulate hardware.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标题 1"/>
          <p:cNvSpPr/>
          <p:nvPr/>
        </p:nvSpPr>
        <p:spPr>
          <a:xfrm>
            <a:off x="1162080" y="1858320"/>
            <a:ext cx="3733920" cy="358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2300" spc="-1" strike="noStrike">
                <a:solidFill>
                  <a:srgbClr val="262626"/>
                </a:solidFill>
                <a:latin typeface="poppins-bold"/>
                <a:ea typeface="poppins-bold"/>
              </a:rPr>
              <a:t>What is a container?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标题 1"/>
          <p:cNvSpPr/>
          <p:nvPr/>
        </p:nvSpPr>
        <p:spPr>
          <a:xfrm>
            <a:off x="541440" y="228600"/>
            <a:ext cx="11124000" cy="43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poppins-bold"/>
                <a:ea typeface="poppins-bold"/>
              </a:rPr>
              <a:t>Container (Docker) Architecture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标题 1"/>
          <p:cNvSpPr/>
          <p:nvPr/>
        </p:nvSpPr>
        <p:spPr>
          <a:xfrm flipH="1" flipV="1">
            <a:off x="292680" y="288720"/>
            <a:ext cx="172080" cy="123840"/>
          </a:xfrm>
          <a:custGeom>
            <a:avLst/>
            <a:gdLst>
              <a:gd name="textAreaLeft" fmla="*/ 720 w 172080"/>
              <a:gd name="textAreaRight" fmla="*/ 173880 w 172080"/>
              <a:gd name="textAreaTop" fmla="*/ 720 h 123840"/>
              <a:gd name="textAreaBottom" fmla="*/ 125640 h 123840"/>
            </a:gdLst>
            <a:ahLst/>
            <a:rect l="textAreaLeft" t="textAreaTop" r="textAreaRight" b="textAreaBottom"/>
            <a:pathLst>
              <a:path w="121644" h="124921">
                <a:moveTo>
                  <a:pt x="86420" y="0"/>
                </a:moveTo>
                <a:lnTo>
                  <a:pt x="106489" y="0"/>
                </a:lnTo>
                <a:cubicBezTo>
                  <a:pt x="111131" y="0"/>
                  <a:pt x="114817" y="1297"/>
                  <a:pt x="117548" y="3891"/>
                </a:cubicBezTo>
                <a:cubicBezTo>
                  <a:pt x="120278" y="6485"/>
                  <a:pt x="121644" y="10103"/>
                  <a:pt x="121644" y="14745"/>
                </a:cubicBezTo>
                <a:lnTo>
                  <a:pt x="121644" y="61846"/>
                </a:lnTo>
                <a:cubicBezTo>
                  <a:pt x="121644" y="80413"/>
                  <a:pt x="117548" y="95568"/>
                  <a:pt x="109356" y="107309"/>
                </a:cubicBezTo>
                <a:cubicBezTo>
                  <a:pt x="101165" y="119050"/>
                  <a:pt x="88331" y="124921"/>
                  <a:pt x="70856" y="124921"/>
                </a:cubicBezTo>
                <a:lnTo>
                  <a:pt x="70856" y="104442"/>
                </a:lnTo>
                <a:cubicBezTo>
                  <a:pt x="85601" y="101711"/>
                  <a:pt x="93246" y="88195"/>
                  <a:pt x="93792" y="63894"/>
                </a:cubicBezTo>
                <a:lnTo>
                  <a:pt x="83143" y="63894"/>
                </a:lnTo>
                <a:cubicBezTo>
                  <a:pt x="74952" y="63894"/>
                  <a:pt x="70856" y="60071"/>
                  <a:pt x="70856" y="52426"/>
                </a:cubicBezTo>
                <a:lnTo>
                  <a:pt x="70856" y="14745"/>
                </a:lnTo>
                <a:cubicBezTo>
                  <a:pt x="70856" y="4915"/>
                  <a:pt x="76044" y="0"/>
                  <a:pt x="86420" y="0"/>
                </a:cubicBezTo>
                <a:close/>
                <a:moveTo>
                  <a:pt x="15564" y="0"/>
                </a:moveTo>
                <a:lnTo>
                  <a:pt x="35633" y="0"/>
                </a:lnTo>
                <a:cubicBezTo>
                  <a:pt x="40275" y="0"/>
                  <a:pt x="43961" y="1297"/>
                  <a:pt x="46691" y="3891"/>
                </a:cubicBezTo>
                <a:cubicBezTo>
                  <a:pt x="49422" y="6485"/>
                  <a:pt x="50787" y="10103"/>
                  <a:pt x="50787" y="14745"/>
                </a:cubicBezTo>
                <a:lnTo>
                  <a:pt x="50787" y="61846"/>
                </a:lnTo>
                <a:cubicBezTo>
                  <a:pt x="50787" y="80413"/>
                  <a:pt x="46691" y="95568"/>
                  <a:pt x="38500" y="107309"/>
                </a:cubicBezTo>
                <a:cubicBezTo>
                  <a:pt x="30308" y="119050"/>
                  <a:pt x="17475" y="124921"/>
                  <a:pt x="0" y="124921"/>
                </a:cubicBezTo>
                <a:lnTo>
                  <a:pt x="0" y="104442"/>
                </a:lnTo>
                <a:cubicBezTo>
                  <a:pt x="14744" y="101711"/>
                  <a:pt x="22390" y="88195"/>
                  <a:pt x="22936" y="63894"/>
                </a:cubicBezTo>
                <a:lnTo>
                  <a:pt x="12287" y="63894"/>
                </a:lnTo>
                <a:cubicBezTo>
                  <a:pt x="4095" y="63894"/>
                  <a:pt x="0" y="60071"/>
                  <a:pt x="0" y="52426"/>
                </a:cubicBezTo>
                <a:lnTo>
                  <a:pt x="0" y="14745"/>
                </a:lnTo>
                <a:cubicBezTo>
                  <a:pt x="0" y="4915"/>
                  <a:pt x="5188" y="0"/>
                  <a:pt x="15564" y="0"/>
                </a:cubicBez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cxnSp>
        <p:nvCxnSpPr>
          <p:cNvPr id="51" name="标题 1"/>
          <p:cNvCxnSpPr/>
          <p:nvPr/>
        </p:nvCxnSpPr>
        <p:spPr>
          <a:xfrm>
            <a:off x="293040" y="781560"/>
            <a:ext cx="11899800" cy="1080"/>
          </a:xfrm>
          <a:prstGeom prst="straightConnector1">
            <a:avLst/>
          </a:prstGeom>
          <a:ln cap="sq" w="38100">
            <a:solidFill>
              <a:srgbClr val="22aacf"/>
            </a:solidFill>
            <a:miter/>
          </a:ln>
        </p:spPr>
      </p:cxnSp>
      <p:cxnSp>
        <p:nvCxnSpPr>
          <p:cNvPr id="52" name="标题 1"/>
          <p:cNvCxnSpPr/>
          <p:nvPr/>
        </p:nvCxnSpPr>
        <p:spPr>
          <a:xfrm>
            <a:off x="293040" y="842400"/>
            <a:ext cx="11899800" cy="1080"/>
          </a:xfrm>
          <a:prstGeom prst="straightConnector1">
            <a:avLst/>
          </a:prstGeom>
          <a:ln cap="sq" w="9525">
            <a:solidFill>
              <a:srgbClr val="22aacf"/>
            </a:solidFill>
            <a:miter/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标题 1"/>
          <p:cNvSpPr/>
          <p:nvPr/>
        </p:nvSpPr>
        <p:spPr>
          <a:xfrm>
            <a:off x="-88920" y="-76320"/>
            <a:ext cx="12191040" cy="685692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标题 1"/>
          <p:cNvSpPr/>
          <p:nvPr/>
        </p:nvSpPr>
        <p:spPr>
          <a:xfrm>
            <a:off x="1013760" y="663840"/>
            <a:ext cx="2428920" cy="862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262626"/>
                </a:solidFill>
                <a:latin typeface="poppins-bold"/>
                <a:ea typeface="poppins-bold"/>
              </a:rPr>
              <a:t>Main Components: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标题 1"/>
          <p:cNvSpPr/>
          <p:nvPr/>
        </p:nvSpPr>
        <p:spPr>
          <a:xfrm>
            <a:off x="574920" y="1742760"/>
            <a:ext cx="2495160" cy="1546920"/>
          </a:xfrm>
          <a:prstGeom prst="wedgeRectCallout">
            <a:avLst>
              <a:gd name="adj1" fmla="val -37592"/>
              <a:gd name="adj2" fmla="val 59608"/>
            </a:avLst>
          </a:prstGeom>
          <a:solidFill>
            <a:schemeClr val="tx1">
              <a:lumMod val="50000"/>
              <a:lumOff val="50000"/>
              <a:alpha val="15000"/>
            </a:schemeClr>
          </a:solidFill>
          <a:ln w="5715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6" name="标题 1"/>
          <p:cNvSpPr/>
          <p:nvPr/>
        </p:nvSpPr>
        <p:spPr>
          <a:xfrm>
            <a:off x="755280" y="1878120"/>
            <a:ext cx="2820600" cy="1545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Poppins"/>
                <a:ea typeface="Poppins"/>
              </a:rPr>
              <a:t>Docker CLI: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Poppins"/>
                <a:ea typeface="Poppins"/>
              </a:rPr>
              <a:t>Frontend interface for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Poppins"/>
                <a:ea typeface="Poppins"/>
              </a:rPr>
              <a:t>users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标题 1"/>
          <p:cNvSpPr/>
          <p:nvPr/>
        </p:nvSpPr>
        <p:spPr>
          <a:xfrm>
            <a:off x="1739520" y="3977280"/>
            <a:ext cx="3028680" cy="1877760"/>
          </a:xfrm>
          <a:prstGeom prst="wedgeRectCallout">
            <a:avLst>
              <a:gd name="adj1" fmla="val -37775"/>
              <a:gd name="adj2" fmla="val 60195"/>
            </a:avLst>
          </a:prstGeom>
          <a:solidFill>
            <a:schemeClr val="accent1"/>
          </a:solidFill>
          <a:ln w="5715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8" name="标题 1"/>
          <p:cNvSpPr/>
          <p:nvPr/>
        </p:nvSpPr>
        <p:spPr>
          <a:xfrm>
            <a:off x="1843560" y="4113360"/>
            <a:ext cx="2820600" cy="1545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Poppins"/>
                <a:ea typeface="Poppins"/>
              </a:rPr>
              <a:t>Docker Engine: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Poppins"/>
                <a:ea typeface="Poppins"/>
              </a:rPr>
              <a:t>Docker daemon (dockerd):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Poppins"/>
                <a:ea typeface="Poppins"/>
              </a:rPr>
              <a:t>Manages images,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Poppins"/>
                <a:ea typeface="Poppins"/>
              </a:rPr>
              <a:t>containers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Poppins"/>
                <a:ea typeface="Poppins"/>
              </a:rPr>
              <a:t>Container runtime: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Poppins"/>
                <a:ea typeface="Poppins"/>
              </a:rPr>
              <a:t>(default: runc)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标题 1"/>
          <p:cNvSpPr/>
          <p:nvPr/>
        </p:nvSpPr>
        <p:spPr>
          <a:xfrm>
            <a:off x="3755160" y="1145160"/>
            <a:ext cx="3028680" cy="1877760"/>
          </a:xfrm>
          <a:prstGeom prst="wedgeRectCallout">
            <a:avLst>
              <a:gd name="adj1" fmla="val -37592"/>
              <a:gd name="adj2" fmla="val 59608"/>
            </a:avLst>
          </a:prstGeom>
          <a:solidFill>
            <a:schemeClr val="tx1">
              <a:lumMod val="50000"/>
              <a:lumOff val="50000"/>
              <a:alpha val="15000"/>
            </a:schemeClr>
          </a:solidFill>
          <a:ln w="5715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0" name="标题 1"/>
          <p:cNvSpPr/>
          <p:nvPr/>
        </p:nvSpPr>
        <p:spPr>
          <a:xfrm>
            <a:off x="3859200" y="1281240"/>
            <a:ext cx="2820600" cy="1545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Poppins"/>
                <a:ea typeface="Poppins"/>
              </a:rPr>
              <a:t>Container: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Poppins"/>
                <a:ea typeface="Poppins"/>
              </a:rPr>
              <a:t>Actual running process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Poppins"/>
                <a:ea typeface="Poppins"/>
              </a:rPr>
              <a:t>isolated by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Poppins"/>
                <a:ea typeface="Poppins"/>
              </a:rPr>
              <a:t>namespaces/cgroups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标题 1"/>
          <p:cNvSpPr/>
          <p:nvPr/>
        </p:nvSpPr>
        <p:spPr>
          <a:xfrm>
            <a:off x="541440" y="228600"/>
            <a:ext cx="11124000" cy="43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poppins-bold"/>
                <a:ea typeface="poppins-bold"/>
              </a:rPr>
              <a:t>Docker Architecture Summary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标题 1"/>
          <p:cNvSpPr/>
          <p:nvPr/>
        </p:nvSpPr>
        <p:spPr>
          <a:xfrm flipH="1" flipV="1">
            <a:off x="292680" y="288720"/>
            <a:ext cx="172080" cy="123840"/>
          </a:xfrm>
          <a:custGeom>
            <a:avLst/>
            <a:gdLst>
              <a:gd name="textAreaLeft" fmla="*/ 720 w 172080"/>
              <a:gd name="textAreaRight" fmla="*/ 173880 w 172080"/>
              <a:gd name="textAreaTop" fmla="*/ 720 h 123840"/>
              <a:gd name="textAreaBottom" fmla="*/ 125640 h 123840"/>
            </a:gdLst>
            <a:ahLst/>
            <a:rect l="textAreaLeft" t="textAreaTop" r="textAreaRight" b="textAreaBottom"/>
            <a:pathLst>
              <a:path w="121644" h="124921">
                <a:moveTo>
                  <a:pt x="86420" y="0"/>
                </a:moveTo>
                <a:lnTo>
                  <a:pt x="106489" y="0"/>
                </a:lnTo>
                <a:cubicBezTo>
                  <a:pt x="111131" y="0"/>
                  <a:pt x="114817" y="1297"/>
                  <a:pt x="117548" y="3891"/>
                </a:cubicBezTo>
                <a:cubicBezTo>
                  <a:pt x="120278" y="6485"/>
                  <a:pt x="121644" y="10103"/>
                  <a:pt x="121644" y="14745"/>
                </a:cubicBezTo>
                <a:lnTo>
                  <a:pt x="121644" y="61846"/>
                </a:lnTo>
                <a:cubicBezTo>
                  <a:pt x="121644" y="80413"/>
                  <a:pt x="117548" y="95568"/>
                  <a:pt x="109356" y="107309"/>
                </a:cubicBezTo>
                <a:cubicBezTo>
                  <a:pt x="101165" y="119050"/>
                  <a:pt x="88331" y="124921"/>
                  <a:pt x="70856" y="124921"/>
                </a:cubicBezTo>
                <a:lnTo>
                  <a:pt x="70856" y="104442"/>
                </a:lnTo>
                <a:cubicBezTo>
                  <a:pt x="85601" y="101711"/>
                  <a:pt x="93246" y="88195"/>
                  <a:pt x="93792" y="63894"/>
                </a:cubicBezTo>
                <a:lnTo>
                  <a:pt x="83143" y="63894"/>
                </a:lnTo>
                <a:cubicBezTo>
                  <a:pt x="74952" y="63894"/>
                  <a:pt x="70856" y="60071"/>
                  <a:pt x="70856" y="52426"/>
                </a:cubicBezTo>
                <a:lnTo>
                  <a:pt x="70856" y="14745"/>
                </a:lnTo>
                <a:cubicBezTo>
                  <a:pt x="70856" y="4915"/>
                  <a:pt x="76044" y="0"/>
                  <a:pt x="86420" y="0"/>
                </a:cubicBezTo>
                <a:close/>
                <a:moveTo>
                  <a:pt x="15564" y="0"/>
                </a:moveTo>
                <a:lnTo>
                  <a:pt x="35633" y="0"/>
                </a:lnTo>
                <a:cubicBezTo>
                  <a:pt x="40275" y="0"/>
                  <a:pt x="43961" y="1297"/>
                  <a:pt x="46691" y="3891"/>
                </a:cubicBezTo>
                <a:cubicBezTo>
                  <a:pt x="49422" y="6485"/>
                  <a:pt x="50787" y="10103"/>
                  <a:pt x="50787" y="14745"/>
                </a:cubicBezTo>
                <a:lnTo>
                  <a:pt x="50787" y="61846"/>
                </a:lnTo>
                <a:cubicBezTo>
                  <a:pt x="50787" y="80413"/>
                  <a:pt x="46691" y="95568"/>
                  <a:pt x="38500" y="107309"/>
                </a:cubicBezTo>
                <a:cubicBezTo>
                  <a:pt x="30308" y="119050"/>
                  <a:pt x="17475" y="124921"/>
                  <a:pt x="0" y="124921"/>
                </a:cubicBezTo>
                <a:lnTo>
                  <a:pt x="0" y="104442"/>
                </a:lnTo>
                <a:cubicBezTo>
                  <a:pt x="14744" y="101711"/>
                  <a:pt x="22390" y="88195"/>
                  <a:pt x="22936" y="63894"/>
                </a:cubicBezTo>
                <a:lnTo>
                  <a:pt x="12287" y="63894"/>
                </a:lnTo>
                <a:cubicBezTo>
                  <a:pt x="4095" y="63894"/>
                  <a:pt x="0" y="60071"/>
                  <a:pt x="0" y="52426"/>
                </a:cubicBezTo>
                <a:lnTo>
                  <a:pt x="0" y="14745"/>
                </a:lnTo>
                <a:cubicBezTo>
                  <a:pt x="0" y="4915"/>
                  <a:pt x="5188" y="0"/>
                  <a:pt x="15564" y="0"/>
                </a:cubicBez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cxnSp>
        <p:nvCxnSpPr>
          <p:cNvPr id="63" name="标题 1"/>
          <p:cNvCxnSpPr/>
          <p:nvPr/>
        </p:nvCxnSpPr>
        <p:spPr>
          <a:xfrm>
            <a:off x="293040" y="781560"/>
            <a:ext cx="11899800" cy="1080"/>
          </a:xfrm>
          <a:prstGeom prst="straightConnector1">
            <a:avLst/>
          </a:prstGeom>
          <a:ln cap="sq" w="38100">
            <a:solidFill>
              <a:srgbClr val="22aacf"/>
            </a:solidFill>
            <a:miter/>
          </a:ln>
        </p:spPr>
      </p:cxnSp>
      <p:cxnSp>
        <p:nvCxnSpPr>
          <p:cNvPr id="64" name="标题 1"/>
          <p:cNvCxnSpPr/>
          <p:nvPr/>
        </p:nvCxnSpPr>
        <p:spPr>
          <a:xfrm>
            <a:off x="293040" y="842400"/>
            <a:ext cx="11899800" cy="1080"/>
          </a:xfrm>
          <a:prstGeom prst="straightConnector1">
            <a:avLst/>
          </a:prstGeom>
          <a:ln cap="sq" w="9525">
            <a:solidFill>
              <a:srgbClr val="22aacf"/>
            </a:solidFill>
            <a:miter/>
          </a:ln>
        </p:spPr>
      </p:cxnSp>
      <p:pic>
        <p:nvPicPr>
          <p:cNvPr id="65" name="" descr=""/>
          <p:cNvPicPr/>
          <p:nvPr/>
        </p:nvPicPr>
        <p:blipFill>
          <a:blip r:embed="rId1"/>
          <a:stretch/>
        </p:blipFill>
        <p:spPr>
          <a:xfrm>
            <a:off x="380880" y="3390840"/>
            <a:ext cx="735480" cy="735480"/>
          </a:xfrm>
          <a:prstGeom prst="rect">
            <a:avLst/>
          </a:prstGeom>
          <a:ln w="0">
            <a:noFill/>
          </a:ln>
        </p:spPr>
      </p:pic>
      <p:pic>
        <p:nvPicPr>
          <p:cNvPr id="66" name="" descr=""/>
          <p:cNvPicPr/>
          <p:nvPr/>
        </p:nvPicPr>
        <p:blipFill>
          <a:blip r:embed="rId2"/>
          <a:srcRect l="11754" t="0" r="20005" b="0"/>
          <a:stretch/>
        </p:blipFill>
        <p:spPr>
          <a:xfrm>
            <a:off x="1335960" y="5978160"/>
            <a:ext cx="682200" cy="559800"/>
          </a:xfrm>
          <a:prstGeom prst="rect">
            <a:avLst/>
          </a:prstGeom>
          <a:ln w="0">
            <a:noFill/>
          </a:ln>
        </p:spPr>
      </p:pic>
      <p:pic>
        <p:nvPicPr>
          <p:cNvPr id="67" name="" descr=""/>
          <p:cNvPicPr/>
          <p:nvPr/>
        </p:nvPicPr>
        <p:blipFill>
          <a:blip r:embed="rId3"/>
          <a:srcRect l="23131" t="30371" r="23098" b="30506"/>
          <a:stretch/>
        </p:blipFill>
        <p:spPr>
          <a:xfrm>
            <a:off x="3476520" y="3189240"/>
            <a:ext cx="846720" cy="615960"/>
          </a:xfrm>
          <a:prstGeom prst="rect">
            <a:avLst/>
          </a:prstGeom>
          <a:ln w="0">
            <a:noFill/>
          </a:ln>
        </p:spPr>
      </p:pic>
      <p:sp>
        <p:nvSpPr>
          <p:cNvPr id="68" name="标题 1"/>
          <p:cNvSpPr/>
          <p:nvPr/>
        </p:nvSpPr>
        <p:spPr>
          <a:xfrm>
            <a:off x="9258480" y="1143000"/>
            <a:ext cx="1408680" cy="494280"/>
          </a:xfrm>
          <a:prstGeom prst="rect">
            <a:avLst/>
          </a:prstGeom>
          <a:gradFill rotWithShape="0">
            <a:gsLst>
              <a:gs pos="0">
                <a:srgbClr val="22aacf"/>
              </a:gs>
              <a:gs pos="100000">
                <a:srgbClr val="14729d"/>
              </a:gs>
            </a:gsLst>
            <a:lin ang="3000000"/>
          </a:gradFill>
          <a:ln w="25400">
            <a:solidFill>
              <a:srgbClr val="14729d">
                <a:alpha val="50000"/>
              </a:srgb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标题 1"/>
          <p:cNvSpPr/>
          <p:nvPr/>
        </p:nvSpPr>
        <p:spPr>
          <a:xfrm>
            <a:off x="9296280" y="1305720"/>
            <a:ext cx="1269000" cy="18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Poppins"/>
                <a:ea typeface="Poppins"/>
              </a:rPr>
              <a:t>Docker CLI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标题 1"/>
          <p:cNvSpPr/>
          <p:nvPr/>
        </p:nvSpPr>
        <p:spPr>
          <a:xfrm>
            <a:off x="8661240" y="2082960"/>
            <a:ext cx="2539080" cy="684720"/>
          </a:xfrm>
          <a:prstGeom prst="rect">
            <a:avLst/>
          </a:prstGeom>
          <a:gradFill rotWithShape="0">
            <a:gsLst>
              <a:gs pos="0">
                <a:srgbClr val="22aacf"/>
              </a:gs>
              <a:gs pos="100000">
                <a:srgbClr val="14729d"/>
              </a:gs>
            </a:gsLst>
            <a:lin ang="3000000"/>
          </a:gradFill>
          <a:ln w="25400">
            <a:solidFill>
              <a:srgbClr val="14729d">
                <a:alpha val="50000"/>
              </a:srgb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标题 1"/>
          <p:cNvSpPr/>
          <p:nvPr/>
        </p:nvSpPr>
        <p:spPr>
          <a:xfrm>
            <a:off x="8826480" y="2224080"/>
            <a:ext cx="2208600" cy="36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Poppins"/>
                <a:ea typeface="Poppins"/>
              </a:rPr>
              <a:t>Docker Daemon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Poppins"/>
                <a:ea typeface="Poppins"/>
              </a:rPr>
              <a:t>(dockerd + containerd)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标题 1"/>
          <p:cNvSpPr/>
          <p:nvPr/>
        </p:nvSpPr>
        <p:spPr>
          <a:xfrm>
            <a:off x="9220320" y="3162240"/>
            <a:ext cx="1332360" cy="545040"/>
          </a:xfrm>
          <a:prstGeom prst="rect">
            <a:avLst/>
          </a:prstGeom>
          <a:gradFill rotWithShape="0">
            <a:gsLst>
              <a:gs pos="0">
                <a:srgbClr val="22aacf"/>
              </a:gs>
              <a:gs pos="100000">
                <a:srgbClr val="14729d"/>
              </a:gs>
            </a:gsLst>
            <a:lin ang="3000000"/>
          </a:gradFill>
          <a:ln w="25400">
            <a:solidFill>
              <a:srgbClr val="14729d">
                <a:alpha val="50000"/>
              </a:srgb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标题 1"/>
          <p:cNvSpPr/>
          <p:nvPr/>
        </p:nvSpPr>
        <p:spPr>
          <a:xfrm>
            <a:off x="9258480" y="3265200"/>
            <a:ext cx="1269000" cy="36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Poppins"/>
                <a:ea typeface="Poppins"/>
              </a:rPr>
              <a:t>runc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Poppins"/>
                <a:ea typeface="Poppins"/>
              </a:rPr>
              <a:t>(OCI runtime)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标题 1"/>
          <p:cNvSpPr/>
          <p:nvPr/>
        </p:nvSpPr>
        <p:spPr>
          <a:xfrm>
            <a:off x="9080640" y="4152960"/>
            <a:ext cx="1700640" cy="913320"/>
          </a:xfrm>
          <a:prstGeom prst="rect">
            <a:avLst/>
          </a:prstGeom>
          <a:gradFill rotWithShape="0">
            <a:gsLst>
              <a:gs pos="0">
                <a:srgbClr val="22aacf"/>
              </a:gs>
              <a:gs pos="100000">
                <a:srgbClr val="14729d"/>
              </a:gs>
            </a:gsLst>
            <a:lin ang="3000000"/>
          </a:gradFill>
          <a:ln w="25400">
            <a:solidFill>
              <a:srgbClr val="14729d">
                <a:alpha val="50000"/>
              </a:srgb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标题 1"/>
          <p:cNvSpPr/>
          <p:nvPr/>
        </p:nvSpPr>
        <p:spPr>
          <a:xfrm>
            <a:off x="9296280" y="4238280"/>
            <a:ext cx="1269000" cy="73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Poppins"/>
                <a:ea typeface="Poppins"/>
              </a:rPr>
              <a:t>Linux Kernel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Poppins"/>
                <a:ea typeface="Poppins"/>
              </a:rPr>
              <a:t>-Namespace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Poppins"/>
                <a:ea typeface="Poppins"/>
              </a:rPr>
              <a:t>-Cgroups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Poppins"/>
                <a:ea typeface="Poppins"/>
              </a:rPr>
              <a:t>-Overlay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标题 1"/>
          <p:cNvSpPr/>
          <p:nvPr/>
        </p:nvSpPr>
        <p:spPr>
          <a:xfrm>
            <a:off x="8699400" y="5511960"/>
            <a:ext cx="2539080" cy="608400"/>
          </a:xfrm>
          <a:prstGeom prst="rect">
            <a:avLst/>
          </a:prstGeom>
          <a:gradFill rotWithShape="0">
            <a:gsLst>
              <a:gs pos="0">
                <a:srgbClr val="22aacf"/>
              </a:gs>
              <a:gs pos="100000">
                <a:srgbClr val="14729d"/>
              </a:gs>
            </a:gsLst>
            <a:lin ang="3000000"/>
          </a:gradFill>
          <a:ln w="25400">
            <a:solidFill>
              <a:srgbClr val="14729d">
                <a:alpha val="50000"/>
              </a:srgb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标题 1"/>
          <p:cNvSpPr/>
          <p:nvPr/>
        </p:nvSpPr>
        <p:spPr>
          <a:xfrm>
            <a:off x="9144000" y="5725440"/>
            <a:ext cx="1802160" cy="18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Poppins"/>
                <a:ea typeface="Poppins"/>
              </a:rPr>
              <a:t>Containerized Process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标题 1"/>
          <p:cNvSpPr/>
          <p:nvPr/>
        </p:nvSpPr>
        <p:spPr>
          <a:xfrm>
            <a:off x="9791640" y="1752480"/>
            <a:ext cx="345600" cy="26208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22aacf"/>
          </a:solidFill>
          <a:ln w="63500">
            <a:solidFill>
              <a:srgbClr val="22aac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9" name="标题 1"/>
          <p:cNvSpPr/>
          <p:nvPr/>
        </p:nvSpPr>
        <p:spPr>
          <a:xfrm>
            <a:off x="9791640" y="2832120"/>
            <a:ext cx="345600" cy="26208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22aacf"/>
          </a:solidFill>
          <a:ln w="63500">
            <a:solidFill>
              <a:srgbClr val="22aac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0" name="标题 1"/>
          <p:cNvSpPr/>
          <p:nvPr/>
        </p:nvSpPr>
        <p:spPr>
          <a:xfrm>
            <a:off x="9791640" y="3797280"/>
            <a:ext cx="345600" cy="26208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22aacf"/>
          </a:solidFill>
          <a:ln w="63500">
            <a:solidFill>
              <a:srgbClr val="22aac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1" name="标题 1"/>
          <p:cNvSpPr/>
          <p:nvPr/>
        </p:nvSpPr>
        <p:spPr>
          <a:xfrm>
            <a:off x="9791640" y="5156280"/>
            <a:ext cx="345600" cy="26208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22aacf"/>
          </a:solidFill>
          <a:ln w="63500">
            <a:solidFill>
              <a:srgbClr val="22aac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标题 1"/>
          <p:cNvSpPr/>
          <p:nvPr/>
        </p:nvSpPr>
        <p:spPr>
          <a:xfrm>
            <a:off x="541440" y="228600"/>
            <a:ext cx="11124000" cy="43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poppins-bold"/>
                <a:ea typeface="poppins-bold"/>
              </a:rPr>
              <a:t>Docker architecture - different View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标题 1"/>
          <p:cNvSpPr/>
          <p:nvPr/>
        </p:nvSpPr>
        <p:spPr>
          <a:xfrm flipH="1" flipV="1">
            <a:off x="292680" y="288720"/>
            <a:ext cx="172080" cy="123840"/>
          </a:xfrm>
          <a:custGeom>
            <a:avLst/>
            <a:gdLst>
              <a:gd name="textAreaLeft" fmla="*/ 720 w 172080"/>
              <a:gd name="textAreaRight" fmla="*/ 173880 w 172080"/>
              <a:gd name="textAreaTop" fmla="*/ 720 h 123840"/>
              <a:gd name="textAreaBottom" fmla="*/ 125640 h 123840"/>
            </a:gdLst>
            <a:ahLst/>
            <a:rect l="textAreaLeft" t="textAreaTop" r="textAreaRight" b="textAreaBottom"/>
            <a:pathLst>
              <a:path w="121644" h="124921">
                <a:moveTo>
                  <a:pt x="86420" y="0"/>
                </a:moveTo>
                <a:lnTo>
                  <a:pt x="106489" y="0"/>
                </a:lnTo>
                <a:cubicBezTo>
                  <a:pt x="111131" y="0"/>
                  <a:pt x="114817" y="1297"/>
                  <a:pt x="117548" y="3891"/>
                </a:cubicBezTo>
                <a:cubicBezTo>
                  <a:pt x="120278" y="6485"/>
                  <a:pt x="121644" y="10103"/>
                  <a:pt x="121644" y="14745"/>
                </a:cubicBezTo>
                <a:lnTo>
                  <a:pt x="121644" y="61846"/>
                </a:lnTo>
                <a:cubicBezTo>
                  <a:pt x="121644" y="80413"/>
                  <a:pt x="117548" y="95568"/>
                  <a:pt x="109356" y="107309"/>
                </a:cubicBezTo>
                <a:cubicBezTo>
                  <a:pt x="101165" y="119050"/>
                  <a:pt x="88331" y="124921"/>
                  <a:pt x="70856" y="124921"/>
                </a:cubicBezTo>
                <a:lnTo>
                  <a:pt x="70856" y="104442"/>
                </a:lnTo>
                <a:cubicBezTo>
                  <a:pt x="85601" y="101711"/>
                  <a:pt x="93246" y="88195"/>
                  <a:pt x="93792" y="63894"/>
                </a:cubicBezTo>
                <a:lnTo>
                  <a:pt x="83143" y="63894"/>
                </a:lnTo>
                <a:cubicBezTo>
                  <a:pt x="74952" y="63894"/>
                  <a:pt x="70856" y="60071"/>
                  <a:pt x="70856" y="52426"/>
                </a:cubicBezTo>
                <a:lnTo>
                  <a:pt x="70856" y="14745"/>
                </a:lnTo>
                <a:cubicBezTo>
                  <a:pt x="70856" y="4915"/>
                  <a:pt x="76044" y="0"/>
                  <a:pt x="86420" y="0"/>
                </a:cubicBezTo>
                <a:close/>
                <a:moveTo>
                  <a:pt x="15564" y="0"/>
                </a:moveTo>
                <a:lnTo>
                  <a:pt x="35633" y="0"/>
                </a:lnTo>
                <a:cubicBezTo>
                  <a:pt x="40275" y="0"/>
                  <a:pt x="43961" y="1297"/>
                  <a:pt x="46691" y="3891"/>
                </a:cubicBezTo>
                <a:cubicBezTo>
                  <a:pt x="49422" y="6485"/>
                  <a:pt x="50787" y="10103"/>
                  <a:pt x="50787" y="14745"/>
                </a:cubicBezTo>
                <a:lnTo>
                  <a:pt x="50787" y="61846"/>
                </a:lnTo>
                <a:cubicBezTo>
                  <a:pt x="50787" y="80413"/>
                  <a:pt x="46691" y="95568"/>
                  <a:pt x="38500" y="107309"/>
                </a:cubicBezTo>
                <a:cubicBezTo>
                  <a:pt x="30308" y="119050"/>
                  <a:pt x="17475" y="124921"/>
                  <a:pt x="0" y="124921"/>
                </a:cubicBezTo>
                <a:lnTo>
                  <a:pt x="0" y="104442"/>
                </a:lnTo>
                <a:cubicBezTo>
                  <a:pt x="14744" y="101711"/>
                  <a:pt x="22390" y="88195"/>
                  <a:pt x="22936" y="63894"/>
                </a:cubicBezTo>
                <a:lnTo>
                  <a:pt x="12287" y="63894"/>
                </a:lnTo>
                <a:cubicBezTo>
                  <a:pt x="4095" y="63894"/>
                  <a:pt x="0" y="60071"/>
                  <a:pt x="0" y="52426"/>
                </a:cubicBezTo>
                <a:lnTo>
                  <a:pt x="0" y="14745"/>
                </a:lnTo>
                <a:cubicBezTo>
                  <a:pt x="0" y="4915"/>
                  <a:pt x="5188" y="0"/>
                  <a:pt x="15564" y="0"/>
                </a:cubicBez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cxnSp>
        <p:nvCxnSpPr>
          <p:cNvPr id="84" name="标题 1"/>
          <p:cNvCxnSpPr/>
          <p:nvPr/>
        </p:nvCxnSpPr>
        <p:spPr>
          <a:xfrm>
            <a:off x="293040" y="781560"/>
            <a:ext cx="11899800" cy="1080"/>
          </a:xfrm>
          <a:prstGeom prst="straightConnector1">
            <a:avLst/>
          </a:prstGeom>
          <a:ln cap="sq" w="38100">
            <a:solidFill>
              <a:srgbClr val="22aacf"/>
            </a:solidFill>
            <a:miter/>
          </a:ln>
        </p:spPr>
      </p:cxnSp>
      <p:cxnSp>
        <p:nvCxnSpPr>
          <p:cNvPr id="85" name="标题 1"/>
          <p:cNvCxnSpPr/>
          <p:nvPr/>
        </p:nvCxnSpPr>
        <p:spPr>
          <a:xfrm>
            <a:off x="293040" y="842400"/>
            <a:ext cx="11899800" cy="1080"/>
          </a:xfrm>
          <a:prstGeom prst="straightConnector1">
            <a:avLst/>
          </a:prstGeom>
          <a:ln cap="sq" w="9525">
            <a:solidFill>
              <a:srgbClr val="22aacf"/>
            </a:solidFill>
            <a:miter/>
          </a:ln>
        </p:spPr>
      </p:cxnSp>
      <p:pic>
        <p:nvPicPr>
          <p:cNvPr id="86" name="" descr=""/>
          <p:cNvPicPr/>
          <p:nvPr/>
        </p:nvPicPr>
        <p:blipFill>
          <a:blip r:embed="rId1"/>
          <a:stretch/>
        </p:blipFill>
        <p:spPr>
          <a:xfrm>
            <a:off x="2755800" y="1257480"/>
            <a:ext cx="6234480" cy="4675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标题 10"/>
          <p:cNvSpPr/>
          <p:nvPr/>
        </p:nvSpPr>
        <p:spPr>
          <a:xfrm>
            <a:off x="541440" y="228600"/>
            <a:ext cx="11124000" cy="43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poppins-bold"/>
                <a:ea typeface="poppins-bold"/>
              </a:rPr>
              <a:t>Doc</a:t>
            </a:r>
            <a:r>
              <a:rPr b="0" lang="en-US" sz="3200" spc="-1" strike="noStrike">
                <a:solidFill>
                  <a:srgbClr val="000000"/>
                </a:solidFill>
                <a:latin typeface="poppins-bold"/>
                <a:ea typeface="poppins-bold"/>
              </a:rPr>
              <a:t>ker </a:t>
            </a:r>
            <a:r>
              <a:rPr b="0" lang="en-US" sz="3200" spc="-1" strike="noStrike">
                <a:solidFill>
                  <a:srgbClr val="000000"/>
                </a:solidFill>
                <a:latin typeface="poppins-bold"/>
                <a:ea typeface="poppins-bold"/>
              </a:rPr>
              <a:t>Auf</a:t>
            </a:r>
            <a:r>
              <a:rPr b="0" lang="en-US" sz="3200" spc="-1" strike="noStrike">
                <a:solidFill>
                  <a:srgbClr val="000000"/>
                </a:solidFill>
                <a:latin typeface="poppins-bold"/>
                <a:ea typeface="poppins-bold"/>
              </a:rPr>
              <a:t>s – </a:t>
            </a:r>
            <a:r>
              <a:rPr b="0" lang="en-US" sz="3200" spc="-1" strike="noStrike">
                <a:solidFill>
                  <a:srgbClr val="000000"/>
                </a:solidFill>
                <a:latin typeface="poppins-bold"/>
                <a:ea typeface="poppins-bold"/>
              </a:rPr>
              <a:t>Lay</a:t>
            </a:r>
            <a:r>
              <a:rPr b="0" lang="en-US" sz="3200" spc="-1" strike="noStrike">
                <a:solidFill>
                  <a:srgbClr val="000000"/>
                </a:solidFill>
                <a:latin typeface="poppins-bold"/>
                <a:ea typeface="poppins-bold"/>
              </a:rPr>
              <a:t>ere</a:t>
            </a:r>
            <a:r>
              <a:rPr b="0" lang="en-US" sz="3200" spc="-1" strike="noStrike">
                <a:solidFill>
                  <a:srgbClr val="000000"/>
                </a:solidFill>
                <a:latin typeface="poppins-bold"/>
                <a:ea typeface="poppins-bold"/>
              </a:rPr>
              <a:t>d </a:t>
            </a:r>
            <a:r>
              <a:rPr b="0" lang="en-US" sz="3200" spc="-1" strike="noStrike">
                <a:solidFill>
                  <a:srgbClr val="000000"/>
                </a:solidFill>
                <a:latin typeface="poppins-bold"/>
                <a:ea typeface="poppins-bold"/>
              </a:rPr>
              <a:t>vie</a:t>
            </a:r>
            <a:r>
              <a:rPr b="0" lang="en-US" sz="3200" spc="-1" strike="noStrike">
                <a:solidFill>
                  <a:srgbClr val="000000"/>
                </a:solidFill>
                <a:latin typeface="poppins-bold"/>
                <a:ea typeface="poppins-bold"/>
              </a:rPr>
              <a:t>w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标题 11"/>
          <p:cNvSpPr/>
          <p:nvPr/>
        </p:nvSpPr>
        <p:spPr>
          <a:xfrm flipH="1" flipV="1">
            <a:off x="292680" y="288720"/>
            <a:ext cx="172080" cy="123840"/>
          </a:xfrm>
          <a:custGeom>
            <a:avLst/>
            <a:gdLst>
              <a:gd name="textAreaLeft" fmla="*/ 720 w 172080"/>
              <a:gd name="textAreaRight" fmla="*/ 173880 w 172080"/>
              <a:gd name="textAreaTop" fmla="*/ 720 h 123840"/>
              <a:gd name="textAreaBottom" fmla="*/ 125640 h 123840"/>
            </a:gdLst>
            <a:ahLst/>
            <a:rect l="textAreaLeft" t="textAreaTop" r="textAreaRight" b="textAreaBottom"/>
            <a:pathLst>
              <a:path w="121644" h="124921">
                <a:moveTo>
                  <a:pt x="86420" y="0"/>
                </a:moveTo>
                <a:lnTo>
                  <a:pt x="106489" y="0"/>
                </a:lnTo>
                <a:cubicBezTo>
                  <a:pt x="111131" y="0"/>
                  <a:pt x="114817" y="1297"/>
                  <a:pt x="117548" y="3891"/>
                </a:cubicBezTo>
                <a:cubicBezTo>
                  <a:pt x="120278" y="6485"/>
                  <a:pt x="121644" y="10103"/>
                  <a:pt x="121644" y="14745"/>
                </a:cubicBezTo>
                <a:lnTo>
                  <a:pt x="121644" y="61846"/>
                </a:lnTo>
                <a:cubicBezTo>
                  <a:pt x="121644" y="80413"/>
                  <a:pt x="117548" y="95568"/>
                  <a:pt x="109356" y="107309"/>
                </a:cubicBezTo>
                <a:cubicBezTo>
                  <a:pt x="101165" y="119050"/>
                  <a:pt x="88331" y="124921"/>
                  <a:pt x="70856" y="124921"/>
                </a:cubicBezTo>
                <a:lnTo>
                  <a:pt x="70856" y="104442"/>
                </a:lnTo>
                <a:cubicBezTo>
                  <a:pt x="85601" y="101711"/>
                  <a:pt x="93246" y="88195"/>
                  <a:pt x="93792" y="63894"/>
                </a:cubicBezTo>
                <a:lnTo>
                  <a:pt x="83143" y="63894"/>
                </a:lnTo>
                <a:cubicBezTo>
                  <a:pt x="74952" y="63894"/>
                  <a:pt x="70856" y="60071"/>
                  <a:pt x="70856" y="52426"/>
                </a:cubicBezTo>
                <a:lnTo>
                  <a:pt x="70856" y="14745"/>
                </a:lnTo>
                <a:cubicBezTo>
                  <a:pt x="70856" y="4915"/>
                  <a:pt x="76044" y="0"/>
                  <a:pt x="86420" y="0"/>
                </a:cubicBezTo>
                <a:close/>
                <a:moveTo>
                  <a:pt x="15564" y="0"/>
                </a:moveTo>
                <a:lnTo>
                  <a:pt x="35633" y="0"/>
                </a:lnTo>
                <a:cubicBezTo>
                  <a:pt x="40275" y="0"/>
                  <a:pt x="43961" y="1297"/>
                  <a:pt x="46691" y="3891"/>
                </a:cubicBezTo>
                <a:cubicBezTo>
                  <a:pt x="49422" y="6485"/>
                  <a:pt x="50787" y="10103"/>
                  <a:pt x="50787" y="14745"/>
                </a:cubicBezTo>
                <a:lnTo>
                  <a:pt x="50787" y="61846"/>
                </a:lnTo>
                <a:cubicBezTo>
                  <a:pt x="50787" y="80413"/>
                  <a:pt x="46691" y="95568"/>
                  <a:pt x="38500" y="107309"/>
                </a:cubicBezTo>
                <a:cubicBezTo>
                  <a:pt x="30308" y="119050"/>
                  <a:pt x="17475" y="124921"/>
                  <a:pt x="0" y="124921"/>
                </a:cubicBezTo>
                <a:lnTo>
                  <a:pt x="0" y="104442"/>
                </a:lnTo>
                <a:cubicBezTo>
                  <a:pt x="14744" y="101711"/>
                  <a:pt x="22390" y="88195"/>
                  <a:pt x="22936" y="63894"/>
                </a:cubicBezTo>
                <a:lnTo>
                  <a:pt x="12287" y="63894"/>
                </a:lnTo>
                <a:cubicBezTo>
                  <a:pt x="4095" y="63894"/>
                  <a:pt x="0" y="60071"/>
                  <a:pt x="0" y="52426"/>
                </a:cubicBezTo>
                <a:lnTo>
                  <a:pt x="0" y="14745"/>
                </a:lnTo>
                <a:cubicBezTo>
                  <a:pt x="0" y="4915"/>
                  <a:pt x="5188" y="0"/>
                  <a:pt x="15564" y="0"/>
                </a:cubicBez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cxnSp>
        <p:nvCxnSpPr>
          <p:cNvPr id="89" name="标题 12"/>
          <p:cNvCxnSpPr/>
          <p:nvPr/>
        </p:nvCxnSpPr>
        <p:spPr>
          <a:xfrm>
            <a:off x="293040" y="781560"/>
            <a:ext cx="11899800" cy="1080"/>
          </a:xfrm>
          <a:prstGeom prst="straightConnector1">
            <a:avLst/>
          </a:prstGeom>
          <a:ln cap="sq" w="38100">
            <a:solidFill>
              <a:srgbClr val="22aacf"/>
            </a:solidFill>
            <a:miter/>
          </a:ln>
        </p:spPr>
      </p:cxnSp>
      <p:cxnSp>
        <p:nvCxnSpPr>
          <p:cNvPr id="90" name="标题 13"/>
          <p:cNvCxnSpPr/>
          <p:nvPr/>
        </p:nvCxnSpPr>
        <p:spPr>
          <a:xfrm>
            <a:off x="293040" y="842400"/>
            <a:ext cx="11899800" cy="1080"/>
          </a:xfrm>
          <a:prstGeom prst="straightConnector1">
            <a:avLst/>
          </a:prstGeom>
          <a:ln cap="sq" w="9525">
            <a:solidFill>
              <a:srgbClr val="22aacf"/>
            </a:solidFill>
            <a:miter/>
          </a:ln>
        </p:spPr>
      </p:cxnSp>
      <p:pic>
        <p:nvPicPr>
          <p:cNvPr id="91" name="" descr=""/>
          <p:cNvPicPr/>
          <p:nvPr/>
        </p:nvPicPr>
        <p:blipFill>
          <a:blip r:embed="rId1"/>
          <a:stretch/>
        </p:blipFill>
        <p:spPr>
          <a:xfrm>
            <a:off x="2262960" y="1270440"/>
            <a:ext cx="7705440" cy="4333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22aacf"/>
      </a:accent1>
      <a:accent2>
        <a:srgbClr val="14729d"/>
      </a:accent2>
      <a:accent3>
        <a:srgbClr val="b3d73b"/>
      </a:accent3>
      <a:accent4>
        <a:srgbClr val="cae0eb"/>
      </a:accent4>
      <a:accent5>
        <a:srgbClr val="5b9bd5"/>
      </a:accent5>
      <a:accent6>
        <a:srgbClr val="70ad47"/>
      </a:accent6>
      <a:hlink>
        <a:srgbClr val="000000"/>
      </a:hlink>
      <a:folHlink>
        <a:srgbClr val="000000"/>
      </a:folHlink>
    </a:clrScheme>
    <a:fontScheme name="Office">
      <a:majorFont>
        <a:latin typeface="等线 Light" panose="020F0302020204030204" pitchFamily="0" charset="1"/>
        <a:ea typeface=""/>
        <a:cs typeface=""/>
      </a:majorFont>
      <a:minorFont>
        <a:latin typeface="等线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1389</TotalTime>
  <Application>LibreOffice/24.2.7.2$Linux_X86_64 LibreOffice_project/420$Build-2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en-IN</dc:language>
  <cp:lastModifiedBy/>
  <dcterms:modified xsi:type="dcterms:W3CDTF">2025-07-17T16:43:07Z</dcterms:modified>
  <cp:revision>4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