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3" name="标题 1"/>
          <p:cNvSpPr/>
          <p:nvPr/>
        </p:nvSpPr>
        <p:spPr>
          <a:xfrm>
            <a:off x="3094200" y="1159560"/>
            <a:ext cx="6003000" cy="37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8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Docker Monitoring &amp; Logging - Day 3  (Conceptual &amp; Architectural)</a:t>
            </a:r>
            <a:endParaRPr b="0" lang="en-IN" sz="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>
            <a:off x="3074400" y="3911040"/>
            <a:ext cx="296280" cy="29628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标题 1"/>
          <p:cNvSpPr/>
          <p:nvPr/>
        </p:nvSpPr>
        <p:spPr>
          <a:xfrm>
            <a:off x="5960160" y="3911040"/>
            <a:ext cx="296280" cy="29628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标题 1"/>
          <p:cNvSpPr/>
          <p:nvPr/>
        </p:nvSpPr>
        <p:spPr>
          <a:xfrm>
            <a:off x="8846280" y="3911040"/>
            <a:ext cx="296280" cy="296280"/>
          </a:xfrm>
          <a:prstGeom prst="chevron">
            <a:avLst>
              <a:gd name="adj" fmla="val 50000"/>
            </a:avLst>
          </a:prstGeom>
          <a:solidFill>
            <a:schemeClr val="tx1">
              <a:lumMod val="25000"/>
              <a:lumOff val="75000"/>
              <a:alpha val="8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108000" rIns="108000" tIns="108000" bIns="108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605880" y="3050640"/>
            <a:ext cx="2301840" cy="271728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1179000" y="3147480"/>
            <a:ext cx="115596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01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3600000" y="3960000"/>
            <a:ext cx="1981440" cy="156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Prometheus Server Scrapes metrics from exporters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3498480" y="3050640"/>
            <a:ext cx="2301840" cy="271728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4007520" y="3147480"/>
            <a:ext cx="128376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02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>
            <a:off x="720000" y="3924000"/>
            <a:ext cx="1981440" cy="156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Cadvisor Provides metrics from Docker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标题 1"/>
          <p:cNvSpPr/>
          <p:nvPr/>
        </p:nvSpPr>
        <p:spPr>
          <a:xfrm>
            <a:off x="6391080" y="3050640"/>
            <a:ext cx="2301840" cy="271728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6899760" y="3147480"/>
            <a:ext cx="128376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03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6551280" y="3911400"/>
            <a:ext cx="1981440" cy="156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Service Discovery Configured with target IPs or services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9283320" y="3050640"/>
            <a:ext cx="2301840" cy="2717280"/>
          </a:xfrm>
          <a:prstGeom prst="round2DiagRect">
            <a:avLst>
              <a:gd name="adj1" fmla="val 24200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9792360" y="3147480"/>
            <a:ext cx="128376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000" spc="-1" strike="noStrike">
                <a:solidFill>
                  <a:srgbClr val="155550"/>
                </a:solidFill>
                <a:latin typeface="poppins-bold"/>
                <a:ea typeface="poppins-bold"/>
              </a:rPr>
              <a:t>04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9443520" y="3911400"/>
            <a:ext cx="1981440" cy="1564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Time- Series Database Stores metrics efficiently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Prometheus Architecture for Docker Monitoring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24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Visualization using Grafana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标题 1"/>
          <p:cNvSpPr/>
          <p:nvPr/>
        </p:nvSpPr>
        <p:spPr>
          <a:xfrm>
            <a:off x="486756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05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6095880" y="2293560"/>
            <a:ext cx="5399280" cy="115128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6095880" y="5084640"/>
            <a:ext cx="5399280" cy="1151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6095880" y="3688920"/>
            <a:ext cx="5399280" cy="115128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155550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6523920" y="3993840"/>
            <a:ext cx="4660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Supports alerting and notifications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6523920" y="2598480"/>
            <a:ext cx="4660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Creates dashboards and graphs for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标题 1"/>
          <p:cNvSpPr/>
          <p:nvPr/>
        </p:nvSpPr>
        <p:spPr>
          <a:xfrm>
            <a:off x="6523920" y="5389560"/>
            <a:ext cx="4660200" cy="21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Easy to share and export dashboards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标题 1"/>
          <p:cNvSpPr/>
          <p:nvPr/>
        </p:nvSpPr>
        <p:spPr>
          <a:xfrm>
            <a:off x="5587560" y="2694600"/>
            <a:ext cx="349200" cy="34920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5587560" y="4089960"/>
            <a:ext cx="349200" cy="34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>
            <a:off x="5587560" y="5485320"/>
            <a:ext cx="349200" cy="3492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标题 1"/>
          <p:cNvSpPr/>
          <p:nvPr/>
        </p:nvSpPr>
        <p:spPr>
          <a:xfrm>
            <a:off x="6523920" y="1324800"/>
            <a:ext cx="466020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Grafana Integration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41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Centralized Logging with Loki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486756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06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标题 1"/>
          <p:cNvSpPr/>
          <p:nvPr/>
        </p:nvSpPr>
        <p:spPr>
          <a:xfrm>
            <a:off x="660240" y="2117880"/>
            <a:ext cx="10816200" cy="4015440"/>
          </a:xfrm>
          <a:custGeom>
            <a:avLst/>
            <a:gdLst>
              <a:gd name="textAreaLeft" fmla="*/ 0 w 10816200"/>
              <a:gd name="textAreaRight" fmla="*/ 10816920 w 10816200"/>
              <a:gd name="textAreaTop" fmla="*/ 0 h 4015440"/>
              <a:gd name="textAreaBottom" fmla="*/ 4016160 h 4015440"/>
            </a:gdLst>
            <a:ahLst/>
            <a:rect l="textAreaLeft" t="textAreaTop" r="textAreaRight" b="textAreaBottom"/>
            <a:pathLst>
              <a:path w="10816976" h="5555534">
                <a:moveTo>
                  <a:pt x="0" y="3260407"/>
                </a:moveTo>
                <a:lnTo>
                  <a:pt x="0" y="5555535"/>
                </a:lnTo>
                <a:lnTo>
                  <a:pt x="10816976" y="5555535"/>
                </a:lnTo>
                <a:cubicBezTo>
                  <a:pt x="10816976" y="5555535"/>
                  <a:pt x="10816976" y="1300849"/>
                  <a:pt x="10816976" y="0"/>
                </a:cubicBezTo>
                <a:cubicBezTo>
                  <a:pt x="7367032" y="2618268"/>
                  <a:pt x="3276928" y="3260407"/>
                  <a:pt x="0" y="3260407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90000">
                <a:srgbClr val="f2f2f2"/>
              </a:gs>
            </a:gsLst>
            <a:lin ang="1680000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标题 1"/>
          <p:cNvSpPr/>
          <p:nvPr/>
        </p:nvSpPr>
        <p:spPr>
          <a:xfrm>
            <a:off x="660240" y="1899000"/>
            <a:ext cx="10857960" cy="2575080"/>
          </a:xfrm>
          <a:custGeom>
            <a:avLst/>
            <a:gdLst>
              <a:gd name="textAreaLeft" fmla="*/ 0 w 10857960"/>
              <a:gd name="textAreaRight" fmla="*/ 10858680 w 10857960"/>
              <a:gd name="textAreaTop" fmla="*/ 0 h 2575080"/>
              <a:gd name="textAreaBottom" fmla="*/ 2575800 h 2575080"/>
            </a:gdLst>
            <a:ahLst/>
            <a:rect l="textAreaLeft" t="textAreaTop" r="textAreaRight" b="textAreaBottom"/>
            <a:pathLst>
              <a:path w="10858500" h="3562841">
                <a:moveTo>
                  <a:pt x="10858500" y="0"/>
                </a:moveTo>
                <a:cubicBezTo>
                  <a:pt x="9232147" y="1988558"/>
                  <a:pt x="5366964" y="3566976"/>
                  <a:pt x="0" y="3562834"/>
                </a:cubicBezTo>
                <a:cubicBezTo>
                  <a:pt x="3993215" y="3455120"/>
                  <a:pt x="8034875" y="2543697"/>
                  <a:pt x="10342912" y="368712"/>
                </a:cubicBezTo>
                <a:cubicBezTo>
                  <a:pt x="10280626" y="269284"/>
                  <a:pt x="10197578" y="128428"/>
                  <a:pt x="10197578" y="128428"/>
                </a:cubicBezTo>
                <a:lnTo>
                  <a:pt x="10858500" y="0"/>
                </a:lnTo>
                <a:close/>
              </a:path>
            </a:pathLst>
          </a:custGeom>
          <a:gradFill rotWithShape="0">
            <a:gsLst>
              <a:gs pos="10000">
                <a:srgbClr val="7ddfd7"/>
              </a:gs>
              <a:gs pos="90000">
                <a:srgbClr val="155550"/>
              </a:gs>
            </a:gsLst>
            <a:lin ang="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1987200" y="4366800"/>
            <a:ext cx="151200" cy="15120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标题 1"/>
          <p:cNvSpPr/>
          <p:nvPr/>
        </p:nvSpPr>
        <p:spPr>
          <a:xfrm>
            <a:off x="805320" y="4709880"/>
            <a:ext cx="251496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Promtail Collects logs from container stdout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>
            <a:off x="5769360" y="3959640"/>
            <a:ext cx="151200" cy="15120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标题 1"/>
          <p:cNvSpPr/>
          <p:nvPr/>
        </p:nvSpPr>
        <p:spPr>
          <a:xfrm>
            <a:off x="4587480" y="4470840"/>
            <a:ext cx="251496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Loki Indexes and stores logs (like Prometheus for logs)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标题 1"/>
          <p:cNvSpPr/>
          <p:nvPr/>
        </p:nvSpPr>
        <p:spPr>
          <a:xfrm>
            <a:off x="9551520" y="2882880"/>
            <a:ext cx="151200" cy="15120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2" name="标题 1"/>
          <p:cNvSpPr/>
          <p:nvPr/>
        </p:nvSpPr>
        <p:spPr>
          <a:xfrm>
            <a:off x="8369640" y="3659040"/>
            <a:ext cx="251496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Grafana Unified UI for metrics and logs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Loki-based Logging Architecture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56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Architecture Deep Dive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486756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07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标题 1"/>
          <p:cNvSpPr/>
          <p:nvPr/>
        </p:nvSpPr>
        <p:spPr>
          <a:xfrm>
            <a:off x="-2556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 flipH="1">
            <a:off x="956520" y="1572480"/>
            <a:ext cx="10277280" cy="4779360"/>
          </a:xfrm>
          <a:custGeom>
            <a:avLst/>
            <a:gdLst>
              <a:gd name="textAreaLeft" fmla="*/ -360 w 10277280"/>
              <a:gd name="textAreaRight" fmla="*/ 10277640 w 10277280"/>
              <a:gd name="textAreaTop" fmla="*/ 0 h 4779360"/>
              <a:gd name="textAreaBottom" fmla="*/ 4780080 h 4779360"/>
            </a:gdLst>
            <a:ahLst/>
            <a:rect l="textAreaLeft" t="textAreaTop" r="textAreaRight" b="textAreaBottom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>
            <a:off x="957240" y="1572480"/>
            <a:ext cx="10277280" cy="562680"/>
          </a:xfrm>
          <a:custGeom>
            <a:avLst/>
            <a:gdLst>
              <a:gd name="textAreaLeft" fmla="*/ 0 w 10277280"/>
              <a:gd name="textAreaRight" fmla="*/ 10278000 w 10277280"/>
              <a:gd name="textAreaTop" fmla="*/ 0 h 562680"/>
              <a:gd name="textAreaBottom" fmla="*/ 563400 h 562680"/>
            </a:gdLst>
            <a:ahLst/>
            <a:rect l="textAreaLeft" t="textAreaTop" r="textAreaRight" b="textAreaBottom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标题 1"/>
          <p:cNvSpPr/>
          <p:nvPr/>
        </p:nvSpPr>
        <p:spPr>
          <a:xfrm>
            <a:off x="5596560" y="1362240"/>
            <a:ext cx="998640" cy="998640"/>
          </a:xfrm>
          <a:custGeom>
            <a:avLst/>
            <a:gdLst>
              <a:gd name="textAreaLeft" fmla="*/ 0 w 998640"/>
              <a:gd name="textAreaRight" fmla="*/ 999360 w 998640"/>
              <a:gd name="textAreaTop" fmla="*/ 0 h 998640"/>
              <a:gd name="textAreaBottom" fmla="*/ 999360 h 99864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标题 1"/>
          <p:cNvSpPr/>
          <p:nvPr/>
        </p:nvSpPr>
        <p:spPr>
          <a:xfrm>
            <a:off x="5693040" y="1459080"/>
            <a:ext cx="805320" cy="805320"/>
          </a:xfrm>
          <a:custGeom>
            <a:avLst/>
            <a:gdLst>
              <a:gd name="textAreaLeft" fmla="*/ 0 w 805320"/>
              <a:gd name="textAreaRight" fmla="*/ 806040 w 805320"/>
              <a:gd name="textAreaTop" fmla="*/ 0 h 805320"/>
              <a:gd name="textAreaBottom" fmla="*/ 806040 h 80532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5844240" y="1641600"/>
            <a:ext cx="502560" cy="439920"/>
          </a:xfrm>
          <a:custGeom>
            <a:avLst/>
            <a:gdLst>
              <a:gd name="textAreaLeft" fmla="*/ 0 w 502560"/>
              <a:gd name="textAreaRight" fmla="*/ 503280 w 502560"/>
              <a:gd name="textAreaTop" fmla="*/ 0 h 439920"/>
              <a:gd name="textAreaBottom" fmla="*/ 440640 h 43992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Monitoring  Architecture Diagram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700000" y="2154600"/>
            <a:ext cx="6300000" cy="4145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标题 1"/>
          <p:cNvSpPr/>
          <p:nvPr/>
        </p:nvSpPr>
        <p:spPr>
          <a:xfrm>
            <a:off x="-2556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标题 1"/>
          <p:cNvSpPr/>
          <p:nvPr/>
        </p:nvSpPr>
        <p:spPr>
          <a:xfrm flipH="1">
            <a:off x="956520" y="1572480"/>
            <a:ext cx="10277280" cy="4779360"/>
          </a:xfrm>
          <a:custGeom>
            <a:avLst/>
            <a:gdLst>
              <a:gd name="textAreaLeft" fmla="*/ -360 w 10277280"/>
              <a:gd name="textAreaRight" fmla="*/ 10277640 w 10277280"/>
              <a:gd name="textAreaTop" fmla="*/ 0 h 4779360"/>
              <a:gd name="textAreaBottom" fmla="*/ 4780080 h 4779360"/>
            </a:gdLst>
            <a:ahLst/>
            <a:rect l="textAreaLeft" t="textAreaTop" r="textAreaRight" b="textAreaBottom"/>
            <a:pathLst>
              <a:path w="10277872" h="3776846">
                <a:moveTo>
                  <a:pt x="9927634" y="0"/>
                </a:moveTo>
                <a:lnTo>
                  <a:pt x="8856124" y="0"/>
                </a:lnTo>
                <a:lnTo>
                  <a:pt x="8682031" y="0"/>
                </a:lnTo>
                <a:lnTo>
                  <a:pt x="7771551" y="0"/>
                </a:lnTo>
                <a:lnTo>
                  <a:pt x="7610521" y="0"/>
                </a:lnTo>
                <a:lnTo>
                  <a:pt x="6615193" y="0"/>
                </a:lnTo>
                <a:lnTo>
                  <a:pt x="6525948" y="0"/>
                </a:lnTo>
                <a:lnTo>
                  <a:pt x="5840244" y="0"/>
                </a:lnTo>
                <a:lnTo>
                  <a:pt x="5369590" y="0"/>
                </a:lnTo>
                <a:lnTo>
                  <a:pt x="4908282" y="0"/>
                </a:lnTo>
                <a:lnTo>
                  <a:pt x="4683886" y="0"/>
                </a:lnTo>
                <a:lnTo>
                  <a:pt x="4594641" y="0"/>
                </a:lnTo>
                <a:lnTo>
                  <a:pt x="3751924" y="0"/>
                </a:lnTo>
                <a:lnTo>
                  <a:pt x="3662679" y="0"/>
                </a:lnTo>
                <a:lnTo>
                  <a:pt x="3599313" y="0"/>
                </a:lnTo>
                <a:lnTo>
                  <a:pt x="3438283" y="0"/>
                </a:lnTo>
                <a:lnTo>
                  <a:pt x="2667351" y="0"/>
                </a:lnTo>
                <a:lnTo>
                  <a:pt x="2527803" y="0"/>
                </a:lnTo>
                <a:lnTo>
                  <a:pt x="2506321" y="0"/>
                </a:lnTo>
                <a:lnTo>
                  <a:pt x="2353710" y="0"/>
                </a:lnTo>
                <a:lnTo>
                  <a:pt x="1595841" y="0"/>
                </a:lnTo>
                <a:lnTo>
                  <a:pt x="1421748" y="0"/>
                </a:lnTo>
                <a:lnTo>
                  <a:pt x="1282200" y="0"/>
                </a:lnTo>
                <a:lnTo>
                  <a:pt x="350238" y="0"/>
                </a:lnTo>
                <a:cubicBezTo>
                  <a:pt x="156788" y="0"/>
                  <a:pt x="0" y="161928"/>
                  <a:pt x="0" y="361656"/>
                </a:cubicBezTo>
                <a:lnTo>
                  <a:pt x="0" y="972817"/>
                </a:lnTo>
                <a:lnTo>
                  <a:pt x="0" y="2441301"/>
                </a:lnTo>
                <a:lnTo>
                  <a:pt x="0" y="3052462"/>
                </a:lnTo>
                <a:cubicBezTo>
                  <a:pt x="0" y="3452495"/>
                  <a:pt x="314056" y="3776846"/>
                  <a:pt x="701504" y="3776846"/>
                </a:cubicBezTo>
                <a:lnTo>
                  <a:pt x="1633466" y="3776846"/>
                </a:lnTo>
                <a:lnTo>
                  <a:pt x="1773014" y="3776846"/>
                </a:lnTo>
                <a:lnTo>
                  <a:pt x="1946079" y="3776846"/>
                </a:lnTo>
                <a:lnTo>
                  <a:pt x="2704976" y="3776846"/>
                </a:lnTo>
                <a:lnTo>
                  <a:pt x="2857587" y="3776846"/>
                </a:lnTo>
                <a:lnTo>
                  <a:pt x="2878041" y="3776846"/>
                </a:lnTo>
                <a:lnTo>
                  <a:pt x="3017589" y="3776846"/>
                </a:lnTo>
                <a:lnTo>
                  <a:pt x="3789549" y="3776846"/>
                </a:lnTo>
                <a:lnTo>
                  <a:pt x="3949551" y="3776846"/>
                </a:lnTo>
                <a:lnTo>
                  <a:pt x="4013945" y="3776846"/>
                </a:lnTo>
                <a:lnTo>
                  <a:pt x="4102162" y="3776846"/>
                </a:lnTo>
                <a:lnTo>
                  <a:pt x="4945907" y="3776846"/>
                </a:lnTo>
                <a:lnTo>
                  <a:pt x="5019352" y="3776846"/>
                </a:lnTo>
                <a:lnTo>
                  <a:pt x="5034124" y="3776846"/>
                </a:lnTo>
                <a:lnTo>
                  <a:pt x="5258520" y="3776846"/>
                </a:lnTo>
                <a:lnTo>
                  <a:pt x="6175710" y="3776846"/>
                </a:lnTo>
                <a:lnTo>
                  <a:pt x="6190482" y="3776846"/>
                </a:lnTo>
                <a:lnTo>
                  <a:pt x="6263927" y="3776846"/>
                </a:lnTo>
                <a:lnTo>
                  <a:pt x="7260283" y="3776846"/>
                </a:lnTo>
                <a:lnTo>
                  <a:pt x="7420285" y="3776846"/>
                </a:lnTo>
                <a:lnTo>
                  <a:pt x="8331793" y="3776846"/>
                </a:lnTo>
                <a:lnTo>
                  <a:pt x="8504858" y="3776846"/>
                </a:lnTo>
                <a:lnTo>
                  <a:pt x="9576368" y="3776846"/>
                </a:lnTo>
                <a:cubicBezTo>
                  <a:pt x="9963816" y="3776846"/>
                  <a:pt x="10277872" y="3452495"/>
                  <a:pt x="10277872" y="3052462"/>
                </a:cubicBezTo>
                <a:lnTo>
                  <a:pt x="10277872" y="2441301"/>
                </a:lnTo>
                <a:lnTo>
                  <a:pt x="10277872" y="972817"/>
                </a:lnTo>
                <a:lnTo>
                  <a:pt x="10277872" y="361656"/>
                </a:lnTo>
                <a:cubicBezTo>
                  <a:pt x="10277872" y="161928"/>
                  <a:pt x="10121084" y="0"/>
                  <a:pt x="9927634" y="0"/>
                </a:cubicBezTo>
                <a:close/>
              </a:path>
            </a:pathLst>
          </a:custGeom>
          <a:solidFill>
            <a:schemeClr val="bg1"/>
          </a:solidFill>
          <a:ln w="19050">
            <a:solidFill>
              <a:srgbClr val="a5a5a5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957240" y="1572480"/>
            <a:ext cx="10277280" cy="562680"/>
          </a:xfrm>
          <a:custGeom>
            <a:avLst/>
            <a:gdLst>
              <a:gd name="textAreaLeft" fmla="*/ 0 w 10277280"/>
              <a:gd name="textAreaRight" fmla="*/ 10278000 w 10277280"/>
              <a:gd name="textAreaTop" fmla="*/ 0 h 562680"/>
              <a:gd name="textAreaBottom" fmla="*/ 563400 h 562680"/>
            </a:gdLst>
            <a:ahLst/>
            <a:rect l="textAreaLeft" t="textAreaTop" r="textAreaRight" b="textAreaBottom"/>
            <a:pathLst>
              <a:path w="10277872" h="563305">
                <a:moveTo>
                  <a:pt x="350238" y="0"/>
                </a:moveTo>
                <a:lnTo>
                  <a:pt x="1526690" y="0"/>
                </a:lnTo>
                <a:lnTo>
                  <a:pt x="1595841" y="0"/>
                </a:lnTo>
                <a:lnTo>
                  <a:pt x="2772293" y="0"/>
                </a:lnTo>
                <a:lnTo>
                  <a:pt x="2798192" y="2694"/>
                </a:lnTo>
                <a:lnTo>
                  <a:pt x="2824091" y="0"/>
                </a:lnTo>
                <a:lnTo>
                  <a:pt x="3662680" y="0"/>
                </a:lnTo>
                <a:lnTo>
                  <a:pt x="4044331" y="0"/>
                </a:lnTo>
                <a:lnTo>
                  <a:pt x="4069694" y="0"/>
                </a:lnTo>
                <a:lnTo>
                  <a:pt x="4908283" y="0"/>
                </a:lnTo>
                <a:lnTo>
                  <a:pt x="5220783" y="0"/>
                </a:lnTo>
                <a:lnTo>
                  <a:pt x="5289934" y="0"/>
                </a:lnTo>
                <a:lnTo>
                  <a:pt x="5369589" y="0"/>
                </a:lnTo>
                <a:lnTo>
                  <a:pt x="6466386" y="0"/>
                </a:lnTo>
                <a:lnTo>
                  <a:pt x="6518184" y="0"/>
                </a:lnTo>
                <a:lnTo>
                  <a:pt x="6546041" y="0"/>
                </a:lnTo>
                <a:lnTo>
                  <a:pt x="6615192" y="0"/>
                </a:lnTo>
                <a:lnTo>
                  <a:pt x="7356773" y="0"/>
                </a:lnTo>
                <a:lnTo>
                  <a:pt x="7763787" y="0"/>
                </a:lnTo>
                <a:lnTo>
                  <a:pt x="7791644" y="0"/>
                </a:lnTo>
                <a:lnTo>
                  <a:pt x="7843442" y="0"/>
                </a:lnTo>
                <a:lnTo>
                  <a:pt x="8602376" y="0"/>
                </a:lnTo>
                <a:lnTo>
                  <a:pt x="8682031" y="0"/>
                </a:lnTo>
                <a:lnTo>
                  <a:pt x="9089045" y="0"/>
                </a:lnTo>
                <a:lnTo>
                  <a:pt x="9927634" y="0"/>
                </a:lnTo>
                <a:cubicBezTo>
                  <a:pt x="10121083" y="0"/>
                  <a:pt x="10277872" y="161816"/>
                  <a:pt x="10277872" y="361406"/>
                </a:cubicBezTo>
                <a:lnTo>
                  <a:pt x="10277872" y="563305"/>
                </a:lnTo>
                <a:lnTo>
                  <a:pt x="9439283" y="563305"/>
                </a:lnTo>
                <a:lnTo>
                  <a:pt x="8952614" y="563305"/>
                </a:lnTo>
                <a:lnTo>
                  <a:pt x="8331793" y="563305"/>
                </a:lnTo>
                <a:lnTo>
                  <a:pt x="8141882" y="563305"/>
                </a:lnTo>
                <a:lnTo>
                  <a:pt x="8114025" y="563305"/>
                </a:lnTo>
                <a:lnTo>
                  <a:pt x="7493204" y="563305"/>
                </a:lnTo>
                <a:lnTo>
                  <a:pt x="7006535" y="563305"/>
                </a:lnTo>
                <a:lnTo>
                  <a:pt x="6965430" y="563305"/>
                </a:lnTo>
                <a:lnTo>
                  <a:pt x="6816624" y="563305"/>
                </a:lnTo>
                <a:lnTo>
                  <a:pt x="6195803" y="563305"/>
                </a:lnTo>
                <a:lnTo>
                  <a:pt x="6167946" y="563305"/>
                </a:lnTo>
                <a:lnTo>
                  <a:pt x="5640172" y="563305"/>
                </a:lnTo>
                <a:lnTo>
                  <a:pt x="5258521" y="563305"/>
                </a:lnTo>
                <a:lnTo>
                  <a:pt x="5019351" y="563305"/>
                </a:lnTo>
                <a:lnTo>
                  <a:pt x="4870545" y="563305"/>
                </a:lnTo>
                <a:lnTo>
                  <a:pt x="4419932" y="563305"/>
                </a:lnTo>
                <a:lnTo>
                  <a:pt x="3694093" y="563305"/>
                </a:lnTo>
                <a:lnTo>
                  <a:pt x="3312442" y="563305"/>
                </a:lnTo>
                <a:lnTo>
                  <a:pt x="3122531" y="563305"/>
                </a:lnTo>
                <a:lnTo>
                  <a:pt x="2473853" y="563305"/>
                </a:lnTo>
                <a:lnTo>
                  <a:pt x="1946079" y="563305"/>
                </a:lnTo>
                <a:lnTo>
                  <a:pt x="1176452" y="563305"/>
                </a:lnTo>
                <a:lnTo>
                  <a:pt x="0" y="563305"/>
                </a:lnTo>
                <a:lnTo>
                  <a:pt x="0" y="361406"/>
                </a:lnTo>
                <a:cubicBezTo>
                  <a:pt x="0" y="161816"/>
                  <a:pt x="156788" y="0"/>
                  <a:pt x="350238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>
            <a:off x="5596560" y="1362240"/>
            <a:ext cx="998640" cy="998640"/>
          </a:xfrm>
          <a:custGeom>
            <a:avLst/>
            <a:gdLst>
              <a:gd name="textAreaLeft" fmla="*/ 0 w 998640"/>
              <a:gd name="textAreaRight" fmla="*/ 999360 w 998640"/>
              <a:gd name="textAreaTop" fmla="*/ 0 h 998640"/>
              <a:gd name="textAreaBottom" fmla="*/ 999360 h 998640"/>
            </a:gdLst>
            <a:ahLst/>
            <a:rect l="textAreaLeft" t="textAreaTop" r="textAreaRight" b="textAreaBottom"/>
            <a:pathLst>
              <a:path w="1153668" h="1153668">
                <a:moveTo>
                  <a:pt x="1153668" y="576834"/>
                </a:moveTo>
                <a:cubicBezTo>
                  <a:pt x="1153668" y="895411"/>
                  <a:pt x="895411" y="1153668"/>
                  <a:pt x="576834" y="1153668"/>
                </a:cubicBezTo>
                <a:cubicBezTo>
                  <a:pt x="258257" y="1153668"/>
                  <a:pt x="0" y="895411"/>
                  <a:pt x="0" y="576834"/>
                </a:cubicBezTo>
                <a:cubicBezTo>
                  <a:pt x="0" y="258257"/>
                  <a:pt x="258257" y="0"/>
                  <a:pt x="576834" y="0"/>
                </a:cubicBezTo>
                <a:cubicBezTo>
                  <a:pt x="895411" y="0"/>
                  <a:pt x="1153668" y="258257"/>
                  <a:pt x="1153668" y="576834"/>
                </a:cubicBezTo>
                <a:close/>
              </a:path>
            </a:pathLst>
          </a:custGeom>
          <a:solidFill>
            <a:schemeClr val="bg1"/>
          </a:solidFill>
          <a:ln w="9525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标题 1"/>
          <p:cNvSpPr/>
          <p:nvPr/>
        </p:nvSpPr>
        <p:spPr>
          <a:xfrm>
            <a:off x="5693040" y="1459080"/>
            <a:ext cx="805320" cy="805320"/>
          </a:xfrm>
          <a:custGeom>
            <a:avLst/>
            <a:gdLst>
              <a:gd name="textAreaLeft" fmla="*/ 0 w 805320"/>
              <a:gd name="textAreaRight" fmla="*/ 806040 w 805320"/>
              <a:gd name="textAreaTop" fmla="*/ 0 h 805320"/>
              <a:gd name="textAreaBottom" fmla="*/ 806040 h 805320"/>
            </a:gdLst>
            <a:ahLst/>
            <a:rect l="textAreaLeft" t="textAreaTop" r="textAreaRight" b="textAreaBottom"/>
            <a:pathLst>
              <a:path w="930558" h="930558">
                <a:moveTo>
                  <a:pt x="930558" y="465279"/>
                </a:moveTo>
                <a:cubicBezTo>
                  <a:pt x="930558" y="722246"/>
                  <a:pt x="722246" y="930558"/>
                  <a:pt x="465279" y="930558"/>
                </a:cubicBezTo>
                <a:cubicBezTo>
                  <a:pt x="208313" y="930558"/>
                  <a:pt x="0" y="722246"/>
                  <a:pt x="0" y="465279"/>
                </a:cubicBezTo>
                <a:cubicBezTo>
                  <a:pt x="0" y="208313"/>
                  <a:pt x="208313" y="0"/>
                  <a:pt x="465279" y="0"/>
                </a:cubicBezTo>
                <a:cubicBezTo>
                  <a:pt x="722246" y="0"/>
                  <a:pt x="930558" y="208313"/>
                  <a:pt x="930558" y="46527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3" name="标题 1"/>
          <p:cNvSpPr/>
          <p:nvPr/>
        </p:nvSpPr>
        <p:spPr>
          <a:xfrm>
            <a:off x="5844240" y="1641600"/>
            <a:ext cx="502560" cy="439920"/>
          </a:xfrm>
          <a:custGeom>
            <a:avLst/>
            <a:gdLst>
              <a:gd name="textAreaLeft" fmla="*/ 0 w 502560"/>
              <a:gd name="textAreaRight" fmla="*/ 503280 w 502560"/>
              <a:gd name="textAreaTop" fmla="*/ 0 h 439920"/>
              <a:gd name="textAreaBottom" fmla="*/ 440640 h 43992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Logging Architecture Diagram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2502000" y="2257200"/>
            <a:ext cx="7174800" cy="401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标题 1"/>
          <p:cNvCxnSpPr/>
          <p:nvPr/>
        </p:nvCxnSpPr>
        <p:spPr>
          <a:xfrm>
            <a:off x="5892480" y="5045760"/>
            <a:ext cx="407160" cy="720"/>
          </a:xfrm>
          <a:prstGeom prst="straightConnector1">
            <a:avLst/>
          </a:prstGeom>
          <a:ln cap="sq" w="12700">
            <a:solidFill>
              <a:srgbClr val="155550"/>
            </a:solidFill>
            <a:miter/>
            <a:headEnd len="med" type="oval" w="med"/>
            <a:tailEnd len="med" type="oval" w="med"/>
          </a:ln>
        </p:spPr>
      </p:cxnSp>
      <p:sp>
        <p:nvSpPr>
          <p:cNvPr id="179" name="标题 1"/>
          <p:cNvSpPr/>
          <p:nvPr/>
        </p:nvSpPr>
        <p:spPr>
          <a:xfrm>
            <a:off x="719280" y="2118960"/>
            <a:ext cx="2499840" cy="278280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标题 1"/>
          <p:cNvSpPr/>
          <p:nvPr/>
        </p:nvSpPr>
        <p:spPr>
          <a:xfrm>
            <a:off x="1013400" y="2667960"/>
            <a:ext cx="1911960" cy="214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Single- pane observability (Metrics + Logs)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>
            <a:off x="493920" y="2420280"/>
            <a:ext cx="473760" cy="473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标题 1"/>
          <p:cNvSpPr/>
          <p:nvPr/>
        </p:nvSpPr>
        <p:spPr>
          <a:xfrm>
            <a:off x="3545280" y="1348920"/>
            <a:ext cx="2499840" cy="278280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标题 1"/>
          <p:cNvSpPr/>
          <p:nvPr/>
        </p:nvSpPr>
        <p:spPr>
          <a:xfrm>
            <a:off x="3839400" y="1897920"/>
            <a:ext cx="1911960" cy="2146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Faster troubleshooting and RCA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标题 1"/>
          <p:cNvSpPr/>
          <p:nvPr/>
        </p:nvSpPr>
        <p:spPr>
          <a:xfrm>
            <a:off x="3319920" y="1650240"/>
            <a:ext cx="473760" cy="473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6371280" y="2118960"/>
            <a:ext cx="2499840" cy="278280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tx1">
              <a:lumMod val="25000"/>
              <a:lumOff val="75000"/>
              <a:alpha val="2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6665400" y="2667960"/>
            <a:ext cx="1911960" cy="2154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Correlate spikes in metrics with logs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6145920" y="2420280"/>
            <a:ext cx="473760" cy="473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>
            <a:off x="9197280" y="1348920"/>
            <a:ext cx="2499840" cy="2782800"/>
          </a:xfrm>
          <a:prstGeom prst="round2DiagRect">
            <a:avLst>
              <a:gd name="adj1" fmla="val 29083"/>
              <a:gd name="adj2" fmla="val 0"/>
            </a:avLst>
          </a:prstGeom>
          <a:solidFill>
            <a:schemeClr val="accent1">
              <a:alpha val="1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>
            <a:off x="9491400" y="1897920"/>
            <a:ext cx="1911960" cy="21340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Scalable and open- source stack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8971920" y="1650240"/>
            <a:ext cx="473760" cy="47376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108000" rIns="108000" tIns="108000" bIns="108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>
            <a:off x="390960" y="2477520"/>
            <a:ext cx="6292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01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>
            <a:off x="3236040" y="1715400"/>
            <a:ext cx="6292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02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6068160" y="2477520"/>
            <a:ext cx="6292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03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>
            <a:off x="8887320" y="1715400"/>
            <a:ext cx="629280" cy="363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OPPOSans L"/>
                <a:ea typeface="OPPOSans L"/>
              </a:rPr>
              <a:t>04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 of Unified Monitoring &amp; Logging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标题 1"/>
          <p:cNvSpPr/>
          <p:nvPr/>
        </p:nvSpPr>
        <p:spPr>
          <a:xfrm>
            <a:off x="4880880" y="1843200"/>
            <a:ext cx="1131480" cy="1131480"/>
          </a:xfrm>
          <a:custGeom>
            <a:avLst/>
            <a:gdLst>
              <a:gd name="textAreaLeft" fmla="*/ 0 w 1131480"/>
              <a:gd name="textAreaRight" fmla="*/ 1132200 w 1131480"/>
              <a:gd name="textAreaTop" fmla="*/ 0 h 1131480"/>
              <a:gd name="textAreaBottom" fmla="*/ 1132200 h 1131480"/>
            </a:gdLst>
            <a:ahLst/>
            <a:rect l="textAreaLeft" t="textAreaTop" r="textAreaRight" b="textAreaBottom"/>
            <a:pathLst>
              <a:path w="1390905" h="1390905">
                <a:moveTo>
                  <a:pt x="231822" y="0"/>
                </a:move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标题 1"/>
          <p:cNvSpPr/>
          <p:nvPr/>
        </p:nvSpPr>
        <p:spPr>
          <a:xfrm>
            <a:off x="6065280" y="1843200"/>
            <a:ext cx="1131480" cy="1131480"/>
          </a:xfrm>
          <a:custGeom>
            <a:avLst/>
            <a:gdLst>
              <a:gd name="textAreaLeft" fmla="*/ 0 w 1131480"/>
              <a:gd name="textAreaRight" fmla="*/ 1132200 w 1131480"/>
              <a:gd name="textAreaTop" fmla="*/ 0 h 1131480"/>
              <a:gd name="textAreaBottom" fmla="*/ 1132200 h 1131480"/>
            </a:gdLst>
            <a:ahLst/>
            <a:rect l="textAreaLeft" t="textAreaTop" r="textAreaRight" b="textAreaBottom"/>
            <a:pathLst>
              <a:path w="1390905" h="1390905">
                <a:moveTo>
                  <a:pt x="1390905" y="231822"/>
                </a:move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6065280" y="3027600"/>
            <a:ext cx="1131480" cy="1131480"/>
          </a:xfrm>
          <a:custGeom>
            <a:avLst/>
            <a:gdLst>
              <a:gd name="textAreaLeft" fmla="*/ 0 w 1131480"/>
              <a:gd name="textAreaRight" fmla="*/ 1132200 w 1131480"/>
              <a:gd name="textAreaTop" fmla="*/ 0 h 1131480"/>
              <a:gd name="textAreaBottom" fmla="*/ 1132200 h 1131480"/>
            </a:gdLst>
            <a:ahLst/>
            <a:rect l="textAreaLeft" t="textAreaTop" r="textAreaRight" b="textAreaBottom"/>
            <a:pathLst>
              <a:path w="1390905" h="1390905">
                <a:moveTo>
                  <a:pt x="1159083" y="1390905"/>
                </a:moveTo>
                <a:lnTo>
                  <a:pt x="0" y="1390905"/>
                </a:lnTo>
                <a:lnTo>
                  <a:pt x="0" y="1390905"/>
                </a:lnTo>
                <a:lnTo>
                  <a:pt x="0" y="231822"/>
                </a:lnTo>
                <a:cubicBezTo>
                  <a:pt x="0" y="103790"/>
                  <a:pt x="103790" y="0"/>
                  <a:pt x="231822" y="0"/>
                </a:cubicBezTo>
                <a:lnTo>
                  <a:pt x="1390905" y="0"/>
                </a:lnTo>
                <a:lnTo>
                  <a:pt x="1390905" y="0"/>
                </a:lnTo>
                <a:lnTo>
                  <a:pt x="1390905" y="1159083"/>
                </a:lnTo>
                <a:cubicBezTo>
                  <a:pt x="1390905" y="1287115"/>
                  <a:pt x="1287115" y="1390905"/>
                  <a:pt x="1159083" y="1390905"/>
                </a:cubicBezTo>
                <a:close/>
              </a:path>
            </a:pathLst>
          </a:custGeom>
          <a:solidFill>
            <a:schemeClr val="accent2">
              <a:hueOff val="0"/>
              <a:satOff val="0"/>
              <a:lumOff val="0"/>
              <a:alphaOff val="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4880880" y="3027600"/>
            <a:ext cx="1131480" cy="1131480"/>
          </a:xfrm>
          <a:custGeom>
            <a:avLst/>
            <a:gdLst>
              <a:gd name="textAreaLeft" fmla="*/ 0 w 1131480"/>
              <a:gd name="textAreaRight" fmla="*/ 1132200 w 1131480"/>
              <a:gd name="textAreaTop" fmla="*/ 0 h 1131480"/>
              <a:gd name="textAreaBottom" fmla="*/ 1132200 h 1131480"/>
            </a:gdLst>
            <a:ahLst/>
            <a:rect l="textAreaLeft" t="textAreaTop" r="textAreaRight" b="textAreaBottom"/>
            <a:pathLst>
              <a:path w="1390905" h="1390905">
                <a:moveTo>
                  <a:pt x="0" y="1159083"/>
                </a:moveTo>
                <a:lnTo>
                  <a:pt x="0" y="0"/>
                </a:lnTo>
                <a:lnTo>
                  <a:pt x="0" y="0"/>
                </a:lnTo>
                <a:lnTo>
                  <a:pt x="1159083" y="0"/>
                </a:lnTo>
                <a:cubicBezTo>
                  <a:pt x="1287115" y="0"/>
                  <a:pt x="1390905" y="103790"/>
                  <a:pt x="1390905" y="231822"/>
                </a:cubicBezTo>
                <a:lnTo>
                  <a:pt x="1390905" y="1390905"/>
                </a:lnTo>
                <a:lnTo>
                  <a:pt x="1390905" y="1390905"/>
                </a:lnTo>
                <a:lnTo>
                  <a:pt x="231822" y="1390905"/>
                </a:lnTo>
                <a:cubicBezTo>
                  <a:pt x="103790" y="1390905"/>
                  <a:pt x="0" y="1287115"/>
                  <a:pt x="0" y="1159083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274320" tIns="274320" bIns="2743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2" name="标题 1"/>
          <p:cNvSpPr/>
          <p:nvPr/>
        </p:nvSpPr>
        <p:spPr>
          <a:xfrm>
            <a:off x="902520" y="4904280"/>
            <a:ext cx="10373400" cy="114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Summary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3" name="标题 1"/>
          <p:cNvCxnSpPr/>
          <p:nvPr/>
        </p:nvCxnSpPr>
        <p:spPr>
          <a:xfrm>
            <a:off x="663120" y="4680720"/>
            <a:ext cx="10853640" cy="720"/>
          </a:xfrm>
          <a:prstGeom prst="straightConnector1">
            <a:avLst/>
          </a:prstGeom>
          <a:ln cap="sq" w="12700">
            <a:solidFill>
              <a:srgbClr val="a6a6a6"/>
            </a:solidFill>
            <a:miter/>
            <a:headEnd len="med" type="oval" w="med"/>
            <a:tailEnd len="med" type="oval" w="med"/>
          </a:ln>
        </p:spPr>
      </p:cxnSp>
      <p:sp>
        <p:nvSpPr>
          <p:cNvPr id="204" name="标题 1"/>
          <p:cNvSpPr/>
          <p:nvPr/>
        </p:nvSpPr>
        <p:spPr>
          <a:xfrm>
            <a:off x="5363280" y="2271600"/>
            <a:ext cx="321840" cy="348480"/>
          </a:xfrm>
          <a:custGeom>
            <a:avLst/>
            <a:gdLst>
              <a:gd name="textAreaLeft" fmla="*/ 0 w 321840"/>
              <a:gd name="textAreaRight" fmla="*/ 322560 w 321840"/>
              <a:gd name="textAreaTop" fmla="*/ 0 h 348480"/>
              <a:gd name="textAreaBottom" fmla="*/ 349200 h 3484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5343480" y="3483720"/>
            <a:ext cx="354960" cy="321480"/>
          </a:xfrm>
          <a:custGeom>
            <a:avLst/>
            <a:gdLst>
              <a:gd name="textAreaLeft" fmla="*/ 0 w 354960"/>
              <a:gd name="textAreaRight" fmla="*/ 355680 w 354960"/>
              <a:gd name="textAreaTop" fmla="*/ 0 h 321480"/>
              <a:gd name="textAreaBottom" fmla="*/ 322200 h 32148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6461280" y="3423600"/>
            <a:ext cx="339480" cy="339480"/>
          </a:xfrm>
          <a:custGeom>
            <a:avLst/>
            <a:gdLst>
              <a:gd name="textAreaLeft" fmla="*/ 0 w 339480"/>
              <a:gd name="textAreaRight" fmla="*/ 340200 w 339480"/>
              <a:gd name="textAreaTop" fmla="*/ 0 h 339480"/>
              <a:gd name="textAreaBottom" fmla="*/ 340200 h 33948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7671240" y="2124360"/>
            <a:ext cx="208440" cy="2084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>
            <a:off x="7985520" y="2102760"/>
            <a:ext cx="3529800" cy="82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Leverage Prometheus for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>
            <a:off x="7671240" y="3193920"/>
            <a:ext cx="208440" cy="208440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标题 1"/>
          <p:cNvSpPr/>
          <p:nvPr/>
        </p:nvSpPr>
        <p:spPr>
          <a:xfrm>
            <a:off x="7985520" y="3193920"/>
            <a:ext cx="3529800" cy="82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Centralized logging improves traceability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标题 1"/>
          <p:cNvSpPr/>
          <p:nvPr/>
        </p:nvSpPr>
        <p:spPr>
          <a:xfrm>
            <a:off x="6481080" y="2281680"/>
            <a:ext cx="348480" cy="328680"/>
          </a:xfrm>
          <a:custGeom>
            <a:avLst/>
            <a:gdLst>
              <a:gd name="textAreaLeft" fmla="*/ 0 w 348480"/>
              <a:gd name="textAreaRight" fmla="*/ 349200 w 348480"/>
              <a:gd name="textAreaTop" fmla="*/ 0 h 328680"/>
              <a:gd name="textAreaBottom" fmla="*/ 329400 h 32868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标题 1"/>
          <p:cNvSpPr/>
          <p:nvPr/>
        </p:nvSpPr>
        <p:spPr>
          <a:xfrm>
            <a:off x="4298760" y="1578600"/>
            <a:ext cx="208440" cy="208440"/>
          </a:xfrm>
          <a:prstGeom prst="ellipse">
            <a:avLst/>
          </a:prstGeom>
          <a:solidFill>
            <a:schemeClr val="accent2">
              <a:alpha val="9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标题 1"/>
          <p:cNvSpPr/>
          <p:nvPr/>
        </p:nvSpPr>
        <p:spPr>
          <a:xfrm>
            <a:off x="660240" y="1557000"/>
            <a:ext cx="3473280" cy="82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Understand what and why to monitor in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标题 1"/>
          <p:cNvSpPr/>
          <p:nvPr/>
        </p:nvSpPr>
        <p:spPr>
          <a:xfrm>
            <a:off x="4298760" y="2648520"/>
            <a:ext cx="208440" cy="2084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5" name="标题 1"/>
          <p:cNvSpPr/>
          <p:nvPr/>
        </p:nvSpPr>
        <p:spPr>
          <a:xfrm>
            <a:off x="660240" y="2648520"/>
            <a:ext cx="3473280" cy="82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Grafana for powerful visualization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4298760" y="3739680"/>
            <a:ext cx="208440" cy="20844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标题 1"/>
          <p:cNvSpPr/>
          <p:nvPr/>
        </p:nvSpPr>
        <p:spPr>
          <a:xfrm>
            <a:off x="660240" y="3739680"/>
            <a:ext cx="3473280" cy="8294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Combine metrics and logs for full observability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Summary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1167120" y="257436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Monitoring Containers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标题 1"/>
          <p:cNvSpPr/>
          <p:nvPr/>
        </p:nvSpPr>
        <p:spPr>
          <a:xfrm>
            <a:off x="1854720" y="1353240"/>
            <a:ext cx="9404640" cy="934920"/>
          </a:xfrm>
          <a:custGeom>
            <a:avLst/>
            <a:gdLst>
              <a:gd name="textAreaLeft" fmla="*/ 0 w 9404640"/>
              <a:gd name="textAreaRight" fmla="*/ 9405360 w 9404640"/>
              <a:gd name="textAreaTop" fmla="*/ 0 h 934920"/>
              <a:gd name="textAreaBottom" fmla="*/ 935640 h 934920"/>
            </a:gdLst>
            <a:ahLst/>
            <a:rect l="textAreaLeft" t="textAreaTop" r="textAreaRight" b="textAreaBottom"/>
            <a:pathLst>
              <a:path w="710088" h="710088">
                <a:moveTo>
                  <a:pt x="0" y="0"/>
                </a:moveTo>
                <a:lnTo>
                  <a:pt x="710089" y="0"/>
                </a:lnTo>
                <a:lnTo>
                  <a:pt x="710089" y="710089"/>
                </a:lnTo>
                <a:lnTo>
                  <a:pt x="0" y="71008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标题 1"/>
          <p:cNvSpPr/>
          <p:nvPr/>
        </p:nvSpPr>
        <p:spPr>
          <a:xfrm>
            <a:off x="919080" y="268704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标题 1"/>
          <p:cNvSpPr/>
          <p:nvPr/>
        </p:nvSpPr>
        <p:spPr>
          <a:xfrm>
            <a:off x="1167120" y="376272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Logging Strategies with Docker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919080" y="387576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1167120" y="497520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Metrics Collection with Prometheus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919080" y="508788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6724080" y="257436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Visualization using Grafana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标题 1"/>
          <p:cNvSpPr/>
          <p:nvPr/>
        </p:nvSpPr>
        <p:spPr>
          <a:xfrm>
            <a:off x="6476400" y="268704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标题 1"/>
          <p:cNvSpPr/>
          <p:nvPr/>
        </p:nvSpPr>
        <p:spPr>
          <a:xfrm>
            <a:off x="6724080" y="376272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Centralized Logging with Loki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>
            <a:off x="6476400" y="387576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6724080" y="4975200"/>
            <a:ext cx="4535280" cy="93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Architecture Deep Dive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6476400" y="5087880"/>
            <a:ext cx="107280" cy="107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38160" bIns="381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8" name=""/>
          <p:cNvGrpSpPr/>
          <p:nvPr/>
        </p:nvGrpSpPr>
        <p:grpSpPr>
          <a:xfrm>
            <a:off x="919080" y="1353240"/>
            <a:ext cx="934920" cy="935640"/>
            <a:chOff x="919080" y="1353240"/>
            <a:chExt cx="934920" cy="935640"/>
          </a:xfrm>
        </p:grpSpPr>
        <p:sp>
          <p:nvSpPr>
            <p:cNvPr id="19" name="标题 1"/>
            <p:cNvSpPr/>
            <p:nvPr/>
          </p:nvSpPr>
          <p:spPr>
            <a:xfrm>
              <a:off x="919080" y="1353240"/>
              <a:ext cx="934560" cy="934560"/>
            </a:xfrm>
            <a:custGeom>
              <a:avLst/>
              <a:gdLst>
                <a:gd name="textAreaLeft" fmla="*/ 0 w 934560"/>
                <a:gd name="textAreaRight" fmla="*/ 935280 w 934560"/>
                <a:gd name="textAreaTop" fmla="*/ 0 h 934560"/>
                <a:gd name="textAreaBottom" fmla="*/ 935280 h 934560"/>
              </a:gdLst>
              <a:ahLst/>
              <a:rect l="textAreaLeft" t="textAreaTop" r="textAreaRight" b="textAreaBottom"/>
              <a:pathLst>
                <a:path w="710088" h="710088">
                  <a:moveTo>
                    <a:pt x="0" y="0"/>
                  </a:moveTo>
                  <a:lnTo>
                    <a:pt x="710089" y="0"/>
                  </a:lnTo>
                  <a:lnTo>
                    <a:pt x="710089" y="710089"/>
                  </a:lnTo>
                  <a:lnTo>
                    <a:pt x="0" y="71008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标题 1"/>
            <p:cNvSpPr/>
            <p:nvPr/>
          </p:nvSpPr>
          <p:spPr>
            <a:xfrm>
              <a:off x="1292400" y="1659240"/>
              <a:ext cx="561600" cy="629640"/>
            </a:xfrm>
            <a:custGeom>
              <a:avLst/>
              <a:gdLst>
                <a:gd name="textAreaLeft" fmla="*/ 0 w 561600"/>
                <a:gd name="textAreaRight" fmla="*/ 562320 w 561600"/>
                <a:gd name="textAreaTop" fmla="*/ 0 h 629640"/>
                <a:gd name="textAreaBottom" fmla="*/ 630360 h 629640"/>
              </a:gdLst>
              <a:ahLst/>
              <a:rect l="textAreaLeft" t="textAreaTop" r="textAreaRight" b="textAreaBottom"/>
              <a:pathLst>
                <a:path w="426815" h="478440">
                  <a:moveTo>
                    <a:pt x="153924" y="0"/>
                  </a:moveTo>
                  <a:lnTo>
                    <a:pt x="0" y="141446"/>
                  </a:lnTo>
                  <a:lnTo>
                    <a:pt x="36576" y="284607"/>
                  </a:lnTo>
                  <a:lnTo>
                    <a:pt x="236982" y="478441"/>
                  </a:lnTo>
                  <a:cubicBezTo>
                    <a:pt x="293846" y="478441"/>
                    <a:pt x="426529" y="477965"/>
                    <a:pt x="426529" y="477965"/>
                  </a:cubicBezTo>
                  <a:cubicBezTo>
                    <a:pt x="426529" y="477965"/>
                    <a:pt x="426815" y="248603"/>
                    <a:pt x="426815" y="209550"/>
                  </a:cubicBezTo>
                  <a:lnTo>
                    <a:pt x="154019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grpSp>
          <p:nvGrpSpPr>
            <p:cNvPr id="21" name=""/>
            <p:cNvGrpSpPr/>
            <p:nvPr/>
          </p:nvGrpSpPr>
          <p:grpSpPr>
            <a:xfrm>
              <a:off x="1247040" y="1609200"/>
              <a:ext cx="279000" cy="424080"/>
              <a:chOff x="1247040" y="1609200"/>
              <a:chExt cx="279000" cy="424080"/>
            </a:xfrm>
          </p:grpSpPr>
          <p:sp>
            <p:nvSpPr>
              <p:cNvPr id="22" name="标题 1"/>
              <p:cNvSpPr/>
              <p:nvPr/>
            </p:nvSpPr>
            <p:spPr>
              <a:xfrm>
                <a:off x="1247040" y="1609200"/>
                <a:ext cx="279000" cy="325080"/>
              </a:xfrm>
              <a:custGeom>
                <a:avLst/>
                <a:gdLst>
                  <a:gd name="textAreaLeft" fmla="*/ 0 w 279000"/>
                  <a:gd name="textAreaRight" fmla="*/ 279720 w 279000"/>
                  <a:gd name="textAreaTop" fmla="*/ 0 h 325080"/>
                  <a:gd name="textAreaBottom" fmla="*/ 325800 h 325080"/>
                </a:gdLst>
                <a:ahLst/>
                <a:rect l="textAreaLeft" t="textAreaTop" r="textAreaRight" b="textAreaBottom"/>
                <a:pathLst>
                  <a:path w="212407" h="247459">
                    <a:moveTo>
                      <a:pt x="197930" y="155067"/>
                    </a:moveTo>
                    <a:cubicBezTo>
                      <a:pt x="207074" y="139827"/>
                      <a:pt x="212408" y="122206"/>
                      <a:pt x="212408" y="103251"/>
                    </a:cubicBezTo>
                    <a:cubicBezTo>
                      <a:pt x="212408" y="46196"/>
                      <a:pt x="164878" y="0"/>
                      <a:pt x="106204" y="0"/>
                    </a:cubicBezTo>
                    <a:cubicBezTo>
                      <a:pt x="47530" y="0"/>
                      <a:pt x="0" y="46196"/>
                      <a:pt x="0" y="103251"/>
                    </a:cubicBezTo>
                    <a:cubicBezTo>
                      <a:pt x="0" y="134969"/>
                      <a:pt x="14764" y="163354"/>
                      <a:pt x="38005" y="182309"/>
                    </a:cubicBezTo>
                    <a:cubicBezTo>
                      <a:pt x="45815" y="197453"/>
                      <a:pt x="54674" y="247460"/>
                      <a:pt x="54674" y="247460"/>
                    </a:cubicBezTo>
                    <a:lnTo>
                      <a:pt x="154686" y="247460"/>
                    </a:lnTo>
                    <a:cubicBezTo>
                      <a:pt x="154686" y="247460"/>
                      <a:pt x="157925" y="212408"/>
                      <a:pt x="175641" y="181261"/>
                    </a:cubicBezTo>
                    <a:cubicBezTo>
                      <a:pt x="184499" y="173831"/>
                      <a:pt x="192024" y="165068"/>
                      <a:pt x="197930" y="155162"/>
                    </a:cubicBezTo>
                    <a:cubicBezTo>
                      <a:pt x="197930" y="155162"/>
                      <a:pt x="198025" y="155067"/>
                      <a:pt x="198120" y="154972"/>
                    </a:cubicBezTo>
                    <a:lnTo>
                      <a:pt x="198120" y="154972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" name="标题 1"/>
              <p:cNvSpPr/>
              <p:nvPr/>
            </p:nvSpPr>
            <p:spPr>
              <a:xfrm>
                <a:off x="1326240" y="1954440"/>
                <a:ext cx="118800" cy="30600"/>
              </a:xfrm>
              <a:custGeom>
                <a:avLst/>
                <a:gdLst>
                  <a:gd name="textAreaLeft" fmla="*/ 0 w 118800"/>
                  <a:gd name="textAreaRight" fmla="*/ 119520 w 118800"/>
                  <a:gd name="textAreaTop" fmla="*/ 0 h 30600"/>
                  <a:gd name="textAreaBottom" fmla="*/ 31320 h 30600"/>
                </a:gdLst>
                <a:ahLst/>
                <a:rect l="textAreaLeft" t="textAreaTop" r="textAreaRight" b="textAreaBottom"/>
                <a:pathLst>
                  <a:path w="90868" h="23717">
                    <a:moveTo>
                      <a:pt x="0" y="0"/>
                    </a:moveTo>
                    <a:lnTo>
                      <a:pt x="90869" y="0"/>
                    </a:lnTo>
                    <a:lnTo>
                      <a:pt x="90869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标题 1"/>
              <p:cNvSpPr/>
              <p:nvPr/>
            </p:nvSpPr>
            <p:spPr>
              <a:xfrm>
                <a:off x="1340640" y="2002680"/>
                <a:ext cx="90720" cy="30600"/>
              </a:xfrm>
              <a:custGeom>
                <a:avLst/>
                <a:gdLst>
                  <a:gd name="textAreaLeft" fmla="*/ 0 w 90720"/>
                  <a:gd name="textAreaRight" fmla="*/ 91440 w 90720"/>
                  <a:gd name="textAreaTop" fmla="*/ 0 h 30600"/>
                  <a:gd name="textAreaBottom" fmla="*/ 31320 h 30600"/>
                </a:gdLst>
                <a:ahLst/>
                <a:rect l="textAreaLeft" t="textAreaTop" r="textAreaRight" b="textAreaBottom"/>
                <a:pathLst>
                  <a:path w="69342" h="23717">
                    <a:moveTo>
                      <a:pt x="0" y="0"/>
                    </a:moveTo>
                    <a:lnTo>
                      <a:pt x="69342" y="0"/>
                    </a:lnTo>
                    <a:lnTo>
                      <a:pt x="69342" y="23717"/>
                    </a:lnTo>
                    <a:lnTo>
                      <a:pt x="0" y="23717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IN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5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Agenda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0" y="1938960"/>
            <a:ext cx="12191400" cy="35992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标题 1"/>
          <p:cNvSpPr/>
          <p:nvPr/>
        </p:nvSpPr>
        <p:spPr>
          <a:xfrm>
            <a:off x="0" y="1832040"/>
            <a:ext cx="12191400" cy="35992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标题 1"/>
          <p:cNvSpPr/>
          <p:nvPr/>
        </p:nvSpPr>
        <p:spPr>
          <a:xfrm>
            <a:off x="1592640" y="2822040"/>
            <a:ext cx="9006120" cy="1439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"/>
                <a:ea typeface="Poppins"/>
              </a:rPr>
              <a:t>Let’s discuss your current Docker monitoring setup.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4" name="标题 1"/>
          <p:cNvCxnSpPr/>
          <p:nvPr/>
        </p:nvCxnSpPr>
        <p:spPr>
          <a:xfrm>
            <a:off x="5650920" y="4641120"/>
            <a:ext cx="890280" cy="720"/>
          </a:xfrm>
          <a:prstGeom prst="straightConnector1">
            <a:avLst/>
          </a:prstGeom>
          <a:ln cap="rnd" w="12700">
            <a:solidFill>
              <a:srgbClr val="ffffff"/>
            </a:solidFill>
            <a:miter/>
          </a:ln>
        </p:spPr>
      </p:cxnSp>
      <p:sp>
        <p:nvSpPr>
          <p:cNvPr id="225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Discussion &amp; Q/A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28" name="标题 1"/>
          <p:cNvSpPr/>
          <p:nvPr/>
        </p:nvSpPr>
        <p:spPr>
          <a:xfrm>
            <a:off x="3094200" y="1159560"/>
            <a:ext cx="6003000" cy="377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6500" spc="-1" strike="noStrike">
                <a:solidFill>
                  <a:srgbClr val="155550"/>
                </a:solidFill>
                <a:latin typeface="Poppins Medium"/>
                <a:ea typeface="Poppins Medium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标题 1"/>
          <p:cNvSpPr/>
          <p:nvPr/>
        </p:nvSpPr>
        <p:spPr>
          <a:xfrm>
            <a:off x="3878640" y="5456880"/>
            <a:ext cx="4332600" cy="504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155550"/>
                </a:solidFill>
                <a:latin typeface="Poppins"/>
                <a:ea typeface="Poppins"/>
              </a:rPr>
              <a:t>Karthikeyan Vaiyapuri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28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Monitoring Containers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493092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01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标题 1"/>
          <p:cNvSpPr/>
          <p:nvPr/>
        </p:nvSpPr>
        <p:spPr>
          <a:xfrm>
            <a:off x="6477120" y="1742760"/>
            <a:ext cx="539280" cy="1439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>
            <a:off x="660240" y="3901680"/>
            <a:ext cx="539280" cy="1439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6477120" y="3901680"/>
            <a:ext cx="539280" cy="1439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660240" y="1742760"/>
            <a:ext cx="539280" cy="1439280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>
            <a:off x="660240" y="1742760"/>
            <a:ext cx="539280" cy="5392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标题 1"/>
          <p:cNvSpPr/>
          <p:nvPr/>
        </p:nvSpPr>
        <p:spPr>
          <a:xfrm>
            <a:off x="660240" y="3901680"/>
            <a:ext cx="539280" cy="539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标题 1"/>
          <p:cNvSpPr/>
          <p:nvPr/>
        </p:nvSpPr>
        <p:spPr>
          <a:xfrm>
            <a:off x="6477120" y="1742760"/>
            <a:ext cx="539280" cy="53928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标题 1"/>
          <p:cNvSpPr/>
          <p:nvPr/>
        </p:nvSpPr>
        <p:spPr>
          <a:xfrm>
            <a:off x="6477120" y="3901680"/>
            <a:ext cx="539280" cy="539280"/>
          </a:xfrm>
          <a:prstGeom prst="ellipse">
            <a:avLst/>
          </a:prstGeom>
          <a:solidFill>
            <a:schemeClr val="accent2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>
            <a:off x="1374840" y="1742760"/>
            <a:ext cx="431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Ensure container health and availability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标题 1"/>
          <p:cNvSpPr/>
          <p:nvPr/>
        </p:nvSpPr>
        <p:spPr>
          <a:xfrm>
            <a:off x="7191720" y="1742760"/>
            <a:ext cx="431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Track resource usage (CPU, Memory, Disk, Network)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标题 1"/>
          <p:cNvSpPr/>
          <p:nvPr/>
        </p:nvSpPr>
        <p:spPr>
          <a:xfrm>
            <a:off x="1374840" y="3901680"/>
            <a:ext cx="431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Enable proactive alerting and scaling decisions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标题 1"/>
          <p:cNvSpPr/>
          <p:nvPr/>
        </p:nvSpPr>
        <p:spPr>
          <a:xfrm>
            <a:off x="7191720" y="3901680"/>
            <a:ext cx="4319280" cy="16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Identify performance bottlenecks and anomalies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标题 1"/>
          <p:cNvSpPr/>
          <p:nvPr/>
        </p:nvSpPr>
        <p:spPr>
          <a:xfrm>
            <a:off x="553320" y="1852200"/>
            <a:ext cx="74880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01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标题 1"/>
          <p:cNvSpPr/>
          <p:nvPr/>
        </p:nvSpPr>
        <p:spPr>
          <a:xfrm>
            <a:off x="553320" y="4011480"/>
            <a:ext cx="74880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03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>
            <a:off x="6369840" y="1852200"/>
            <a:ext cx="74880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02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>
            <a:off x="6369840" y="4011480"/>
            <a:ext cx="748800" cy="29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900" spc="-1" strike="noStrike">
                <a:solidFill>
                  <a:srgbClr val="ffffff"/>
                </a:solidFill>
                <a:latin typeface="OPPOSans H"/>
                <a:ea typeface="OPPOSans H"/>
              </a:rPr>
              <a:t>04</a:t>
            </a:r>
            <a:endParaRPr b="0" lang="en-IN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Why Monitor Docker Containers?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标题 1"/>
          <p:cNvSpPr/>
          <p:nvPr/>
        </p:nvSpPr>
        <p:spPr>
          <a:xfrm>
            <a:off x="3576960" y="1833840"/>
            <a:ext cx="1801080" cy="36082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155550"/>
            </a:solidFill>
            <a:miter/>
          </a:ln>
          <a:effectLst>
            <a:outerShdw algn="ctr" blurRad="0" dir="2700000" dist="49893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标题 1"/>
          <p:cNvSpPr/>
          <p:nvPr/>
        </p:nvSpPr>
        <p:spPr>
          <a:xfrm>
            <a:off x="5601960" y="1838880"/>
            <a:ext cx="1801080" cy="36082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44546a"/>
            </a:solidFill>
            <a:miter/>
          </a:ln>
          <a:effectLst>
            <a:outerShdw algn="ctr" blurRad="0" dir="2700000" dist="49893" kx="0" ky="0" rotWithShape="0" sx="100000" sy="100000">
              <a:schemeClr val="tx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标题 1"/>
          <p:cNvSpPr/>
          <p:nvPr/>
        </p:nvSpPr>
        <p:spPr>
          <a:xfrm>
            <a:off x="7626960" y="1833840"/>
            <a:ext cx="1801080" cy="36082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155550"/>
            </a:solidFill>
            <a:miter/>
          </a:ln>
          <a:effectLst>
            <a:outerShdw algn="ctr" blurRad="0" dir="2700000" dist="49893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标题 1"/>
          <p:cNvSpPr/>
          <p:nvPr/>
        </p:nvSpPr>
        <p:spPr>
          <a:xfrm>
            <a:off x="3727800" y="3198240"/>
            <a:ext cx="1550880" cy="203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Container Health Uptime, Restart count, Health checks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标题 1"/>
          <p:cNvSpPr/>
          <p:nvPr/>
        </p:nvSpPr>
        <p:spPr>
          <a:xfrm>
            <a:off x="3693960" y="2400120"/>
            <a:ext cx="378000" cy="330840"/>
          </a:xfrm>
          <a:custGeom>
            <a:avLst/>
            <a:gdLst>
              <a:gd name="textAreaLeft" fmla="*/ 0 w 378000"/>
              <a:gd name="textAreaRight" fmla="*/ 378720 w 378000"/>
              <a:gd name="textAreaTop" fmla="*/ 0 h 330840"/>
              <a:gd name="textAreaBottom" fmla="*/ 331560 h 3308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标题 1"/>
          <p:cNvSpPr/>
          <p:nvPr/>
        </p:nvSpPr>
        <p:spPr>
          <a:xfrm>
            <a:off x="5752800" y="3198240"/>
            <a:ext cx="155088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Resource Metrics CPU, Memory, Disk I/O, Network I/O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标题 1"/>
          <p:cNvSpPr/>
          <p:nvPr/>
        </p:nvSpPr>
        <p:spPr>
          <a:xfrm>
            <a:off x="7777800" y="3198240"/>
            <a:ext cx="155088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Application Logs Errors, Warnings, Debug Info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标题 1"/>
          <p:cNvSpPr/>
          <p:nvPr/>
        </p:nvSpPr>
        <p:spPr>
          <a:xfrm>
            <a:off x="5752800" y="2394000"/>
            <a:ext cx="378000" cy="342360"/>
          </a:xfrm>
          <a:custGeom>
            <a:avLst/>
            <a:gdLst>
              <a:gd name="textAreaLeft" fmla="*/ 0 w 378000"/>
              <a:gd name="textAreaRight" fmla="*/ 378720 w 378000"/>
              <a:gd name="textAreaTop" fmla="*/ 0 h 342360"/>
              <a:gd name="textAreaBottom" fmla="*/ 343080 h 34236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标题 1"/>
          <p:cNvSpPr/>
          <p:nvPr/>
        </p:nvSpPr>
        <p:spPr>
          <a:xfrm>
            <a:off x="7777800" y="2377080"/>
            <a:ext cx="376200" cy="376200"/>
          </a:xfrm>
          <a:custGeom>
            <a:avLst/>
            <a:gdLst>
              <a:gd name="textAreaLeft" fmla="*/ 0 w 376200"/>
              <a:gd name="textAreaRight" fmla="*/ 376920 w 376200"/>
              <a:gd name="textAreaTop" fmla="*/ 0 h 376200"/>
              <a:gd name="textAreaBottom" fmla="*/ 376920 h 37620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标题 1"/>
          <p:cNvSpPr/>
          <p:nvPr/>
        </p:nvSpPr>
        <p:spPr>
          <a:xfrm>
            <a:off x="668160" y="5162400"/>
            <a:ext cx="126000" cy="130680"/>
          </a:xfrm>
          <a:custGeom>
            <a:avLst/>
            <a:gdLst>
              <a:gd name="textAreaLeft" fmla="*/ 0 w 126000"/>
              <a:gd name="textAreaRight" fmla="*/ 126720 w 126000"/>
              <a:gd name="textAreaTop" fmla="*/ 0 h 130680"/>
              <a:gd name="textAreaBottom" fmla="*/ 131400 h 13068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861840" y="5162400"/>
            <a:ext cx="126000" cy="130680"/>
          </a:xfrm>
          <a:custGeom>
            <a:avLst/>
            <a:gdLst>
              <a:gd name="textAreaLeft" fmla="*/ 0 w 126000"/>
              <a:gd name="textAreaRight" fmla="*/ 126720 w 126000"/>
              <a:gd name="textAreaTop" fmla="*/ 0 h 130680"/>
              <a:gd name="textAreaBottom" fmla="*/ 131400 h 13068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>
            <a:off x="1055520" y="5162400"/>
            <a:ext cx="126000" cy="130680"/>
          </a:xfrm>
          <a:custGeom>
            <a:avLst/>
            <a:gdLst>
              <a:gd name="textAreaLeft" fmla="*/ 0 w 126000"/>
              <a:gd name="textAreaRight" fmla="*/ 126720 w 126000"/>
              <a:gd name="textAreaTop" fmla="*/ 0 h 130680"/>
              <a:gd name="textAreaBottom" fmla="*/ 131400 h 13068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3727800" y="2958840"/>
            <a:ext cx="270360" cy="56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标题 1"/>
          <p:cNvSpPr/>
          <p:nvPr/>
        </p:nvSpPr>
        <p:spPr>
          <a:xfrm>
            <a:off x="5752800" y="2963880"/>
            <a:ext cx="270360" cy="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标题 1"/>
          <p:cNvSpPr/>
          <p:nvPr/>
        </p:nvSpPr>
        <p:spPr>
          <a:xfrm>
            <a:off x="7777800" y="2958840"/>
            <a:ext cx="270360" cy="565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9664200" y="1833840"/>
            <a:ext cx="1801080" cy="360828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44546a"/>
            </a:solidFill>
            <a:miter/>
          </a:ln>
          <a:effectLst>
            <a:outerShdw algn="ctr" blurRad="0" dir="2700000" dist="49893" kx="0" ky="0" rotWithShape="0" sx="100000" sy="100000">
              <a:schemeClr val="tx2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>
            <a:off x="9815040" y="3198240"/>
            <a:ext cx="1550880" cy="16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Infrastructure Events Start, stop, crashes, etc.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9825840" y="2958840"/>
            <a:ext cx="270360" cy="565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标题 1"/>
          <p:cNvSpPr/>
          <p:nvPr/>
        </p:nvSpPr>
        <p:spPr>
          <a:xfrm>
            <a:off x="9815040" y="2382120"/>
            <a:ext cx="338400" cy="366480"/>
          </a:xfrm>
          <a:custGeom>
            <a:avLst/>
            <a:gdLst>
              <a:gd name="textAreaLeft" fmla="*/ 0 w 338400"/>
              <a:gd name="textAreaRight" fmla="*/ 339120 w 338400"/>
              <a:gd name="textAreaTop" fmla="*/ 0 h 366480"/>
              <a:gd name="textAreaBottom" fmla="*/ 367200 h 3664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2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to Monitor?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3" name="标题 1"/>
          <p:cNvCxnSpPr/>
          <p:nvPr/>
        </p:nvCxnSpPr>
        <p:spPr>
          <a:xfrm flipV="1">
            <a:off x="3297240" y="3914280"/>
            <a:ext cx="322560" cy="396000"/>
          </a:xfrm>
          <a:prstGeom prst="straightConnector1">
            <a:avLst/>
          </a:prstGeom>
          <a:ln cap="sq" w="25400">
            <a:solidFill>
              <a:srgbClr val="808080">
                <a:alpha val="20000"/>
              </a:srgbClr>
            </a:solidFill>
            <a:miter/>
          </a:ln>
        </p:spPr>
      </p:cxnSp>
      <p:sp>
        <p:nvSpPr>
          <p:cNvPr id="74" name="标题 1"/>
          <p:cNvSpPr/>
          <p:nvPr/>
        </p:nvSpPr>
        <p:spPr>
          <a:xfrm>
            <a:off x="891720" y="4591080"/>
            <a:ext cx="2417760" cy="13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Docker Built- in Tools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5" name="标题 1"/>
          <p:cNvCxnSpPr/>
          <p:nvPr/>
        </p:nvCxnSpPr>
        <p:spPr>
          <a:xfrm>
            <a:off x="950760" y="4308120"/>
            <a:ext cx="2359800" cy="72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cxnSp>
        <p:nvCxnSpPr>
          <p:cNvPr id="76" name="标题 1"/>
          <p:cNvCxnSpPr/>
          <p:nvPr/>
        </p:nvCxnSpPr>
        <p:spPr>
          <a:xfrm flipV="1">
            <a:off x="5953320" y="3520440"/>
            <a:ext cx="322920" cy="396000"/>
          </a:xfrm>
          <a:prstGeom prst="straightConnector1">
            <a:avLst/>
          </a:prstGeom>
          <a:ln cap="sq" w="25400">
            <a:solidFill>
              <a:srgbClr val="808080">
                <a:alpha val="20000"/>
              </a:srgbClr>
            </a:solidFill>
            <a:miter/>
          </a:ln>
        </p:spPr>
      </p:cxnSp>
      <p:sp>
        <p:nvSpPr>
          <p:cNvPr id="77" name="标题 1"/>
          <p:cNvSpPr/>
          <p:nvPr/>
        </p:nvSpPr>
        <p:spPr>
          <a:xfrm>
            <a:off x="6221880" y="3780000"/>
            <a:ext cx="2417760" cy="13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Prometheus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8" name="标题 1"/>
          <p:cNvCxnSpPr/>
          <p:nvPr/>
        </p:nvCxnSpPr>
        <p:spPr>
          <a:xfrm>
            <a:off x="3606840" y="3913920"/>
            <a:ext cx="2360160" cy="72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sp>
        <p:nvSpPr>
          <p:cNvPr id="79" name="标题 1"/>
          <p:cNvSpPr/>
          <p:nvPr/>
        </p:nvSpPr>
        <p:spPr>
          <a:xfrm>
            <a:off x="3521880" y="4140000"/>
            <a:ext cx="2417760" cy="13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cAdvisor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标题 1"/>
          <p:cNvCxnSpPr/>
          <p:nvPr/>
        </p:nvCxnSpPr>
        <p:spPr>
          <a:xfrm>
            <a:off x="6272280" y="3524760"/>
            <a:ext cx="2359800" cy="72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cxnSp>
        <p:nvCxnSpPr>
          <p:cNvPr id="81" name="标题 1"/>
          <p:cNvCxnSpPr/>
          <p:nvPr/>
        </p:nvCxnSpPr>
        <p:spPr>
          <a:xfrm flipV="1">
            <a:off x="8622000" y="3141360"/>
            <a:ext cx="322920" cy="396000"/>
          </a:xfrm>
          <a:prstGeom prst="straightConnector1">
            <a:avLst/>
          </a:prstGeom>
          <a:ln cap="sq" w="25400">
            <a:solidFill>
              <a:srgbClr val="808080">
                <a:alpha val="20000"/>
              </a:srgbClr>
            </a:solidFill>
            <a:miter/>
          </a:ln>
        </p:spPr>
      </p:cxnSp>
      <p:sp>
        <p:nvSpPr>
          <p:cNvPr id="82" name="标题 1"/>
          <p:cNvSpPr/>
          <p:nvPr/>
        </p:nvSpPr>
        <p:spPr>
          <a:xfrm>
            <a:off x="8881920" y="3429000"/>
            <a:ext cx="2417760" cy="131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Grafana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3" name="标题 1"/>
          <p:cNvCxnSpPr/>
          <p:nvPr/>
        </p:nvCxnSpPr>
        <p:spPr>
          <a:xfrm>
            <a:off x="8940600" y="3145680"/>
            <a:ext cx="2360160" cy="720"/>
          </a:xfrm>
          <a:prstGeom prst="straightConnector1">
            <a:avLst/>
          </a:prstGeom>
          <a:ln cap="sq" w="25400">
            <a:solidFill>
              <a:srgbClr val="155550"/>
            </a:solidFill>
            <a:miter/>
          </a:ln>
        </p:spPr>
      </p:cxnSp>
      <p:sp>
        <p:nvSpPr>
          <p:cNvPr id="84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Monitoring Tools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87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Logging Strategies with Docker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491832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02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标题 1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标题 1"/>
          <p:cNvSpPr/>
          <p:nvPr/>
        </p:nvSpPr>
        <p:spPr>
          <a:xfrm>
            <a:off x="1525320" y="3306960"/>
            <a:ext cx="719280" cy="71928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标题 1"/>
          <p:cNvSpPr/>
          <p:nvPr/>
        </p:nvSpPr>
        <p:spPr>
          <a:xfrm>
            <a:off x="1713240" y="3480480"/>
            <a:ext cx="343440" cy="371880"/>
          </a:xfrm>
          <a:custGeom>
            <a:avLst/>
            <a:gdLst>
              <a:gd name="textAreaLeft" fmla="*/ 0 w 343440"/>
              <a:gd name="textAreaRight" fmla="*/ 344160 w 343440"/>
              <a:gd name="textAreaTop" fmla="*/ 0 h 371880"/>
              <a:gd name="textAreaBottom" fmla="*/ 372600 h 3718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标题 1"/>
          <p:cNvSpPr/>
          <p:nvPr/>
        </p:nvSpPr>
        <p:spPr>
          <a:xfrm>
            <a:off x="1428480" y="3210120"/>
            <a:ext cx="913320" cy="91332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15555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标题 1"/>
          <p:cNvSpPr/>
          <p:nvPr/>
        </p:nvSpPr>
        <p:spPr>
          <a:xfrm>
            <a:off x="1445400" y="4296240"/>
            <a:ext cx="4195800" cy="15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Docker Logging Drivers: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6647040" y="3303360"/>
            <a:ext cx="719280" cy="7192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6820560" y="3483000"/>
            <a:ext cx="371880" cy="360000"/>
          </a:xfrm>
          <a:custGeom>
            <a:avLst/>
            <a:gdLst>
              <a:gd name="textAreaLeft" fmla="*/ 0 w 371880"/>
              <a:gd name="textAreaRight" fmla="*/ 372600 w 371880"/>
              <a:gd name="textAreaTop" fmla="*/ 0 h 360000"/>
              <a:gd name="textAreaBottom" fmla="*/ 360720 h 36000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6550200" y="3206520"/>
            <a:ext cx="913320" cy="91332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7ddfd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标题 1"/>
          <p:cNvSpPr/>
          <p:nvPr/>
        </p:nvSpPr>
        <p:spPr>
          <a:xfrm>
            <a:off x="6554880" y="4299840"/>
            <a:ext cx="4221360" cy="155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Centralized Log Aggregation: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标题 1"/>
          <p:cNvSpPr/>
          <p:nvPr/>
        </p:nvSpPr>
        <p:spPr>
          <a:xfrm>
            <a:off x="783360" y="466920"/>
            <a:ext cx="10670400" cy="46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Logging Tools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标题 1"/>
          <p:cNvSpPr/>
          <p:nvPr/>
        </p:nvSpPr>
        <p:spPr>
          <a:xfrm rot="2700000">
            <a:off x="256320" y="473400"/>
            <a:ext cx="459360" cy="459360"/>
          </a:xfrm>
          <a:custGeom>
            <a:avLst/>
            <a:gdLst>
              <a:gd name="textAreaLeft" fmla="*/ 0 w 459360"/>
              <a:gd name="textAreaRight" fmla="*/ 460080 w 459360"/>
              <a:gd name="textAreaTop" fmla="*/ 0 h 459360"/>
              <a:gd name="textAreaBottom" fmla="*/ 460080 h 459360"/>
            </a:gdLst>
            <a:ahLst/>
            <a:rect l="textAreaLeft" t="textAreaTop" r="textAreaRight" b="textAreaBottom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ln w="0">
            <a:noFill/>
          </a:ln>
        </p:spPr>
      </p:pic>
      <p:sp>
        <p:nvSpPr>
          <p:cNvPr id="102" name="标题 1"/>
          <p:cNvSpPr/>
          <p:nvPr/>
        </p:nvSpPr>
        <p:spPr>
          <a:xfrm>
            <a:off x="2931840" y="3290760"/>
            <a:ext cx="6327360" cy="131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155550"/>
                </a:solidFill>
                <a:latin typeface="poppins-bold"/>
                <a:ea typeface="poppins-bold"/>
              </a:rPr>
              <a:t>Metrics Collection with Prometheus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5588280" y="2112840"/>
            <a:ext cx="1014840" cy="1014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标题 1"/>
          <p:cNvSpPr/>
          <p:nvPr/>
        </p:nvSpPr>
        <p:spPr>
          <a:xfrm>
            <a:off x="4867560" y="1322280"/>
            <a:ext cx="2456280" cy="166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 </a:t>
            </a:r>
            <a:r>
              <a:rPr b="0" lang="en-US" sz="4800" spc="-1" strike="noStrike">
                <a:solidFill>
                  <a:srgbClr val="ffffff"/>
                </a:solidFill>
                <a:latin typeface="Poppins Medium"/>
                <a:ea typeface="Poppins Medium"/>
              </a:rPr>
              <a:t>04</a:t>
            </a:r>
            <a:endParaRPr b="0" lang="en-IN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55550"/>
      </a:accent1>
      <a:accent2>
        <a:srgbClr val="fcbcbc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2025-07-17T16:45:08Z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