
<file path=[Content_Types].xml><?xml version="1.0" encoding="utf-8"?>
<Types xmlns="http://schemas.openxmlformats.org/package/2006/content-types">
  <Default Extension="png" ContentType="image/png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embeddedFontLst>
    <p:embeddedFont>
      <p:font typeface="Poppins"/>
      <p:regular r:id="rId49"/>
    </p:embeddedFont>
    <p:embeddedFont>
      <p:font typeface="poppins-bold"/>
      <p:regular r:id="rId50"/>
    </p:embeddedFont>
  </p:embeddedFont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theme" Target="theme/theme1.xml"/>
<Relationship Id="rId2" Type="http://schemas.openxmlformats.org/officeDocument/2006/relationships/slideMaster" Target="slideMasters/slideMaster1.xml"/>
<Relationship Id="rId3" Type="http://schemas.openxmlformats.org/officeDocument/2006/relationships/slide" Target="slides/slide1.xml"/>
<Relationship Id="rId4" Type="http://schemas.openxmlformats.org/officeDocument/2006/relationships/slide" Target="slides/slide2.xml"/>
<Relationship Id="rId5" Type="http://schemas.openxmlformats.org/officeDocument/2006/relationships/slide" Target="slides/slide3.xml"/>
<Relationship Id="rId6" Type="http://schemas.openxmlformats.org/officeDocument/2006/relationships/slide" Target="slides/slide4.xml"/>
<Relationship Id="rId7" Type="http://schemas.openxmlformats.org/officeDocument/2006/relationships/slide" Target="slides/slide5.xml"/>
<Relationship Id="rId8" Type="http://schemas.openxmlformats.org/officeDocument/2006/relationships/slide" Target="slides/slide6.xml"/>
<Relationship Id="rId9" Type="http://schemas.openxmlformats.org/officeDocument/2006/relationships/slide" Target="slides/slide7.xml"/>
<Relationship Id="rId10" Type="http://schemas.openxmlformats.org/officeDocument/2006/relationships/slide" Target="slides/slide8.xml"/>
<Relationship Id="rId11" Type="http://schemas.openxmlformats.org/officeDocument/2006/relationships/slide" Target="slides/slide9.xml"/>
<Relationship Id="rId12" Type="http://schemas.openxmlformats.org/officeDocument/2006/relationships/slide" Target="slides/slide10.xml"/>
<Relationship Id="rId13" Type="http://schemas.openxmlformats.org/officeDocument/2006/relationships/slide" Target="slides/slide11.xml"/>
<Relationship Id="rId14" Type="http://schemas.openxmlformats.org/officeDocument/2006/relationships/slide" Target="slides/slide12.xml"/>
<Relationship Id="rId15" Type="http://schemas.openxmlformats.org/officeDocument/2006/relationships/slide" Target="slides/slide13.xml"/>
<Relationship Id="rId16" Type="http://schemas.openxmlformats.org/officeDocument/2006/relationships/slide" Target="slides/slide14.xml"/>
<Relationship Id="rId17" Type="http://schemas.openxmlformats.org/officeDocument/2006/relationships/slide" Target="slides/slide15.xml"/>
<Relationship Id="rId18" Type="http://schemas.openxmlformats.org/officeDocument/2006/relationships/slide" Target="slides/slide16.xml"/>
<Relationship Id="rId19" Type="http://schemas.openxmlformats.org/officeDocument/2006/relationships/slide" Target="slides/slide17.xml"/>
<Relationship Id="rId20" Type="http://schemas.openxmlformats.org/officeDocument/2006/relationships/slide" Target="slides/slide18.xml"/>
<Relationship Id="rId21" Type="http://schemas.openxmlformats.org/officeDocument/2006/relationships/slide" Target="slides/slide19.xml"/>
<Relationship Id="rId22" Type="http://schemas.openxmlformats.org/officeDocument/2006/relationships/slide" Target="slides/slide20.xml"/>
<Relationship Id="rId23" Type="http://schemas.openxmlformats.org/officeDocument/2006/relationships/slide" Target="slides/slide21.xml"/>
<Relationship Id="rId24" Type="http://schemas.openxmlformats.org/officeDocument/2006/relationships/slide" Target="slides/slide22.xml"/>
<Relationship Id="rId25" Type="http://schemas.openxmlformats.org/officeDocument/2006/relationships/slide" Target="slides/slide23.xml"/>
<Relationship Id="rId26" Type="http://schemas.openxmlformats.org/officeDocument/2006/relationships/slide" Target="slides/slide24.xml"/>
<Relationship Id="rId27" Type="http://schemas.openxmlformats.org/officeDocument/2006/relationships/slide" Target="slides/slide25.xml"/>
<Relationship Id="rId28" Type="http://schemas.openxmlformats.org/officeDocument/2006/relationships/slide" Target="slides/slide26.xml"/>
<Relationship Id="rId29" Type="http://schemas.openxmlformats.org/officeDocument/2006/relationships/slide" Target="slides/slide27.xml"/>
<Relationship Id="rId30" Type="http://schemas.openxmlformats.org/officeDocument/2006/relationships/slide" Target="slides/slide28.xml"/>
<Relationship Id="rId31" Type="http://schemas.openxmlformats.org/officeDocument/2006/relationships/slide" Target="slides/slide29.xml"/>
<Relationship Id="rId32" Type="http://schemas.openxmlformats.org/officeDocument/2006/relationships/slide" Target="slides/slide30.xml"/>
<Relationship Id="rId33" Type="http://schemas.openxmlformats.org/officeDocument/2006/relationships/slide" Target="slides/slide31.xml"/>
<Relationship Id="rId34" Type="http://schemas.openxmlformats.org/officeDocument/2006/relationships/slide" Target="slides/slide32.xml"/>
<Relationship Id="rId35" Type="http://schemas.openxmlformats.org/officeDocument/2006/relationships/slide" Target="slides/slide33.xml"/>
<Relationship Id="rId36" Type="http://schemas.openxmlformats.org/officeDocument/2006/relationships/slide" Target="slides/slide34.xml"/>
<Relationship Id="rId37" Type="http://schemas.openxmlformats.org/officeDocument/2006/relationships/slide" Target="slides/slide35.xml"/>
<Relationship Id="rId38" Type="http://schemas.openxmlformats.org/officeDocument/2006/relationships/slide" Target="slides/slide36.xml"/>
<Relationship Id="rId39" Type="http://schemas.openxmlformats.org/officeDocument/2006/relationships/slide" Target="slides/slide37.xml"/>
<Relationship Id="rId40" Type="http://schemas.openxmlformats.org/officeDocument/2006/relationships/slide" Target="slides/slide38.xml"/>
<Relationship Id="rId41" Type="http://schemas.openxmlformats.org/officeDocument/2006/relationships/slide" Target="slides/slide39.xml"/>
<Relationship Id="rId42" Type="http://schemas.openxmlformats.org/officeDocument/2006/relationships/slide" Target="slides/slide40.xml"/>
<Relationship Id="rId43" Type="http://schemas.openxmlformats.org/officeDocument/2006/relationships/slide" Target="slides/slide41.xml"/>
<Relationship Id="rId44" Type="http://schemas.openxmlformats.org/officeDocument/2006/relationships/slide" Target="slides/slide42.xml"/>
<Relationship Id="rId45" Type="http://schemas.openxmlformats.org/officeDocument/2006/relationships/slide" Target="slides/slide43.xml"/>
<Relationship Id="rId46" Type="http://schemas.openxmlformats.org/officeDocument/2006/relationships/slide" Target="slides/slide44.xml"/>
<Relationship Id="rId47" Type="http://schemas.openxmlformats.org/officeDocument/2006/relationships/slide" Target="slides/slide45.xml"/>
<Relationship Id="rId48" Type="http://schemas.openxmlformats.org/officeDocument/2006/relationships/slide" Target="slides/slide46.xml"/>
<Relationship Id="rId49" Type="http://schemas.openxmlformats.org/officeDocument/2006/relationships/font" Target="fonts/font1.fntdata"/>
<Relationship Id="rId50" Type="http://schemas.openxmlformats.org/officeDocument/2006/relationships/font" Target="fonts/font2.fntdata"/>
</Relationship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1.xml"/>
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3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3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3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6.png"/>
</Relationships>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4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4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2.png"/>
<Relationship Id="rId3" Type="http://schemas.openxmlformats.org/officeDocument/2006/relationships/image" Target="../media/image3.png"/>
<Relationship Id="rId4" Type="http://schemas.openxmlformats.org/officeDocument/2006/relationships/image" Target="../media/image4.png"/>
</Relationships>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5.png"/>
</Relationships>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1.png"/>
</Relationships>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6689575" y="812800"/>
            <a:ext cx="5245738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127639" y="1552880"/>
            <a:ext cx="6528789" cy="24792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5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Advanced </a:t>
            </a:r>
            <a:r>
              <a:rPr kumimoji="1" lang="en-US" altLang="zh-CN" sz="3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(Day 1)</a:t>
            </a:r>
            <a:endParaRPr kumimoji="1" lang="zh-CN" alt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12060" y="3423245"/>
            <a:ext cx="10767880" cy="7921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/>
          </a:ln>
          <a:effectLst>
            <a:outerShdw dist="0" blurRad="190500" dir="0" sx="100000" sy="100000" kx="0" ky="0" algn="ctr" rotWithShape="0">
              <a:schemeClr val="accent1">
                <a:lumMod val="7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768012" y="3506271"/>
            <a:ext cx="599440" cy="599440"/>
          </a:xfrm>
          <a:prstGeom prst="ellipse">
            <a:avLst/>
          </a:prstGeom>
          <a:solidFill>
            <a:schemeClr val="bg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97732" y="1130300"/>
            <a:ext cx="4140000" cy="2000377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0" blurRad="304800" dir="0" sx="102000" sy="102000" kx="0" ky="0" algn="ctr" rotWithShape="0">
              <a:schemeClr val="accent1">
                <a:alpha val="13000"/>
              </a:schemeClr>
            </a:outerShdw>
          </a:effectLst>
        </p:spPr>
        <p:txBody>
          <a:bodyPr vert="horz" wrap="square" lIns="85588" tIns="42794" rIns="85588" bIns="42794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296239" y="1245562"/>
            <a:ext cx="3561374" cy="636940"/>
          </a:xfrm>
          <a:prstGeom prst="rect">
            <a:avLst/>
          </a:prstGeom>
          <a:noFill/>
          <a:ln>
            <a:noFill/>
          </a:ln>
          <a:effectLst>
            <a:outerShdw dist="127000" blurRad="330200" dir="5400000" sx="100000" sy="100000" kx="0" ky="0" algn="ctr" rotWithShape="0">
              <a:schemeClr val="accent1">
                <a:alpha val="23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Image Layer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263077" y="2045933"/>
            <a:ext cx="3600000" cy="1063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109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Outdated base images (e.g., old Ubuntu with known CVEs)
- Embedded secrets in Dockerfiles
- Unscanned third- party layers</a:t>
            </a:r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0" flipV="0">
            <a:off x="1257613" y="1933438"/>
            <a:ext cx="3600000" cy="0"/>
          </a:xfrm>
          <a:prstGeom prst="line">
            <a:avLst/>
          </a:prstGeom>
          <a:noFill/>
          <a:ln w="1905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</p:cxnSp>
      <p:sp>
        <p:nvSpPr>
          <p:cNvPr id="9" name="标题 1"/>
          <p:cNvSpPr txBox="1"/>
          <p:nvPr/>
        </p:nvSpPr>
        <p:spPr>
          <a:xfrm rot="0" flipH="0" flipV="1">
            <a:off x="1257613" y="1908062"/>
            <a:ext cx="790842" cy="50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101498" tIns="50749" rIns="101498" bIns="50749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8811847" y="3506271"/>
            <a:ext cx="599440" cy="599440"/>
          </a:xfrm>
          <a:prstGeom prst="ellipse">
            <a:avLst/>
          </a:prstGeom>
          <a:solidFill>
            <a:schemeClr val="bg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041568" y="1130300"/>
            <a:ext cx="4140000" cy="2000377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0" blurRad="304800" dir="0" sx="102000" sy="102000" kx="0" ky="0" algn="ctr" rotWithShape="0">
              <a:schemeClr val="accent1">
                <a:alpha val="13000"/>
              </a:schemeClr>
            </a:outerShdw>
          </a:effectLst>
        </p:spPr>
        <p:txBody>
          <a:bodyPr vert="horz" wrap="square" lIns="85588" tIns="42794" rIns="85588" bIns="42794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340075" y="1245562"/>
            <a:ext cx="3561374" cy="636940"/>
          </a:xfrm>
          <a:prstGeom prst="rect">
            <a:avLst/>
          </a:prstGeom>
          <a:noFill/>
          <a:ln>
            <a:noFill/>
          </a:ln>
          <a:effectLst>
            <a:outerShdw dist="127000" blurRad="330200" dir="5400000" sx="100000" sy="100000" kx="0" ky="0" algn="ctr" rotWithShape="0">
              <a:schemeClr val="accent1">
                <a:alpha val="23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Host Layer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7306913" y="2045933"/>
            <a:ext cx="3600000" cy="1063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109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Shared kernel with containers → one exploit affects all
- Poor isolation boundaries
- Kernel module or syscall abuse</a:t>
            </a:r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 rot="0" flipH="0" flipV="0">
            <a:off x="7301449" y="1933438"/>
            <a:ext cx="3600000" cy="0"/>
          </a:xfrm>
          <a:prstGeom prst="line">
            <a:avLst/>
          </a:prstGeom>
          <a:noFill/>
          <a:ln w="1905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</p:cxnSp>
      <p:sp>
        <p:nvSpPr>
          <p:cNvPr id="15" name="标题 1"/>
          <p:cNvSpPr txBox="1"/>
          <p:nvPr/>
        </p:nvSpPr>
        <p:spPr>
          <a:xfrm rot="0" flipH="0" flipV="1">
            <a:off x="7301449" y="1908062"/>
            <a:ext cx="790842" cy="50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101498" tIns="50749" rIns="101498" bIns="50749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5789930" y="3506271"/>
            <a:ext cx="599440" cy="599440"/>
          </a:xfrm>
          <a:prstGeom prst="ellipse">
            <a:avLst/>
          </a:prstGeom>
          <a:solidFill>
            <a:schemeClr val="bg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019650" y="4322982"/>
            <a:ext cx="4140000" cy="2000377"/>
          </a:xfrm>
          <a:prstGeom prst="roundRect">
            <a:avLst>
              <a:gd name="adj" fmla="val 6279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dist="0" blurRad="304800" dir="0" sx="102000" sy="102000" kx="0" ky="0" algn="ctr" rotWithShape="0">
              <a:schemeClr val="accent1">
                <a:alpha val="13000"/>
              </a:schemeClr>
            </a:outerShdw>
          </a:effectLst>
        </p:spPr>
        <p:txBody>
          <a:bodyPr vert="horz" wrap="square" lIns="85588" tIns="42794" rIns="85588" bIns="42794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4318157" y="4438244"/>
            <a:ext cx="3618590" cy="636940"/>
          </a:xfrm>
          <a:prstGeom prst="rect">
            <a:avLst/>
          </a:prstGeom>
          <a:noFill/>
          <a:ln>
            <a:noFill/>
          </a:ln>
          <a:effectLst>
            <a:outerShdw dist="127000" blurRad="330200" dir="5400000" sx="100000" sy="100000" kx="0" ky="0" algn="ctr" rotWithShape="0">
              <a:schemeClr val="accent1">
                <a:alpha val="23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Runtime Layer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4284995" y="5238615"/>
            <a:ext cx="3600000" cy="1063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109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Containers running as root
- Privileged containers (- -privileged)
- Volume mounts from host (e.g., - v /:/host)</a:t>
            </a:r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4279531" y="5126120"/>
            <a:ext cx="3600000" cy="0"/>
          </a:xfrm>
          <a:prstGeom prst="line">
            <a:avLst/>
          </a:prstGeom>
          <a:noFill/>
          <a:ln w="19050" cap="sq">
            <a:solidFill>
              <a:schemeClr val="accent1">
                <a:lumMod val="20000"/>
                <a:lumOff val="80000"/>
              </a:schemeClr>
            </a:solidFill>
            <a:miter/>
          </a:ln>
        </p:spPr>
      </p:cxnSp>
      <p:sp>
        <p:nvSpPr>
          <p:cNvPr id="21" name="标题 1"/>
          <p:cNvSpPr txBox="1"/>
          <p:nvPr/>
        </p:nvSpPr>
        <p:spPr>
          <a:xfrm rot="0" flipH="0" flipV="1">
            <a:off x="4279531" y="5100744"/>
            <a:ext cx="790842" cy="5074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101498" tIns="50749" rIns="101498" bIns="50749"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2794839" y="3621506"/>
            <a:ext cx="551474" cy="370240"/>
          </a:xfrm>
          <a:prstGeom prst="rect">
            <a:avLst/>
          </a:prstGeom>
          <a:noFill/>
          <a:ln>
            <a:noFill/>
          </a:ln>
          <a:effectLst>
            <a:outerShdw dist="127000" blurRad="330200" dir="5400000" sx="100000" sy="100000" kx="0" ky="0" algn="ctr" rotWithShape="0">
              <a:schemeClr val="accent1">
                <a:alpha val="23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  <a:alpha val="100000"/>
                      </a:schemeClr>
                    </a:gs>
                  </a:gsLst>
                  <a:lin ang="5400000" scaled="0"/>
                </a:gra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5817439" y="3621506"/>
            <a:ext cx="551474" cy="370240"/>
          </a:xfrm>
          <a:prstGeom prst="rect">
            <a:avLst/>
          </a:prstGeom>
          <a:noFill/>
          <a:ln>
            <a:noFill/>
          </a:ln>
          <a:effectLst>
            <a:outerShdw dist="127000" blurRad="330200" dir="5400000" sx="100000" sy="100000" kx="0" ky="0" algn="ctr" rotWithShape="0">
              <a:schemeClr val="accent1">
                <a:alpha val="23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  <a:alpha val="100000"/>
                      </a:schemeClr>
                    </a:gs>
                  </a:gsLst>
                  <a:lin ang="5400000" scaled="0"/>
                </a:gra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8840039" y="3621506"/>
            <a:ext cx="551474" cy="370240"/>
          </a:xfrm>
          <a:prstGeom prst="rect">
            <a:avLst/>
          </a:prstGeom>
          <a:noFill/>
          <a:ln>
            <a:noFill/>
          </a:ln>
          <a:effectLst>
            <a:outerShdw dist="127000" blurRad="330200" dir="5400000" sx="100000" sy="100000" kx="0" ky="0" algn="ctr" rotWithShape="0">
              <a:schemeClr val="accent1">
                <a:alpha val="23000"/>
              </a:schemeClr>
            </a:outerShdw>
          </a:effectLst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  <a:alpha val="100000"/>
                      </a:schemeClr>
                    </a:gs>
                  </a:gsLst>
                  <a:lin ang="5400000" scaled="0"/>
                </a:gra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Common Container Attack Surfaces</a:t>
            </a: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7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8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2905318" y="1130300"/>
            <a:ext cx="6583780" cy="136859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5400000" flipH="0" flipV="0">
            <a:off x="2536684" y="1447967"/>
            <a:ext cx="737268" cy="737268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5400000" flipH="0" flipV="0">
            <a:off x="9335577" y="2349517"/>
            <a:ext cx="307039" cy="307039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720794" y="1649309"/>
            <a:ext cx="369050" cy="334584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535210" y="1264652"/>
            <a:ext cx="5782438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547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is Alpine preferred over Ubuntu for secure builds?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2905318" y="2869072"/>
            <a:ext cx="6583780" cy="136859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5400000" flipH="0" flipV="0">
            <a:off x="2536684" y="3186739"/>
            <a:ext cx="737268" cy="737268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5400000" flipH="0" flipV="0">
            <a:off x="9335577" y="4088289"/>
            <a:ext cx="307039" cy="307039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2727864" y="3370848"/>
            <a:ext cx="354911" cy="369050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3535210" y="3003424"/>
            <a:ext cx="5782438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What’s the danger of --privileged containers?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2905318" y="4607844"/>
            <a:ext cx="6583780" cy="136859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5400000" flipH="0" flipV="0">
            <a:off x="2536684" y="4925511"/>
            <a:ext cx="737268" cy="737268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5400000" flipH="0" flipV="0">
            <a:off x="9335577" y="5827061"/>
            <a:ext cx="307039" cy="307039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720794" y="5109620"/>
            <a:ext cx="369050" cy="369050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3535210" y="4742196"/>
            <a:ext cx="5782438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55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Can we trust all Docker Hub images? Why or why not?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2905318" y="1130300"/>
            <a:ext cx="6583780" cy="136859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5400000" flipH="0" flipV="0">
            <a:off x="2536684" y="1447967"/>
            <a:ext cx="737268" cy="737268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5400000" flipH="0" flipV="0">
            <a:off x="9335577" y="2349517"/>
            <a:ext cx="307039" cy="307039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535210" y="1642028"/>
            <a:ext cx="5782438" cy="7521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Smaller, fewer packages → lower attack surface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720794" y="1649309"/>
            <a:ext cx="369050" cy="334584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535210" y="1264652"/>
            <a:ext cx="5782438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547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is Alpine preferred over Ubuntu for secure builds?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905318" y="2869072"/>
            <a:ext cx="6583780" cy="136859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5400000" flipH="0" flipV="0">
            <a:off x="2536684" y="3186739"/>
            <a:ext cx="737268" cy="737268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5400000" flipH="0" flipV="0">
            <a:off x="9335577" y="4088289"/>
            <a:ext cx="307039" cy="307039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3535210" y="3380800"/>
            <a:ext cx="5782438" cy="7521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Full access to host devices, possible escape via kernel interfaces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2727864" y="3370848"/>
            <a:ext cx="354911" cy="369050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535210" y="3003424"/>
            <a:ext cx="5782438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What’s the danger of --privileged containers?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905318" y="4607844"/>
            <a:ext cx="6583780" cy="136859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5400000" flipH="0" flipV="0">
            <a:off x="2536684" y="4925511"/>
            <a:ext cx="737268" cy="737268"/>
          </a:xfrm>
          <a:prstGeom prst="plaque">
            <a:avLst>
              <a:gd name="adj" fmla="val 2188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5400000" flipH="0" flipV="0">
            <a:off x="9335577" y="5827061"/>
            <a:ext cx="307039" cy="307039"/>
          </a:xfrm>
          <a:prstGeom prst="plaque">
            <a:avLst>
              <a:gd name="adj" fmla="val 31445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3535210" y="5119572"/>
            <a:ext cx="5782438" cy="7521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No — some are unverified or outdated, always scan before use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2720794" y="5109620"/>
            <a:ext cx="369050" cy="369050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3535210" y="4742196"/>
            <a:ext cx="5782438" cy="3666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55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Can we trust all Docker Hub images? Why or why not?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 &amp; Answers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3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4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1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1" flipV="0">
            <a:off x="243987" y="1775821"/>
            <a:ext cx="4570320" cy="428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447344" y="568516"/>
            <a:ext cx="11516056" cy="1208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Security Best Practices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245101" y="3729273"/>
            <a:ext cx="6387460" cy="1874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r"/>
            <a:r>
              <a:rPr kumimoji="1" lang="en-US" altLang="zh-CN" sz="3200" i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Best practices for securing Docker containers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7127544" y="2029016"/>
            <a:ext cx="3172156" cy="9417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Part-02</a:t>
            </a:r>
            <a:endParaRPr kumimoji="1" lang="zh-CN" alt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716676" y="2323598"/>
            <a:ext cx="4089765" cy="3488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/>
        </p:spPr>
        <p:txBody>
          <a:bodyPr vert="horz" wrap="square" lIns="251999" tIns="324000" rIns="180000" bIns="216000" rtlCol="0" anchor="b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6200000" flipH="0" flipV="0">
            <a:off x="-790837" y="3304722"/>
            <a:ext cx="3958755" cy="1056276"/>
          </a:xfrm>
          <a:custGeom>
            <a:avLst/>
            <a:gdLst>
              <a:gd name="connsiteX0" fmla="*/ 3958755 w 3958755"/>
              <a:gd name="connsiteY0" fmla="*/ 528137 h 1056276"/>
              <a:gd name="connsiteX1" fmla="*/ 3481107 w 3958755"/>
              <a:gd name="connsiteY1" fmla="*/ 1056275 h 1056276"/>
              <a:gd name="connsiteX2" fmla="*/ 2454778 w 3958755"/>
              <a:gd name="connsiteY2" fmla="*/ 1056275 h 1056276"/>
              <a:gd name="connsiteX3" fmla="*/ 2439201 w 3958755"/>
              <a:gd name="connsiteY3" fmla="*/ 1056275 h 1056276"/>
              <a:gd name="connsiteX4" fmla="*/ 1807419 w 3958755"/>
              <a:gd name="connsiteY4" fmla="*/ 1056275 h 1056276"/>
              <a:gd name="connsiteX5" fmla="*/ 1807418 w 3958755"/>
              <a:gd name="connsiteY5" fmla="*/ 1056276 h 1056276"/>
              <a:gd name="connsiteX6" fmla="*/ 781089 w 3958755"/>
              <a:gd name="connsiteY6" fmla="*/ 1056276 h 1056276"/>
              <a:gd name="connsiteX7" fmla="*/ 765512 w 3958755"/>
              <a:gd name="connsiteY7" fmla="*/ 1056276 h 1056276"/>
              <a:gd name="connsiteX8" fmla="*/ 1 w 3958755"/>
              <a:gd name="connsiteY8" fmla="*/ 1056276 h 1056276"/>
              <a:gd name="connsiteX9" fmla="*/ 477648 w 3958755"/>
              <a:gd name="connsiteY9" fmla="*/ 528139 h 1056276"/>
              <a:gd name="connsiteX10" fmla="*/ 0 w 3958755"/>
              <a:gd name="connsiteY10" fmla="*/ 1 h 1056276"/>
              <a:gd name="connsiteX11" fmla="*/ 1026329 w 3958755"/>
              <a:gd name="connsiteY11" fmla="*/ 1 h 1056276"/>
              <a:gd name="connsiteX12" fmla="*/ 1041906 w 3958755"/>
              <a:gd name="connsiteY12" fmla="*/ 1 h 1056276"/>
              <a:gd name="connsiteX13" fmla="*/ 1673690 w 3958755"/>
              <a:gd name="connsiteY13" fmla="*/ 1 h 1056276"/>
              <a:gd name="connsiteX14" fmla="*/ 1673689 w 3958755"/>
              <a:gd name="connsiteY14" fmla="*/ 0 h 1056276"/>
              <a:gd name="connsiteX15" fmla="*/ 2700018 w 3958755"/>
              <a:gd name="connsiteY15" fmla="*/ 0 h 1056276"/>
              <a:gd name="connsiteX16" fmla="*/ 2715595 w 3958755"/>
              <a:gd name="connsiteY16" fmla="*/ 0 h 1056276"/>
              <a:gd name="connsiteX17" fmla="*/ 3481108 w 3958755"/>
              <a:gd name="connsiteY17" fmla="*/ 0 h 1056276"/>
            </a:gdLst>
            <a:rect l="l" t="t" r="r" b="b"/>
            <a:pathLst>
              <a:path w="3958755" h="1056276">
                <a:moveTo>
                  <a:pt x="3958755" y="528137"/>
                </a:moveTo>
                <a:lnTo>
                  <a:pt x="3481107" y="1056275"/>
                </a:lnTo>
                <a:lnTo>
                  <a:pt x="2454778" y="1056275"/>
                </a:lnTo>
                <a:lnTo>
                  <a:pt x="2439201" y="1056275"/>
                </a:lnTo>
                <a:lnTo>
                  <a:pt x="1807419" y="1056275"/>
                </a:lnTo>
                <a:lnTo>
                  <a:pt x="1807418" y="1056276"/>
                </a:lnTo>
                <a:lnTo>
                  <a:pt x="781089" y="1056276"/>
                </a:lnTo>
                <a:lnTo>
                  <a:pt x="765512" y="1056276"/>
                </a:lnTo>
                <a:lnTo>
                  <a:pt x="1" y="1056276"/>
                </a:lnTo>
                <a:lnTo>
                  <a:pt x="477648" y="528139"/>
                </a:lnTo>
                <a:lnTo>
                  <a:pt x="0" y="1"/>
                </a:lnTo>
                <a:lnTo>
                  <a:pt x="1026329" y="1"/>
                </a:lnTo>
                <a:lnTo>
                  <a:pt x="1041906" y="1"/>
                </a:lnTo>
                <a:lnTo>
                  <a:pt x="1673690" y="1"/>
                </a:lnTo>
                <a:lnTo>
                  <a:pt x="1673689" y="0"/>
                </a:lnTo>
                <a:lnTo>
                  <a:pt x="2700018" y="0"/>
                </a:lnTo>
                <a:lnTo>
                  <a:pt x="2715595" y="0"/>
                </a:lnTo>
                <a:lnTo>
                  <a:pt x="3481108" y="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938608" y="1923041"/>
            <a:ext cx="3697486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DOs: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938608" y="2631548"/>
            <a:ext cx="3697486" cy="28727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minimal base images (e.g., alpine, distroless)
Use multi- stage builds to avoid keeping build tools in final image
Clean up cache and package manager metadata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7429136" y="2323598"/>
            <a:ext cx="4089765" cy="3488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/>
        </p:spPr>
        <p:txBody>
          <a:bodyPr vert="horz" wrap="square" lIns="251999" tIns="324000" rIns="180000" bIns="216000" rtlCol="0" anchor="b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6200000" flipH="0" flipV="0">
            <a:off x="4921623" y="3304722"/>
            <a:ext cx="3958755" cy="1056276"/>
          </a:xfrm>
          <a:custGeom>
            <a:avLst/>
            <a:gdLst>
              <a:gd name="connsiteX0" fmla="*/ 3958755 w 3958755"/>
              <a:gd name="connsiteY0" fmla="*/ 528137 h 1056276"/>
              <a:gd name="connsiteX1" fmla="*/ 3481107 w 3958755"/>
              <a:gd name="connsiteY1" fmla="*/ 1056275 h 1056276"/>
              <a:gd name="connsiteX2" fmla="*/ 2454778 w 3958755"/>
              <a:gd name="connsiteY2" fmla="*/ 1056275 h 1056276"/>
              <a:gd name="connsiteX3" fmla="*/ 2439201 w 3958755"/>
              <a:gd name="connsiteY3" fmla="*/ 1056275 h 1056276"/>
              <a:gd name="connsiteX4" fmla="*/ 1807419 w 3958755"/>
              <a:gd name="connsiteY4" fmla="*/ 1056275 h 1056276"/>
              <a:gd name="connsiteX5" fmla="*/ 1807418 w 3958755"/>
              <a:gd name="connsiteY5" fmla="*/ 1056276 h 1056276"/>
              <a:gd name="connsiteX6" fmla="*/ 781089 w 3958755"/>
              <a:gd name="connsiteY6" fmla="*/ 1056276 h 1056276"/>
              <a:gd name="connsiteX7" fmla="*/ 765512 w 3958755"/>
              <a:gd name="connsiteY7" fmla="*/ 1056276 h 1056276"/>
              <a:gd name="connsiteX8" fmla="*/ 1 w 3958755"/>
              <a:gd name="connsiteY8" fmla="*/ 1056276 h 1056276"/>
              <a:gd name="connsiteX9" fmla="*/ 477648 w 3958755"/>
              <a:gd name="connsiteY9" fmla="*/ 528139 h 1056276"/>
              <a:gd name="connsiteX10" fmla="*/ 0 w 3958755"/>
              <a:gd name="connsiteY10" fmla="*/ 1 h 1056276"/>
              <a:gd name="connsiteX11" fmla="*/ 1026329 w 3958755"/>
              <a:gd name="connsiteY11" fmla="*/ 1 h 1056276"/>
              <a:gd name="connsiteX12" fmla="*/ 1041906 w 3958755"/>
              <a:gd name="connsiteY12" fmla="*/ 1 h 1056276"/>
              <a:gd name="connsiteX13" fmla="*/ 1673690 w 3958755"/>
              <a:gd name="connsiteY13" fmla="*/ 1 h 1056276"/>
              <a:gd name="connsiteX14" fmla="*/ 1673689 w 3958755"/>
              <a:gd name="connsiteY14" fmla="*/ 0 h 1056276"/>
              <a:gd name="connsiteX15" fmla="*/ 2700018 w 3958755"/>
              <a:gd name="connsiteY15" fmla="*/ 0 h 1056276"/>
              <a:gd name="connsiteX16" fmla="*/ 2715595 w 3958755"/>
              <a:gd name="connsiteY16" fmla="*/ 0 h 1056276"/>
              <a:gd name="connsiteX17" fmla="*/ 3481108 w 3958755"/>
              <a:gd name="connsiteY17" fmla="*/ 0 h 1056276"/>
            </a:gdLst>
            <a:rect l="l" t="t" r="r" b="b"/>
            <a:pathLst>
              <a:path w="3958755" h="1056276">
                <a:moveTo>
                  <a:pt x="3958755" y="528137"/>
                </a:moveTo>
                <a:lnTo>
                  <a:pt x="3481107" y="1056275"/>
                </a:lnTo>
                <a:lnTo>
                  <a:pt x="2454778" y="1056275"/>
                </a:lnTo>
                <a:lnTo>
                  <a:pt x="2439201" y="1056275"/>
                </a:lnTo>
                <a:lnTo>
                  <a:pt x="1807419" y="1056275"/>
                </a:lnTo>
                <a:lnTo>
                  <a:pt x="1807418" y="1056276"/>
                </a:lnTo>
                <a:lnTo>
                  <a:pt x="781089" y="1056276"/>
                </a:lnTo>
                <a:lnTo>
                  <a:pt x="765512" y="1056276"/>
                </a:lnTo>
                <a:lnTo>
                  <a:pt x="1" y="1056276"/>
                </a:lnTo>
                <a:lnTo>
                  <a:pt x="477648" y="528139"/>
                </a:lnTo>
                <a:lnTo>
                  <a:pt x="0" y="1"/>
                </a:lnTo>
                <a:lnTo>
                  <a:pt x="1026329" y="1"/>
                </a:lnTo>
                <a:lnTo>
                  <a:pt x="1041906" y="1"/>
                </a:lnTo>
                <a:lnTo>
                  <a:pt x="1673690" y="1"/>
                </a:lnTo>
                <a:lnTo>
                  <a:pt x="1673689" y="0"/>
                </a:lnTo>
                <a:lnTo>
                  <a:pt x="2700018" y="0"/>
                </a:lnTo>
                <a:lnTo>
                  <a:pt x="2715595" y="0"/>
                </a:lnTo>
                <a:lnTo>
                  <a:pt x="348110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651068" y="1923041"/>
            <a:ext cx="3697486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DON’Ts: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651068" y="2631548"/>
            <a:ext cx="3697486" cy="28727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Don't use latest tag blindly — it's mutable and unpredictable
Don't embed secrets or credentials in Dockerfile
Don't install unnecessary packages or debugging tools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Start Secure — During Image Build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3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4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2122126" y="1923633"/>
            <a:ext cx="1767840" cy="1524000"/>
          </a:xfrm>
          <a:prstGeom prst="hexagon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dist="254000" blurRad="762000" dir="5400000" sx="100000" sy="100000" kx="0" ky="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3517400" y="2160760"/>
            <a:ext cx="294658" cy="254016"/>
          </a:xfrm>
          <a:prstGeom prst="hexagon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12700" blurRad="38100" dir="5400000" sx="100000" sy="100000" kx="0" ky="0" algn="ctr" rotWithShape="0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788745" y="1652203"/>
            <a:ext cx="543206" cy="468280"/>
          </a:xfrm>
          <a:prstGeom prst="hexagon">
            <a:avLst/>
          </a:prstGeom>
          <a:solidFill>
            <a:schemeClr val="bg2">
              <a:alpha val="70000"/>
            </a:schemeClr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122126" y="3807511"/>
            <a:ext cx="1767840" cy="1524000"/>
          </a:xfrm>
          <a:prstGeom prst="hexagon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dist="254000" blurRad="762000" dir="5400000" sx="100000" sy="100000" kx="0" ky="0" algn="ctr" rotWithShape="0">
              <a:srgbClr val="000000">
                <a:alpha val="10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184622" y="4044638"/>
            <a:ext cx="294658" cy="254016"/>
          </a:xfrm>
          <a:prstGeom prst="hexagon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12700" blurRad="38100" dir="5400000" sx="100000" sy="100000" kx="0" ky="0" algn="ctr" rotWithShape="0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675480" y="3536081"/>
            <a:ext cx="543206" cy="468280"/>
          </a:xfrm>
          <a:prstGeom prst="hexagon">
            <a:avLst/>
          </a:prstGeom>
          <a:solidFill>
            <a:schemeClr val="bg2">
              <a:alpha val="70000"/>
            </a:schemeClr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标题 1"/>
          <p:cNvCxnSpPr/>
          <p:nvPr/>
        </p:nvCxnSpPr>
        <p:spPr>
          <a:xfrm rot="0" flipH="0" flipV="0">
            <a:off x="4777647" y="3556000"/>
            <a:ext cx="5807803" cy="0"/>
          </a:xfrm>
          <a:prstGeom prst="line">
            <a:avLst/>
          </a:prstGeom>
          <a:noFill/>
          <a:ln w="6350" cap="sq">
            <a:solidFill>
              <a:schemeClr val="tx1">
                <a:alpha val="20000"/>
              </a:schemeClr>
            </a:solidFill>
            <a:miter/>
          </a:ln>
        </p:spPr>
      </p:cxnSp>
      <p:sp>
        <p:nvSpPr>
          <p:cNvPr id="10" name="标题 1"/>
          <p:cNvSpPr txBox="1"/>
          <p:nvPr/>
        </p:nvSpPr>
        <p:spPr>
          <a:xfrm rot="0" flipH="0" flipV="0">
            <a:off x="4768122" y="1915299"/>
            <a:ext cx="5829300" cy="36830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Principles: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768121" y="2403641"/>
            <a:ext cx="5823679" cy="105918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106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Never run as root inside the container (use USER directive)
Use read- only filesystems (- -read- only)
Drop unneeded Linux capabilities (- -cap- drop=ALL, then add only required ones)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768122" y="3964277"/>
            <a:ext cx="5829300" cy="36830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runtime command: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768121" y="4439919"/>
            <a:ext cx="5823679" cy="105918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run  - -user nobody - -read- only - -cap- drop=ALL myimage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Run Secure — During Container Execution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6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7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617223" y="1159626"/>
            <a:ext cx="3600000" cy="62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Best Practices: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7617223" y="1863166"/>
            <a:ext cx="3600000" cy="24080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3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Enable Docker Content Trust (DCT) for image signing
- Pull only from private or signed registries
- Use SBOMs (Software Bill of Materials) for transparency
- Automate CVSS scoring and policy enforcement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139877" y="4591484"/>
            <a:ext cx="3600000" cy="62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Command to enable Docker Content Trust: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9877" y="5289083"/>
            <a:ext cx="3600000" cy="1303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export DOCKER_CONTENT_TRUST=1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987553" y="2492275"/>
            <a:ext cx="1417052" cy="775193"/>
          </a:xfrm>
          <a:prstGeom prst="rightArrow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5172652" y="2302219"/>
            <a:ext cx="1155309" cy="1155306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269926" y="2399492"/>
            <a:ext cx="960761" cy="960759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486400" y="2615965"/>
            <a:ext cx="527814" cy="527814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80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405022 w 720001"/>
              <a:gd name="connsiteY7" fmla="*/ 0 h 720001"/>
              <a:gd name="connsiteX8" fmla="*/ 720001 w 720001"/>
              <a:gd name="connsiteY8" fmla="*/ 314979 h 720001"/>
              <a:gd name="connsiteX9" fmla="*/ 405022 w 720001"/>
              <a:gd name="connsiteY9" fmla="*/ 314979 h 720001"/>
              <a:gd name="connsiteX10" fmla="*/ 360000 w 720001"/>
              <a:gd name="connsiteY10" fmla="*/ 0 h 720001"/>
              <a:gd name="connsiteX11" fmla="*/ 360000 w 720001"/>
              <a:gd name="connsiteY11" fmla="*/ 360000 h 720001"/>
              <a:gd name="connsiteX12" fmla="*/ 720000 w 720001"/>
              <a:gd name="connsiteY12" fmla="*/ 360000 h 720001"/>
              <a:gd name="connsiteX13" fmla="*/ 360000 w 720001"/>
              <a:gd name="connsiteY13" fmla="*/ 720001 h 720001"/>
              <a:gd name="connsiteX14" fmla="*/ 0 w 720001"/>
              <a:gd name="connsiteY14" fmla="*/ 360000 h 720001"/>
              <a:gd name="connsiteX15" fmla="*/ 360000 w 720001"/>
              <a:gd name="connsiteY15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1" flipV="0">
            <a:off x="5104895" y="4919130"/>
            <a:ext cx="1417052" cy="7751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1" flipV="0">
            <a:off x="6181539" y="4729074"/>
            <a:ext cx="1155309" cy="11553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1" flipV="0">
            <a:off x="6278813" y="4826347"/>
            <a:ext cx="960761" cy="960759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1" flipV="0">
            <a:off x="6495287" y="5062596"/>
            <a:ext cx="527812" cy="488262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Use Trusted Registries &amp; Verified Images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8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250830" y="1661289"/>
            <a:ext cx="5258520" cy="3776846"/>
          </a:xfrm>
          <a:custGeom>
            <a:avLst/>
            <a:gdLst>
              <a:gd name="connsiteX0" fmla="*/ 350238 w 5258520"/>
              <a:gd name="connsiteY0" fmla="*/ 0 h 3776846"/>
              <a:gd name="connsiteX1" fmla="*/ 1421748 w 5258520"/>
              <a:gd name="connsiteY1" fmla="*/ 0 h 3776846"/>
              <a:gd name="connsiteX2" fmla="*/ 1595841 w 5258520"/>
              <a:gd name="connsiteY2" fmla="*/ 0 h 3776846"/>
              <a:gd name="connsiteX3" fmla="*/ 2506321 w 5258520"/>
              <a:gd name="connsiteY3" fmla="*/ 0 h 3776846"/>
              <a:gd name="connsiteX4" fmla="*/ 2667351 w 5258520"/>
              <a:gd name="connsiteY4" fmla="*/ 0 h 3776846"/>
              <a:gd name="connsiteX5" fmla="*/ 3662679 w 5258520"/>
              <a:gd name="connsiteY5" fmla="*/ 0 h 3776846"/>
              <a:gd name="connsiteX6" fmla="*/ 3751924 w 5258520"/>
              <a:gd name="connsiteY6" fmla="*/ 0 h 3776846"/>
              <a:gd name="connsiteX7" fmla="*/ 4908282 w 5258520"/>
              <a:gd name="connsiteY7" fmla="*/ 0 h 3776846"/>
              <a:gd name="connsiteX8" fmla="*/ 5258520 w 5258520"/>
              <a:gd name="connsiteY8" fmla="*/ 361656 h 3776846"/>
              <a:gd name="connsiteX9" fmla="*/ 5258520 w 5258520"/>
              <a:gd name="connsiteY9" fmla="*/ 972817 h 3776846"/>
              <a:gd name="connsiteX10" fmla="*/ 5258520 w 5258520"/>
              <a:gd name="connsiteY10" fmla="*/ 3165685 h 3776846"/>
              <a:gd name="connsiteX11" fmla="*/ 5258520 w 5258520"/>
              <a:gd name="connsiteY11" fmla="*/ 3776846 h 3776846"/>
              <a:gd name="connsiteX12" fmla="*/ 4102162 w 5258520"/>
              <a:gd name="connsiteY12" fmla="*/ 3776846 h 3776846"/>
              <a:gd name="connsiteX13" fmla="*/ 4013945 w 5258520"/>
              <a:gd name="connsiteY13" fmla="*/ 3776846 h 3776846"/>
              <a:gd name="connsiteX14" fmla="*/ 3017589 w 5258520"/>
              <a:gd name="connsiteY14" fmla="*/ 3776846 h 3776846"/>
              <a:gd name="connsiteX15" fmla="*/ 2857587 w 5258520"/>
              <a:gd name="connsiteY15" fmla="*/ 3776846 h 3776846"/>
              <a:gd name="connsiteX16" fmla="*/ 1946079 w 5258520"/>
              <a:gd name="connsiteY16" fmla="*/ 3776846 h 3776846"/>
              <a:gd name="connsiteX17" fmla="*/ 1773014 w 5258520"/>
              <a:gd name="connsiteY17" fmla="*/ 3776846 h 3776846"/>
              <a:gd name="connsiteX18" fmla="*/ 701504 w 5258520"/>
              <a:gd name="connsiteY18" fmla="*/ 3776846 h 3776846"/>
              <a:gd name="connsiteX19" fmla="*/ 0 w 5258520"/>
              <a:gd name="connsiteY19" fmla="*/ 3052462 h 3776846"/>
              <a:gd name="connsiteX20" fmla="*/ 0 w 5258520"/>
              <a:gd name="connsiteY20" fmla="*/ 2441301 h 3776846"/>
              <a:gd name="connsiteX21" fmla="*/ 0 w 5258520"/>
              <a:gd name="connsiteY21" fmla="*/ 972817 h 3776846"/>
              <a:gd name="connsiteX22" fmla="*/ 0 w 5258520"/>
              <a:gd name="connsiteY22" fmla="*/ 361656 h 3776846"/>
              <a:gd name="connsiteX23" fmla="*/ 350238 w 5258520"/>
              <a:gd name="connsiteY23" fmla="*/ 0 h 3776846"/>
            </a:gdLst>
            <a:rect l="l" t="t" r="r" b="b"/>
            <a:pathLst>
              <a:path w="5258520" h="3776846">
                <a:moveTo>
                  <a:pt x="350238" y="0"/>
                </a:moveTo>
                <a:lnTo>
                  <a:pt x="1421748" y="0"/>
                </a:lnTo>
                <a:lnTo>
                  <a:pt x="1595841" y="0"/>
                </a:lnTo>
                <a:lnTo>
                  <a:pt x="2506321" y="0"/>
                </a:lnTo>
                <a:lnTo>
                  <a:pt x="2667351" y="0"/>
                </a:lnTo>
                <a:lnTo>
                  <a:pt x="3662679" y="0"/>
                </a:lnTo>
                <a:lnTo>
                  <a:pt x="3751924" y="0"/>
                </a:lnTo>
                <a:lnTo>
                  <a:pt x="4908282" y="0"/>
                </a:lnTo>
                <a:cubicBezTo>
                  <a:pt x="5101663" y="0"/>
                  <a:pt x="5258520" y="161928"/>
                  <a:pt x="5258520" y="361656"/>
                </a:cubicBezTo>
                <a:lnTo>
                  <a:pt x="5258520" y="972817"/>
                </a:lnTo>
                <a:lnTo>
                  <a:pt x="5258520" y="3165685"/>
                </a:lnTo>
                <a:lnTo>
                  <a:pt x="5258520" y="3776846"/>
                </a:lnTo>
                <a:lnTo>
                  <a:pt x="4102162" y="3776846"/>
                </a:lnTo>
                <a:lnTo>
                  <a:pt x="4013945" y="3776846"/>
                </a:lnTo>
                <a:lnTo>
                  <a:pt x="3017589" y="3776846"/>
                </a:lnTo>
                <a:lnTo>
                  <a:pt x="2857587" y="3776846"/>
                </a:lnTo>
                <a:lnTo>
                  <a:pt x="1946079" y="3776846"/>
                </a:lnTo>
                <a:lnTo>
                  <a:pt x="1773014" y="3776846"/>
                </a:lnTo>
                <a:lnTo>
                  <a:pt x="701504" y="3776846"/>
                </a:lnTo>
                <a:cubicBezTo>
                  <a:pt x="314056" y="3776846"/>
                  <a:pt x="0" y="3452495"/>
                  <a:pt x="0" y="3052462"/>
                </a:cubicBezTo>
                <a:lnTo>
                  <a:pt x="0" y="2441301"/>
                </a:lnTo>
                <a:lnTo>
                  <a:pt x="0" y="972817"/>
                </a:lnTo>
                <a:lnTo>
                  <a:pt x="0" y="361656"/>
                </a:lnTo>
                <a:cubicBezTo>
                  <a:pt x="0" y="161928"/>
                  <a:pt x="156788" y="0"/>
                  <a:pt x="350238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9050" cap="flat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67409" y="1661289"/>
            <a:ext cx="5258520" cy="3776846"/>
          </a:xfrm>
          <a:custGeom>
            <a:avLst/>
            <a:gdLst>
              <a:gd name="connsiteX0" fmla="*/ 350238 w 5258520"/>
              <a:gd name="connsiteY0" fmla="*/ 0 h 3776846"/>
              <a:gd name="connsiteX1" fmla="*/ 1421748 w 5258520"/>
              <a:gd name="connsiteY1" fmla="*/ 0 h 3776846"/>
              <a:gd name="connsiteX2" fmla="*/ 1595841 w 5258520"/>
              <a:gd name="connsiteY2" fmla="*/ 0 h 3776846"/>
              <a:gd name="connsiteX3" fmla="*/ 2506321 w 5258520"/>
              <a:gd name="connsiteY3" fmla="*/ 0 h 3776846"/>
              <a:gd name="connsiteX4" fmla="*/ 2667351 w 5258520"/>
              <a:gd name="connsiteY4" fmla="*/ 0 h 3776846"/>
              <a:gd name="connsiteX5" fmla="*/ 3662679 w 5258520"/>
              <a:gd name="connsiteY5" fmla="*/ 0 h 3776846"/>
              <a:gd name="connsiteX6" fmla="*/ 3751924 w 5258520"/>
              <a:gd name="connsiteY6" fmla="*/ 0 h 3776846"/>
              <a:gd name="connsiteX7" fmla="*/ 4908282 w 5258520"/>
              <a:gd name="connsiteY7" fmla="*/ 0 h 3776846"/>
              <a:gd name="connsiteX8" fmla="*/ 5258520 w 5258520"/>
              <a:gd name="connsiteY8" fmla="*/ 361656 h 3776846"/>
              <a:gd name="connsiteX9" fmla="*/ 5258520 w 5258520"/>
              <a:gd name="connsiteY9" fmla="*/ 972817 h 3776846"/>
              <a:gd name="connsiteX10" fmla="*/ 5258520 w 5258520"/>
              <a:gd name="connsiteY10" fmla="*/ 3165685 h 3776846"/>
              <a:gd name="connsiteX11" fmla="*/ 5258520 w 5258520"/>
              <a:gd name="connsiteY11" fmla="*/ 3776846 h 3776846"/>
              <a:gd name="connsiteX12" fmla="*/ 4102162 w 5258520"/>
              <a:gd name="connsiteY12" fmla="*/ 3776846 h 3776846"/>
              <a:gd name="connsiteX13" fmla="*/ 4013945 w 5258520"/>
              <a:gd name="connsiteY13" fmla="*/ 3776846 h 3776846"/>
              <a:gd name="connsiteX14" fmla="*/ 3017589 w 5258520"/>
              <a:gd name="connsiteY14" fmla="*/ 3776846 h 3776846"/>
              <a:gd name="connsiteX15" fmla="*/ 2857587 w 5258520"/>
              <a:gd name="connsiteY15" fmla="*/ 3776846 h 3776846"/>
              <a:gd name="connsiteX16" fmla="*/ 1946079 w 5258520"/>
              <a:gd name="connsiteY16" fmla="*/ 3776846 h 3776846"/>
              <a:gd name="connsiteX17" fmla="*/ 1773014 w 5258520"/>
              <a:gd name="connsiteY17" fmla="*/ 3776846 h 3776846"/>
              <a:gd name="connsiteX18" fmla="*/ 701504 w 5258520"/>
              <a:gd name="connsiteY18" fmla="*/ 3776846 h 3776846"/>
              <a:gd name="connsiteX19" fmla="*/ 0 w 5258520"/>
              <a:gd name="connsiteY19" fmla="*/ 3052462 h 3776846"/>
              <a:gd name="connsiteX20" fmla="*/ 0 w 5258520"/>
              <a:gd name="connsiteY20" fmla="*/ 2441301 h 3776846"/>
              <a:gd name="connsiteX21" fmla="*/ 0 w 5258520"/>
              <a:gd name="connsiteY21" fmla="*/ 972817 h 3776846"/>
              <a:gd name="connsiteX22" fmla="*/ 0 w 5258520"/>
              <a:gd name="connsiteY22" fmla="*/ 361656 h 3776846"/>
              <a:gd name="connsiteX23" fmla="*/ 350238 w 5258520"/>
              <a:gd name="connsiteY23" fmla="*/ 0 h 3776846"/>
            </a:gdLst>
            <a:rect l="l" t="t" r="r" b="b"/>
            <a:pathLst>
              <a:path w="5258520" h="3776846">
                <a:moveTo>
                  <a:pt x="350238" y="0"/>
                </a:moveTo>
                <a:lnTo>
                  <a:pt x="1421748" y="0"/>
                </a:lnTo>
                <a:lnTo>
                  <a:pt x="1595841" y="0"/>
                </a:lnTo>
                <a:lnTo>
                  <a:pt x="2506321" y="0"/>
                </a:lnTo>
                <a:lnTo>
                  <a:pt x="2667351" y="0"/>
                </a:lnTo>
                <a:lnTo>
                  <a:pt x="3662679" y="0"/>
                </a:lnTo>
                <a:lnTo>
                  <a:pt x="3751924" y="0"/>
                </a:lnTo>
                <a:lnTo>
                  <a:pt x="4908282" y="0"/>
                </a:lnTo>
                <a:cubicBezTo>
                  <a:pt x="5101663" y="0"/>
                  <a:pt x="5258520" y="161928"/>
                  <a:pt x="5258520" y="361656"/>
                </a:cubicBezTo>
                <a:lnTo>
                  <a:pt x="5258520" y="972817"/>
                </a:lnTo>
                <a:lnTo>
                  <a:pt x="5258520" y="3165685"/>
                </a:lnTo>
                <a:lnTo>
                  <a:pt x="5258520" y="3776846"/>
                </a:lnTo>
                <a:lnTo>
                  <a:pt x="4102162" y="3776846"/>
                </a:lnTo>
                <a:lnTo>
                  <a:pt x="4013945" y="3776846"/>
                </a:lnTo>
                <a:lnTo>
                  <a:pt x="3017589" y="3776846"/>
                </a:lnTo>
                <a:lnTo>
                  <a:pt x="2857587" y="3776846"/>
                </a:lnTo>
                <a:lnTo>
                  <a:pt x="1946079" y="3776846"/>
                </a:lnTo>
                <a:lnTo>
                  <a:pt x="1773014" y="3776846"/>
                </a:lnTo>
                <a:lnTo>
                  <a:pt x="701504" y="3776846"/>
                </a:lnTo>
                <a:cubicBezTo>
                  <a:pt x="314056" y="3776846"/>
                  <a:pt x="0" y="3452495"/>
                  <a:pt x="0" y="3052462"/>
                </a:cubicBezTo>
                <a:lnTo>
                  <a:pt x="0" y="2441301"/>
                </a:lnTo>
                <a:lnTo>
                  <a:pt x="0" y="972817"/>
                </a:lnTo>
                <a:lnTo>
                  <a:pt x="0" y="361656"/>
                </a:lnTo>
                <a:cubicBezTo>
                  <a:pt x="0" y="161928"/>
                  <a:pt x="156788" y="0"/>
                  <a:pt x="350238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9050" cap="flat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标题 1"/>
          <p:cNvCxnSpPr/>
          <p:nvPr/>
        </p:nvCxnSpPr>
        <p:spPr>
          <a:xfrm rot="0" flipH="0" flipV="0">
            <a:off x="727393" y="5686976"/>
            <a:ext cx="10737215" cy="0"/>
          </a:xfrm>
          <a:prstGeom prst="line">
            <a:avLst/>
          </a:prstGeom>
          <a:noFill/>
          <a:ln w="63500" cap="rnd">
            <a:solidFill>
              <a:schemeClr val="bg1">
                <a:lumMod val="85000"/>
              </a:schemeClr>
            </a:solidFill>
            <a:round/>
          </a:ln>
        </p:spPr>
      </p:cxnSp>
      <p:sp>
        <p:nvSpPr>
          <p:cNvPr id="6" name="标题 1"/>
          <p:cNvSpPr txBox="1"/>
          <p:nvPr/>
        </p:nvSpPr>
        <p:spPr>
          <a:xfrm rot="0" flipH="0" flipV="0">
            <a:off x="6250830" y="1661290"/>
            <a:ext cx="5258521" cy="563305"/>
          </a:xfrm>
          <a:custGeom>
            <a:avLst/>
            <a:gdLst>
              <a:gd name="connsiteX0" fmla="*/ 350238 w 5258521"/>
              <a:gd name="connsiteY0" fmla="*/ 0 h 563305"/>
              <a:gd name="connsiteX1" fmla="*/ 1526690 w 5258521"/>
              <a:gd name="connsiteY1" fmla="*/ 0 h 563305"/>
              <a:gd name="connsiteX2" fmla="*/ 1595841 w 5258521"/>
              <a:gd name="connsiteY2" fmla="*/ 0 h 563305"/>
              <a:gd name="connsiteX3" fmla="*/ 2772293 w 5258521"/>
              <a:gd name="connsiteY3" fmla="*/ 0 h 563305"/>
              <a:gd name="connsiteX4" fmla="*/ 2798192 w 5258521"/>
              <a:gd name="connsiteY4" fmla="*/ 2694 h 563305"/>
              <a:gd name="connsiteX5" fmla="*/ 2824091 w 5258521"/>
              <a:gd name="connsiteY5" fmla="*/ 0 h 563305"/>
              <a:gd name="connsiteX6" fmla="*/ 3662680 w 5258521"/>
              <a:gd name="connsiteY6" fmla="*/ 0 h 563305"/>
              <a:gd name="connsiteX7" fmla="*/ 4069694 w 5258521"/>
              <a:gd name="connsiteY7" fmla="*/ 0 h 563305"/>
              <a:gd name="connsiteX8" fmla="*/ 4908283 w 5258521"/>
              <a:gd name="connsiteY8" fmla="*/ 0 h 563305"/>
              <a:gd name="connsiteX9" fmla="*/ 5258521 w 5258521"/>
              <a:gd name="connsiteY9" fmla="*/ 361406 h 563305"/>
              <a:gd name="connsiteX10" fmla="*/ 5258521 w 5258521"/>
              <a:gd name="connsiteY10" fmla="*/ 563305 h 563305"/>
              <a:gd name="connsiteX11" fmla="*/ 4419932 w 5258521"/>
              <a:gd name="connsiteY11" fmla="*/ 563305 h 563305"/>
              <a:gd name="connsiteX12" fmla="*/ 3312442 w 5258521"/>
              <a:gd name="connsiteY12" fmla="*/ 563305 h 563305"/>
              <a:gd name="connsiteX13" fmla="*/ 3122531 w 5258521"/>
              <a:gd name="connsiteY13" fmla="*/ 563305 h 563305"/>
              <a:gd name="connsiteX14" fmla="*/ 2473853 w 5258521"/>
              <a:gd name="connsiteY14" fmla="*/ 563305 h 563305"/>
              <a:gd name="connsiteX15" fmla="*/ 1946079 w 5258521"/>
              <a:gd name="connsiteY15" fmla="*/ 563305 h 563305"/>
              <a:gd name="connsiteX16" fmla="*/ 1176452 w 5258521"/>
              <a:gd name="connsiteY16" fmla="*/ 563305 h 563305"/>
              <a:gd name="connsiteX17" fmla="*/ 0 w 5258521"/>
              <a:gd name="connsiteY17" fmla="*/ 563305 h 563305"/>
              <a:gd name="connsiteX18" fmla="*/ 0 w 5258521"/>
              <a:gd name="connsiteY18" fmla="*/ 361406 h 563305"/>
              <a:gd name="connsiteX19" fmla="*/ 350238 w 5258521"/>
              <a:gd name="connsiteY19" fmla="*/ 0 h 563305"/>
            </a:gdLst>
            <a:rect l="l" t="t" r="r" b="b"/>
            <a:pathLst>
              <a:path w="5258521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69694" y="0"/>
                </a:lnTo>
                <a:lnTo>
                  <a:pt x="4908283" y="0"/>
                </a:lnTo>
                <a:cubicBezTo>
                  <a:pt x="5101732" y="0"/>
                  <a:pt x="5258521" y="161816"/>
                  <a:pt x="5258521" y="361406"/>
                </a:cubicBezTo>
                <a:lnTo>
                  <a:pt x="5258521" y="563305"/>
                </a:lnTo>
                <a:lnTo>
                  <a:pt x="4419932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8380494" y="1451315"/>
            <a:ext cx="999192" cy="999314"/>
          </a:xfrm>
          <a:custGeom>
            <a:avLst/>
            <a:gdLst>
              <a:gd name="connsiteX0" fmla="*/ 1153668 w 1153668"/>
              <a:gd name="connsiteY0" fmla="*/ 576834 h 1153668"/>
              <a:gd name="connsiteX1" fmla="*/ 576834 w 1153668"/>
              <a:gd name="connsiteY1" fmla="*/ 1153668 h 1153668"/>
              <a:gd name="connsiteX2" fmla="*/ 0 w 1153668"/>
              <a:gd name="connsiteY2" fmla="*/ 576834 h 1153668"/>
              <a:gd name="connsiteX3" fmla="*/ 576834 w 1153668"/>
              <a:gd name="connsiteY3" fmla="*/ 0 h 1153668"/>
              <a:gd name="connsiteX4" fmla="*/ 1153668 w 1153668"/>
              <a:gd name="connsiteY4" fmla="*/ 576834 h 1153668"/>
            </a:gdLst>
            <a:rect l="l" t="t" r="r" b="b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477093" y="1548024"/>
            <a:ext cx="805995" cy="805896"/>
          </a:xfrm>
          <a:custGeom>
            <a:avLst/>
            <a:gdLst>
              <a:gd name="connsiteX0" fmla="*/ 930558 w 930558"/>
              <a:gd name="connsiteY0" fmla="*/ 465279 h 930558"/>
              <a:gd name="connsiteX1" fmla="*/ 465279 w 930558"/>
              <a:gd name="connsiteY1" fmla="*/ 930558 h 930558"/>
              <a:gd name="connsiteX2" fmla="*/ 0 w 930558"/>
              <a:gd name="connsiteY2" fmla="*/ 465279 h 930558"/>
              <a:gd name="connsiteX3" fmla="*/ 465279 w 930558"/>
              <a:gd name="connsiteY3" fmla="*/ 0 h 930558"/>
              <a:gd name="connsiteX4" fmla="*/ 930558 w 930558"/>
              <a:gd name="connsiteY4" fmla="*/ 465279 h 930558"/>
            </a:gdLst>
            <a:rect l="l" t="t" r="r" b="b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8581640" y="5596976"/>
            <a:ext cx="596900" cy="5963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8676678" y="1730627"/>
            <a:ext cx="406825" cy="440690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586597" y="2365055"/>
            <a:ext cx="4586986" cy="6074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Preferred runtime secret injection via: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586597" y="3033637"/>
            <a:ext cx="4586986" cy="221387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Environment variables (last resort)
- External secret managers (e.g., Vault, AWS Secrets Manager)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67409" y="1661290"/>
            <a:ext cx="5258521" cy="563305"/>
          </a:xfrm>
          <a:custGeom>
            <a:avLst/>
            <a:gdLst>
              <a:gd name="connsiteX0" fmla="*/ 350238 w 5258521"/>
              <a:gd name="connsiteY0" fmla="*/ 0 h 563305"/>
              <a:gd name="connsiteX1" fmla="*/ 1526690 w 5258521"/>
              <a:gd name="connsiteY1" fmla="*/ 0 h 563305"/>
              <a:gd name="connsiteX2" fmla="*/ 1595841 w 5258521"/>
              <a:gd name="connsiteY2" fmla="*/ 0 h 563305"/>
              <a:gd name="connsiteX3" fmla="*/ 2772293 w 5258521"/>
              <a:gd name="connsiteY3" fmla="*/ 0 h 563305"/>
              <a:gd name="connsiteX4" fmla="*/ 2798192 w 5258521"/>
              <a:gd name="connsiteY4" fmla="*/ 2694 h 563305"/>
              <a:gd name="connsiteX5" fmla="*/ 2824091 w 5258521"/>
              <a:gd name="connsiteY5" fmla="*/ 0 h 563305"/>
              <a:gd name="connsiteX6" fmla="*/ 3662680 w 5258521"/>
              <a:gd name="connsiteY6" fmla="*/ 0 h 563305"/>
              <a:gd name="connsiteX7" fmla="*/ 4069694 w 5258521"/>
              <a:gd name="connsiteY7" fmla="*/ 0 h 563305"/>
              <a:gd name="connsiteX8" fmla="*/ 4908283 w 5258521"/>
              <a:gd name="connsiteY8" fmla="*/ 0 h 563305"/>
              <a:gd name="connsiteX9" fmla="*/ 5258521 w 5258521"/>
              <a:gd name="connsiteY9" fmla="*/ 361406 h 563305"/>
              <a:gd name="connsiteX10" fmla="*/ 5258521 w 5258521"/>
              <a:gd name="connsiteY10" fmla="*/ 563305 h 563305"/>
              <a:gd name="connsiteX11" fmla="*/ 4419932 w 5258521"/>
              <a:gd name="connsiteY11" fmla="*/ 563305 h 563305"/>
              <a:gd name="connsiteX12" fmla="*/ 3312442 w 5258521"/>
              <a:gd name="connsiteY12" fmla="*/ 563305 h 563305"/>
              <a:gd name="connsiteX13" fmla="*/ 3122531 w 5258521"/>
              <a:gd name="connsiteY13" fmla="*/ 563305 h 563305"/>
              <a:gd name="connsiteX14" fmla="*/ 2473853 w 5258521"/>
              <a:gd name="connsiteY14" fmla="*/ 563305 h 563305"/>
              <a:gd name="connsiteX15" fmla="*/ 1946079 w 5258521"/>
              <a:gd name="connsiteY15" fmla="*/ 563305 h 563305"/>
              <a:gd name="connsiteX16" fmla="*/ 1176452 w 5258521"/>
              <a:gd name="connsiteY16" fmla="*/ 563305 h 563305"/>
              <a:gd name="connsiteX17" fmla="*/ 0 w 5258521"/>
              <a:gd name="connsiteY17" fmla="*/ 563305 h 563305"/>
              <a:gd name="connsiteX18" fmla="*/ 0 w 5258521"/>
              <a:gd name="connsiteY18" fmla="*/ 361406 h 563305"/>
              <a:gd name="connsiteX19" fmla="*/ 350238 w 5258521"/>
              <a:gd name="connsiteY19" fmla="*/ 0 h 563305"/>
            </a:gdLst>
            <a:rect l="l" t="t" r="r" b="b"/>
            <a:pathLst>
              <a:path w="5258521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69694" y="0"/>
                </a:lnTo>
                <a:lnTo>
                  <a:pt x="4908283" y="0"/>
                </a:lnTo>
                <a:cubicBezTo>
                  <a:pt x="5101732" y="0"/>
                  <a:pt x="5258521" y="161816"/>
                  <a:pt x="5258521" y="361406"/>
                </a:cubicBezTo>
                <a:lnTo>
                  <a:pt x="5258521" y="563305"/>
                </a:lnTo>
                <a:lnTo>
                  <a:pt x="4419932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2797073" y="1451315"/>
            <a:ext cx="999192" cy="999314"/>
          </a:xfrm>
          <a:custGeom>
            <a:avLst/>
            <a:gdLst>
              <a:gd name="connsiteX0" fmla="*/ 1153668 w 1153668"/>
              <a:gd name="connsiteY0" fmla="*/ 576834 h 1153668"/>
              <a:gd name="connsiteX1" fmla="*/ 576834 w 1153668"/>
              <a:gd name="connsiteY1" fmla="*/ 1153668 h 1153668"/>
              <a:gd name="connsiteX2" fmla="*/ 0 w 1153668"/>
              <a:gd name="connsiteY2" fmla="*/ 576834 h 1153668"/>
              <a:gd name="connsiteX3" fmla="*/ 576834 w 1153668"/>
              <a:gd name="connsiteY3" fmla="*/ 0 h 1153668"/>
              <a:gd name="connsiteX4" fmla="*/ 1153668 w 1153668"/>
              <a:gd name="connsiteY4" fmla="*/ 576834 h 1153668"/>
            </a:gdLst>
            <a:rect l="l" t="t" r="r" b="b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893672" y="1548024"/>
            <a:ext cx="805995" cy="805896"/>
          </a:xfrm>
          <a:custGeom>
            <a:avLst/>
            <a:gdLst>
              <a:gd name="connsiteX0" fmla="*/ 930558 w 930558"/>
              <a:gd name="connsiteY0" fmla="*/ 465279 h 930558"/>
              <a:gd name="connsiteX1" fmla="*/ 465279 w 930558"/>
              <a:gd name="connsiteY1" fmla="*/ 930558 h 930558"/>
              <a:gd name="connsiteX2" fmla="*/ 0 w 930558"/>
              <a:gd name="connsiteY2" fmla="*/ 465279 h 930558"/>
              <a:gd name="connsiteX3" fmla="*/ 465279 w 930558"/>
              <a:gd name="connsiteY3" fmla="*/ 0 h 930558"/>
              <a:gd name="connsiteX4" fmla="*/ 930558 w 930558"/>
              <a:gd name="connsiteY4" fmla="*/ 465279 h 930558"/>
            </a:gdLst>
            <a:rect l="l" t="t" r="r" b="b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1003176" y="2362200"/>
            <a:ext cx="4586986" cy="6103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Principles: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1003176" y="3033637"/>
            <a:ext cx="4586986" cy="221387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Never bake secrets into the image
- Use Docker secrets (if using Docker Swarm) or volume- mounted secrets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3044986" y="1730627"/>
            <a:ext cx="503367" cy="440690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2998219" y="5596976"/>
            <a:ext cx="596900" cy="59630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Manage Secrets Properly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2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3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0" y="699395"/>
            <a:ext cx="12192000" cy="5034247"/>
          </a:xfrm>
          <a:custGeom>
            <a:avLst/>
            <a:gdLst>
              <a:gd name="connsiteX0" fmla="*/ 12192000 w 12192000"/>
              <a:gd name="connsiteY0" fmla="*/ 0 h 5034247"/>
              <a:gd name="connsiteX1" fmla="*/ 12192000 w 12192000"/>
              <a:gd name="connsiteY1" fmla="*/ 3944948 h 5034247"/>
              <a:gd name="connsiteX2" fmla="*/ 12129156 w 12192000"/>
              <a:gd name="connsiteY2" fmla="*/ 3898888 h 5034247"/>
              <a:gd name="connsiteX3" fmla="*/ 11449879 w 12192000"/>
              <a:gd name="connsiteY3" fmla="*/ 3663610 h 5034247"/>
              <a:gd name="connsiteX4" fmla="*/ 7394713 w 12192000"/>
              <a:gd name="connsiteY4" fmla="*/ 4578010 h 5034247"/>
              <a:gd name="connsiteX5" fmla="*/ 4373219 w 12192000"/>
              <a:gd name="connsiteY5" fmla="*/ 3107019 h 5034247"/>
              <a:gd name="connsiteX6" fmla="*/ 80211 w 12192000"/>
              <a:gd name="connsiteY6" fmla="*/ 5006526 h 5034247"/>
              <a:gd name="connsiteX7" fmla="*/ 0 w 12192000"/>
              <a:gd name="connsiteY7" fmla="*/ 5034247 h 5034247"/>
              <a:gd name="connsiteX8" fmla="*/ 0 w 12192000"/>
              <a:gd name="connsiteY8" fmla="*/ 2170361 h 5034247"/>
              <a:gd name="connsiteX9" fmla="*/ 37545 w 12192000"/>
              <a:gd name="connsiteY9" fmla="*/ 2198676 h 5034247"/>
              <a:gd name="connsiteX10" fmla="*/ 1411357 w 12192000"/>
              <a:gd name="connsiteY10" fmla="*/ 2669697 h 5034247"/>
              <a:gd name="connsiteX11" fmla="*/ 7215809 w 12192000"/>
              <a:gd name="connsiteY11" fmla="*/ 1158949 h 5034247"/>
              <a:gd name="connsiteX12" fmla="*/ 12115606 w 12192000"/>
              <a:gd name="connsiteY12" fmla="*/ 8230 h 5034247"/>
            </a:gdLst>
            <a:rect l="l" t="t" r="r" b="b"/>
            <a:pathLst>
              <a:path w="12192000" h="5034247">
                <a:moveTo>
                  <a:pt x="12192000" y="0"/>
                </a:moveTo>
                <a:lnTo>
                  <a:pt x="12192000" y="3944948"/>
                </a:lnTo>
                <a:lnTo>
                  <a:pt x="12129156" y="3898888"/>
                </a:lnTo>
                <a:cubicBezTo>
                  <a:pt x="11926336" y="3762795"/>
                  <a:pt x="11700842" y="3665267"/>
                  <a:pt x="11449879" y="3663610"/>
                </a:cubicBezTo>
                <a:cubicBezTo>
                  <a:pt x="10446027" y="3656984"/>
                  <a:pt x="8574156" y="4670775"/>
                  <a:pt x="7394713" y="4578010"/>
                </a:cubicBezTo>
                <a:cubicBezTo>
                  <a:pt x="6215271" y="4485245"/>
                  <a:pt x="5734880" y="3014254"/>
                  <a:pt x="4373219" y="3107019"/>
                </a:cubicBezTo>
                <a:cubicBezTo>
                  <a:pt x="3309421" y="3179492"/>
                  <a:pt x="1339712" y="4544100"/>
                  <a:pt x="80211" y="5006526"/>
                </a:cubicBezTo>
                <a:lnTo>
                  <a:pt x="0" y="5034247"/>
                </a:lnTo>
                <a:lnTo>
                  <a:pt x="0" y="2170361"/>
                </a:lnTo>
                <a:lnTo>
                  <a:pt x="37545" y="2198676"/>
                </a:lnTo>
                <a:cubicBezTo>
                  <a:pt x="422569" y="2464237"/>
                  <a:pt x="880856" y="2688333"/>
                  <a:pt x="1411357" y="2669697"/>
                </a:cubicBezTo>
                <a:cubicBezTo>
                  <a:pt x="2826026" y="2620001"/>
                  <a:pt x="5174975" y="1586332"/>
                  <a:pt x="7215809" y="1158949"/>
                </a:cubicBezTo>
                <a:cubicBezTo>
                  <a:pt x="8618883" y="865123"/>
                  <a:pt x="10648329" y="204870"/>
                  <a:pt x="12115606" y="8230"/>
                </a:cubicBezTo>
                <a:close/>
              </a:path>
            </a:pathLst>
          </a:custGeom>
          <a:solidFill>
            <a:schemeClr val="accent1">
              <a:alpha val="6000"/>
            </a:schemeClr>
          </a:solidFill>
          <a:ln w="12700" cap="sq">
            <a:noFill/>
            <a:miter/>
          </a:ln>
        </p:spPr>
        <p:txBody>
          <a:bodyPr vert="horz" wrap="square" lIns="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72964" y="2001508"/>
            <a:ext cx="2471956" cy="3275299"/>
          </a:xfrm>
          <a:prstGeom prst="roundRect">
            <a:avLst>
              <a:gd name="adj" fmla="val 10599"/>
            </a:avLst>
          </a:prstGeom>
          <a:solidFill>
            <a:schemeClr val="bg1"/>
          </a:solidFill>
          <a:ln w="381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1" flipV="1">
            <a:off x="987591" y="1987593"/>
            <a:ext cx="1842702" cy="603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094405" y="2030351"/>
            <a:ext cx="1629074" cy="533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Resource limits: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912747" y="2845561"/>
            <a:ext cx="1992389" cy="22955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- -memory, - -cpu- shares, - -pids- limit to restrict container abuse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463961" y="2001508"/>
            <a:ext cx="2471956" cy="3275299"/>
          </a:xfrm>
          <a:prstGeom prst="roundRect">
            <a:avLst>
              <a:gd name="adj" fmla="val 10599"/>
            </a:avLst>
          </a:prstGeom>
          <a:gradFill>
            <a:gsLst>
              <a:gs pos="1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1" flipV="1">
            <a:off x="3778588" y="1987593"/>
            <a:ext cx="1842702" cy="603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3872878" y="2030351"/>
            <a:ext cx="1629074" cy="533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Audit logs: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703744" y="2845562"/>
            <a:ext cx="1992389" cy="22574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Enable Docker daemon auditing and centralized log shipping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254958" y="2001508"/>
            <a:ext cx="2471956" cy="3275299"/>
          </a:xfrm>
          <a:prstGeom prst="roundRect">
            <a:avLst>
              <a:gd name="adj" fmla="val 10599"/>
            </a:avLst>
          </a:prstGeom>
          <a:solidFill>
            <a:schemeClr val="bg1"/>
          </a:solidFill>
          <a:ln w="381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1" flipV="1">
            <a:off x="6569585" y="1987593"/>
            <a:ext cx="1842702" cy="603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663875" y="2030351"/>
            <a:ext cx="1629074" cy="533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Scan on CI/CD: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6496456" y="2845562"/>
            <a:ext cx="1988959" cy="22447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Integrate Trivy, Grype, or Docker Scout in your pipelines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9045955" y="2001508"/>
            <a:ext cx="2471956" cy="3275299"/>
          </a:xfrm>
          <a:prstGeom prst="roundRect">
            <a:avLst>
              <a:gd name="adj" fmla="val 10599"/>
            </a:avLst>
          </a:prstGeom>
          <a:gradFill>
            <a:gsLst>
              <a:gs pos="1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1" flipV="1">
            <a:off x="9360582" y="1987593"/>
            <a:ext cx="1842702" cy="60322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9454872" y="2030351"/>
            <a:ext cx="1629074" cy="533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Security Benchmarks: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285738" y="2845562"/>
            <a:ext cx="1992389" cy="22574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Refer to CIS Docker Benchmark and test with docker- bench- security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Additional Recommendations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2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3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1">
            <a:off x="3656841" y="1308798"/>
            <a:ext cx="6505075" cy="1422964"/>
          </a:xfrm>
          <a:custGeom>
            <a:avLst/>
            <a:gdLst>
              <a:gd name="connsiteX0" fmla="*/ 0 w 6240379"/>
              <a:gd name="connsiteY0" fmla="*/ 1613495 h 1613495"/>
              <a:gd name="connsiteX1" fmla="*/ 6240379 w 6240379"/>
              <a:gd name="connsiteY1" fmla="*/ 1613495 h 1613495"/>
              <a:gd name="connsiteX2" fmla="*/ 6240379 w 6240379"/>
              <a:gd name="connsiteY2" fmla="*/ 217832 h 1613495"/>
              <a:gd name="connsiteX3" fmla="*/ 652886 w 6240379"/>
              <a:gd name="connsiteY3" fmla="*/ 217832 h 1613495"/>
              <a:gd name="connsiteX4" fmla="*/ 581527 w 6240379"/>
              <a:gd name="connsiteY4" fmla="*/ 0 h 1613495"/>
              <a:gd name="connsiteX5" fmla="*/ 510168 w 6240379"/>
              <a:gd name="connsiteY5" fmla="*/ 217832 h 1613495"/>
              <a:gd name="connsiteX6" fmla="*/ 0 w 6240379"/>
              <a:gd name="connsiteY6" fmla="*/ 217832 h 1613495"/>
            </a:gdLst>
            <a:rect l="l" t="t" r="r" b="b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8868914" y="1252501"/>
            <a:ext cx="1373372" cy="1345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342257" y="1696471"/>
            <a:ext cx="494726" cy="457656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769513" y="1356423"/>
            <a:ext cx="4979200" cy="247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362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the risk of using the latest tag in production?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1" flipV="1">
            <a:off x="2148136" y="2947676"/>
            <a:ext cx="6505075" cy="1422964"/>
          </a:xfrm>
          <a:custGeom>
            <a:avLst/>
            <a:gdLst>
              <a:gd name="connsiteX0" fmla="*/ 0 w 6240379"/>
              <a:gd name="connsiteY0" fmla="*/ 1613495 h 1613495"/>
              <a:gd name="connsiteX1" fmla="*/ 6240379 w 6240379"/>
              <a:gd name="connsiteY1" fmla="*/ 1613495 h 1613495"/>
              <a:gd name="connsiteX2" fmla="*/ 6240379 w 6240379"/>
              <a:gd name="connsiteY2" fmla="*/ 217832 h 1613495"/>
              <a:gd name="connsiteX3" fmla="*/ 652886 w 6240379"/>
              <a:gd name="connsiteY3" fmla="*/ 217832 h 1613495"/>
              <a:gd name="connsiteX4" fmla="*/ 581527 w 6240379"/>
              <a:gd name="connsiteY4" fmla="*/ 0 h 1613495"/>
              <a:gd name="connsiteX5" fmla="*/ 510168 w 6240379"/>
              <a:gd name="connsiteY5" fmla="*/ 217832 h 1613495"/>
              <a:gd name="connsiteX6" fmla="*/ 0 w 6240379"/>
              <a:gd name="connsiteY6" fmla="*/ 217832 h 1613495"/>
            </a:gdLst>
            <a:rect l="l" t="t" r="r" b="b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2039079" y="2893760"/>
            <a:ext cx="1373372" cy="1345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478401" y="3361953"/>
            <a:ext cx="494728" cy="409210"/>
          </a:xfrm>
          <a:custGeom>
            <a:avLst/>
            <a:gdLst>
              <a:gd name="connsiteX0" fmla="*/ 153878 w 870468"/>
              <a:gd name="connsiteY0" fmla="*/ 353026 h 720000"/>
              <a:gd name="connsiteX1" fmla="*/ 449972 w 870468"/>
              <a:gd name="connsiteY1" fmla="*/ 353026 h 720000"/>
              <a:gd name="connsiteX2" fmla="*/ 489985 w 870468"/>
              <a:gd name="connsiteY2" fmla="*/ 393039 h 720000"/>
              <a:gd name="connsiteX3" fmla="*/ 449972 w 870468"/>
              <a:gd name="connsiteY3" fmla="*/ 433051 h 720000"/>
              <a:gd name="connsiteX4" fmla="*/ 153878 w 870468"/>
              <a:gd name="connsiteY4" fmla="*/ 433051 h 720000"/>
              <a:gd name="connsiteX5" fmla="*/ 113865 w 870468"/>
              <a:gd name="connsiteY5" fmla="*/ 393039 h 720000"/>
              <a:gd name="connsiteX6" fmla="*/ 153878 w 870468"/>
              <a:gd name="connsiteY6" fmla="*/ 353026 h 720000"/>
              <a:gd name="connsiteX7" fmla="*/ 68708 w 870468"/>
              <a:gd name="connsiteY7" fmla="*/ 275858 h 720000"/>
              <a:gd name="connsiteX8" fmla="*/ 68708 w 870468"/>
              <a:gd name="connsiteY8" fmla="*/ 603735 h 720000"/>
              <a:gd name="connsiteX9" fmla="*/ 116266 w 870468"/>
              <a:gd name="connsiteY9" fmla="*/ 651293 h 720000"/>
              <a:gd name="connsiteX10" fmla="*/ 598821 w 870468"/>
              <a:gd name="connsiteY10" fmla="*/ 651293 h 720000"/>
              <a:gd name="connsiteX11" fmla="*/ 754317 w 870468"/>
              <a:gd name="connsiteY11" fmla="*/ 651293 h 720000"/>
              <a:gd name="connsiteX12" fmla="*/ 801875 w 870468"/>
              <a:gd name="connsiteY12" fmla="*/ 603735 h 720000"/>
              <a:gd name="connsiteX13" fmla="*/ 801875 w 870468"/>
              <a:gd name="connsiteY13" fmla="*/ 275858 h 720000"/>
              <a:gd name="connsiteX14" fmla="*/ 598821 w 870468"/>
              <a:gd name="connsiteY14" fmla="*/ 275858 h 720000"/>
              <a:gd name="connsiteX15" fmla="*/ 116266 w 870468"/>
              <a:gd name="connsiteY15" fmla="*/ 68593 h 720000"/>
              <a:gd name="connsiteX16" fmla="*/ 68708 w 870468"/>
              <a:gd name="connsiteY16" fmla="*/ 116151 h 720000"/>
              <a:gd name="connsiteX17" fmla="*/ 68708 w 870468"/>
              <a:gd name="connsiteY17" fmla="*/ 207265 h 720000"/>
              <a:gd name="connsiteX18" fmla="*/ 598821 w 870468"/>
              <a:gd name="connsiteY18" fmla="*/ 207265 h 720000"/>
              <a:gd name="connsiteX19" fmla="*/ 801875 w 870468"/>
              <a:gd name="connsiteY19" fmla="*/ 207265 h 720000"/>
              <a:gd name="connsiteX20" fmla="*/ 801875 w 870468"/>
              <a:gd name="connsiteY20" fmla="*/ 116151 h 720000"/>
              <a:gd name="connsiteX21" fmla="*/ 754317 w 870468"/>
              <a:gd name="connsiteY21" fmla="*/ 68593 h 720000"/>
              <a:gd name="connsiteX22" fmla="*/ 598821 w 870468"/>
              <a:gd name="connsiteY22" fmla="*/ 68593 h 720000"/>
              <a:gd name="connsiteX23" fmla="*/ 116266 w 870468"/>
              <a:gd name="connsiteY23" fmla="*/ 0 h 720000"/>
              <a:gd name="connsiteX24" fmla="*/ 598821 w 870468"/>
              <a:gd name="connsiteY24" fmla="*/ 0 h 720000"/>
              <a:gd name="connsiteX25" fmla="*/ 754317 w 870468"/>
              <a:gd name="connsiteY25" fmla="*/ 0 h 720000"/>
              <a:gd name="connsiteX26" fmla="*/ 870468 w 870468"/>
              <a:gd name="connsiteY26" fmla="*/ 116151 h 720000"/>
              <a:gd name="connsiteX27" fmla="*/ 870468 w 870468"/>
              <a:gd name="connsiteY27" fmla="*/ 241562 h 720000"/>
              <a:gd name="connsiteX28" fmla="*/ 870468 w 870468"/>
              <a:gd name="connsiteY28" fmla="*/ 603735 h 720000"/>
              <a:gd name="connsiteX29" fmla="*/ 754317 w 870468"/>
              <a:gd name="connsiteY29" fmla="*/ 720000 h 720000"/>
              <a:gd name="connsiteX30" fmla="*/ 598821 w 870468"/>
              <a:gd name="connsiteY30" fmla="*/ 720000 h 720000"/>
              <a:gd name="connsiteX31" fmla="*/ 116266 w 870468"/>
              <a:gd name="connsiteY31" fmla="*/ 720000 h 720000"/>
              <a:gd name="connsiteX32" fmla="*/ 115 w 870468"/>
              <a:gd name="connsiteY32" fmla="*/ 603849 h 720000"/>
              <a:gd name="connsiteX33" fmla="*/ 115 w 870468"/>
              <a:gd name="connsiteY33" fmla="*/ 241841 h 720000"/>
              <a:gd name="connsiteX34" fmla="*/ 0 w 870468"/>
              <a:gd name="connsiteY34" fmla="*/ 241562 h 720000"/>
              <a:gd name="connsiteX35" fmla="*/ 115 w 870468"/>
              <a:gd name="connsiteY35" fmla="*/ 241284 h 720000"/>
              <a:gd name="connsiteX36" fmla="*/ 115 w 870468"/>
              <a:gd name="connsiteY36" fmla="*/ 116151 h 720000"/>
              <a:gd name="connsiteX37" fmla="*/ 116266 w 870468"/>
              <a:gd name="connsiteY37" fmla="*/ 0 h 720000"/>
            </a:gdLst>
            <a:rect l="l" t="t" r="r" b="b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3521508" y="3032870"/>
            <a:ext cx="4964480" cy="247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468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is using root inside containers discouraged?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1">
            <a:off x="3656841" y="4711136"/>
            <a:ext cx="6505075" cy="1422964"/>
          </a:xfrm>
          <a:custGeom>
            <a:avLst/>
            <a:gdLst>
              <a:gd name="connsiteX0" fmla="*/ 0 w 6240379"/>
              <a:gd name="connsiteY0" fmla="*/ 1613495 h 1613495"/>
              <a:gd name="connsiteX1" fmla="*/ 6240379 w 6240379"/>
              <a:gd name="connsiteY1" fmla="*/ 1613495 h 1613495"/>
              <a:gd name="connsiteX2" fmla="*/ 6240379 w 6240379"/>
              <a:gd name="connsiteY2" fmla="*/ 217832 h 1613495"/>
              <a:gd name="connsiteX3" fmla="*/ 652886 w 6240379"/>
              <a:gd name="connsiteY3" fmla="*/ 217832 h 1613495"/>
              <a:gd name="connsiteX4" fmla="*/ 581527 w 6240379"/>
              <a:gd name="connsiteY4" fmla="*/ 0 h 1613495"/>
              <a:gd name="connsiteX5" fmla="*/ 510168 w 6240379"/>
              <a:gd name="connsiteY5" fmla="*/ 217832 h 1613495"/>
              <a:gd name="connsiteX6" fmla="*/ 0 w 6240379"/>
              <a:gd name="connsiteY6" fmla="*/ 217832 h 1613495"/>
            </a:gdLst>
            <a:rect l="l" t="t" r="r" b="b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868914" y="4654839"/>
            <a:ext cx="1373372" cy="1345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9342257" y="5098809"/>
            <a:ext cx="494726" cy="457656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769513" y="4758761"/>
            <a:ext cx="4979200" cy="247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44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Name one way to verify container image integrity.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8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5045651" y="2214447"/>
            <a:ext cx="2087999" cy="2088000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3000000" scaled="0"/>
          </a:gradFill>
          <a:ln w="9525" cap="flat">
            <a:noFill/>
            <a:miter/>
          </a:ln>
          <a:effectLst>
            <a:outerShdw dist="127000" blurRad="381000" dir="2700000" sx="100000" sy="100000" kx="0" ky="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0">
            <a:off x="1104238" y="1288054"/>
            <a:ext cx="41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76200" blurRad="254000" dir="2700000" sx="100000" sy="100000" kx="0" ky="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424546" y="1859178"/>
            <a:ext cx="3381454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01. Introduction to Docker Security Concepts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1" flipV="0">
            <a:off x="660399" y="2932119"/>
            <a:ext cx="41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76200" blurRad="254000" dir="2700000" sx="100000" sy="100000" kx="0" ky="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44207" y="3556581"/>
            <a:ext cx="3381454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02. Best Practices for Secure Docker Images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1" flipV="0">
            <a:off x="6391250" y="4637946"/>
            <a:ext cx="468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76200" blurRad="254000" dir="2700000" sx="100000" sy="100000" kx="0" ky="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866070" y="5209074"/>
            <a:ext cx="3755761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04. Least Privilege Principles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1" flipV="0">
            <a:off x="6935062" y="1288054"/>
            <a:ext cx="41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76200" blurRad="254000" dir="2700000" sx="100000" sy="100000" kx="0" ky="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318870" y="1859178"/>
            <a:ext cx="3381454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06. Hands-On Lab Session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1" flipV="0">
            <a:off x="7378900" y="2932119"/>
            <a:ext cx="414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76200" blurRad="254000" dir="2700000" sx="100000" sy="100000" kx="0" ky="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7699208" y="3554044"/>
            <a:ext cx="3521154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05. Docker Isolation Techniques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5648675" y="2821946"/>
            <a:ext cx="881952" cy="873002"/>
          </a:xfrm>
          <a:custGeom>
            <a:avLst/>
            <a:gdLst>
              <a:gd name="connsiteX0" fmla="*/ 1163193 w 1872552"/>
              <a:gd name="connsiteY0" fmla="*/ 1008682 h 1853550"/>
              <a:gd name="connsiteX1" fmla="*/ 1670113 w 1872552"/>
              <a:gd name="connsiteY1" fmla="*/ 1008682 h 1853550"/>
              <a:gd name="connsiteX2" fmla="*/ 1839277 w 1872552"/>
              <a:gd name="connsiteY2" fmla="*/ 1177465 h 1853550"/>
              <a:gd name="connsiteX3" fmla="*/ 1839277 w 1872552"/>
              <a:gd name="connsiteY3" fmla="*/ 1684195 h 1853550"/>
              <a:gd name="connsiteX4" fmla="*/ 1670113 w 1872552"/>
              <a:gd name="connsiteY4" fmla="*/ 1853550 h 1853550"/>
              <a:gd name="connsiteX5" fmla="*/ 1163193 w 1872552"/>
              <a:gd name="connsiteY5" fmla="*/ 1853550 h 1853550"/>
              <a:gd name="connsiteX6" fmla="*/ 993838 w 1872552"/>
              <a:gd name="connsiteY6" fmla="*/ 1684195 h 1853550"/>
              <a:gd name="connsiteX7" fmla="*/ 993838 w 1872552"/>
              <a:gd name="connsiteY7" fmla="*/ 1177465 h 1853550"/>
              <a:gd name="connsiteX8" fmla="*/ 1163193 w 1872552"/>
              <a:gd name="connsiteY8" fmla="*/ 1008682 h 1853550"/>
              <a:gd name="connsiteX9" fmla="*/ 169355 w 1872552"/>
              <a:gd name="connsiteY9" fmla="*/ 1008682 h 1853550"/>
              <a:gd name="connsiteX10" fmla="*/ 676275 w 1872552"/>
              <a:gd name="connsiteY10" fmla="*/ 1008682 h 1853550"/>
              <a:gd name="connsiteX11" fmla="*/ 845439 w 1872552"/>
              <a:gd name="connsiteY11" fmla="*/ 1177465 h 1853550"/>
              <a:gd name="connsiteX12" fmla="*/ 845439 w 1872552"/>
              <a:gd name="connsiteY12" fmla="*/ 1684195 h 1853550"/>
              <a:gd name="connsiteX13" fmla="*/ 676275 w 1872552"/>
              <a:gd name="connsiteY13" fmla="*/ 1853550 h 1853550"/>
              <a:gd name="connsiteX14" fmla="*/ 169355 w 1872552"/>
              <a:gd name="connsiteY14" fmla="*/ 1853550 h 1853550"/>
              <a:gd name="connsiteX15" fmla="*/ 0 w 1872552"/>
              <a:gd name="connsiteY15" fmla="*/ 1684195 h 1853550"/>
              <a:gd name="connsiteX16" fmla="*/ 0 w 1872552"/>
              <a:gd name="connsiteY16" fmla="*/ 1177465 h 1853550"/>
              <a:gd name="connsiteX17" fmla="*/ 169355 w 1872552"/>
              <a:gd name="connsiteY17" fmla="*/ 1008682 h 1853550"/>
              <a:gd name="connsiteX18" fmla="*/ 169355 w 1872552"/>
              <a:gd name="connsiteY18" fmla="*/ 33514 h 1853550"/>
              <a:gd name="connsiteX19" fmla="*/ 676275 w 1872552"/>
              <a:gd name="connsiteY19" fmla="*/ 33514 h 1853550"/>
              <a:gd name="connsiteX20" fmla="*/ 845439 w 1872552"/>
              <a:gd name="connsiteY20" fmla="*/ 202297 h 1853550"/>
              <a:gd name="connsiteX21" fmla="*/ 845439 w 1872552"/>
              <a:gd name="connsiteY21" fmla="*/ 709027 h 1853550"/>
              <a:gd name="connsiteX22" fmla="*/ 676275 w 1872552"/>
              <a:gd name="connsiteY22" fmla="*/ 878382 h 1853550"/>
              <a:gd name="connsiteX23" fmla="*/ 169355 w 1872552"/>
              <a:gd name="connsiteY23" fmla="*/ 878382 h 1853550"/>
              <a:gd name="connsiteX24" fmla="*/ 0 w 1872552"/>
              <a:gd name="connsiteY24" fmla="*/ 709027 h 1853550"/>
              <a:gd name="connsiteX25" fmla="*/ 0 w 1872552"/>
              <a:gd name="connsiteY25" fmla="*/ 202297 h 1853550"/>
              <a:gd name="connsiteX26" fmla="*/ 169355 w 1872552"/>
              <a:gd name="connsiteY26" fmla="*/ 33514 h 1853550"/>
              <a:gd name="connsiteX27" fmla="*/ 1416605 w 1872552"/>
              <a:gd name="connsiteY27" fmla="*/ 0 h 1853550"/>
              <a:gd name="connsiteX28" fmla="*/ 1474183 w 1872552"/>
              <a:gd name="connsiteY28" fmla="*/ 23846 h 1853550"/>
              <a:gd name="connsiteX29" fmla="*/ 1848706 w 1872552"/>
              <a:gd name="connsiteY29" fmla="*/ 398369 h 1853550"/>
              <a:gd name="connsiteX30" fmla="*/ 1848706 w 1872552"/>
              <a:gd name="connsiteY30" fmla="*/ 513526 h 1853550"/>
              <a:gd name="connsiteX31" fmla="*/ 1474183 w 1872552"/>
              <a:gd name="connsiteY31" fmla="*/ 888049 h 1853550"/>
              <a:gd name="connsiteX32" fmla="*/ 1359026 w 1872552"/>
              <a:gd name="connsiteY32" fmla="*/ 888049 h 1853550"/>
              <a:gd name="connsiteX33" fmla="*/ 984408 w 1872552"/>
              <a:gd name="connsiteY33" fmla="*/ 513526 h 1853550"/>
              <a:gd name="connsiteX34" fmla="*/ 984408 w 1872552"/>
              <a:gd name="connsiteY34" fmla="*/ 398369 h 1853550"/>
              <a:gd name="connsiteX35" fmla="*/ 1359026 w 1872552"/>
              <a:gd name="connsiteY35" fmla="*/ 23846 h 1853550"/>
              <a:gd name="connsiteX36" fmla="*/ 1416605 w 1872552"/>
              <a:gd name="connsiteY36" fmla="*/ 0 h 1853550"/>
            </a:gdLst>
            <a:rect l="l" t="t" r="r" b="b"/>
            <a:pathLst>
              <a:path w="1872552" h="1853550">
                <a:moveTo>
                  <a:pt x="1163193" y="1008682"/>
                </a:moveTo>
                <a:lnTo>
                  <a:pt x="1670113" y="1008682"/>
                </a:lnTo>
                <a:cubicBezTo>
                  <a:pt x="1763348" y="1008786"/>
                  <a:pt x="1838963" y="1084230"/>
                  <a:pt x="1839277" y="1177465"/>
                </a:cubicBezTo>
                <a:lnTo>
                  <a:pt x="1839277" y="1684195"/>
                </a:lnTo>
                <a:cubicBezTo>
                  <a:pt x="1839277" y="1777652"/>
                  <a:pt x="1763570" y="1853445"/>
                  <a:pt x="1670113" y="1853550"/>
                </a:cubicBezTo>
                <a:lnTo>
                  <a:pt x="1163193" y="1853550"/>
                </a:lnTo>
                <a:cubicBezTo>
                  <a:pt x="1069661" y="1853550"/>
                  <a:pt x="993838" y="1777727"/>
                  <a:pt x="993838" y="1684195"/>
                </a:cubicBezTo>
                <a:lnTo>
                  <a:pt x="993838" y="1177465"/>
                </a:lnTo>
                <a:cubicBezTo>
                  <a:pt x="994153" y="1084156"/>
                  <a:pt x="1069883" y="1008681"/>
                  <a:pt x="1163193" y="1008682"/>
                </a:cubicBezTo>
                <a:close/>
                <a:moveTo>
                  <a:pt x="169355" y="1008682"/>
                </a:moveTo>
                <a:lnTo>
                  <a:pt x="676275" y="1008682"/>
                </a:lnTo>
                <a:cubicBezTo>
                  <a:pt x="769510" y="1008786"/>
                  <a:pt x="845125" y="1084230"/>
                  <a:pt x="845439" y="1177465"/>
                </a:cubicBezTo>
                <a:lnTo>
                  <a:pt x="845439" y="1684195"/>
                </a:lnTo>
                <a:cubicBezTo>
                  <a:pt x="845439" y="1777652"/>
                  <a:pt x="769732" y="1853445"/>
                  <a:pt x="676275" y="1853550"/>
                </a:cubicBezTo>
                <a:lnTo>
                  <a:pt x="169355" y="1853550"/>
                </a:lnTo>
                <a:cubicBezTo>
                  <a:pt x="75823" y="1853550"/>
                  <a:pt x="0" y="1777727"/>
                  <a:pt x="0" y="1684195"/>
                </a:cubicBezTo>
                <a:lnTo>
                  <a:pt x="0" y="1177465"/>
                </a:lnTo>
                <a:cubicBezTo>
                  <a:pt x="315" y="1084156"/>
                  <a:pt x="76045" y="1008681"/>
                  <a:pt x="169355" y="1008682"/>
                </a:cubicBezTo>
                <a:close/>
                <a:moveTo>
                  <a:pt x="169355" y="33514"/>
                </a:moveTo>
                <a:lnTo>
                  <a:pt x="676275" y="33514"/>
                </a:lnTo>
                <a:cubicBezTo>
                  <a:pt x="769510" y="33618"/>
                  <a:pt x="845125" y="109062"/>
                  <a:pt x="845439" y="202297"/>
                </a:cubicBezTo>
                <a:lnTo>
                  <a:pt x="845439" y="709027"/>
                </a:lnTo>
                <a:cubicBezTo>
                  <a:pt x="845439" y="802484"/>
                  <a:pt x="769732" y="878277"/>
                  <a:pt x="676275" y="878382"/>
                </a:cubicBezTo>
                <a:lnTo>
                  <a:pt x="169355" y="878382"/>
                </a:lnTo>
                <a:cubicBezTo>
                  <a:pt x="75823" y="878382"/>
                  <a:pt x="0" y="802559"/>
                  <a:pt x="0" y="709027"/>
                </a:cubicBezTo>
                <a:lnTo>
                  <a:pt x="0" y="202297"/>
                </a:lnTo>
                <a:cubicBezTo>
                  <a:pt x="315" y="108988"/>
                  <a:pt x="76045" y="33513"/>
                  <a:pt x="169355" y="33514"/>
                </a:cubicBezTo>
                <a:close/>
                <a:moveTo>
                  <a:pt x="1416605" y="0"/>
                </a:moveTo>
                <a:cubicBezTo>
                  <a:pt x="1437443" y="0"/>
                  <a:pt x="1458281" y="7948"/>
                  <a:pt x="1474183" y="23846"/>
                </a:cubicBezTo>
                <a:lnTo>
                  <a:pt x="1848706" y="398369"/>
                </a:lnTo>
                <a:cubicBezTo>
                  <a:pt x="1880501" y="430171"/>
                  <a:pt x="1880501" y="481724"/>
                  <a:pt x="1848706" y="513526"/>
                </a:cubicBezTo>
                <a:lnTo>
                  <a:pt x="1474183" y="888049"/>
                </a:lnTo>
                <a:cubicBezTo>
                  <a:pt x="1442379" y="919843"/>
                  <a:pt x="1390830" y="919843"/>
                  <a:pt x="1359026" y="888049"/>
                </a:cubicBezTo>
                <a:lnTo>
                  <a:pt x="984408" y="513526"/>
                </a:lnTo>
                <a:cubicBezTo>
                  <a:pt x="952613" y="481724"/>
                  <a:pt x="952613" y="430171"/>
                  <a:pt x="984408" y="398369"/>
                </a:cubicBezTo>
                <a:lnTo>
                  <a:pt x="1359026" y="23846"/>
                </a:lnTo>
                <a:cubicBezTo>
                  <a:pt x="1374928" y="7948"/>
                  <a:pt x="1395766" y="0"/>
                  <a:pt x="141660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Session Overview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8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  <p:sp>
        <p:nvSpPr>
          <p:cNvPr id="19" name="标题 1"/>
          <p:cNvSpPr txBox="1"/>
          <p:nvPr/>
        </p:nvSpPr>
        <p:spPr>
          <a:xfrm rot="0" flipH="1" flipV="0">
            <a:off x="1349350" y="4637946"/>
            <a:ext cx="4680000" cy="144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>
            <a:noFill/>
            <a:miter/>
          </a:ln>
          <a:effectLst>
            <a:outerShdw dist="76200" blurRad="254000" dir="2700000" sx="100000" sy="100000" kx="0" ky="0" algn="tl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824170" y="5209074"/>
            <a:ext cx="3755761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03. Image signing and trusted repositories</a:t>
            </a:r>
            <a:endParaRPr kumimoji="1" lang="zh-CN" alt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1">
            <a:off x="3656841" y="1308798"/>
            <a:ext cx="6505075" cy="1422964"/>
          </a:xfrm>
          <a:custGeom>
            <a:avLst/>
            <a:gdLst>
              <a:gd name="connsiteX0" fmla="*/ 0 w 6240379"/>
              <a:gd name="connsiteY0" fmla="*/ 1613495 h 1613495"/>
              <a:gd name="connsiteX1" fmla="*/ 6240379 w 6240379"/>
              <a:gd name="connsiteY1" fmla="*/ 1613495 h 1613495"/>
              <a:gd name="connsiteX2" fmla="*/ 6240379 w 6240379"/>
              <a:gd name="connsiteY2" fmla="*/ 217832 h 1613495"/>
              <a:gd name="connsiteX3" fmla="*/ 652886 w 6240379"/>
              <a:gd name="connsiteY3" fmla="*/ 217832 h 1613495"/>
              <a:gd name="connsiteX4" fmla="*/ 581527 w 6240379"/>
              <a:gd name="connsiteY4" fmla="*/ 0 h 1613495"/>
              <a:gd name="connsiteX5" fmla="*/ 510168 w 6240379"/>
              <a:gd name="connsiteY5" fmla="*/ 217832 h 1613495"/>
              <a:gd name="connsiteX6" fmla="*/ 0 w 6240379"/>
              <a:gd name="connsiteY6" fmla="*/ 217832 h 1613495"/>
            </a:gdLst>
            <a:rect l="l" t="t" r="r" b="b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3769513" y="1621972"/>
            <a:ext cx="4979200" cy="8115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Images can change without notice; breaks reproducibility and security consistency.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868914" y="1252501"/>
            <a:ext cx="1373372" cy="1345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342257" y="1696471"/>
            <a:ext cx="494726" cy="457656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769513" y="1356423"/>
            <a:ext cx="4979200" cy="247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362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the risk of using the latest tag in production?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1" flipV="1">
            <a:off x="2148136" y="2947676"/>
            <a:ext cx="6505075" cy="1422964"/>
          </a:xfrm>
          <a:custGeom>
            <a:avLst/>
            <a:gdLst>
              <a:gd name="connsiteX0" fmla="*/ 0 w 6240379"/>
              <a:gd name="connsiteY0" fmla="*/ 1613495 h 1613495"/>
              <a:gd name="connsiteX1" fmla="*/ 6240379 w 6240379"/>
              <a:gd name="connsiteY1" fmla="*/ 1613495 h 1613495"/>
              <a:gd name="connsiteX2" fmla="*/ 6240379 w 6240379"/>
              <a:gd name="connsiteY2" fmla="*/ 217832 h 1613495"/>
              <a:gd name="connsiteX3" fmla="*/ 652886 w 6240379"/>
              <a:gd name="connsiteY3" fmla="*/ 217832 h 1613495"/>
              <a:gd name="connsiteX4" fmla="*/ 581527 w 6240379"/>
              <a:gd name="connsiteY4" fmla="*/ 0 h 1613495"/>
              <a:gd name="connsiteX5" fmla="*/ 510168 w 6240379"/>
              <a:gd name="connsiteY5" fmla="*/ 217832 h 1613495"/>
              <a:gd name="connsiteX6" fmla="*/ 0 w 6240379"/>
              <a:gd name="connsiteY6" fmla="*/ 217832 h 1613495"/>
            </a:gdLst>
            <a:rect l="l" t="t" r="r" b="b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521508" y="3298419"/>
            <a:ext cx="4964480" cy="8115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 compromised container can become a root process on the host if not properly isolated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039079" y="2893760"/>
            <a:ext cx="1373372" cy="1345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2478401" y="3361953"/>
            <a:ext cx="494728" cy="409210"/>
          </a:xfrm>
          <a:custGeom>
            <a:avLst/>
            <a:gdLst>
              <a:gd name="connsiteX0" fmla="*/ 153878 w 870468"/>
              <a:gd name="connsiteY0" fmla="*/ 353026 h 720000"/>
              <a:gd name="connsiteX1" fmla="*/ 449972 w 870468"/>
              <a:gd name="connsiteY1" fmla="*/ 353026 h 720000"/>
              <a:gd name="connsiteX2" fmla="*/ 489985 w 870468"/>
              <a:gd name="connsiteY2" fmla="*/ 393039 h 720000"/>
              <a:gd name="connsiteX3" fmla="*/ 449972 w 870468"/>
              <a:gd name="connsiteY3" fmla="*/ 433051 h 720000"/>
              <a:gd name="connsiteX4" fmla="*/ 153878 w 870468"/>
              <a:gd name="connsiteY4" fmla="*/ 433051 h 720000"/>
              <a:gd name="connsiteX5" fmla="*/ 113865 w 870468"/>
              <a:gd name="connsiteY5" fmla="*/ 393039 h 720000"/>
              <a:gd name="connsiteX6" fmla="*/ 153878 w 870468"/>
              <a:gd name="connsiteY6" fmla="*/ 353026 h 720000"/>
              <a:gd name="connsiteX7" fmla="*/ 68708 w 870468"/>
              <a:gd name="connsiteY7" fmla="*/ 275858 h 720000"/>
              <a:gd name="connsiteX8" fmla="*/ 68708 w 870468"/>
              <a:gd name="connsiteY8" fmla="*/ 603735 h 720000"/>
              <a:gd name="connsiteX9" fmla="*/ 116266 w 870468"/>
              <a:gd name="connsiteY9" fmla="*/ 651293 h 720000"/>
              <a:gd name="connsiteX10" fmla="*/ 598821 w 870468"/>
              <a:gd name="connsiteY10" fmla="*/ 651293 h 720000"/>
              <a:gd name="connsiteX11" fmla="*/ 754317 w 870468"/>
              <a:gd name="connsiteY11" fmla="*/ 651293 h 720000"/>
              <a:gd name="connsiteX12" fmla="*/ 801875 w 870468"/>
              <a:gd name="connsiteY12" fmla="*/ 603735 h 720000"/>
              <a:gd name="connsiteX13" fmla="*/ 801875 w 870468"/>
              <a:gd name="connsiteY13" fmla="*/ 275858 h 720000"/>
              <a:gd name="connsiteX14" fmla="*/ 598821 w 870468"/>
              <a:gd name="connsiteY14" fmla="*/ 275858 h 720000"/>
              <a:gd name="connsiteX15" fmla="*/ 116266 w 870468"/>
              <a:gd name="connsiteY15" fmla="*/ 68593 h 720000"/>
              <a:gd name="connsiteX16" fmla="*/ 68708 w 870468"/>
              <a:gd name="connsiteY16" fmla="*/ 116151 h 720000"/>
              <a:gd name="connsiteX17" fmla="*/ 68708 w 870468"/>
              <a:gd name="connsiteY17" fmla="*/ 207265 h 720000"/>
              <a:gd name="connsiteX18" fmla="*/ 598821 w 870468"/>
              <a:gd name="connsiteY18" fmla="*/ 207265 h 720000"/>
              <a:gd name="connsiteX19" fmla="*/ 801875 w 870468"/>
              <a:gd name="connsiteY19" fmla="*/ 207265 h 720000"/>
              <a:gd name="connsiteX20" fmla="*/ 801875 w 870468"/>
              <a:gd name="connsiteY20" fmla="*/ 116151 h 720000"/>
              <a:gd name="connsiteX21" fmla="*/ 754317 w 870468"/>
              <a:gd name="connsiteY21" fmla="*/ 68593 h 720000"/>
              <a:gd name="connsiteX22" fmla="*/ 598821 w 870468"/>
              <a:gd name="connsiteY22" fmla="*/ 68593 h 720000"/>
              <a:gd name="connsiteX23" fmla="*/ 116266 w 870468"/>
              <a:gd name="connsiteY23" fmla="*/ 0 h 720000"/>
              <a:gd name="connsiteX24" fmla="*/ 598821 w 870468"/>
              <a:gd name="connsiteY24" fmla="*/ 0 h 720000"/>
              <a:gd name="connsiteX25" fmla="*/ 754317 w 870468"/>
              <a:gd name="connsiteY25" fmla="*/ 0 h 720000"/>
              <a:gd name="connsiteX26" fmla="*/ 870468 w 870468"/>
              <a:gd name="connsiteY26" fmla="*/ 116151 h 720000"/>
              <a:gd name="connsiteX27" fmla="*/ 870468 w 870468"/>
              <a:gd name="connsiteY27" fmla="*/ 241562 h 720000"/>
              <a:gd name="connsiteX28" fmla="*/ 870468 w 870468"/>
              <a:gd name="connsiteY28" fmla="*/ 603735 h 720000"/>
              <a:gd name="connsiteX29" fmla="*/ 754317 w 870468"/>
              <a:gd name="connsiteY29" fmla="*/ 720000 h 720000"/>
              <a:gd name="connsiteX30" fmla="*/ 598821 w 870468"/>
              <a:gd name="connsiteY30" fmla="*/ 720000 h 720000"/>
              <a:gd name="connsiteX31" fmla="*/ 116266 w 870468"/>
              <a:gd name="connsiteY31" fmla="*/ 720000 h 720000"/>
              <a:gd name="connsiteX32" fmla="*/ 115 w 870468"/>
              <a:gd name="connsiteY32" fmla="*/ 603849 h 720000"/>
              <a:gd name="connsiteX33" fmla="*/ 115 w 870468"/>
              <a:gd name="connsiteY33" fmla="*/ 241841 h 720000"/>
              <a:gd name="connsiteX34" fmla="*/ 0 w 870468"/>
              <a:gd name="connsiteY34" fmla="*/ 241562 h 720000"/>
              <a:gd name="connsiteX35" fmla="*/ 115 w 870468"/>
              <a:gd name="connsiteY35" fmla="*/ 241284 h 720000"/>
              <a:gd name="connsiteX36" fmla="*/ 115 w 870468"/>
              <a:gd name="connsiteY36" fmla="*/ 116151 h 720000"/>
              <a:gd name="connsiteX37" fmla="*/ 116266 w 870468"/>
              <a:gd name="connsiteY37" fmla="*/ 0 h 720000"/>
            </a:gdLst>
            <a:rect l="l" t="t" r="r" b="b"/>
            <a:pathLst>
              <a:path w="870468" h="720000">
                <a:moveTo>
                  <a:pt x="153878" y="353026"/>
                </a:moveTo>
                <a:lnTo>
                  <a:pt x="449972" y="353026"/>
                </a:lnTo>
                <a:cubicBezTo>
                  <a:pt x="472036" y="353026"/>
                  <a:pt x="489985" y="370975"/>
                  <a:pt x="489985" y="393039"/>
                </a:cubicBezTo>
                <a:cubicBezTo>
                  <a:pt x="489985" y="415103"/>
                  <a:pt x="472150" y="433051"/>
                  <a:pt x="449972" y="433051"/>
                </a:cubicBezTo>
                <a:lnTo>
                  <a:pt x="153878" y="433051"/>
                </a:lnTo>
                <a:cubicBezTo>
                  <a:pt x="131814" y="433051"/>
                  <a:pt x="113865" y="415103"/>
                  <a:pt x="113865" y="393039"/>
                </a:cubicBezTo>
                <a:cubicBezTo>
                  <a:pt x="113865" y="370975"/>
                  <a:pt x="131814" y="353026"/>
                  <a:pt x="153878" y="353026"/>
                </a:cubicBezTo>
                <a:close/>
                <a:moveTo>
                  <a:pt x="68708" y="275858"/>
                </a:moveTo>
                <a:lnTo>
                  <a:pt x="68708" y="603735"/>
                </a:lnTo>
                <a:cubicBezTo>
                  <a:pt x="68708" y="630029"/>
                  <a:pt x="90087" y="651293"/>
                  <a:pt x="116266" y="651293"/>
                </a:cubicBezTo>
                <a:lnTo>
                  <a:pt x="598821" y="651293"/>
                </a:lnTo>
                <a:lnTo>
                  <a:pt x="754317" y="651293"/>
                </a:lnTo>
                <a:cubicBezTo>
                  <a:pt x="780611" y="651293"/>
                  <a:pt x="801875" y="629915"/>
                  <a:pt x="801875" y="603735"/>
                </a:cubicBezTo>
                <a:lnTo>
                  <a:pt x="801875" y="275858"/>
                </a:lnTo>
                <a:lnTo>
                  <a:pt x="598821" y="275858"/>
                </a:lnTo>
                <a:close/>
                <a:moveTo>
                  <a:pt x="116266" y="68593"/>
                </a:moveTo>
                <a:cubicBezTo>
                  <a:pt x="89972" y="68593"/>
                  <a:pt x="68708" y="89972"/>
                  <a:pt x="68708" y="116151"/>
                </a:cubicBezTo>
                <a:lnTo>
                  <a:pt x="68708" y="207265"/>
                </a:lnTo>
                <a:lnTo>
                  <a:pt x="598821" y="207265"/>
                </a:lnTo>
                <a:lnTo>
                  <a:pt x="801875" y="207265"/>
                </a:lnTo>
                <a:lnTo>
                  <a:pt x="801875" y="116151"/>
                </a:lnTo>
                <a:cubicBezTo>
                  <a:pt x="801875" y="89857"/>
                  <a:pt x="780497" y="68593"/>
                  <a:pt x="754317" y="68593"/>
                </a:cubicBezTo>
                <a:lnTo>
                  <a:pt x="598821" y="68593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1"/>
                </a:cubicBezTo>
                <a:lnTo>
                  <a:pt x="870468" y="241562"/>
                </a:lnTo>
                <a:lnTo>
                  <a:pt x="870468" y="603735"/>
                </a:lnTo>
                <a:cubicBezTo>
                  <a:pt x="870468" y="667869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69"/>
                  <a:pt x="115" y="603849"/>
                </a:cubicBezTo>
                <a:lnTo>
                  <a:pt x="115" y="241841"/>
                </a:lnTo>
                <a:lnTo>
                  <a:pt x="0" y="241562"/>
                </a:lnTo>
                <a:lnTo>
                  <a:pt x="115" y="241284"/>
                </a:lnTo>
                <a:lnTo>
                  <a:pt x="115" y="116151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3521508" y="3032870"/>
            <a:ext cx="4964480" cy="247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468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is using root inside containers discouraged?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1">
            <a:off x="3656841" y="4711136"/>
            <a:ext cx="6505075" cy="1422964"/>
          </a:xfrm>
          <a:custGeom>
            <a:avLst/>
            <a:gdLst>
              <a:gd name="connsiteX0" fmla="*/ 0 w 6240379"/>
              <a:gd name="connsiteY0" fmla="*/ 1613495 h 1613495"/>
              <a:gd name="connsiteX1" fmla="*/ 6240379 w 6240379"/>
              <a:gd name="connsiteY1" fmla="*/ 1613495 h 1613495"/>
              <a:gd name="connsiteX2" fmla="*/ 6240379 w 6240379"/>
              <a:gd name="connsiteY2" fmla="*/ 217832 h 1613495"/>
              <a:gd name="connsiteX3" fmla="*/ 652886 w 6240379"/>
              <a:gd name="connsiteY3" fmla="*/ 217832 h 1613495"/>
              <a:gd name="connsiteX4" fmla="*/ 581527 w 6240379"/>
              <a:gd name="connsiteY4" fmla="*/ 0 h 1613495"/>
              <a:gd name="connsiteX5" fmla="*/ 510168 w 6240379"/>
              <a:gd name="connsiteY5" fmla="*/ 217832 h 1613495"/>
              <a:gd name="connsiteX6" fmla="*/ 0 w 6240379"/>
              <a:gd name="connsiteY6" fmla="*/ 217832 h 1613495"/>
            </a:gdLst>
            <a:rect l="l" t="t" r="r" b="b"/>
            <a:pathLst>
              <a:path w="6240379" h="1613495">
                <a:moveTo>
                  <a:pt x="0" y="1613495"/>
                </a:moveTo>
                <a:lnTo>
                  <a:pt x="6240379" y="1613495"/>
                </a:lnTo>
                <a:lnTo>
                  <a:pt x="6240379" y="217832"/>
                </a:lnTo>
                <a:lnTo>
                  <a:pt x="652886" y="217832"/>
                </a:lnTo>
                <a:lnTo>
                  <a:pt x="581527" y="0"/>
                </a:lnTo>
                <a:lnTo>
                  <a:pt x="510168" y="217832"/>
                </a:lnTo>
                <a:lnTo>
                  <a:pt x="0" y="217832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769513" y="5024310"/>
            <a:ext cx="4979200" cy="8115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Content Trust, Cosign signatures, hash comparison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8868914" y="4654839"/>
            <a:ext cx="1373372" cy="1345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9342257" y="5098809"/>
            <a:ext cx="494726" cy="457656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3769513" y="4758761"/>
            <a:ext cx="4979200" cy="24798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44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Name one way to verify container image integrity.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 &amp; Answers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1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1" flipV="0">
            <a:off x="243987" y="1775821"/>
            <a:ext cx="4570320" cy="428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447344" y="568516"/>
            <a:ext cx="11516056" cy="1208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Security Best Practices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245101" y="3729273"/>
            <a:ext cx="6387460" cy="1874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r"/>
            <a:r>
              <a:rPr kumimoji="1" lang="en-US" altLang="zh-CN" sz="3200" i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Image signing and trusted repositories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7356144" y="1990916"/>
            <a:ext cx="3172156" cy="9417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Part-03</a:t>
            </a:r>
            <a:endParaRPr kumimoji="1" lang="zh-CN" alt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1" flipV="1">
            <a:off x="10971354" y="1130300"/>
            <a:ext cx="547546" cy="438611"/>
          </a:xfrm>
          <a:custGeom>
            <a:avLst/>
            <a:gdLst>
              <a:gd name="T0" fmla="*/ 41 w 98"/>
              <a:gd name="T1" fmla="*/ 0 h 78"/>
              <a:gd name="T2" fmla="*/ 44 w 98"/>
              <a:gd name="T3" fmla="*/ 4 h 78"/>
              <a:gd name="T4" fmla="*/ 27 w 98"/>
              <a:gd name="T5" fmla="*/ 16 h 78"/>
              <a:gd name="T6" fmla="*/ 21 w 98"/>
              <a:gd name="T7" fmla="*/ 29 h 78"/>
              <a:gd name="T8" fmla="*/ 29 w 98"/>
              <a:gd name="T9" fmla="*/ 37 h 78"/>
              <a:gd name="T10" fmla="*/ 40 w 98"/>
              <a:gd name="T11" fmla="*/ 45 h 78"/>
              <a:gd name="T12" fmla="*/ 43 w 98"/>
              <a:gd name="T13" fmla="*/ 57 h 78"/>
              <a:gd name="T14" fmla="*/ 37 w 98"/>
              <a:gd name="T15" fmla="*/ 72 h 78"/>
              <a:gd name="T16" fmla="*/ 22 w 98"/>
              <a:gd name="T17" fmla="*/ 78 h 78"/>
              <a:gd name="T18" fmla="*/ 6 w 98"/>
              <a:gd name="T19" fmla="*/ 71 h 78"/>
              <a:gd name="T20" fmla="*/ 0 w 98"/>
              <a:gd name="T21" fmla="*/ 50 h 78"/>
              <a:gd name="T22" fmla="*/ 5 w 98"/>
              <a:gd name="T23" fmla="*/ 29 h 78"/>
              <a:gd name="T24" fmla="*/ 19 w 98"/>
              <a:gd name="T25" fmla="*/ 11 h 78"/>
              <a:gd name="T26" fmla="*/ 41 w 98"/>
              <a:gd name="T27" fmla="*/ 0 h 78"/>
              <a:gd name="T28" fmla="*/ 95 w 98"/>
              <a:gd name="T29" fmla="*/ 0 h 78"/>
              <a:gd name="T30" fmla="*/ 98 w 98"/>
              <a:gd name="T31" fmla="*/ 4 h 78"/>
              <a:gd name="T32" fmla="*/ 81 w 98"/>
              <a:gd name="T33" fmla="*/ 16 h 78"/>
              <a:gd name="T34" fmla="*/ 74 w 98"/>
              <a:gd name="T35" fmla="*/ 29 h 78"/>
              <a:gd name="T36" fmla="*/ 82 w 98"/>
              <a:gd name="T37" fmla="*/ 37 h 78"/>
              <a:gd name="T38" fmla="*/ 94 w 98"/>
              <a:gd name="T39" fmla="*/ 45 h 78"/>
              <a:gd name="T40" fmla="*/ 97 w 98"/>
              <a:gd name="T41" fmla="*/ 57 h 78"/>
              <a:gd name="T42" fmla="*/ 91 w 98"/>
              <a:gd name="T43" fmla="*/ 72 h 78"/>
              <a:gd name="T44" fmla="*/ 76 w 98"/>
              <a:gd name="T45" fmla="*/ 78 h 78"/>
              <a:gd name="T46" fmla="*/ 60 w 98"/>
              <a:gd name="T47" fmla="*/ 71 h 78"/>
              <a:gd name="T48" fmla="*/ 54 w 98"/>
              <a:gd name="T49" fmla="*/ 50 h 78"/>
              <a:gd name="T50" fmla="*/ 59 w 98"/>
              <a:gd name="T51" fmla="*/ 29 h 78"/>
              <a:gd name="T52" fmla="*/ 73 w 98"/>
              <a:gd name="T53" fmla="*/ 11 h 78"/>
              <a:gd name="T54" fmla="*/ 95 w 98"/>
              <a:gd name="T55" fmla="*/ 0 h 78"/>
            </a:gdLst>
            <a:rect l="0" t="0" r="r" b="b"/>
            <a:pathLst>
              <a:path w="98" h="78">
                <a:moveTo>
                  <a:pt x="41" y="0"/>
                </a:moveTo>
                <a:cubicBezTo>
                  <a:pt x="44" y="4"/>
                  <a:pt x="44" y="4"/>
                  <a:pt x="44" y="4"/>
                </a:cubicBezTo>
                <a:cubicBezTo>
                  <a:pt x="37" y="8"/>
                  <a:pt x="31" y="11"/>
                  <a:pt x="27" y="16"/>
                </a:cubicBezTo>
                <a:cubicBezTo>
                  <a:pt x="23" y="20"/>
                  <a:pt x="21" y="25"/>
                  <a:pt x="21" y="29"/>
                </a:cubicBezTo>
                <a:cubicBezTo>
                  <a:pt x="21" y="31"/>
                  <a:pt x="23" y="34"/>
                  <a:pt x="29" y="37"/>
                </a:cubicBezTo>
                <a:cubicBezTo>
                  <a:pt x="34" y="39"/>
                  <a:pt x="38" y="42"/>
                  <a:pt x="40" y="45"/>
                </a:cubicBezTo>
                <a:cubicBezTo>
                  <a:pt x="42" y="48"/>
                  <a:pt x="43" y="52"/>
                  <a:pt x="43" y="57"/>
                </a:cubicBezTo>
                <a:cubicBezTo>
                  <a:pt x="43" y="63"/>
                  <a:pt x="41" y="68"/>
                  <a:pt x="37" y="72"/>
                </a:cubicBezTo>
                <a:cubicBezTo>
                  <a:pt x="33" y="76"/>
                  <a:pt x="28" y="78"/>
                  <a:pt x="22" y="78"/>
                </a:cubicBezTo>
                <a:cubicBezTo>
                  <a:pt x="16" y="78"/>
                  <a:pt x="10" y="76"/>
                  <a:pt x="6" y="71"/>
                </a:cubicBezTo>
                <a:cubicBezTo>
                  <a:pt x="2" y="65"/>
                  <a:pt x="0" y="59"/>
                  <a:pt x="0" y="50"/>
                </a:cubicBezTo>
                <a:cubicBezTo>
                  <a:pt x="0" y="43"/>
                  <a:pt x="1" y="36"/>
                  <a:pt x="5" y="29"/>
                </a:cubicBezTo>
                <a:cubicBezTo>
                  <a:pt x="8" y="22"/>
                  <a:pt x="13" y="16"/>
                  <a:pt x="19" y="11"/>
                </a:cubicBezTo>
                <a:cubicBezTo>
                  <a:pt x="26" y="6"/>
                  <a:pt x="33" y="2"/>
                  <a:pt x="41" y="0"/>
                </a:cubicBezTo>
                <a:close/>
                <a:moveTo>
                  <a:pt x="95" y="0"/>
                </a:moveTo>
                <a:cubicBezTo>
                  <a:pt x="98" y="4"/>
                  <a:pt x="98" y="4"/>
                  <a:pt x="98" y="4"/>
                </a:cubicBezTo>
                <a:cubicBezTo>
                  <a:pt x="91" y="8"/>
                  <a:pt x="85" y="11"/>
                  <a:pt x="81" y="16"/>
                </a:cubicBezTo>
                <a:cubicBezTo>
                  <a:pt x="77" y="20"/>
                  <a:pt x="74" y="25"/>
                  <a:pt x="74" y="29"/>
                </a:cubicBezTo>
                <a:cubicBezTo>
                  <a:pt x="74" y="31"/>
                  <a:pt x="77" y="34"/>
                  <a:pt x="82" y="37"/>
                </a:cubicBezTo>
                <a:cubicBezTo>
                  <a:pt x="88" y="39"/>
                  <a:pt x="91" y="42"/>
                  <a:pt x="94" y="45"/>
                </a:cubicBezTo>
                <a:cubicBezTo>
                  <a:pt x="96" y="48"/>
                  <a:pt x="97" y="52"/>
                  <a:pt x="97" y="57"/>
                </a:cubicBezTo>
                <a:cubicBezTo>
                  <a:pt x="97" y="63"/>
                  <a:pt x="95" y="68"/>
                  <a:pt x="91" y="72"/>
                </a:cubicBezTo>
                <a:cubicBezTo>
                  <a:pt x="87" y="76"/>
                  <a:pt x="82" y="78"/>
                  <a:pt x="76" y="78"/>
                </a:cubicBezTo>
                <a:cubicBezTo>
                  <a:pt x="69" y="78"/>
                  <a:pt x="64" y="76"/>
                  <a:pt x="60" y="71"/>
                </a:cubicBezTo>
                <a:cubicBezTo>
                  <a:pt x="56" y="65"/>
                  <a:pt x="54" y="59"/>
                  <a:pt x="54" y="50"/>
                </a:cubicBezTo>
                <a:cubicBezTo>
                  <a:pt x="54" y="43"/>
                  <a:pt x="55" y="36"/>
                  <a:pt x="59" y="29"/>
                </a:cubicBezTo>
                <a:cubicBezTo>
                  <a:pt x="62" y="22"/>
                  <a:pt x="67" y="16"/>
                  <a:pt x="73" y="11"/>
                </a:cubicBezTo>
                <a:cubicBezTo>
                  <a:pt x="79" y="6"/>
                  <a:pt x="87" y="2"/>
                  <a:pt x="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-134983" y="3247094"/>
            <a:ext cx="12461966" cy="0"/>
          </a:xfrm>
          <a:prstGeom prst="line">
            <a:avLst/>
          </a:prstGeom>
          <a:noFill/>
          <a:ln w="12700" cap="sq">
            <a:solidFill>
              <a:schemeClr val="bg1">
                <a:lumMod val="85000"/>
              </a:schemeClr>
            </a:solidFill>
            <a:miter/>
          </a:ln>
        </p:spPr>
      </p:cxnSp>
      <p:sp>
        <p:nvSpPr>
          <p:cNvPr id="5" name="标题 1"/>
          <p:cNvSpPr txBox="1"/>
          <p:nvPr/>
        </p:nvSpPr>
        <p:spPr>
          <a:xfrm rot="0" flipH="0" flipV="0">
            <a:off x="6060000" y="3211094"/>
            <a:ext cx="72000" cy="7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06853" y="3812469"/>
            <a:ext cx="3269210" cy="2084137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06853" y="4180526"/>
            <a:ext cx="3269210" cy="18502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53745" y="4469928"/>
            <a:ext cx="2776177" cy="12908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images can be tampered with, especially when pulled from public registries.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920505" y="2931152"/>
            <a:ext cx="615600" cy="684000"/>
          </a:xfrm>
          <a:custGeom>
            <a:avLst/>
            <a:gdLst>
              <a:gd name="connsiteX0" fmla="*/ 2424113 w 3143250"/>
              <a:gd name="connsiteY0" fmla="*/ 3048000 h 3448681"/>
              <a:gd name="connsiteX1" fmla="*/ 1897285 w 3143250"/>
              <a:gd name="connsiteY1" fmla="*/ 3048000 h 3448681"/>
              <a:gd name="connsiteX2" fmla="*/ 1834229 w 3143250"/>
              <a:gd name="connsiteY2" fmla="*/ 3093053 h 3448681"/>
              <a:gd name="connsiteX3" fmla="*/ 1493330 w 3143250"/>
              <a:gd name="connsiteY3" fmla="*/ 3441287 h 3448681"/>
              <a:gd name="connsiteX4" fmla="*/ 1403547 w 3143250"/>
              <a:gd name="connsiteY4" fmla="*/ 3412484 h 3448681"/>
              <a:gd name="connsiteX5" fmla="*/ 1398842 w 3143250"/>
              <a:gd name="connsiteY5" fmla="*/ 3363278 h 3448681"/>
              <a:gd name="connsiteX6" fmla="*/ 1269111 w 3143250"/>
              <a:gd name="connsiteY6" fmla="*/ 3052667 h 3448681"/>
              <a:gd name="connsiteX7" fmla="*/ 1244632 w 3143250"/>
              <a:gd name="connsiteY7" fmla="*/ 3048000 h 3448681"/>
              <a:gd name="connsiteX8" fmla="*/ 719138 w 3143250"/>
              <a:gd name="connsiteY8" fmla="*/ 3048000 h 3448681"/>
              <a:gd name="connsiteX9" fmla="*/ 0 w 3143250"/>
              <a:gd name="connsiteY9" fmla="*/ 2328863 h 3448681"/>
              <a:gd name="connsiteX10" fmla="*/ 0 w 3143250"/>
              <a:gd name="connsiteY10" fmla="*/ 719138 h 3448681"/>
              <a:gd name="connsiteX11" fmla="*/ 719138 w 3143250"/>
              <a:gd name="connsiteY11" fmla="*/ 0 h 3448681"/>
              <a:gd name="connsiteX12" fmla="*/ 2424113 w 3143250"/>
              <a:gd name="connsiteY12" fmla="*/ 0 h 3448681"/>
              <a:gd name="connsiteX13" fmla="*/ 3143250 w 3143250"/>
              <a:gd name="connsiteY13" fmla="*/ 719138 h 3448681"/>
              <a:gd name="connsiteX14" fmla="*/ 3143250 w 3143250"/>
              <a:gd name="connsiteY14" fmla="*/ 2328863 h 3448681"/>
              <a:gd name="connsiteX15" fmla="*/ 2424113 w 3143250"/>
              <a:gd name="connsiteY15" fmla="*/ 3048000 h 3448681"/>
            </a:gdLst>
            <a:rect l="l" t="t" r="r" b="b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040152" y="3069136"/>
            <a:ext cx="376306" cy="329450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5788201" y="2931152"/>
            <a:ext cx="615600" cy="684000"/>
          </a:xfrm>
          <a:custGeom>
            <a:avLst/>
            <a:gdLst>
              <a:gd name="connsiteX0" fmla="*/ 2424113 w 3143250"/>
              <a:gd name="connsiteY0" fmla="*/ 3048000 h 3448681"/>
              <a:gd name="connsiteX1" fmla="*/ 1897285 w 3143250"/>
              <a:gd name="connsiteY1" fmla="*/ 3048000 h 3448681"/>
              <a:gd name="connsiteX2" fmla="*/ 1834229 w 3143250"/>
              <a:gd name="connsiteY2" fmla="*/ 3093053 h 3448681"/>
              <a:gd name="connsiteX3" fmla="*/ 1493330 w 3143250"/>
              <a:gd name="connsiteY3" fmla="*/ 3441287 h 3448681"/>
              <a:gd name="connsiteX4" fmla="*/ 1403547 w 3143250"/>
              <a:gd name="connsiteY4" fmla="*/ 3412484 h 3448681"/>
              <a:gd name="connsiteX5" fmla="*/ 1398842 w 3143250"/>
              <a:gd name="connsiteY5" fmla="*/ 3363278 h 3448681"/>
              <a:gd name="connsiteX6" fmla="*/ 1269111 w 3143250"/>
              <a:gd name="connsiteY6" fmla="*/ 3052667 h 3448681"/>
              <a:gd name="connsiteX7" fmla="*/ 1244632 w 3143250"/>
              <a:gd name="connsiteY7" fmla="*/ 3048000 h 3448681"/>
              <a:gd name="connsiteX8" fmla="*/ 719138 w 3143250"/>
              <a:gd name="connsiteY8" fmla="*/ 3048000 h 3448681"/>
              <a:gd name="connsiteX9" fmla="*/ 0 w 3143250"/>
              <a:gd name="connsiteY9" fmla="*/ 2328863 h 3448681"/>
              <a:gd name="connsiteX10" fmla="*/ 0 w 3143250"/>
              <a:gd name="connsiteY10" fmla="*/ 719138 h 3448681"/>
              <a:gd name="connsiteX11" fmla="*/ 719138 w 3143250"/>
              <a:gd name="connsiteY11" fmla="*/ 0 h 3448681"/>
              <a:gd name="connsiteX12" fmla="*/ 2424113 w 3143250"/>
              <a:gd name="connsiteY12" fmla="*/ 0 h 3448681"/>
              <a:gd name="connsiteX13" fmla="*/ 3143250 w 3143250"/>
              <a:gd name="connsiteY13" fmla="*/ 719138 h 3448681"/>
              <a:gd name="connsiteX14" fmla="*/ 3143250 w 3143250"/>
              <a:gd name="connsiteY14" fmla="*/ 2328863 h 3448681"/>
              <a:gd name="connsiteX15" fmla="*/ 2424113 w 3143250"/>
              <a:gd name="connsiteY15" fmla="*/ 3048000 h 3448681"/>
            </a:gdLst>
            <a:rect l="l" t="t" r="r" b="b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907849" y="3072884"/>
            <a:ext cx="376304" cy="311256"/>
          </a:xfrm>
          <a:custGeom>
            <a:avLst/>
            <a:gdLst>
              <a:gd name="connsiteX0" fmla="*/ 114387 w 870468"/>
              <a:gd name="connsiteY0" fmla="*/ 394297 h 720000"/>
              <a:gd name="connsiteX1" fmla="*/ 125598 w 870468"/>
              <a:gd name="connsiteY1" fmla="*/ 421319 h 720000"/>
              <a:gd name="connsiteX2" fmla="*/ 153878 w 870468"/>
              <a:gd name="connsiteY2" fmla="*/ 433051 h 720000"/>
              <a:gd name="connsiteX3" fmla="*/ 449972 w 870468"/>
              <a:gd name="connsiteY3" fmla="*/ 433051 h 720000"/>
              <a:gd name="connsiteX4" fmla="*/ 478295 w 870468"/>
              <a:gd name="connsiteY4" fmla="*/ 421319 h 720000"/>
              <a:gd name="connsiteX5" fmla="*/ 489465 w 870468"/>
              <a:gd name="connsiteY5" fmla="*/ 394297 h 720000"/>
              <a:gd name="connsiteX6" fmla="*/ 116266 w 870468"/>
              <a:gd name="connsiteY6" fmla="*/ 68594 h 720000"/>
              <a:gd name="connsiteX7" fmla="*/ 68708 w 870468"/>
              <a:gd name="connsiteY7" fmla="*/ 116152 h 720000"/>
              <a:gd name="connsiteX8" fmla="*/ 68708 w 870468"/>
              <a:gd name="connsiteY8" fmla="*/ 241561 h 720000"/>
              <a:gd name="connsiteX9" fmla="*/ 801875 w 870468"/>
              <a:gd name="connsiteY9" fmla="*/ 241561 h 720000"/>
              <a:gd name="connsiteX10" fmla="*/ 801875 w 870468"/>
              <a:gd name="connsiteY10" fmla="*/ 116152 h 720000"/>
              <a:gd name="connsiteX11" fmla="*/ 754317 w 870468"/>
              <a:gd name="connsiteY11" fmla="*/ 68594 h 720000"/>
              <a:gd name="connsiteX12" fmla="*/ 598821 w 870468"/>
              <a:gd name="connsiteY12" fmla="*/ 68594 h 720000"/>
              <a:gd name="connsiteX13" fmla="*/ 116266 w 870468"/>
              <a:gd name="connsiteY13" fmla="*/ 0 h 720000"/>
              <a:gd name="connsiteX14" fmla="*/ 598821 w 870468"/>
              <a:gd name="connsiteY14" fmla="*/ 0 h 720000"/>
              <a:gd name="connsiteX15" fmla="*/ 754317 w 870468"/>
              <a:gd name="connsiteY15" fmla="*/ 0 h 720000"/>
              <a:gd name="connsiteX16" fmla="*/ 870468 w 870468"/>
              <a:gd name="connsiteY16" fmla="*/ 116152 h 720000"/>
              <a:gd name="connsiteX17" fmla="*/ 870468 w 870468"/>
              <a:gd name="connsiteY17" fmla="*/ 360001 h 720000"/>
              <a:gd name="connsiteX18" fmla="*/ 870468 w 870468"/>
              <a:gd name="connsiteY18" fmla="*/ 603736 h 720000"/>
              <a:gd name="connsiteX19" fmla="*/ 754317 w 870468"/>
              <a:gd name="connsiteY19" fmla="*/ 720000 h 720000"/>
              <a:gd name="connsiteX20" fmla="*/ 598821 w 870468"/>
              <a:gd name="connsiteY20" fmla="*/ 720000 h 720000"/>
              <a:gd name="connsiteX21" fmla="*/ 116266 w 870468"/>
              <a:gd name="connsiteY21" fmla="*/ 720000 h 720000"/>
              <a:gd name="connsiteX22" fmla="*/ 115 w 870468"/>
              <a:gd name="connsiteY22" fmla="*/ 603850 h 720000"/>
              <a:gd name="connsiteX23" fmla="*/ 115 w 870468"/>
              <a:gd name="connsiteY23" fmla="*/ 360279 h 720000"/>
              <a:gd name="connsiteX24" fmla="*/ 0 w 870468"/>
              <a:gd name="connsiteY24" fmla="*/ 360001 h 720000"/>
              <a:gd name="connsiteX25" fmla="*/ 115 w 870468"/>
              <a:gd name="connsiteY25" fmla="*/ 359723 h 720000"/>
              <a:gd name="connsiteX26" fmla="*/ 115 w 870468"/>
              <a:gd name="connsiteY26" fmla="*/ 116152 h 720000"/>
              <a:gd name="connsiteX27" fmla="*/ 116266 w 870468"/>
              <a:gd name="connsiteY27" fmla="*/ 0 h 720000"/>
            </a:gdLst>
            <a:rect l="l" t="t" r="r" b="b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461396" y="3812469"/>
            <a:ext cx="3269210" cy="2084137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461396" y="4180526"/>
            <a:ext cx="3269210" cy="18502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708288" y="4469928"/>
            <a:ext cx="2776177" cy="12908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Without verification, you're blindly trusting code from unknown sources.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8315938" y="3812469"/>
            <a:ext cx="3269210" cy="2084137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8315938" y="4180526"/>
            <a:ext cx="3269210" cy="1850207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8562830" y="4469928"/>
            <a:ext cx="2776177" cy="12908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Supply chain attacks increasingly target container registries and CI/CD pipelines.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629590" y="2931152"/>
            <a:ext cx="615600" cy="684000"/>
          </a:xfrm>
          <a:custGeom>
            <a:avLst/>
            <a:gdLst>
              <a:gd name="connsiteX0" fmla="*/ 2424113 w 3143250"/>
              <a:gd name="connsiteY0" fmla="*/ 3048000 h 3448681"/>
              <a:gd name="connsiteX1" fmla="*/ 1897285 w 3143250"/>
              <a:gd name="connsiteY1" fmla="*/ 3048000 h 3448681"/>
              <a:gd name="connsiteX2" fmla="*/ 1834229 w 3143250"/>
              <a:gd name="connsiteY2" fmla="*/ 3093053 h 3448681"/>
              <a:gd name="connsiteX3" fmla="*/ 1493330 w 3143250"/>
              <a:gd name="connsiteY3" fmla="*/ 3441287 h 3448681"/>
              <a:gd name="connsiteX4" fmla="*/ 1403547 w 3143250"/>
              <a:gd name="connsiteY4" fmla="*/ 3412484 h 3448681"/>
              <a:gd name="connsiteX5" fmla="*/ 1398842 w 3143250"/>
              <a:gd name="connsiteY5" fmla="*/ 3363278 h 3448681"/>
              <a:gd name="connsiteX6" fmla="*/ 1269111 w 3143250"/>
              <a:gd name="connsiteY6" fmla="*/ 3052667 h 3448681"/>
              <a:gd name="connsiteX7" fmla="*/ 1244632 w 3143250"/>
              <a:gd name="connsiteY7" fmla="*/ 3048000 h 3448681"/>
              <a:gd name="connsiteX8" fmla="*/ 719138 w 3143250"/>
              <a:gd name="connsiteY8" fmla="*/ 3048000 h 3448681"/>
              <a:gd name="connsiteX9" fmla="*/ 0 w 3143250"/>
              <a:gd name="connsiteY9" fmla="*/ 2328863 h 3448681"/>
              <a:gd name="connsiteX10" fmla="*/ 0 w 3143250"/>
              <a:gd name="connsiteY10" fmla="*/ 719138 h 3448681"/>
              <a:gd name="connsiteX11" fmla="*/ 719138 w 3143250"/>
              <a:gd name="connsiteY11" fmla="*/ 0 h 3448681"/>
              <a:gd name="connsiteX12" fmla="*/ 2424113 w 3143250"/>
              <a:gd name="connsiteY12" fmla="*/ 0 h 3448681"/>
              <a:gd name="connsiteX13" fmla="*/ 3143250 w 3143250"/>
              <a:gd name="connsiteY13" fmla="*/ 719138 h 3448681"/>
              <a:gd name="connsiteX14" fmla="*/ 3143250 w 3143250"/>
              <a:gd name="connsiteY14" fmla="*/ 2328863 h 3448681"/>
              <a:gd name="connsiteX15" fmla="*/ 2424113 w 3143250"/>
              <a:gd name="connsiteY15" fmla="*/ 3048000 h 3448681"/>
            </a:gdLst>
            <a:rect l="l" t="t" r="r" b="b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9739390" y="3030858"/>
            <a:ext cx="396000" cy="366328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Image Trust Matters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3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4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6200000" flipH="0" flipV="0">
            <a:off x="660400" y="1899446"/>
            <a:ext cx="3465508" cy="3465508"/>
          </a:xfrm>
          <a:prstGeom prst="teardrop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6200000" flipH="0" flipV="0">
            <a:off x="728678" y="1962204"/>
            <a:ext cx="3339992" cy="3339992"/>
          </a:xfrm>
          <a:prstGeom prst="teardrop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39302" y="2066795"/>
            <a:ext cx="153405" cy="15340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92008" y="3073677"/>
            <a:ext cx="2754275" cy="18400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cryptographically proving authenticity and integrity of an image.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16200000" flipH="0" flipV="0">
            <a:off x="4356896" y="1899446"/>
            <a:ext cx="3465508" cy="3465508"/>
          </a:xfrm>
          <a:prstGeom prst="teardrop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6200000" flipH="0" flipV="0">
            <a:off x="4425174" y="1962204"/>
            <a:ext cx="3339992" cy="3339992"/>
          </a:xfrm>
          <a:prstGeom prst="teardrop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4535798" y="2066795"/>
            <a:ext cx="153405" cy="153403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688504" y="3073677"/>
            <a:ext cx="2754275" cy="18400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The image is from a trusted source
The image hasn’t been modified after signing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992009" y="2324704"/>
            <a:ext cx="2734750" cy="6618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Signing =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688506" y="2324704"/>
            <a:ext cx="2734750" cy="6618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Ensures: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16200000" flipH="0" flipV="0">
            <a:off x="8053392" y="1899446"/>
            <a:ext cx="3465508" cy="3465508"/>
          </a:xfrm>
          <a:prstGeom prst="teardrop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16200000" flipH="0" flipV="0">
            <a:off x="8121670" y="1962204"/>
            <a:ext cx="3339992" cy="3339992"/>
          </a:xfrm>
          <a:prstGeom prst="teardrop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8232294" y="2066795"/>
            <a:ext cx="153405" cy="15340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8385000" y="3073677"/>
            <a:ext cx="2754275" cy="18400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Think of it like GPG/SSL for Docker images.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8385001" y="2324704"/>
            <a:ext cx="2734750" cy="6618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Analogy: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Image Signing?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862261" y="1638126"/>
            <a:ext cx="3351726" cy="4330745"/>
          </a:xfrm>
          <a:custGeom>
            <a:avLst/>
            <a:gdLst>
              <a:gd name="connsiteX0" fmla="*/ 0 w 3351726"/>
              <a:gd name="connsiteY0" fmla="*/ 0 h 3695700"/>
              <a:gd name="connsiteX1" fmla="*/ 3351726 w 3351726"/>
              <a:gd name="connsiteY1" fmla="*/ 0 h 3695700"/>
              <a:gd name="connsiteX2" fmla="*/ 3351726 w 3351726"/>
              <a:gd name="connsiteY2" fmla="*/ 3695700 h 3695700"/>
              <a:gd name="connsiteX3" fmla="*/ 1042520 w 3351726"/>
              <a:gd name="connsiteY3" fmla="*/ 3695700 h 3695700"/>
              <a:gd name="connsiteX4" fmla="*/ 0 w 3351726"/>
              <a:gd name="connsiteY4" fmla="*/ 2653180 h 3695700"/>
            </a:gdLst>
            <a:rect l="l" t="t" r="r" b="b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1042520" y="3695700"/>
                </a:lnTo>
                <a:cubicBezTo>
                  <a:pt x="466752" y="3695700"/>
                  <a:pt x="0" y="3228948"/>
                  <a:pt x="0" y="265318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78134" y="1796068"/>
            <a:ext cx="3351726" cy="4330745"/>
          </a:xfrm>
          <a:custGeom>
            <a:avLst/>
            <a:gdLst>
              <a:gd name="connsiteX0" fmla="*/ 0 w 3351726"/>
              <a:gd name="connsiteY0" fmla="*/ 0 h 3695700"/>
              <a:gd name="connsiteX1" fmla="*/ 3351726 w 3351726"/>
              <a:gd name="connsiteY1" fmla="*/ 0 h 3695700"/>
              <a:gd name="connsiteX2" fmla="*/ 3351726 w 3351726"/>
              <a:gd name="connsiteY2" fmla="*/ 3695700 h 3695700"/>
              <a:gd name="connsiteX3" fmla="*/ 1042520 w 3351726"/>
              <a:gd name="connsiteY3" fmla="*/ 3695700 h 3695700"/>
              <a:gd name="connsiteX4" fmla="*/ 0 w 3351726"/>
              <a:gd name="connsiteY4" fmla="*/ 2653180 h 3695700"/>
            </a:gdLst>
            <a:rect l="l" t="t" r="r" b="b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1042520" y="3695700"/>
                </a:lnTo>
                <a:cubicBezTo>
                  <a:pt x="466752" y="3695700"/>
                  <a:pt x="0" y="3228948"/>
                  <a:pt x="0" y="2653180"/>
                </a:cubicBezTo>
                <a:close/>
              </a:path>
            </a:pathLst>
          </a:custGeom>
          <a:solidFill>
            <a:schemeClr val="bg1"/>
          </a:solidFill>
          <a:ln w="317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86061" y="1985994"/>
            <a:ext cx="1676400" cy="840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62261" y="3961441"/>
            <a:ext cx="2950337" cy="20074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Purpose: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Enables image signing using Notary v1
</a:t>
            </a:r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Note: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Simple to use, deprecated
by Docker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4606781" y="1638126"/>
            <a:ext cx="3351726" cy="4330745"/>
          </a:xfrm>
          <a:custGeom>
            <a:avLst/>
            <a:gdLst>
              <a:gd name="connsiteX0" fmla="*/ 0 w 3351726"/>
              <a:gd name="connsiteY0" fmla="*/ 0 h 3695700"/>
              <a:gd name="connsiteX1" fmla="*/ 3351726 w 3351726"/>
              <a:gd name="connsiteY1" fmla="*/ 0 h 3695700"/>
              <a:gd name="connsiteX2" fmla="*/ 3351726 w 3351726"/>
              <a:gd name="connsiteY2" fmla="*/ 3695700 h 3695700"/>
              <a:gd name="connsiteX3" fmla="*/ 0 w 3351726"/>
              <a:gd name="connsiteY3" fmla="*/ 3695700 h 3695700"/>
            </a:gdLst>
            <a:rect l="l" t="t" r="r" b="b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4422654" y="1796068"/>
            <a:ext cx="3351726" cy="4330745"/>
          </a:xfrm>
          <a:custGeom>
            <a:avLst/>
            <a:gdLst>
              <a:gd name="connsiteX0" fmla="*/ 0 w 3351726"/>
              <a:gd name="connsiteY0" fmla="*/ 0 h 3695700"/>
              <a:gd name="connsiteX1" fmla="*/ 3351726 w 3351726"/>
              <a:gd name="connsiteY1" fmla="*/ 0 h 3695700"/>
              <a:gd name="connsiteX2" fmla="*/ 3351726 w 3351726"/>
              <a:gd name="connsiteY2" fmla="*/ 3695700 h 3695700"/>
              <a:gd name="connsiteX3" fmla="*/ 0 w 3351726"/>
              <a:gd name="connsiteY3" fmla="*/ 3695700 h 3695700"/>
            </a:gdLst>
            <a:rect l="l" t="t" r="r" b="b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3695700"/>
                </a:lnTo>
                <a:lnTo>
                  <a:pt x="0" y="3695700"/>
                </a:lnTo>
                <a:close/>
              </a:path>
            </a:pathLst>
          </a:custGeom>
          <a:solidFill>
            <a:schemeClr val="bg1"/>
          </a:solidFill>
          <a:ln w="3175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4606781" y="3961441"/>
            <a:ext cx="2950337" cy="20074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Purpose: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Modern, keyless signing
</a:t>
            </a:r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Note: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Integrates with GitHub, KMS, etc.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530581" y="1985994"/>
            <a:ext cx="1676400" cy="840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14729D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351301" y="1638126"/>
            <a:ext cx="3351726" cy="4330745"/>
          </a:xfrm>
          <a:custGeom>
            <a:avLst/>
            <a:gdLst>
              <a:gd name="connsiteX0" fmla="*/ 0 w 3351726"/>
              <a:gd name="connsiteY0" fmla="*/ 0 h 3695700"/>
              <a:gd name="connsiteX1" fmla="*/ 3351726 w 3351726"/>
              <a:gd name="connsiteY1" fmla="*/ 0 h 3695700"/>
              <a:gd name="connsiteX2" fmla="*/ 3351726 w 3351726"/>
              <a:gd name="connsiteY2" fmla="*/ 2653190 h 3695700"/>
              <a:gd name="connsiteX3" fmla="*/ 3330547 w 3351726"/>
              <a:gd name="connsiteY3" fmla="*/ 2863284 h 3695700"/>
              <a:gd name="connsiteX4" fmla="*/ 2309207 w 3351726"/>
              <a:gd name="connsiteY4" fmla="*/ 3695700 h 3695700"/>
              <a:gd name="connsiteX5" fmla="*/ 0 w 3351726"/>
              <a:gd name="connsiteY5" fmla="*/ 3695700 h 3695700"/>
            </a:gdLst>
            <a:rect l="l" t="t" r="r" b="b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2653190"/>
                </a:lnTo>
                <a:lnTo>
                  <a:pt x="3330547" y="2863284"/>
                </a:lnTo>
                <a:cubicBezTo>
                  <a:pt x="3233336" y="3338343"/>
                  <a:pt x="2813004" y="3695700"/>
                  <a:pt x="2309207" y="3695700"/>
                </a:cubicBezTo>
                <a:lnTo>
                  <a:pt x="0" y="36957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167174" y="1796068"/>
            <a:ext cx="3351726" cy="4330745"/>
          </a:xfrm>
          <a:custGeom>
            <a:avLst/>
            <a:gdLst>
              <a:gd name="connsiteX0" fmla="*/ 0 w 3351726"/>
              <a:gd name="connsiteY0" fmla="*/ 0 h 3695700"/>
              <a:gd name="connsiteX1" fmla="*/ 3351726 w 3351726"/>
              <a:gd name="connsiteY1" fmla="*/ 0 h 3695700"/>
              <a:gd name="connsiteX2" fmla="*/ 3351726 w 3351726"/>
              <a:gd name="connsiteY2" fmla="*/ 2653190 h 3695700"/>
              <a:gd name="connsiteX3" fmla="*/ 3330547 w 3351726"/>
              <a:gd name="connsiteY3" fmla="*/ 2863284 h 3695700"/>
              <a:gd name="connsiteX4" fmla="*/ 2309207 w 3351726"/>
              <a:gd name="connsiteY4" fmla="*/ 3695700 h 3695700"/>
              <a:gd name="connsiteX5" fmla="*/ 0 w 3351726"/>
              <a:gd name="connsiteY5" fmla="*/ 3695700 h 3695700"/>
            </a:gdLst>
            <a:rect l="l" t="t" r="r" b="b"/>
            <a:pathLst>
              <a:path w="3351726" h="3695700">
                <a:moveTo>
                  <a:pt x="0" y="0"/>
                </a:moveTo>
                <a:lnTo>
                  <a:pt x="3351726" y="0"/>
                </a:lnTo>
                <a:lnTo>
                  <a:pt x="3351726" y="2653190"/>
                </a:lnTo>
                <a:lnTo>
                  <a:pt x="3330547" y="2863284"/>
                </a:lnTo>
                <a:cubicBezTo>
                  <a:pt x="3233336" y="3338343"/>
                  <a:pt x="2813004" y="3695700"/>
                  <a:pt x="2309207" y="3695700"/>
                </a:cubicBezTo>
                <a:lnTo>
                  <a:pt x="0" y="3695700"/>
                </a:lnTo>
                <a:close/>
              </a:path>
            </a:pathLst>
          </a:custGeom>
          <a:solidFill>
            <a:schemeClr val="bg1"/>
          </a:solidFill>
          <a:ln w="3175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8351301" y="3961441"/>
            <a:ext cx="2950337" cy="200743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Purpose:
OCI native artifact signing
</a:t>
            </a:r>
            <a:r>
              <a:rPr kumimoji="1" lang="en-US" altLang="zh-CN" sz="1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Note:</a:t>
            </a: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Still evolving standard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8275101" y="1985994"/>
            <a:ext cx="1676400" cy="8407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03.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342251" y="3429000"/>
            <a:ext cx="19812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Content Trust (DCT)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5091349" y="3429000"/>
            <a:ext cx="19812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14729D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Cosign (Sigstore)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8837838" y="3429000"/>
            <a:ext cx="19812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Notary v2 / ORAS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Image Signing Tools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573686" y="5872479"/>
            <a:ext cx="5068888" cy="6411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3865896" y="6026378"/>
            <a:ext cx="4521200" cy="203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08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You can use OIDC (e.g., GitHub Actions) to do keyless signing too.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3572098" y="2208734"/>
            <a:ext cx="5068888" cy="6030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560986" y="2692169"/>
            <a:ext cx="5068888" cy="565975"/>
          </a:xfrm>
          <a:prstGeom prst="rect">
            <a:avLst/>
          </a:prstGeom>
          <a:gradFill>
            <a:gsLst>
              <a:gs pos="100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572098" y="3841802"/>
            <a:ext cx="5068888" cy="565975"/>
          </a:xfrm>
          <a:prstGeom prst="rect">
            <a:avLst/>
          </a:prstGeom>
          <a:gradFill>
            <a:gsLst>
              <a:gs pos="100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573686" y="5315002"/>
            <a:ext cx="5068888" cy="565975"/>
          </a:xfrm>
          <a:prstGeom prst="rect">
            <a:avLst/>
          </a:pr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572098" y="1650769"/>
            <a:ext cx="5068888" cy="565975"/>
          </a:xfrm>
          <a:prstGeom prst="rect">
            <a:avLst/>
          </a:pr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3824179" y="2366175"/>
            <a:ext cx="4546600" cy="266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cosign generate-key-pair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562693" y="3250134"/>
            <a:ext cx="5068888" cy="6030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3853196" y="3407575"/>
            <a:ext cx="4521200" cy="241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282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cosign sign - -key cosign.key myregistry/myimage:tag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3572098" y="4402010"/>
            <a:ext cx="5068888" cy="6411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824179" y="4553178"/>
            <a:ext cx="4546600" cy="241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25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cosign verify - -key cosign.pub myregistry/myimage:tag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259645" y="1768617"/>
            <a:ext cx="3911600" cy="254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25400" tIns="25400" rIns="25400" bIns="25400" rtlCol="0" anchor="ctr">
            <a:spAutoFit/>
          </a:bodyPr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Install Cosign: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254627" y="2828353"/>
            <a:ext cx="4114800" cy="254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25400" tIns="25400" rIns="25400" bIns="25400" rtlCol="0" anchor="ctr">
            <a:spAutoFit/>
          </a:bodyPr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Signing: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259644" y="3965676"/>
            <a:ext cx="4114800" cy="254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25400" tIns="25400" rIns="25400" bIns="25400" rtlCol="0" anchor="ctr">
            <a:spAutoFit/>
          </a:bodyPr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Verification: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4267327" y="5441021"/>
            <a:ext cx="4114800" cy="254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25400" tIns="25400" rIns="25400" bIns="25400" rtlCol="0" anchor="ctr">
            <a:spAutoFit/>
          </a:bodyPr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Note: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3824179" y="1766290"/>
            <a:ext cx="307884" cy="307884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3834242" y="2776806"/>
            <a:ext cx="269592" cy="307884"/>
          </a:xfrm>
          <a:custGeom>
            <a:avLst/>
            <a:gdLst>
              <a:gd name="connsiteX0" fmla="*/ 361901 w 630455"/>
              <a:gd name="connsiteY0" fmla="*/ 82589 h 720001"/>
              <a:gd name="connsiteX1" fmla="*/ 361901 w 630455"/>
              <a:gd name="connsiteY1" fmla="*/ 203034 h 720001"/>
              <a:gd name="connsiteX2" fmla="*/ 427179 w 630455"/>
              <a:gd name="connsiteY2" fmla="*/ 268312 h 720001"/>
              <a:gd name="connsiteX3" fmla="*/ 547624 w 630455"/>
              <a:gd name="connsiteY3" fmla="*/ 268312 h 720001"/>
              <a:gd name="connsiteX4" fmla="*/ 113812 w 630455"/>
              <a:gd name="connsiteY4" fmla="*/ 0 h 720001"/>
              <a:gd name="connsiteX5" fmla="*/ 338847 w 630455"/>
              <a:gd name="connsiteY5" fmla="*/ 0 h 720001"/>
              <a:gd name="connsiteX6" fmla="*/ 340465 w 630455"/>
              <a:gd name="connsiteY6" fmla="*/ 162 h 720001"/>
              <a:gd name="connsiteX7" fmla="*/ 340789 w 630455"/>
              <a:gd name="connsiteY7" fmla="*/ 162 h 720001"/>
              <a:gd name="connsiteX8" fmla="*/ 344106 w 630455"/>
              <a:gd name="connsiteY8" fmla="*/ 809 h 720001"/>
              <a:gd name="connsiteX9" fmla="*/ 344186 w 630455"/>
              <a:gd name="connsiteY9" fmla="*/ 809 h 720001"/>
              <a:gd name="connsiteX10" fmla="*/ 347422 w 630455"/>
              <a:gd name="connsiteY10" fmla="*/ 1942 h 720001"/>
              <a:gd name="connsiteX11" fmla="*/ 347503 w 630455"/>
              <a:gd name="connsiteY11" fmla="*/ 1942 h 720001"/>
              <a:gd name="connsiteX12" fmla="*/ 349040 w 630455"/>
              <a:gd name="connsiteY12" fmla="*/ 2670 h 720001"/>
              <a:gd name="connsiteX13" fmla="*/ 349121 w 630455"/>
              <a:gd name="connsiteY13" fmla="*/ 2670 h 720001"/>
              <a:gd name="connsiteX14" fmla="*/ 350576 w 630455"/>
              <a:gd name="connsiteY14" fmla="*/ 3479 h 720001"/>
              <a:gd name="connsiteX15" fmla="*/ 350819 w 630455"/>
              <a:gd name="connsiteY15" fmla="*/ 3640 h 720001"/>
              <a:gd name="connsiteX16" fmla="*/ 352033 w 630455"/>
              <a:gd name="connsiteY16" fmla="*/ 4449 h 720001"/>
              <a:gd name="connsiteX17" fmla="*/ 352194 w 630455"/>
              <a:gd name="connsiteY17" fmla="*/ 4530 h 720001"/>
              <a:gd name="connsiteX18" fmla="*/ 353408 w 630455"/>
              <a:gd name="connsiteY18" fmla="*/ 5501 h 720001"/>
              <a:gd name="connsiteX19" fmla="*/ 353651 w 630455"/>
              <a:gd name="connsiteY19" fmla="*/ 5743 h 720001"/>
              <a:gd name="connsiteX20" fmla="*/ 354864 w 630455"/>
              <a:gd name="connsiteY20" fmla="*/ 6876 h 720001"/>
              <a:gd name="connsiteX21" fmla="*/ 623418 w 630455"/>
              <a:gd name="connsiteY21" fmla="*/ 275430 h 720001"/>
              <a:gd name="connsiteX22" fmla="*/ 624551 w 630455"/>
              <a:gd name="connsiteY22" fmla="*/ 276643 h 720001"/>
              <a:gd name="connsiteX23" fmla="*/ 624793 w 630455"/>
              <a:gd name="connsiteY23" fmla="*/ 276886 h 720001"/>
              <a:gd name="connsiteX24" fmla="*/ 625764 w 630455"/>
              <a:gd name="connsiteY24" fmla="*/ 278180 h 720001"/>
              <a:gd name="connsiteX25" fmla="*/ 625845 w 630455"/>
              <a:gd name="connsiteY25" fmla="*/ 278342 h 720001"/>
              <a:gd name="connsiteX26" fmla="*/ 626734 w 630455"/>
              <a:gd name="connsiteY26" fmla="*/ 279637 h 720001"/>
              <a:gd name="connsiteX27" fmla="*/ 626896 w 630455"/>
              <a:gd name="connsiteY27" fmla="*/ 279798 h 720001"/>
              <a:gd name="connsiteX28" fmla="*/ 627705 w 630455"/>
              <a:gd name="connsiteY28" fmla="*/ 281254 h 720001"/>
              <a:gd name="connsiteX29" fmla="*/ 628433 w 630455"/>
              <a:gd name="connsiteY29" fmla="*/ 282791 h 720001"/>
              <a:gd name="connsiteX30" fmla="*/ 629646 w 630455"/>
              <a:gd name="connsiteY30" fmla="*/ 286107 h 720001"/>
              <a:gd name="connsiteX31" fmla="*/ 630293 w 630455"/>
              <a:gd name="connsiteY31" fmla="*/ 289424 h 720001"/>
              <a:gd name="connsiteX32" fmla="*/ 630293 w 630455"/>
              <a:gd name="connsiteY32" fmla="*/ 289667 h 720001"/>
              <a:gd name="connsiteX33" fmla="*/ 630455 w 630455"/>
              <a:gd name="connsiteY33" fmla="*/ 291285 h 720001"/>
              <a:gd name="connsiteX34" fmla="*/ 630455 w 630455"/>
              <a:gd name="connsiteY34" fmla="*/ 292579 h 720001"/>
              <a:gd name="connsiteX35" fmla="*/ 630455 w 630455"/>
              <a:gd name="connsiteY35" fmla="*/ 606189 h 720001"/>
              <a:gd name="connsiteX36" fmla="*/ 516644 w 630455"/>
              <a:gd name="connsiteY36" fmla="*/ 720001 h 720001"/>
              <a:gd name="connsiteX37" fmla="*/ 113812 w 630455"/>
              <a:gd name="connsiteY37" fmla="*/ 720001 h 720001"/>
              <a:gd name="connsiteX38" fmla="*/ 0 w 630455"/>
              <a:gd name="connsiteY38" fmla="*/ 606189 h 720001"/>
              <a:gd name="connsiteX39" fmla="*/ 0 w 630455"/>
              <a:gd name="connsiteY39" fmla="*/ 113812 h 720001"/>
              <a:gd name="connsiteX40" fmla="*/ 113812 w 630455"/>
              <a:gd name="connsiteY40" fmla="*/ 0 h 720001"/>
            </a:gdLst>
            <a:rect l="l" t="t" r="r" b="b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3826443" y="4003866"/>
            <a:ext cx="307884" cy="254663"/>
          </a:xfrm>
          <a:custGeom>
            <a:avLst/>
            <a:gdLst>
              <a:gd name="connsiteX0" fmla="*/ 114387 w 870468"/>
              <a:gd name="connsiteY0" fmla="*/ 394297 h 720000"/>
              <a:gd name="connsiteX1" fmla="*/ 125598 w 870468"/>
              <a:gd name="connsiteY1" fmla="*/ 421319 h 720000"/>
              <a:gd name="connsiteX2" fmla="*/ 153878 w 870468"/>
              <a:gd name="connsiteY2" fmla="*/ 433051 h 720000"/>
              <a:gd name="connsiteX3" fmla="*/ 449972 w 870468"/>
              <a:gd name="connsiteY3" fmla="*/ 433051 h 720000"/>
              <a:gd name="connsiteX4" fmla="*/ 478295 w 870468"/>
              <a:gd name="connsiteY4" fmla="*/ 421319 h 720000"/>
              <a:gd name="connsiteX5" fmla="*/ 489465 w 870468"/>
              <a:gd name="connsiteY5" fmla="*/ 394297 h 720000"/>
              <a:gd name="connsiteX6" fmla="*/ 116266 w 870468"/>
              <a:gd name="connsiteY6" fmla="*/ 68594 h 720000"/>
              <a:gd name="connsiteX7" fmla="*/ 68708 w 870468"/>
              <a:gd name="connsiteY7" fmla="*/ 116152 h 720000"/>
              <a:gd name="connsiteX8" fmla="*/ 68708 w 870468"/>
              <a:gd name="connsiteY8" fmla="*/ 241561 h 720000"/>
              <a:gd name="connsiteX9" fmla="*/ 801875 w 870468"/>
              <a:gd name="connsiteY9" fmla="*/ 241561 h 720000"/>
              <a:gd name="connsiteX10" fmla="*/ 801875 w 870468"/>
              <a:gd name="connsiteY10" fmla="*/ 116152 h 720000"/>
              <a:gd name="connsiteX11" fmla="*/ 754317 w 870468"/>
              <a:gd name="connsiteY11" fmla="*/ 68594 h 720000"/>
              <a:gd name="connsiteX12" fmla="*/ 598821 w 870468"/>
              <a:gd name="connsiteY12" fmla="*/ 68594 h 720000"/>
              <a:gd name="connsiteX13" fmla="*/ 116266 w 870468"/>
              <a:gd name="connsiteY13" fmla="*/ 0 h 720000"/>
              <a:gd name="connsiteX14" fmla="*/ 598821 w 870468"/>
              <a:gd name="connsiteY14" fmla="*/ 0 h 720000"/>
              <a:gd name="connsiteX15" fmla="*/ 754317 w 870468"/>
              <a:gd name="connsiteY15" fmla="*/ 0 h 720000"/>
              <a:gd name="connsiteX16" fmla="*/ 870468 w 870468"/>
              <a:gd name="connsiteY16" fmla="*/ 116152 h 720000"/>
              <a:gd name="connsiteX17" fmla="*/ 870468 w 870468"/>
              <a:gd name="connsiteY17" fmla="*/ 360001 h 720000"/>
              <a:gd name="connsiteX18" fmla="*/ 870468 w 870468"/>
              <a:gd name="connsiteY18" fmla="*/ 603736 h 720000"/>
              <a:gd name="connsiteX19" fmla="*/ 754317 w 870468"/>
              <a:gd name="connsiteY19" fmla="*/ 720000 h 720000"/>
              <a:gd name="connsiteX20" fmla="*/ 598821 w 870468"/>
              <a:gd name="connsiteY20" fmla="*/ 720000 h 720000"/>
              <a:gd name="connsiteX21" fmla="*/ 116266 w 870468"/>
              <a:gd name="connsiteY21" fmla="*/ 720000 h 720000"/>
              <a:gd name="connsiteX22" fmla="*/ 115 w 870468"/>
              <a:gd name="connsiteY22" fmla="*/ 603850 h 720000"/>
              <a:gd name="connsiteX23" fmla="*/ 115 w 870468"/>
              <a:gd name="connsiteY23" fmla="*/ 360279 h 720000"/>
              <a:gd name="connsiteX24" fmla="*/ 0 w 870468"/>
              <a:gd name="connsiteY24" fmla="*/ 360001 h 720000"/>
              <a:gd name="connsiteX25" fmla="*/ 115 w 870468"/>
              <a:gd name="connsiteY25" fmla="*/ 359723 h 720000"/>
              <a:gd name="connsiteX26" fmla="*/ 115 w 870468"/>
              <a:gd name="connsiteY26" fmla="*/ 116152 h 720000"/>
              <a:gd name="connsiteX27" fmla="*/ 116266 w 870468"/>
              <a:gd name="connsiteY27" fmla="*/ 0 h 720000"/>
            </a:gdLst>
            <a:rect l="l" t="t" r="r" b="b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3833689" y="5458738"/>
            <a:ext cx="307884" cy="269547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– Sign with Cosign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5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6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  <p:sp>
        <p:nvSpPr>
          <p:cNvPr id="27" name="标题 1"/>
          <p:cNvSpPr txBox="1"/>
          <p:nvPr/>
        </p:nvSpPr>
        <p:spPr>
          <a:xfrm rot="0" flipH="0" flipV="0">
            <a:off x="3992945" y="1082817"/>
            <a:ext cx="3911600" cy="3429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25400" tIns="25400" rIns="25400" bIns="25400" rtlCol="0" anchor="ctr">
            <a:spAutoFit/>
          </a:bodyPr>
          <a:lstStyle/>
          <a:p>
            <a:pPr algn="ctr"/>
            <a:r>
              <a:rPr kumimoji="1" lang="en-US" altLang="zh-CN" sz="23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Prerequisites</a:t>
            </a:r>
            <a:endParaRPr kumimoji="1" lang="zh-CN" altLang="en-US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970860" y="2743353"/>
            <a:ext cx="1418491" cy="141849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970860" y="4330768"/>
            <a:ext cx="2165908" cy="16120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private registries (e.g., Harbor, AWS ECR, GCR)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3665650" y="2743352"/>
            <a:ext cx="1418491" cy="141849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665653" y="4330768"/>
            <a:ext cx="2165908" cy="16120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Enable automated image scanning in registries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360440" y="2743353"/>
            <a:ext cx="1418491" cy="141849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360443" y="4330768"/>
            <a:ext cx="2165908" cy="16120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Restrict pull access only to signed/trusted images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9055232" y="2743353"/>
            <a:ext cx="1418491" cy="141849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055232" y="4330768"/>
            <a:ext cx="2165908" cy="16120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0" bIns="3600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admission control in CI/CD to block unsigned images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2899376" y="3396321"/>
            <a:ext cx="256249" cy="25624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>
            <a:outerShdw dist="12700" blurRad="38100" dir="5400000" sx="100000" sy="100000" kx="0" ky="0" algn="ctr" rotWithShape="0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594166" y="3398874"/>
            <a:ext cx="256249" cy="25624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>
            <a:outerShdw dist="12700" blurRad="38100" dir="5400000" sx="100000" sy="100000" kx="0" ky="0" algn="ctr" rotWithShape="0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8288956" y="3398874"/>
            <a:ext cx="256249" cy="256249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>
            <a:outerShdw dist="12700" blurRad="38100" dir="5400000" sx="100000" sy="100000" kx="0" ky="0" algn="ctr" rotWithShape="0">
              <a:srgbClr val="000000">
                <a:alpha val="15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69751" y="1390426"/>
            <a:ext cx="476250" cy="37795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365076" y="1448514"/>
            <a:ext cx="9846853" cy="12948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Principles: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1464105" y="3218619"/>
            <a:ext cx="432000" cy="467959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1" flipV="1">
            <a:off x="4122895" y="3208728"/>
            <a:ext cx="504000" cy="487739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799685" y="3198118"/>
            <a:ext cx="540000" cy="508961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530477" y="3218563"/>
            <a:ext cx="468000" cy="468070"/>
          </a:xfrm>
          <a:custGeom>
            <a:avLst/>
            <a:gdLst>
              <a:gd name="connsiteX0" fmla="*/ 579031 w 719895"/>
              <a:gd name="connsiteY0" fmla="*/ 554022 h 720000"/>
              <a:gd name="connsiteX1" fmla="*/ 596778 w 719895"/>
              <a:gd name="connsiteY1" fmla="*/ 561368 h 720000"/>
              <a:gd name="connsiteX2" fmla="*/ 712550 w 719895"/>
              <a:gd name="connsiteY2" fmla="*/ 677140 h 720000"/>
              <a:gd name="connsiteX3" fmla="*/ 712550 w 719895"/>
              <a:gd name="connsiteY3" fmla="*/ 712634 h 720000"/>
              <a:gd name="connsiteX4" fmla="*/ 694887 w 719895"/>
              <a:gd name="connsiteY4" fmla="*/ 720000 h 720000"/>
              <a:gd name="connsiteX5" fmla="*/ 677140 w 719895"/>
              <a:gd name="connsiteY5" fmla="*/ 712634 h 720000"/>
              <a:gd name="connsiteX6" fmla="*/ 561284 w 719895"/>
              <a:gd name="connsiteY6" fmla="*/ 596861 h 720000"/>
              <a:gd name="connsiteX7" fmla="*/ 561284 w 719895"/>
              <a:gd name="connsiteY7" fmla="*/ 561368 h 720000"/>
              <a:gd name="connsiteX8" fmla="*/ 579031 w 719895"/>
              <a:gd name="connsiteY8" fmla="*/ 554022 h 720000"/>
              <a:gd name="connsiteX9" fmla="*/ 301109 w 719895"/>
              <a:gd name="connsiteY9" fmla="*/ 0 h 720000"/>
              <a:gd name="connsiteX10" fmla="*/ 602219 w 719895"/>
              <a:gd name="connsiteY10" fmla="*/ 301109 h 720000"/>
              <a:gd name="connsiteX11" fmla="*/ 301109 w 719895"/>
              <a:gd name="connsiteY11" fmla="*/ 602219 h 720000"/>
              <a:gd name="connsiteX12" fmla="*/ 0 w 719895"/>
              <a:gd name="connsiteY12" fmla="*/ 301109 h 720000"/>
              <a:gd name="connsiteX13" fmla="*/ 301109 w 719895"/>
              <a:gd name="connsiteY13" fmla="*/ 0 h 720000"/>
            </a:gdLst>
            <a:rect l="l" t="t" r="r" b="b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Best Practices for Registries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2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3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19779" y="1747566"/>
            <a:ext cx="10161742" cy="1142706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dist="254000" blurRad="762000" dir="5400000" sx="100000" sy="100000" kx="0" ky="0" algn="t" rotWithShape="0">
              <a:srgbClr val="000000">
                <a:alpha val="30000"/>
              </a:srgbClr>
            </a:outerShdw>
          </a:effectLst>
        </p:spPr>
        <p:txBody>
          <a:bodyPr vert="horz" wrap="square" lIns="2052000" tIns="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019779" y="3180126"/>
            <a:ext cx="10161742" cy="1142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>
            <a:outerShdw dist="12700" blurRad="38100" dir="2700000" sx="100000" sy="100000" kx="0" ky="0" algn="tl" rotWithShape="0">
              <a:srgbClr val="000000">
                <a:alpha val="15000"/>
              </a:srgbClr>
            </a:outerShdw>
          </a:effectLst>
        </p:spPr>
        <p:txBody>
          <a:bodyPr vert="horz" wrap="square" lIns="2052000" tIns="0" rIns="91440" bIns="45720" rtlCol="0" anchor="ctr"/>
          <a:lstStyle/>
          <a:p>
            <a:pPr algn="l"/>
            <a:r>
              <a:rPr kumimoji="1" lang="en-US" altLang="zh-CN" sz="1000">
                <a:ln w="12700">
                  <a:noFill/>
                </a:ln>
                <a:solidFill>
                  <a:srgbClr val="000000">
                    <a:alpha val="70000"/>
                  </a:srgbClr>
                </a:solidFill>
                <a:latin typeface="poppins-bold"/>
                <a:ea typeface="poppins-bold"/>
                <a:cs typeface="poppins-bold"/>
              </a:rPr>
              <a:t>、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019781" y="3181632"/>
            <a:ext cx="68400" cy="1141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607923" y="3330578"/>
            <a:ext cx="841802" cy="841802"/>
          </a:xfrm>
          <a:prstGeom prst="ellipse">
            <a:avLst/>
          </a:prstGeom>
          <a:noFill/>
          <a:ln w="12700" cap="sq">
            <a:solidFill>
              <a:schemeClr val="tx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814135" y="3570309"/>
            <a:ext cx="413872" cy="362339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019779" y="4612686"/>
            <a:ext cx="10161742" cy="1142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>
            <a:outerShdw dist="12700" blurRad="38100" dir="2700000" sx="100000" sy="100000" kx="0" ky="0" algn="tl" rotWithShape="0">
              <a:srgbClr val="000000">
                <a:alpha val="15000"/>
              </a:srgbClr>
            </a:outerShdw>
          </a:effectLst>
        </p:spPr>
        <p:txBody>
          <a:bodyPr vert="horz" wrap="square" lIns="2052000" tIns="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019781" y="4614192"/>
            <a:ext cx="68400" cy="1141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607923" y="4763138"/>
            <a:ext cx="841802" cy="841802"/>
          </a:xfrm>
          <a:prstGeom prst="ellipse">
            <a:avLst/>
          </a:prstGeom>
          <a:noFill/>
          <a:ln w="12700" cap="sq">
            <a:solidFill>
              <a:schemeClr val="tx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839871" y="4977103"/>
            <a:ext cx="362399" cy="413872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019781" y="1749072"/>
            <a:ext cx="68400" cy="11412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607923" y="1898018"/>
            <a:ext cx="841802" cy="841802"/>
          </a:xfrm>
          <a:prstGeom prst="ellipse">
            <a:avLst/>
          </a:prstGeom>
          <a:noFill/>
          <a:ln w="12700" cap="sq">
            <a:solidFill>
              <a:schemeClr val="accent1">
                <a:lumMod val="7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821888" y="2111983"/>
            <a:ext cx="413872" cy="413872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599659" y="1875716"/>
            <a:ext cx="7623841" cy="276999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should you avoid pulling images directly from Docker Hub in production?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599659" y="3323516"/>
            <a:ext cx="4690141" cy="276999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362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Which tools allow image signing and verification?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2599659" y="4758616"/>
            <a:ext cx="4690141" cy="276999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8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Can image signatures prevent runtime exploits?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19779" y="1747566"/>
            <a:ext cx="10161742" cy="1142706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dist="254000" blurRad="762000" dir="5400000" sx="100000" sy="100000" kx="0" ky="0" algn="t" rotWithShape="0">
              <a:srgbClr val="000000">
                <a:alpha val="30000"/>
              </a:srgbClr>
            </a:outerShdw>
          </a:effectLst>
        </p:spPr>
        <p:txBody>
          <a:bodyPr vert="horz" wrap="square" lIns="2052000" tIns="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019779" y="3180126"/>
            <a:ext cx="10161742" cy="1142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>
            <a:outerShdw dist="12700" blurRad="38100" dir="2700000" sx="100000" sy="100000" kx="0" ky="0" algn="tl" rotWithShape="0">
              <a:srgbClr val="000000">
                <a:alpha val="15000"/>
              </a:srgbClr>
            </a:outerShdw>
          </a:effectLst>
        </p:spPr>
        <p:txBody>
          <a:bodyPr vert="horz" wrap="square" lIns="2052000" tIns="0" rIns="91440" bIns="45720" rtlCol="0" anchor="ctr"/>
          <a:lstStyle/>
          <a:p>
            <a:pPr algn="l"/>
            <a:r>
              <a:rPr kumimoji="1" lang="en-US" altLang="zh-CN" sz="1000">
                <a:ln w="12700">
                  <a:noFill/>
                </a:ln>
                <a:solidFill>
                  <a:srgbClr val="000000">
                    <a:alpha val="70000"/>
                  </a:srgbClr>
                </a:solidFill>
                <a:latin typeface="poppins-bold"/>
                <a:ea typeface="poppins-bold"/>
                <a:cs typeface="poppins-bold"/>
              </a:rPr>
              <a:t>、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019781" y="3181632"/>
            <a:ext cx="68400" cy="1141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607923" y="3330578"/>
            <a:ext cx="841802" cy="841802"/>
          </a:xfrm>
          <a:prstGeom prst="ellipse">
            <a:avLst/>
          </a:prstGeom>
          <a:noFill/>
          <a:ln w="12700" cap="sq">
            <a:solidFill>
              <a:schemeClr val="tx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814135" y="3570309"/>
            <a:ext cx="413872" cy="362339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019779" y="4612686"/>
            <a:ext cx="10161742" cy="11427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>
            <a:outerShdw dist="12700" blurRad="38100" dir="2700000" sx="100000" sy="100000" kx="0" ky="0" algn="tl" rotWithShape="0">
              <a:srgbClr val="000000">
                <a:alpha val="15000"/>
              </a:srgbClr>
            </a:outerShdw>
          </a:effectLst>
        </p:spPr>
        <p:txBody>
          <a:bodyPr vert="horz" wrap="square" lIns="2052000" tIns="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019781" y="4614192"/>
            <a:ext cx="68400" cy="1141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607923" y="4763138"/>
            <a:ext cx="841802" cy="841802"/>
          </a:xfrm>
          <a:prstGeom prst="ellipse">
            <a:avLst/>
          </a:prstGeom>
          <a:noFill/>
          <a:ln w="12700" cap="sq">
            <a:solidFill>
              <a:schemeClr val="tx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839871" y="4977103"/>
            <a:ext cx="362399" cy="413872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019781" y="1749072"/>
            <a:ext cx="68400" cy="11412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607923" y="1898018"/>
            <a:ext cx="841802" cy="841802"/>
          </a:xfrm>
          <a:prstGeom prst="ellipse">
            <a:avLst/>
          </a:prstGeom>
          <a:noFill/>
          <a:ln w="12700" cap="sq">
            <a:solidFill>
              <a:schemeClr val="accent1">
                <a:lumMod val="75000"/>
              </a:schemeClr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821888" y="2111983"/>
            <a:ext cx="413872" cy="413872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599659" y="1875716"/>
            <a:ext cx="7738141" cy="276999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should you avoid pulling images directly from Docker Hub in production?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599660" y="2191908"/>
            <a:ext cx="8030240" cy="609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Trust issues, outdated, unsigned, and can be tampered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2599659" y="3323516"/>
            <a:ext cx="4690141" cy="276999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362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Which tools allow image signing and verification?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2599660" y="3639708"/>
            <a:ext cx="8030240" cy="609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Cosign, Docker Content Trust, Notary v2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2599659" y="4758616"/>
            <a:ext cx="4690141" cy="276999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8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Can image signatures prevent runtime exploits?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2599660" y="5074808"/>
            <a:ext cx="8030240" cy="6097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No — they ensure trust at pull/build time, not runtime behavior.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 &amp; Answers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3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4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1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1" flipV="0">
            <a:off x="243987" y="1775821"/>
            <a:ext cx="4570320" cy="428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802944" y="568516"/>
            <a:ext cx="9699956" cy="1208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Least Privilege Containers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245101" y="3729273"/>
            <a:ext cx="6387460" cy="1874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r"/>
            <a:r>
              <a:rPr kumimoji="1" lang="en-US" altLang="zh-CN" sz="3200" i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Understanding the least privilege principle in Docker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289344" y="1978216"/>
            <a:ext cx="3172156" cy="9417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Part-04</a:t>
            </a:r>
            <a:endParaRPr kumimoji="1" lang="zh-CN" alt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1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1" flipV="0">
            <a:off x="243987" y="1775821"/>
            <a:ext cx="4570320" cy="428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447344" y="568516"/>
            <a:ext cx="11516056" cy="1208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Container Recap..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245101" y="3729273"/>
            <a:ext cx="6387460" cy="1874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r"/>
            <a:r>
              <a:rPr kumimoji="1" lang="en-US" altLang="zh-CN" sz="3200" i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Container Technology Fundamentals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7533944" y="2143316"/>
            <a:ext cx="3172156" cy="9417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Part-00</a:t>
            </a:r>
            <a:endParaRPr kumimoji="1" lang="zh-CN" altLang="en-US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994277" y="1470538"/>
            <a:ext cx="363175" cy="808435"/>
          </a:xfrm>
          <a:prstGeom prst="rect">
            <a:avLst/>
          </a:pr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0800000" scaled="0"/>
          </a:gradFill>
          <a:ln w="12700" cap="sq">
            <a:noFill/>
            <a:miter/>
          </a:ln>
          <a:effectLst>
            <a:outerShdw dist="190500" blurRad="330200" dir="5400000" sx="90000" sy="90000" kx="0" ky="0" algn="t" rotWithShape="0">
              <a:schemeClr val="accent1">
                <a:lumMod val="75000"/>
                <a:alpha val="25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4611912" y="2370530"/>
            <a:ext cx="363175" cy="808435"/>
          </a:xfrm>
          <a:prstGeom prst="rect">
            <a:avLst/>
          </a:pr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0800000" scaled="0"/>
          </a:gradFill>
          <a:ln w="12700" cap="sq">
            <a:noFill/>
            <a:miter/>
          </a:ln>
          <a:effectLst>
            <a:outerShdw dist="190500" blurRad="330200" dir="5400000" sx="90000" sy="90000" kx="0" ky="0" algn="t" rotWithShape="0">
              <a:schemeClr val="accent1">
                <a:lumMod val="75000"/>
                <a:alpha val="25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161246" y="4159264"/>
            <a:ext cx="363175" cy="808435"/>
          </a:xfrm>
          <a:prstGeom prst="rect">
            <a:avLst/>
          </a:prstGeom>
          <a:gradFill>
            <a:gsLst>
              <a:gs pos="1000">
                <a:schemeClr val="accent1">
                  <a:alpha val="10000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10800000" scaled="0"/>
          </a:gradFill>
          <a:ln w="12700" cap="sq">
            <a:noFill/>
            <a:miter/>
          </a:ln>
          <a:effectLst>
            <a:outerShdw dist="190500" blurRad="330200" dir="5400000" sx="90000" sy="90000" kx="0" ky="0" algn="t" rotWithShape="0">
              <a:schemeClr val="accent1">
                <a:lumMod val="75000"/>
                <a:alpha val="25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0" y="4546158"/>
            <a:ext cx="8864666" cy="2311842"/>
          </a:xfrm>
          <a:custGeom>
            <a:avLst/>
            <a:gdLst>
              <a:gd name="connsiteX0" fmla="*/ 371740 w 8767392"/>
              <a:gd name="connsiteY0" fmla="*/ 0 h 2311842"/>
              <a:gd name="connsiteX1" fmla="*/ 8587824 w 8767392"/>
              <a:gd name="connsiteY1" fmla="*/ 2178285 h 2311842"/>
              <a:gd name="connsiteX2" fmla="*/ 8767392 w 8767392"/>
              <a:gd name="connsiteY2" fmla="*/ 2311842 h 2311842"/>
              <a:gd name="connsiteX3" fmla="*/ 0 w 8767392"/>
              <a:gd name="connsiteY3" fmla="*/ 2311842 h 2311842"/>
              <a:gd name="connsiteX4" fmla="*/ 0 w 8767392"/>
              <a:gd name="connsiteY4" fmla="*/ 4972 h 2311842"/>
            </a:gdLst>
            <a:rect l="l" t="t" r="r" b="b"/>
            <a:pathLst>
              <a:path w="8767392" h="2311842">
                <a:moveTo>
                  <a:pt x="371740" y="0"/>
                </a:moveTo>
                <a:cubicBezTo>
                  <a:pt x="3733891" y="0"/>
                  <a:pt x="6718067" y="855932"/>
                  <a:pt x="8587824" y="2178285"/>
                </a:cubicBezTo>
                <a:lnTo>
                  <a:pt x="8767392" y="2311842"/>
                </a:lnTo>
                <a:lnTo>
                  <a:pt x="0" y="2311842"/>
                </a:lnTo>
                <a:lnTo>
                  <a:pt x="0" y="4972"/>
                </a:lnTo>
                <a:close/>
              </a:path>
            </a:pathLst>
          </a:custGeom>
          <a:gradFill>
            <a:gsLst>
              <a:gs pos="1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 w="12700" cap="sq">
            <a:noFill/>
            <a:miter/>
          </a:ln>
          <a:effectLst>
            <a:outerShdw dist="190500" blurRad="330200" dir="5400000" sx="90000" sy="90000" kx="0" ky="0" algn="t" rotWithShape="0">
              <a:schemeClr val="accent1">
                <a:lumMod val="75000"/>
                <a:alpha val="25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21431518" flipH="0" flipV="0">
            <a:off x="745283" y="4171476"/>
            <a:ext cx="8228826" cy="2786276"/>
          </a:xfrm>
          <a:custGeom>
            <a:avLst/>
            <a:gdLst>
              <a:gd name="connsiteX0" fmla="*/ 0 w 9247286"/>
              <a:gd name="connsiteY0" fmla="*/ 0 h 3562120"/>
              <a:gd name="connsiteX1" fmla="*/ 138295 w 9247286"/>
              <a:gd name="connsiteY1" fmla="*/ 1850 h 3562120"/>
              <a:gd name="connsiteX2" fmla="*/ 9241518 w 9247286"/>
              <a:gd name="connsiteY2" fmla="*/ 3553106 h 3562120"/>
              <a:gd name="connsiteX3" fmla="*/ 9247286 w 9247286"/>
              <a:gd name="connsiteY3" fmla="*/ 3562120 h 3562120"/>
              <a:gd name="connsiteX4" fmla="*/ 9027492 w 9247286"/>
              <a:gd name="connsiteY4" fmla="*/ 3330898 h 3562120"/>
              <a:gd name="connsiteX5" fmla="*/ 95904 w 9247286"/>
              <a:gd name="connsiteY5" fmla="*/ 5154 h 3562120"/>
              <a:gd name="connsiteX6" fmla="*/ 0 w 9247286"/>
              <a:gd name="connsiteY6" fmla="*/ 0 h 3562120"/>
            </a:gdLst>
            <a:rect l="l" t="t" r="r" b="b"/>
            <a:pathLst>
              <a:path w="9247286" h="3562120">
                <a:moveTo>
                  <a:pt x="0" y="0"/>
                </a:moveTo>
                <a:lnTo>
                  <a:pt x="138295" y="1850"/>
                </a:lnTo>
                <a:cubicBezTo>
                  <a:pt x="4332388" y="114296"/>
                  <a:pt x="7861553" y="1559728"/>
                  <a:pt x="9241518" y="3553106"/>
                </a:cubicBezTo>
                <a:lnTo>
                  <a:pt x="9247286" y="3562120"/>
                </a:lnTo>
                <a:lnTo>
                  <a:pt x="9027492" y="3330898"/>
                </a:lnTo>
                <a:cubicBezTo>
                  <a:pt x="6900106" y="1306763"/>
                  <a:pt x="3894809" y="219134"/>
                  <a:pt x="95904" y="515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"/>
          <p:cNvGrpSpPr/>
          <p:nvPr/>
        </p:nvGrpSpPr>
        <p:grpSpPr>
          <a:xfrm>
            <a:off x="1054668" y="4242704"/>
            <a:ext cx="242395" cy="242395"/>
            <a:chOff x="1054668" y="4242704"/>
            <a:chExt cx="242395" cy="242395"/>
          </a:xfrm>
        </p:grpSpPr>
        <p:sp>
          <p:nvSpPr>
            <p:cNvPr id="9" name="标题 1"/>
            <p:cNvSpPr txBox="1"/>
            <p:nvPr/>
          </p:nvSpPr>
          <p:spPr>
            <a:xfrm rot="0" flipH="0" flipV="0">
              <a:off x="1054668" y="4242704"/>
              <a:ext cx="242395" cy="242395"/>
            </a:xfrm>
            <a:prstGeom prst="ellipse">
              <a:avLst/>
            </a:prstGeom>
            <a:solidFill>
              <a:schemeClr val="accent1"/>
            </a:solidFill>
            <a:ln w="2540" cap="sq">
              <a:solidFill>
                <a:schemeClr val="accent5">
                  <a:lumMod val="50000"/>
                  <a:alpha val="40000"/>
                </a:schemeClr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标题 1"/>
            <p:cNvSpPr txBox="1"/>
            <p:nvPr/>
          </p:nvSpPr>
          <p:spPr>
            <a:xfrm rot="0" flipH="0" flipV="0">
              <a:off x="1140759" y="4328795"/>
              <a:ext cx="70213" cy="70213"/>
            </a:xfrm>
            <a:prstGeom prst="ellipse">
              <a:avLst/>
            </a:prstGeom>
            <a:solidFill>
              <a:schemeClr val="accent1"/>
            </a:solidFill>
            <a:ln w="254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1" name=""/>
          <p:cNvGrpSpPr/>
          <p:nvPr/>
        </p:nvGrpSpPr>
        <p:grpSpPr>
          <a:xfrm>
            <a:off x="4547276" y="4584008"/>
            <a:ext cx="242395" cy="242395"/>
            <a:chOff x="4547276" y="4584008"/>
            <a:chExt cx="242395" cy="242395"/>
          </a:xfrm>
        </p:grpSpPr>
        <p:sp>
          <p:nvSpPr>
            <p:cNvPr id="12" name="标题 1"/>
            <p:cNvSpPr txBox="1"/>
            <p:nvPr/>
          </p:nvSpPr>
          <p:spPr>
            <a:xfrm rot="0" flipH="0" flipV="0">
              <a:off x="4547276" y="4584008"/>
              <a:ext cx="242395" cy="242395"/>
            </a:xfrm>
            <a:prstGeom prst="ellipse">
              <a:avLst/>
            </a:prstGeom>
            <a:solidFill>
              <a:schemeClr val="accent1"/>
            </a:solidFill>
            <a:ln w="2540" cap="sq">
              <a:solidFill>
                <a:schemeClr val="accent5">
                  <a:lumMod val="50000"/>
                  <a:alpha val="40000"/>
                </a:schemeClr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标题 1"/>
            <p:cNvSpPr txBox="1"/>
            <p:nvPr/>
          </p:nvSpPr>
          <p:spPr>
            <a:xfrm rot="0" flipH="0" flipV="0">
              <a:off x="4633367" y="4670099"/>
              <a:ext cx="70213" cy="70213"/>
            </a:xfrm>
            <a:prstGeom prst="ellipse">
              <a:avLst/>
            </a:prstGeom>
            <a:solidFill>
              <a:schemeClr val="accent1"/>
            </a:solidFill>
            <a:ln w="254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4" name=""/>
          <p:cNvGrpSpPr/>
          <p:nvPr/>
        </p:nvGrpSpPr>
        <p:grpSpPr>
          <a:xfrm>
            <a:off x="8098583" y="5973894"/>
            <a:ext cx="242395" cy="242395"/>
            <a:chOff x="8098583" y="5973894"/>
            <a:chExt cx="242395" cy="242395"/>
          </a:xfrm>
        </p:grpSpPr>
        <p:sp>
          <p:nvSpPr>
            <p:cNvPr id="15" name="标题 1"/>
            <p:cNvSpPr txBox="1"/>
            <p:nvPr/>
          </p:nvSpPr>
          <p:spPr>
            <a:xfrm rot="0" flipH="0" flipV="0">
              <a:off x="8098583" y="5973894"/>
              <a:ext cx="242395" cy="242395"/>
            </a:xfrm>
            <a:prstGeom prst="ellipse">
              <a:avLst/>
            </a:prstGeom>
            <a:solidFill>
              <a:schemeClr val="accent1"/>
            </a:solidFill>
            <a:ln w="2540" cap="sq">
              <a:solidFill>
                <a:schemeClr val="accent5">
                  <a:lumMod val="50000"/>
                  <a:alpha val="40000"/>
                </a:schemeClr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标题 1"/>
            <p:cNvSpPr txBox="1"/>
            <p:nvPr/>
          </p:nvSpPr>
          <p:spPr>
            <a:xfrm rot="0" flipH="0" flipV="0">
              <a:off x="8184674" y="6059985"/>
              <a:ext cx="70213" cy="70213"/>
            </a:xfrm>
            <a:prstGeom prst="ellipse">
              <a:avLst/>
            </a:prstGeom>
            <a:solidFill>
              <a:schemeClr val="accent1"/>
            </a:solidFill>
            <a:ln w="254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标题 1"/>
          <p:cNvSpPr txBox="1"/>
          <p:nvPr/>
        </p:nvSpPr>
        <p:spPr>
          <a:xfrm rot="0" flipH="0" flipV="0">
            <a:off x="1445558" y="1156801"/>
            <a:ext cx="2880000" cy="6249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b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Deﬁnition: 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1470959" y="1847353"/>
            <a:ext cx="2880000" cy="14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 process should have only the minimum privileges necessary to
perform its function.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8706549" y="3833948"/>
            <a:ext cx="2880000" cy="6249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b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Note: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8731950" y="4575300"/>
            <a:ext cx="2880000" cy="14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Enforcing it helps reduce attack impact and detection surface.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5159990" y="2033120"/>
            <a:ext cx="2880000" cy="62492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b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it matters in containers: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5159992" y="2766314"/>
            <a:ext cx="2880000" cy="14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Containers often default to full Linux capabilities and root access.
- Privilege escalation within a container can compromise the host.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the Principle of Least Privilege?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5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6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4393843" y="1595520"/>
            <a:ext cx="1970022" cy="1887749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1" flipV="0">
            <a:off x="4346451" y="1543621"/>
            <a:ext cx="3487144" cy="4177157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w="127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706746" y="1595520"/>
            <a:ext cx="1970022" cy="1887749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1" flipV="0">
            <a:off x="661148" y="1543621"/>
            <a:ext cx="3487144" cy="4177157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29256" y="2744582"/>
            <a:ext cx="3162562" cy="250348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If compromised, attacker gets host root privileges if namespaces aren’t
strict.
- Most containers don’t need root at all.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493611" y="1757760"/>
            <a:ext cx="2498206" cy="6834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Running containers as root is dangerous because: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904907" y="1771649"/>
            <a:ext cx="285937" cy="241593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9" name="标题 1"/>
          <p:cNvCxnSpPr/>
          <p:nvPr/>
        </p:nvCxnSpPr>
        <p:spPr>
          <a:xfrm rot="0" flipH="1" flipV="0">
            <a:off x="1248192" y="2545237"/>
            <a:ext cx="2743628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miter/>
          </a:ln>
        </p:spPr>
      </p:cxnSp>
      <p:sp>
        <p:nvSpPr>
          <p:cNvPr id="10" name="标题 1"/>
          <p:cNvSpPr txBox="1"/>
          <p:nvPr/>
        </p:nvSpPr>
        <p:spPr>
          <a:xfrm rot="0" flipH="0" flipV="0">
            <a:off x="1248192" y="2530161"/>
            <a:ext cx="594624" cy="3015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516353" y="2744582"/>
            <a:ext cx="3162562" cy="250348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u="sng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Dockerfile example: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</a:t>
            </a:r>
            <a:r>
              <a:rPr kumimoji="1" lang="en-US" altLang="zh-CN" sz="1400" i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FROM alpine
RUN adduser -D myuser
USER myuser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180708" y="1757760"/>
            <a:ext cx="2498206" cy="6834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14729D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Use the USER instruction in your Dockerfile: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592003" y="1757760"/>
            <a:ext cx="285937" cy="269374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 rot="0" flipH="1" flipV="0">
            <a:off x="4935287" y="2545237"/>
            <a:ext cx="2743628" cy="0"/>
          </a:xfrm>
          <a:prstGeom prst="line">
            <a:avLst/>
          </a:prstGeom>
          <a:noFill/>
          <a:ln w="12700" cap="sq">
            <a:solidFill>
              <a:schemeClr val="accent2"/>
            </a:solidFill>
            <a:miter/>
          </a:ln>
        </p:spPr>
      </p:cxnSp>
      <p:sp>
        <p:nvSpPr>
          <p:cNvPr id="15" name="标题 1"/>
          <p:cNvSpPr txBox="1"/>
          <p:nvPr/>
        </p:nvSpPr>
        <p:spPr>
          <a:xfrm rot="0" flipH="0" flipV="0">
            <a:off x="4935287" y="2530161"/>
            <a:ext cx="594624" cy="30152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8077354" y="1595520"/>
            <a:ext cx="1970022" cy="1887749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1" flipV="0">
            <a:off x="8031756" y="1543621"/>
            <a:ext cx="3487144" cy="4177157"/>
          </a:xfrm>
          <a:prstGeom prst="snip1Rect">
            <a:avLst>
              <a:gd name="adj" fmla="val 3073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8199864" y="2744582"/>
            <a:ext cx="3162562" cy="250348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run - -user 1001:1001 myapp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8864219" y="1757760"/>
            <a:ext cx="2498206" cy="6834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runtime command: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8275514" y="1764013"/>
            <a:ext cx="285937" cy="256866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 rot="0" flipH="1" flipV="0">
            <a:off x="8618798" y="2545237"/>
            <a:ext cx="2743628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miter/>
          </a:ln>
        </p:spPr>
      </p:cxnSp>
      <p:sp>
        <p:nvSpPr>
          <p:cNvPr id="22" name="标题 1"/>
          <p:cNvSpPr txBox="1"/>
          <p:nvPr/>
        </p:nvSpPr>
        <p:spPr>
          <a:xfrm rot="0" flipH="0" flipV="0">
            <a:off x="8618798" y="2530161"/>
            <a:ext cx="594624" cy="3015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Avoid Running as Root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5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6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355117" y="2021109"/>
            <a:ext cx="4860000" cy="236039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  <a:effectLst>
            <a:outerShdw dist="0" blurRad="63500" dir="0" sx="100000" sy="100000" kx="0" ky="0" algn="ctr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006146" y="2021109"/>
            <a:ext cx="4860000" cy="236039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  <a:effectLst>
            <a:outerShdw dist="0" blurRad="63500" dir="0" sx="100000" sy="100000" kx="0" ky="0" algn="ctr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06120" y="1721082"/>
            <a:ext cx="600054" cy="600054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!!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313816" y="2225260"/>
            <a:ext cx="4347843" cy="408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Linux capabilities are like fine- grained root powers.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313817" y="2865119"/>
            <a:ext cx="3570888" cy="1236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944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Containers inherit dozens of capabilities by default.
- You should drop all and add only those explicitly required.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669846" y="2237809"/>
            <a:ext cx="4025900" cy="3581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runtime command: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669846" y="2865119"/>
            <a:ext cx="3570888" cy="123694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run - -cap- drop=ALL - -cap- add=NET_BIND_SERVICE myapp</a:t>
            </a: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 rot="0" flipH="0" flipV="0">
            <a:off x="1397511" y="2636657"/>
            <a:ext cx="1136139" cy="0"/>
          </a:xfrm>
          <a:prstGeom prst="line">
            <a:avLst/>
          </a:prstGeom>
          <a:noFill/>
          <a:ln w="6350" cap="sq">
            <a:solidFill>
              <a:schemeClr val="tx1"/>
            </a:solidFill>
            <a:miter/>
          </a:ln>
        </p:spPr>
      </p:cxnSp>
      <p:cxnSp>
        <p:nvCxnSpPr>
          <p:cNvPr id="11" name="标题 1"/>
          <p:cNvCxnSpPr/>
          <p:nvPr/>
        </p:nvCxnSpPr>
        <p:spPr>
          <a:xfrm rot="0" flipH="0" flipV="0">
            <a:off x="6794523" y="2636657"/>
            <a:ext cx="1136139" cy="0"/>
          </a:xfrm>
          <a:prstGeom prst="line">
            <a:avLst/>
          </a:prstGeom>
          <a:noFill/>
          <a:ln w="6350" cap="sq">
            <a:solidFill>
              <a:schemeClr val="tx1"/>
            </a:solidFill>
            <a:miter/>
          </a:ln>
        </p:spPr>
      </p:cxnSp>
      <p:sp>
        <p:nvSpPr>
          <p:cNvPr id="12" name="标题 1"/>
          <p:cNvSpPr txBox="1"/>
          <p:nvPr/>
        </p:nvSpPr>
        <p:spPr>
          <a:xfrm rot="0" flipH="0" flipV="0">
            <a:off x="5048283" y="2931304"/>
            <a:ext cx="540000" cy="540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0" blurRad="63500" dir="0" sx="102000" sy="102000" kx="0" ky="0" algn="ctr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197111" y="3075304"/>
            <a:ext cx="242345" cy="252000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0362079" y="2931304"/>
            <a:ext cx="540000" cy="540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0" blurRad="63500" dir="0" sx="102000" sy="102000" kx="0" ky="0" algn="ctr" rotWithShape="0">
              <a:schemeClr val="tx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0506080" y="3090993"/>
            <a:ext cx="252000" cy="220622"/>
          </a:xfrm>
          <a:custGeom>
            <a:avLst/>
            <a:gdLst>
              <a:gd name="connsiteX0" fmla="*/ 411293 w 822401"/>
              <a:gd name="connsiteY0" fmla="*/ 234366 h 720000"/>
              <a:gd name="connsiteX1" fmla="*/ 536928 w 822401"/>
              <a:gd name="connsiteY1" fmla="*/ 360000 h 720000"/>
              <a:gd name="connsiteX2" fmla="*/ 411293 w 822401"/>
              <a:gd name="connsiteY2" fmla="*/ 485635 h 720000"/>
              <a:gd name="connsiteX3" fmla="*/ 285659 w 822401"/>
              <a:gd name="connsiteY3" fmla="*/ 360000 h 720000"/>
              <a:gd name="connsiteX4" fmla="*/ 411293 w 822401"/>
              <a:gd name="connsiteY4" fmla="*/ 234366 h 720000"/>
              <a:gd name="connsiteX5" fmla="*/ 411293 w 822401"/>
              <a:gd name="connsiteY5" fmla="*/ 178938 h 720000"/>
              <a:gd name="connsiteX6" fmla="*/ 230231 w 822401"/>
              <a:gd name="connsiteY6" fmla="*/ 360000 h 720000"/>
              <a:gd name="connsiteX7" fmla="*/ 411293 w 822401"/>
              <a:gd name="connsiteY7" fmla="*/ 541063 h 720000"/>
              <a:gd name="connsiteX8" fmla="*/ 592355 w 822401"/>
              <a:gd name="connsiteY8" fmla="*/ 360000 h 720000"/>
              <a:gd name="connsiteX9" fmla="*/ 411293 w 822401"/>
              <a:gd name="connsiteY9" fmla="*/ 178938 h 720000"/>
              <a:gd name="connsiteX10" fmla="*/ 219884 w 822401"/>
              <a:gd name="connsiteY10" fmla="*/ 0 h 720000"/>
              <a:gd name="connsiteX11" fmla="*/ 602517 w 822401"/>
              <a:gd name="connsiteY11" fmla="*/ 0 h 720000"/>
              <a:gd name="connsiteX12" fmla="*/ 627275 w 822401"/>
              <a:gd name="connsiteY12" fmla="*/ 14319 h 720000"/>
              <a:gd name="connsiteX13" fmla="*/ 818591 w 822401"/>
              <a:gd name="connsiteY13" fmla="*/ 345682 h 720000"/>
              <a:gd name="connsiteX14" fmla="*/ 818591 w 822401"/>
              <a:gd name="connsiteY14" fmla="*/ 374319 h 720000"/>
              <a:gd name="connsiteX15" fmla="*/ 627367 w 822401"/>
              <a:gd name="connsiteY15" fmla="*/ 705682 h 720000"/>
              <a:gd name="connsiteX16" fmla="*/ 602609 w 822401"/>
              <a:gd name="connsiteY16" fmla="*/ 720000 h 720000"/>
              <a:gd name="connsiteX17" fmla="*/ 219977 w 822401"/>
              <a:gd name="connsiteY17" fmla="*/ 720000 h 720000"/>
              <a:gd name="connsiteX18" fmla="*/ 195219 w 822401"/>
              <a:gd name="connsiteY18" fmla="*/ 705682 h 720000"/>
              <a:gd name="connsiteX19" fmla="*/ 3811 w 822401"/>
              <a:gd name="connsiteY19" fmla="*/ 374319 h 720000"/>
              <a:gd name="connsiteX20" fmla="*/ 3811 w 822401"/>
              <a:gd name="connsiteY20" fmla="*/ 345682 h 720000"/>
              <a:gd name="connsiteX21" fmla="*/ 195127 w 822401"/>
              <a:gd name="connsiteY21" fmla="*/ 14319 h 720000"/>
              <a:gd name="connsiteX22" fmla="*/ 219884 w 822401"/>
              <a:gd name="connsiteY22" fmla="*/ 0 h 720000"/>
            </a:gdLst>
            <a:rect l="l" t="t" r="r" b="b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Drop Unnecessary Capabilities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8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9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  <p:sp>
        <p:nvSpPr>
          <p:cNvPr id="20" name="标题 1"/>
          <p:cNvSpPr txBox="1"/>
          <p:nvPr/>
        </p:nvSpPr>
        <p:spPr>
          <a:xfrm rot="0" flipH="0" flipV="0">
            <a:off x="6065520" y="1721082"/>
            <a:ext cx="600054" cy="600054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$</a:t>
            </a:r>
            <a:endParaRPr kumimoji="1" lang="zh-CN" altLang="en-US"/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660400" y="1742200"/>
            <a:ext cx="3420000" cy="378000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miter/>
          </a:ln>
          <a:effectLst>
            <a:outerShdw dist="127000" blurRad="317500" dir="2700000" sx="100000" sy="100000" kx="0" ky="0" algn="t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870691" y="203465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930400" y="2123206"/>
            <a:ext cx="2880000" cy="324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Read-only root filesystem: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30400" y="2750004"/>
            <a:ext cx="2880000" cy="23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Prevent tampering with container internals.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379650" y="1742200"/>
            <a:ext cx="3420000" cy="378000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miter/>
          </a:ln>
          <a:effectLst>
            <a:outerShdw dist="127000" blurRad="317500" dir="2700000" sx="100000" sy="100000" kx="0" ky="0" algn="t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4589941" y="203465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4649650" y="2123206"/>
            <a:ext cx="2880000" cy="324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No privilege escalation: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4649650" y="2750004"/>
            <a:ext cx="2880000" cy="2340000"/>
          </a:xfrm>
          <a:prstGeom prst="rect">
            <a:avLst/>
          </a:prstGeom>
          <a:solidFill>
            <a:schemeClr val="bg1">
              <a:alpha val="100000"/>
            </a:schemeClr>
          </a:solidFill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Prevent </a:t>
            </a:r>
            <a:r>
              <a:rPr kumimoji="1" lang="en-US" altLang="zh-CN" sz="1400" i="1" u="sng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setuid</a:t>
            </a: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programs from becoming root.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8098899" y="1742200"/>
            <a:ext cx="3420000" cy="3780000"/>
          </a:xfrm>
          <a:prstGeom prst="roundRect">
            <a:avLst>
              <a:gd name="adj" fmla="val 7804"/>
            </a:avLst>
          </a:prstGeom>
          <a:solidFill>
            <a:schemeClr val="bg1"/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miter/>
          </a:ln>
          <a:effectLst>
            <a:outerShdw dist="127000" blurRad="317500" dir="2700000" sx="100000" sy="100000" kx="0" ky="0" algn="t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309190" y="2034653"/>
            <a:ext cx="36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 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368900" y="2123206"/>
            <a:ext cx="2880000" cy="324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runtime flags: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8368900" y="2750004"/>
            <a:ext cx="2880000" cy="23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run \
--read-only \
--tmpfs /tmp \
--security-opt no-new-privileges:true \
myapp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Filesystem Security Options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6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7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Dockerﬁle Hardening Summary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5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6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 rot="0" flipH="0" flipV="0">
          <a:off x="1765300" y="2197100"/>
          <a:ext cx="8653780" cy="1977132"/>
        </p:xfrm>
        <a:graphic>
          <a:graphicData uri="http://schemas.openxmlformats.org/drawingml/2006/table">
            <a:tbl>
              <a:tblGrid>
                <a:gridCol w="3740485"/>
                <a:gridCol w="4913295"/>
              </a:tblGrid>
              <a:tr h="393700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FFFF">
                              <a:alpha val="100000"/>
                            </a:srgbClr>
                          </a:solidFill>
                        </a:rPr>
                        <a:t> Action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bg1"/>
                      </a:solidFill>
                      <a:prstDash val="solid"/>
                    </a:lnL>
                    <a:lnR w="0" cap="flat" cmpd="sng" algn="ctr">
                      <a:solidFill>
                        <a:schemeClr val="bg1"/>
                      </a:solidFill>
                      <a:prstDash val="solid"/>
                    </a:lnR>
                    <a:lnT w="0" cap="flat" cmpd="sng" algn="ctr">
                      <a:solidFill>
                        <a:schemeClr val="bg1"/>
                      </a:solidFill>
                      <a:prstDash val="soli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FFFF">
                              <a:alpha val="100000"/>
                            </a:srgbClr>
                          </a:solidFill>
                        </a:rPr>
                        <a:t> Dockerfile / Args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bg1"/>
                      </a:solidFill>
                      <a:prstDash val="solid"/>
                    </a:lnL>
                    <a:lnR w="0" cap="flat" cmpd="sng" algn="ctr">
                      <a:solidFill>
                        <a:schemeClr val="bg1"/>
                      </a:solidFill>
                      <a:prstDash val="solid"/>
                    </a:lnR>
                    <a:lnT w="0" cap="flat" cmpd="sng" algn="ctr">
                      <a:solidFill>
                        <a:schemeClr val="bg1"/>
                      </a:solidFill>
                      <a:prstDash val="soli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</a:tr>
              <a:tr h="393700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Use non-root user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USER appuser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Drop capabilities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tx1"/>
                      </a:solidFill>
                      <a:prstDash val="solid"/>
                    </a:lnL>
                    <a:lnR w="0" cap="flat" cmpd="sng" algn="ctr">
                      <a:solidFill>
                        <a:schemeClr val="tx1"/>
                      </a:solidFill>
                      <a:prstDash val="sysDash"/>
                    </a:lnR>
                    <a:lnT w="0" cap="flat" cmpd="sng" algn="ctr">
                      <a:solidFill>
                        <a:schemeClr val="tx1"/>
                      </a:solidFill>
                      <a:prstDash val="sysDash"/>
                    </a:lnT>
                    <a:lnB w="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--cap-drop=ALL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tx1"/>
                      </a:solidFill>
                      <a:prstDash val="sysDash"/>
                    </a:lnL>
                    <a:lnR w="0" cap="flat" cmpd="sng" algn="ctr">
                      <a:solidFill>
                        <a:schemeClr val="tx1"/>
                      </a:solidFill>
                      <a:prstDash val="sysDash"/>
                    </a:lnR>
                    <a:lnT w="0" cap="flat" cmpd="sng" algn="ctr">
                      <a:solidFill>
                        <a:schemeClr val="tx1"/>
                      </a:solidFill>
                      <a:prstDash val="sysDash"/>
                    </a:lnT>
                    <a:lnB w="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27732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No privilege escalation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--security-opt no-new-privileges:true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Read-only ﬁlesystem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--read-only, --tmpfs /tmp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508847" y="1355472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465474" y="1739796"/>
            <a:ext cx="8204979" cy="1000611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675709" y="1355472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043869" y="1540049"/>
            <a:ext cx="1336468" cy="11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971720" y="1127140"/>
            <a:ext cx="6366079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can happen if you run containers as root?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508847" y="3054216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465474" y="3438540"/>
            <a:ext cx="8204979" cy="1000611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675709" y="3054216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2043869" y="3238793"/>
            <a:ext cx="1336468" cy="11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3971720" y="2825884"/>
            <a:ext cx="6366079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should we avoid granting default Linux capabilities to containers?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508847" y="4752960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2465474" y="5137284"/>
            <a:ext cx="8204979" cy="1000611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675709" y="4752960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043869" y="4937537"/>
            <a:ext cx="1336468" cy="11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3971720" y="4524628"/>
            <a:ext cx="6366079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How can you make the root filesystem immutable in a container?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508847" y="1355472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465474" y="1739796"/>
            <a:ext cx="8204979" cy="1000611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675709" y="1355472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043869" y="1540049"/>
            <a:ext cx="1336468" cy="11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971721" y="1845791"/>
            <a:ext cx="6469338" cy="7690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Attackers can exploit the kernel or mounted volumes to escape.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971720" y="1127140"/>
            <a:ext cx="6366079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can happen if you run containers as root?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508847" y="3054216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465474" y="3438540"/>
            <a:ext cx="8204979" cy="1000611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675709" y="3054216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2043869" y="3238793"/>
            <a:ext cx="1336468" cy="11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3971721" y="3544535"/>
            <a:ext cx="6469338" cy="7690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Many are rarely needed and can be abused for escalation.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971720" y="2825884"/>
            <a:ext cx="6366079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should we avoid granting default Linux capabilities to containers?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508847" y="4752960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465474" y="5137284"/>
            <a:ext cx="8204979" cy="1000611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1675709" y="4752960"/>
            <a:ext cx="2072789" cy="148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2043869" y="4937537"/>
            <a:ext cx="1336468" cy="111674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4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3971721" y="5243279"/>
            <a:ext cx="6469338" cy="76909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- -read- only and - -tmpfs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3971720" y="4524628"/>
            <a:ext cx="6366079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How can you make the root filesystem immutable in a container?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 &amp; Answers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3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4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1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1" flipV="0">
            <a:off x="243987" y="1775821"/>
            <a:ext cx="4570320" cy="428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802944" y="568516"/>
            <a:ext cx="9699956" cy="1208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Least Privilege Containers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245101" y="2916473"/>
            <a:ext cx="6387460" cy="26872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r"/>
            <a:r>
              <a:rPr kumimoji="1" lang="en-US" altLang="zh-CN" sz="3200" i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Using Docker security features like 
</a:t>
            </a:r>
            <a:r>
              <a:rPr kumimoji="1" lang="en-US" altLang="zh-CN" sz="2300" i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user namespaces, 
seccomp, and 
AppArmor profiles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5654344" y="1762316"/>
            <a:ext cx="3172156" cy="9417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Part-05</a:t>
            </a:r>
            <a:endParaRPr kumimoji="1" lang="zh-CN" altLang="en-US"/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660400" y="1292200"/>
            <a:ext cx="10556875" cy="46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73736" y="2946337"/>
            <a:ext cx="9476200" cy="196552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</a:t>
            </a:r>
            <a:r>
              <a:rPr kumimoji="1" lang="en-US" altLang="zh-CN" sz="16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Namespaces</a:t>
            </a: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→ Isolation of what a process can see (already covered earlier)
- </a:t>
            </a:r>
            <a:r>
              <a:rPr kumimoji="1" lang="en-US" altLang="zh-CN" sz="16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Control groups (cgroups)</a:t>
            </a: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→ Isolation of what a process can use
- </a:t>
            </a:r>
            <a:r>
              <a:rPr kumimoji="1" lang="en-US" altLang="zh-CN" sz="16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seccomp</a:t>
            </a: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→ Restriction of what a process can call (syscalls)
- </a:t>
            </a:r>
            <a:r>
              <a:rPr kumimoji="1" lang="en-US" altLang="zh-CN" sz="16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AppArmor / SELinux</a:t>
            </a: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→ Restriction of what a process can access/do
</a:t>
            </a:r>
            <a:r>
              <a:rPr kumimoji="1" lang="en-US" altLang="zh-CN" sz="16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Note:</a:t>
            </a: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This section focuses on restricting behavior beyond user/capability isolation.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0800000" flipH="1" flipV="1">
            <a:off x="1073736" y="1554529"/>
            <a:ext cx="720430" cy="571733"/>
          </a:xfrm>
          <a:custGeom>
            <a:avLst/>
            <a:gdLst>
              <a:gd name="connsiteX0" fmla="*/ 270000 w 675000"/>
              <a:gd name="connsiteY0" fmla="*/ 535680 h 535680"/>
              <a:gd name="connsiteX1" fmla="*/ 0 w 675000"/>
              <a:gd name="connsiteY1" fmla="*/ 535680 h 535680"/>
              <a:gd name="connsiteX2" fmla="*/ 0 w 675000"/>
              <a:gd name="connsiteY2" fmla="*/ 265680 h 535680"/>
              <a:gd name="connsiteX3" fmla="*/ 270000 w 675000"/>
              <a:gd name="connsiteY3" fmla="*/ 0 h 535680"/>
              <a:gd name="connsiteX4" fmla="*/ 270000 w 675000"/>
              <a:gd name="connsiteY4" fmla="*/ 115830 h 535680"/>
              <a:gd name="connsiteX5" fmla="*/ 115965 w 675000"/>
              <a:gd name="connsiteY5" fmla="*/ 265680 h 535680"/>
              <a:gd name="connsiteX6" fmla="*/ 270000 w 675000"/>
              <a:gd name="connsiteY6" fmla="*/ 265680 h 535680"/>
              <a:gd name="connsiteX7" fmla="*/ 675000 w 675000"/>
              <a:gd name="connsiteY7" fmla="*/ 535680 h 535680"/>
              <a:gd name="connsiteX8" fmla="*/ 405000 w 675000"/>
              <a:gd name="connsiteY8" fmla="*/ 535680 h 535680"/>
              <a:gd name="connsiteX9" fmla="*/ 405000 w 675000"/>
              <a:gd name="connsiteY9" fmla="*/ 265680 h 535680"/>
              <a:gd name="connsiteX10" fmla="*/ 675000 w 675000"/>
              <a:gd name="connsiteY10" fmla="*/ 0 h 535680"/>
              <a:gd name="connsiteX11" fmla="*/ 675000 w 675000"/>
              <a:gd name="connsiteY11" fmla="*/ 115830 h 535680"/>
              <a:gd name="connsiteX12" fmla="*/ 520965 w 675000"/>
              <a:gd name="connsiteY12" fmla="*/ 265680 h 535680"/>
              <a:gd name="connsiteX13" fmla="*/ 675000 w 675000"/>
              <a:gd name="connsiteY13" fmla="*/ 265680 h 535680"/>
            </a:gdLst>
            <a:rect l="l" t="t" r="r" b="b"/>
            <a:pathLst>
              <a:path w="675000" h="535680">
                <a:moveTo>
                  <a:pt x="270000" y="535680"/>
                </a:moveTo>
                <a:lnTo>
                  <a:pt x="0" y="535680"/>
                </a:lnTo>
                <a:lnTo>
                  <a:pt x="0" y="265680"/>
                </a:lnTo>
                <a:cubicBezTo>
                  <a:pt x="2360" y="118253"/>
                  <a:pt x="122554" y="-19"/>
                  <a:pt x="270000" y="0"/>
                </a:cubicBezTo>
                <a:lnTo>
                  <a:pt x="270000" y="115830"/>
                </a:lnTo>
                <a:cubicBezTo>
                  <a:pt x="186566" y="115871"/>
                  <a:pt x="118303" y="182278"/>
                  <a:pt x="115965" y="265680"/>
                </a:cubicBezTo>
                <a:lnTo>
                  <a:pt x="270000" y="265680"/>
                </a:lnTo>
                <a:close/>
                <a:moveTo>
                  <a:pt x="675000" y="535680"/>
                </a:moveTo>
                <a:lnTo>
                  <a:pt x="405000" y="535680"/>
                </a:lnTo>
                <a:lnTo>
                  <a:pt x="405000" y="265680"/>
                </a:lnTo>
                <a:cubicBezTo>
                  <a:pt x="407360" y="118253"/>
                  <a:pt x="527554" y="-19"/>
                  <a:pt x="675000" y="0"/>
                </a:cubicBezTo>
                <a:lnTo>
                  <a:pt x="675000" y="115830"/>
                </a:lnTo>
                <a:cubicBezTo>
                  <a:pt x="591566" y="115871"/>
                  <a:pt x="523303" y="182278"/>
                  <a:pt x="520965" y="265680"/>
                </a:cubicBezTo>
                <a:lnTo>
                  <a:pt x="675000" y="26568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8578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2064336" y="1681655"/>
            <a:ext cx="25781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containers rely on Linux kernel features for process isolation: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Overview of Isolation in Docker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9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6200000" flipH="0" flipV="0">
            <a:off x="4394109" y="-1650910"/>
            <a:ext cx="4661082" cy="10934700"/>
          </a:xfrm>
          <a:custGeom>
            <a:avLst/>
            <a:gdLst>
              <a:gd name="connsiteX0" fmla="*/ 4661082 w 4661082"/>
              <a:gd name="connsiteY0" fmla="*/ 0 h 12192000"/>
              <a:gd name="connsiteX1" fmla="*/ 4661082 w 4661082"/>
              <a:gd name="connsiteY1" fmla="*/ 12192000 h 12192000"/>
              <a:gd name="connsiteX2" fmla="*/ 0 w 4661082"/>
              <a:gd name="connsiteY2" fmla="*/ 12192000 h 12192000"/>
              <a:gd name="connsiteX3" fmla="*/ 0 w 4661082"/>
              <a:gd name="connsiteY3" fmla="*/ 0 h 12192000"/>
            </a:gdLst>
            <a:rect l="l" t="t" r="r" b="b"/>
            <a:pathLst>
              <a:path w="4661082" h="12192000">
                <a:moveTo>
                  <a:pt x="4661082" y="0"/>
                </a:moveTo>
                <a:lnTo>
                  <a:pt x="4661082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cap="sq">
            <a:noFill/>
            <a:miter/>
          </a:ln>
          <a:effectLst>
            <a:outerShdw dist="101600" blurRad="203200" dir="5400000" sx="100000" sy="100000" kx="0" ky="0" algn="t" rotWithShape="0">
              <a:schemeClr val="accent1">
                <a:alpha val="24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4552060" y="1750437"/>
            <a:ext cx="728980" cy="5359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01.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4552060" y="3410356"/>
            <a:ext cx="779780" cy="5359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552060" y="4257475"/>
            <a:ext cx="792480" cy="5359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4552060" y="5079195"/>
            <a:ext cx="830580" cy="535940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04.</a:t>
            </a:r>
            <a:endParaRPr kumimoji="1" lang="zh-CN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840516" y="1391637"/>
            <a:ext cx="3229698" cy="48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标题 1"/>
          <p:cNvSpPr txBox="1"/>
          <p:nvPr/>
        </p:nvSpPr>
        <p:spPr>
          <a:xfrm rot="16200000" flipH="0" flipV="0">
            <a:off x="8176344" y="2904413"/>
            <a:ext cx="6858000" cy="1049173"/>
          </a:xfrm>
          <a:custGeom>
            <a:avLst/>
            <a:gdLst>
              <a:gd name="connsiteX0" fmla="*/ 0 w 12192001"/>
              <a:gd name="connsiteY0" fmla="*/ 0 h 1034554"/>
              <a:gd name="connsiteX1" fmla="*/ 173424 w 12192001"/>
              <a:gd name="connsiteY1" fmla="*/ 41741 h 1034554"/>
              <a:gd name="connsiteX2" fmla="*/ 6105587 w 12192001"/>
              <a:gd name="connsiteY2" fmla="*/ 502935 h 1034554"/>
              <a:gd name="connsiteX3" fmla="*/ 12037750 w 12192001"/>
              <a:gd name="connsiteY3" fmla="*/ 41741 h 1034554"/>
              <a:gd name="connsiteX4" fmla="*/ 12192001 w 12192001"/>
              <a:gd name="connsiteY4" fmla="*/ 4615 h 1034554"/>
              <a:gd name="connsiteX5" fmla="*/ 12192001 w 12192001"/>
              <a:gd name="connsiteY5" fmla="*/ 1034554 h 1034554"/>
              <a:gd name="connsiteX6" fmla="*/ 0 w 12192001"/>
              <a:gd name="connsiteY6" fmla="*/ 1034554 h 1034554"/>
            </a:gdLst>
            <a:rect l="l" t="t" r="r" b="b"/>
            <a:pathLst>
              <a:path w="12192001" h="1034554">
                <a:moveTo>
                  <a:pt x="0" y="0"/>
                </a:moveTo>
                <a:lnTo>
                  <a:pt x="173424" y="41741"/>
                </a:lnTo>
                <a:cubicBezTo>
                  <a:pt x="1459040" y="319993"/>
                  <a:pt x="3636204" y="502935"/>
                  <a:pt x="6105587" y="502935"/>
                </a:cubicBezTo>
                <a:cubicBezTo>
                  <a:pt x="8574971" y="502935"/>
                  <a:pt x="10752134" y="319993"/>
                  <a:pt x="12037750" y="41741"/>
                </a:cubicBezTo>
                <a:lnTo>
                  <a:pt x="12192001" y="4615"/>
                </a:lnTo>
                <a:lnTo>
                  <a:pt x="12192001" y="1034554"/>
                </a:lnTo>
                <a:lnTo>
                  <a:pt x="0" y="10345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  <a:effectLst>
            <a:outerShdw dist="38100" blurRad="127000" dir="10800000" sx="100000" sy="100000" kx="0" ky="0" algn="tr" rotWithShape="0">
              <a:schemeClr val="accent1">
                <a:lumMod val="50000"/>
                <a:alpha val="3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16200000" flipH="0" flipV="0">
            <a:off x="8238419" y="2904412"/>
            <a:ext cx="6858000" cy="1049173"/>
          </a:xfrm>
          <a:custGeom>
            <a:avLst/>
            <a:gdLst>
              <a:gd name="connsiteX0" fmla="*/ 0 w 12192001"/>
              <a:gd name="connsiteY0" fmla="*/ 0 h 1034554"/>
              <a:gd name="connsiteX1" fmla="*/ 173424 w 12192001"/>
              <a:gd name="connsiteY1" fmla="*/ 41741 h 1034554"/>
              <a:gd name="connsiteX2" fmla="*/ 6105587 w 12192001"/>
              <a:gd name="connsiteY2" fmla="*/ 502935 h 1034554"/>
              <a:gd name="connsiteX3" fmla="*/ 12037750 w 12192001"/>
              <a:gd name="connsiteY3" fmla="*/ 41741 h 1034554"/>
              <a:gd name="connsiteX4" fmla="*/ 12192001 w 12192001"/>
              <a:gd name="connsiteY4" fmla="*/ 4615 h 1034554"/>
              <a:gd name="connsiteX5" fmla="*/ 12192001 w 12192001"/>
              <a:gd name="connsiteY5" fmla="*/ 1034554 h 1034554"/>
              <a:gd name="connsiteX6" fmla="*/ 0 w 12192001"/>
              <a:gd name="connsiteY6" fmla="*/ 1034554 h 1034554"/>
            </a:gdLst>
            <a:rect l="l" t="t" r="r" b="b"/>
            <a:pathLst>
              <a:path w="12192001" h="1034554">
                <a:moveTo>
                  <a:pt x="0" y="0"/>
                </a:moveTo>
                <a:lnTo>
                  <a:pt x="173424" y="41741"/>
                </a:lnTo>
                <a:cubicBezTo>
                  <a:pt x="1459040" y="319993"/>
                  <a:pt x="3636204" y="502935"/>
                  <a:pt x="6105587" y="502935"/>
                </a:cubicBezTo>
                <a:cubicBezTo>
                  <a:pt x="8574971" y="502935"/>
                  <a:pt x="10752134" y="319993"/>
                  <a:pt x="12037750" y="41741"/>
                </a:cubicBezTo>
                <a:lnTo>
                  <a:pt x="12192001" y="4615"/>
                </a:lnTo>
                <a:lnTo>
                  <a:pt x="12192001" y="1034554"/>
                </a:lnTo>
                <a:lnTo>
                  <a:pt x="0" y="103455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5485908" y="4301240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Example runtime command: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485908" y="4571544"/>
            <a:ext cx="5101300" cy="6587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run --security-opt seccomp=default.json ubuntu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485908" y="5150718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Generating custom profiles: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5485908" y="5433721"/>
            <a:ext cx="4860000" cy="64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oci- seccomp- bpf- hook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485908" y="3484657"/>
            <a:ext cx="4320000" cy="440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Use case: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5485908" y="3760167"/>
            <a:ext cx="4860000" cy="5825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Preventing keyctl or ptrace even if attacker gets shell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5485908" y="1753673"/>
            <a:ext cx="4320000" cy="28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Principles: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485908" y="2029183"/>
            <a:ext cx="5761700" cy="747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seccomp allows filtering of syscalls a container can make
- Docker has a default seccomp profile that blocks ~44 dangerous syscalls
- You can apply custom seccomp profiles for fine- grained control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seccomp (Secure Computing Mode)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1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2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8726488" y="1141728"/>
            <a:ext cx="2453128" cy="5137540"/>
          </a:xfrm>
          <a:prstGeom prst="rect">
            <a:avLst/>
          </a:prstGeom>
          <a:solidFill>
            <a:schemeClr val="bg2"/>
          </a:solidFill>
          <a:ln w="12700" cap="sq">
            <a:noFill/>
            <a:miter/>
          </a:ln>
          <a:effectLst>
            <a:outerShdw dist="12700" blurRad="38100" dir="2700000" sx="100000" sy="100000" kx="0" ky="0" algn="tl" rotWithShape="0">
              <a:srgbClr val="000000">
                <a:alpha val="15000"/>
              </a:srgbClr>
            </a:outerShdw>
          </a:effectLst>
        </p:spPr>
        <p:txBody>
          <a:bodyPr vert="horz" wrap="square" lIns="251999" tIns="1280160" rIns="180000" bIns="396000" rtlCol="0" anchor="t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1">
            <a:off x="8726488" y="1141728"/>
            <a:ext cx="2455033" cy="516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sq">
            <a:noFill/>
            <a:miter/>
          </a:ln>
        </p:spPr>
        <p:txBody>
          <a:bodyPr vert="horz" wrap="square" lIns="251999" tIns="1280160" rIns="18000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118860" y="1192527"/>
            <a:ext cx="2453128" cy="5137541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dist="127000" blurRad="381000" dir="5400000" sx="102000" sy="102000" kx="0" ky="0" algn="t" rotWithShape="0">
              <a:schemeClr val="accent1">
                <a:lumMod val="40000"/>
                <a:lumOff val="60000"/>
                <a:alpha val="15000"/>
              </a:schemeClr>
            </a:outerShdw>
          </a:effectLst>
        </p:spPr>
        <p:txBody>
          <a:bodyPr vert="horz" wrap="square" lIns="0" tIns="0" rIns="0" bIns="0" rtlCol="0" anchor="t"/>
          <a:lstStyle/>
          <a:p>
            <a:pPr algn="just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1">
            <a:off x="6106160" y="1141728"/>
            <a:ext cx="2455033" cy="5163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251999" tIns="1280160" rIns="18000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7107738" y="1455110"/>
            <a:ext cx="451877" cy="451877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9786072" y="1442163"/>
            <a:ext cx="451877" cy="395612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338518" y="2162521"/>
            <a:ext cx="2145715" cy="39715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 container is not a lightweight VM — it is just a process (or group of processes) running with isolation enforced by the Linux kernel using:
- Namespaces
- cgroups
- Union File Systems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065522" y="2168737"/>
            <a:ext cx="1892977" cy="39653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Containers share the host kernel, unlike virtual machines, which emulate hardware.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162023" y="1858267"/>
            <a:ext cx="3734881" cy="35845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3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a container?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Container (Docker) Architecture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4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5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636136" y="4688318"/>
            <a:ext cx="9535249" cy="1317618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60400" y="4365097"/>
            <a:ext cx="1951472" cy="1920240"/>
          </a:xfrm>
          <a:prstGeom prst="roundRect">
            <a:avLst>
              <a:gd name="adj" fmla="val 19173"/>
            </a:avLst>
          </a:prstGeom>
          <a:noFill/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846371" y="4365097"/>
            <a:ext cx="1951472" cy="192024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2957732" y="5083754"/>
            <a:ext cx="7221200" cy="8713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# Create your own profile:
sudo apparmor_parser -r my_custom_proﬁle
docker run --security-opt apparmor=my_custom_proﬁle nginx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957731" y="4072489"/>
            <a:ext cx="2866954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Custom profile example: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4118047" y="6264854"/>
            <a:ext cx="5176500" cy="3760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Ubuntu uses AppArmor, RedHat/CentOS prefer SELinux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419546" y="6218789"/>
            <a:ext cx="784154" cy="3172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Note: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636136" y="1340894"/>
            <a:ext cx="6055449" cy="1241418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60400" y="903371"/>
            <a:ext cx="1951472" cy="1920240"/>
          </a:xfrm>
          <a:prstGeom prst="roundRect">
            <a:avLst>
              <a:gd name="adj" fmla="val 19173"/>
            </a:avLst>
          </a:prstGeom>
          <a:noFill/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46371" y="903371"/>
            <a:ext cx="1951472" cy="192024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2957732" y="1558529"/>
            <a:ext cx="4452600" cy="8078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AppArmor profiles enforce filesystem- level restrictions
- Applies to processes by path
- Comes with a default docker- default profile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2945031" y="712363"/>
            <a:ext cx="2866954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Principles: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4536351" y="2991894"/>
            <a:ext cx="6436449" cy="1050918"/>
          </a:xfrm>
          <a:prstGeom prst="roundRect">
            <a:avLst>
              <a:gd name="adj" fmla="val 11184"/>
            </a:avLst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9821715" y="2376571"/>
            <a:ext cx="1951472" cy="1920240"/>
          </a:xfrm>
          <a:prstGeom prst="roundRect">
            <a:avLst>
              <a:gd name="adj" fmla="val 19173"/>
            </a:avLst>
          </a:prstGeom>
          <a:noFill/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10007686" y="2376571"/>
            <a:ext cx="1951472" cy="1920240"/>
          </a:xfrm>
          <a:prstGeom prst="roundRect">
            <a:avLst>
              <a:gd name="adj" fmla="val 19173"/>
            </a:avLst>
          </a:pr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4740347" y="3273029"/>
            <a:ext cx="4859000" cy="4776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run - -security- opt apparmor=docker- default ubuntu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8804346" y="2337963"/>
            <a:ext cx="2866954" cy="5458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67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Usage: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462107" y="4965217"/>
            <a:ext cx="720000" cy="720000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10611420" y="2976691"/>
            <a:ext cx="744003" cy="720000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1489771" y="1503491"/>
            <a:ext cx="664672" cy="720000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AppArmor (Mandatory Access Control)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5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6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163824" y="1616239"/>
            <a:ext cx="9851652" cy="1730834"/>
          </a:xfrm>
          <a:prstGeom prst="roundRec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1163824" y="1581892"/>
            <a:ext cx="2132400" cy="1800000"/>
          </a:xfrm>
          <a:prstGeom prst="roundRect">
            <a:avLst>
              <a:gd name="adj" fmla="val 378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0"/>
          </a:gradFill>
          <a:ln w="12700" cap="sq">
            <a:solidFill>
              <a:schemeClr val="accent1"/>
            </a:solidFill>
            <a:miter/>
          </a:ln>
          <a:effectLst>
            <a:outerShdw dist="76200" blurRad="88900" dir="0" sx="100000" sy="100000" kx="0" ky="0" algn="l" rotWithShape="0">
              <a:schemeClr val="accent3">
                <a:lumMod val="50000"/>
                <a:alpha val="14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870024" y="1787721"/>
            <a:ext cx="720000" cy="720000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0"/>
          </a:gra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286727" y="2500130"/>
            <a:ext cx="1886593" cy="7788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Namespace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619920" y="1709422"/>
            <a:ext cx="7039234" cy="154446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182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PID → Isolates process tree
NET → Each container has its own virtual network interface
MNT → Controls filesystem mounts
IPC → Shared memory separation
UTS → Unique hostname/domain name
USER → Separate user Ids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63825" y="3950671"/>
            <a:ext cx="9851651" cy="1730833"/>
          </a:xfrm>
          <a:prstGeom prst="roundRec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163825" y="3917908"/>
            <a:ext cx="2138175" cy="1800000"/>
          </a:xfrm>
          <a:prstGeom prst="roundRect">
            <a:avLst>
              <a:gd name="adj" fmla="val 3785"/>
            </a:avLst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16200000" scaled="0"/>
          </a:gradFill>
          <a:ln w="12700" cap="sq">
            <a:solidFill>
              <a:schemeClr val="accent2"/>
            </a:solidFill>
            <a:miter/>
          </a:ln>
          <a:effectLst>
            <a:outerShdw dist="76200" blurRad="88900" dir="0" sx="100000" sy="100000" kx="0" ky="0" algn="l" rotWithShape="0">
              <a:schemeClr val="accent2">
                <a:lumMod val="50000"/>
                <a:alpha val="14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1288408" y="4843954"/>
            <a:ext cx="1883233" cy="7788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Usage: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619921" y="4038583"/>
            <a:ext cx="7039233" cy="155500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Use docker inspect &lt;container&gt; to see namespaces in action.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1872912" y="4126135"/>
            <a:ext cx="720000" cy="720000"/>
          </a:xfrm>
          <a:custGeom>
            <a:avLst/>
            <a:gdLst>
              <a:gd name="connsiteX0" fmla="*/ 579031 w 719895"/>
              <a:gd name="connsiteY0" fmla="*/ 554022 h 720000"/>
              <a:gd name="connsiteX1" fmla="*/ 596778 w 719895"/>
              <a:gd name="connsiteY1" fmla="*/ 561368 h 720000"/>
              <a:gd name="connsiteX2" fmla="*/ 712550 w 719895"/>
              <a:gd name="connsiteY2" fmla="*/ 677140 h 720000"/>
              <a:gd name="connsiteX3" fmla="*/ 712550 w 719895"/>
              <a:gd name="connsiteY3" fmla="*/ 712634 h 720000"/>
              <a:gd name="connsiteX4" fmla="*/ 694887 w 719895"/>
              <a:gd name="connsiteY4" fmla="*/ 720000 h 720000"/>
              <a:gd name="connsiteX5" fmla="*/ 677140 w 719895"/>
              <a:gd name="connsiteY5" fmla="*/ 712634 h 720000"/>
              <a:gd name="connsiteX6" fmla="*/ 561284 w 719895"/>
              <a:gd name="connsiteY6" fmla="*/ 596861 h 720000"/>
              <a:gd name="connsiteX7" fmla="*/ 561284 w 719895"/>
              <a:gd name="connsiteY7" fmla="*/ 561368 h 720000"/>
              <a:gd name="connsiteX8" fmla="*/ 579031 w 719895"/>
              <a:gd name="connsiteY8" fmla="*/ 554022 h 720000"/>
              <a:gd name="connsiteX9" fmla="*/ 301109 w 719895"/>
              <a:gd name="connsiteY9" fmla="*/ 0 h 720000"/>
              <a:gd name="connsiteX10" fmla="*/ 602219 w 719895"/>
              <a:gd name="connsiteY10" fmla="*/ 301109 h 720000"/>
              <a:gd name="connsiteX11" fmla="*/ 301109 w 719895"/>
              <a:gd name="connsiteY11" fmla="*/ 602219 h 720000"/>
              <a:gd name="connsiteX12" fmla="*/ 0 w 719895"/>
              <a:gd name="connsiteY12" fmla="*/ 301109 h 720000"/>
              <a:gd name="connsiteX13" fmla="*/ 301109 w 719895"/>
              <a:gd name="connsiteY13" fmla="*/ 0 h 720000"/>
            </a:gdLst>
            <a:rect l="l" t="t" r="r" b="b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gradFill>
            <a:gsLst>
              <a:gs pos="1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0"/>
          </a:gra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Namespace Recap (Quick Visual)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6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772176" y="2853574"/>
            <a:ext cx="2416831" cy="3409794"/>
          </a:xfrm>
          <a:prstGeom prst="rect">
            <a:avLst/>
          </a:prstGeom>
          <a:solidFill>
            <a:schemeClr val="bg1"/>
          </a:solidFill>
          <a:ln w="38100" cap="sq">
            <a:noFill/>
            <a:miter/>
          </a:ln>
          <a:effectLst>
            <a:outerShdw dist="127000" blurRad="317500" dir="3000000" sx="100000" sy="100000" kx="0" ky="0" algn="tl" rotWithShape="0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772176" y="2758230"/>
            <a:ext cx="2416831" cy="95344"/>
          </a:xfrm>
          <a:prstGeom prst="rect">
            <a:avLst/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33392" y="3114797"/>
            <a:ext cx="2033804" cy="268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Feature: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seccomp 
</a:t>
            </a:r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Option: 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</a:t>
            </a:r>
            <a:r>
              <a:rPr kumimoji="1" lang="en-US" altLang="zh-CN" sz="10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--security-opt seccomp=...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</a:t>
            </a:r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Purpose: 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Filter dangerous syscalls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515782" y="3218989"/>
            <a:ext cx="2416831" cy="3044379"/>
          </a:xfrm>
          <a:prstGeom prst="rect">
            <a:avLst/>
          </a:prstGeom>
          <a:solidFill>
            <a:schemeClr val="bg1"/>
          </a:solidFill>
          <a:ln w="38100" cap="sq">
            <a:noFill/>
            <a:miter/>
          </a:ln>
          <a:effectLst>
            <a:outerShdw dist="127000" blurRad="317500" dir="3000000" sx="100000" sy="100000" kx="0" ky="0" algn="tl" rotWithShape="0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515782" y="3218989"/>
            <a:ext cx="2416831" cy="95344"/>
          </a:xfrm>
          <a:prstGeom prst="rect">
            <a:avLst/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676997" y="3575555"/>
            <a:ext cx="2033804" cy="268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Feature: 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AppArmor </a:t>
            </a:r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Docker Option: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
</a:t>
            </a:r>
            <a:r>
              <a:rPr kumimoji="1" lang="en-US" altLang="zh-CN" sz="10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--security- opt apparmor=... 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</a:t>
            </a:r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Purpose: 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Control access to files and processes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259388" y="2853574"/>
            <a:ext cx="2416831" cy="3409794"/>
          </a:xfrm>
          <a:prstGeom prst="rect">
            <a:avLst/>
          </a:prstGeom>
          <a:solidFill>
            <a:schemeClr val="bg1"/>
          </a:solidFill>
          <a:ln w="38100" cap="sq">
            <a:noFill/>
            <a:miter/>
          </a:ln>
          <a:effectLst>
            <a:outerShdw dist="127000" blurRad="317500" dir="3000000" sx="100000" sy="100000" kx="0" ky="0" algn="tl" rotWithShape="0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259388" y="2758230"/>
            <a:ext cx="2416831" cy="95344"/>
          </a:xfrm>
          <a:prstGeom prst="rect">
            <a:avLst/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420602" y="3114797"/>
            <a:ext cx="2033804" cy="268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Feature: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Namespaces
</a:t>
            </a:r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Option: 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I</a:t>
            </a:r>
            <a:r>
              <a:rPr kumimoji="1" lang="en-US" altLang="zh-CN" sz="10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mplicit in Docker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</a:t>
            </a:r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Purpose: 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Provide isolation boundaries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9002994" y="3218989"/>
            <a:ext cx="2416831" cy="3044379"/>
          </a:xfrm>
          <a:prstGeom prst="rect">
            <a:avLst/>
          </a:prstGeom>
          <a:solidFill>
            <a:schemeClr val="bg1"/>
          </a:solidFill>
          <a:ln w="38100" cap="sq">
            <a:noFill/>
            <a:miter/>
          </a:ln>
          <a:effectLst>
            <a:outerShdw dist="127000" blurRad="317500" dir="3000000" sx="100000" sy="100000" kx="0" ky="0" algn="tl" rotWithShape="0">
              <a:schemeClr val="accent1">
                <a:alpha val="1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9002994" y="3218989"/>
            <a:ext cx="2416831" cy="95344"/>
          </a:xfrm>
          <a:prstGeom prst="rect">
            <a:avLst/>
          </a:pr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9164208" y="3575555"/>
            <a:ext cx="2033804" cy="26878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Feature: 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cgroups 
</a:t>
            </a:r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Option: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
</a:t>
            </a:r>
            <a:r>
              <a:rPr kumimoji="1" lang="en-US" altLang="zh-CN" sz="10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--memory, - -cpus, etc.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→ </a:t>
            </a:r>
            <a:r>
              <a:rPr kumimoji="1" lang="en-US" altLang="zh-CN" sz="1200" b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Purpose:</a:t>
            </a:r>
            <a:r>
              <a:rPr kumimoji="1" lang="en-US" altLang="zh-CN" sz="12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 Restrict resource usage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660400" y="1755272"/>
            <a:ext cx="8794750" cy="5422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Features, Docker Options and its Purposes...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Practical Security with Isolation Features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8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9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347552" y="2882556"/>
            <a:ext cx="958850" cy="3984721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318945" y="4241456"/>
            <a:ext cx="958850" cy="2632170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266710" y="5557370"/>
            <a:ext cx="958850" cy="1300630"/>
          </a:xfrm>
          <a:prstGeom prst="rect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342933" y="1853317"/>
            <a:ext cx="3106679" cy="1441120"/>
          </a:xfrm>
          <a:custGeom>
            <a:avLst/>
            <a:gdLst>
              <a:gd name="connsiteX0" fmla="*/ 6157969 w 6213358"/>
              <a:gd name="connsiteY0" fmla="*/ 1168129 h 2882240"/>
              <a:gd name="connsiteX1" fmla="*/ 5386412 w 6213358"/>
              <a:gd name="connsiteY1" fmla="*/ 528183 h 2882240"/>
              <a:gd name="connsiteX2" fmla="*/ 5022874 w 6213358"/>
              <a:gd name="connsiteY2" fmla="*/ 231598 h 2882240"/>
              <a:gd name="connsiteX3" fmla="*/ 5022874 w 6213358"/>
              <a:gd name="connsiteY3" fmla="*/ 231598 h 2882240"/>
              <a:gd name="connsiteX4" fmla="*/ 4774439 w 6213358"/>
              <a:gd name="connsiteY4" fmla="*/ 20881 h 2882240"/>
              <a:gd name="connsiteX5" fmla="*/ 4694876 w 6213358"/>
              <a:gd name="connsiteY5" fmla="*/ 6436 h 2882240"/>
              <a:gd name="connsiteX6" fmla="*/ 4652802 w 6213358"/>
              <a:gd name="connsiteY6" fmla="*/ 80955 h 2882240"/>
              <a:gd name="connsiteX7" fmla="*/ 4652802 w 6213358"/>
              <a:gd name="connsiteY7" fmla="*/ 224032 h 2882240"/>
              <a:gd name="connsiteX8" fmla="*/ 4561086 w 6213358"/>
              <a:gd name="connsiteY8" fmla="*/ 314486 h 2882240"/>
              <a:gd name="connsiteX9" fmla="*/ 1854214 w 6213358"/>
              <a:gd name="connsiteY9" fmla="*/ 314486 h 2882240"/>
              <a:gd name="connsiteX10" fmla="*/ 1733837 w 6213358"/>
              <a:gd name="connsiteY10" fmla="*/ 320448 h 2882240"/>
              <a:gd name="connsiteX11" fmla="*/ 1718016 w 6213358"/>
              <a:gd name="connsiteY11" fmla="*/ 324919 h 2882240"/>
              <a:gd name="connsiteX12" fmla="*/ 1170359 w 6213358"/>
              <a:gd name="connsiteY12" fmla="*/ 439563 h 2882240"/>
              <a:gd name="connsiteX13" fmla="*/ 1170359 w 6213358"/>
              <a:gd name="connsiteY13" fmla="*/ 439563 h 2882240"/>
              <a:gd name="connsiteX14" fmla="*/ 1110170 w 6213358"/>
              <a:gd name="connsiteY14" fmla="*/ 457333 h 2882240"/>
              <a:gd name="connsiteX15" fmla="*/ 502554 w 6213358"/>
              <a:gd name="connsiteY15" fmla="*/ 876932 h 2882240"/>
              <a:gd name="connsiteX16" fmla="*/ 1672 w 6213358"/>
              <a:gd name="connsiteY16" fmla="*/ 2138022 h 2882240"/>
              <a:gd name="connsiteX17" fmla="*/ 1672 w 6213358"/>
              <a:gd name="connsiteY17" fmla="*/ 2830361 h 2882240"/>
              <a:gd name="connsiteX18" fmla="*/ 13137 w 6213358"/>
              <a:gd name="connsiteY18" fmla="*/ 2881951 h 2882240"/>
              <a:gd name="connsiteX19" fmla="*/ 87885 w 6213358"/>
              <a:gd name="connsiteY19" fmla="*/ 2726263 h 2882240"/>
              <a:gd name="connsiteX20" fmla="*/ 839380 w 6213358"/>
              <a:gd name="connsiteY20" fmla="*/ 2125755 h 2882240"/>
              <a:gd name="connsiteX21" fmla="*/ 839380 w 6213358"/>
              <a:gd name="connsiteY21" fmla="*/ 2125755 h 2882240"/>
              <a:gd name="connsiteX22" fmla="*/ 2688253 w 6213358"/>
              <a:gd name="connsiteY22" fmla="*/ 2125182 h 2882240"/>
              <a:gd name="connsiteX23" fmla="*/ 4565901 w 6213358"/>
              <a:gd name="connsiteY23" fmla="*/ 2125182 h 2882240"/>
              <a:gd name="connsiteX24" fmla="*/ 4653260 w 6213358"/>
              <a:gd name="connsiteY24" fmla="*/ 2214605 h 2882240"/>
              <a:gd name="connsiteX25" fmla="*/ 4653260 w 6213358"/>
              <a:gd name="connsiteY25" fmla="*/ 2420965 h 2882240"/>
              <a:gd name="connsiteX26" fmla="*/ 4689832 w 6213358"/>
              <a:gd name="connsiteY26" fmla="*/ 2493191 h 2882240"/>
              <a:gd name="connsiteX27" fmla="*/ 4774898 w 6213358"/>
              <a:gd name="connsiteY27" fmla="*/ 2481727 h 2882240"/>
              <a:gd name="connsiteX28" fmla="*/ 4988595 w 6213358"/>
              <a:gd name="connsiteY28" fmla="*/ 2300703 h 2882240"/>
              <a:gd name="connsiteX29" fmla="*/ 4988595 w 6213358"/>
              <a:gd name="connsiteY29" fmla="*/ 2300703 h 2882240"/>
              <a:gd name="connsiteX30" fmla="*/ 5017371 w 6213358"/>
              <a:gd name="connsiteY30" fmla="*/ 2282245 h 2882240"/>
              <a:gd name="connsiteX31" fmla="*/ 6159575 w 6213358"/>
              <a:gd name="connsiteY31" fmla="*/ 1335625 h 2882240"/>
              <a:gd name="connsiteX32" fmla="*/ 6157969 w 6213358"/>
              <a:gd name="connsiteY32" fmla="*/ 1168129 h 2882240"/>
            </a:gdLst>
            <a:rect l="l" t="t" r="r" b="b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85000"/>
                  <a:lumOff val="15000"/>
                </a:schemeClr>
              </a:gs>
            </a:gsLst>
            <a:lin ang="16200000" scaled="0"/>
          </a:gradFill>
          <a:ln w="12700" cap="sq">
            <a:noFill/>
            <a:miter/>
          </a:ln>
          <a:effectLst>
            <a:outerShdw dist="381000" blurRad="330200" dir="5400000" sx="90000" sy="90000" kx="0" ky="0" algn="t" rotWithShape="0">
              <a:schemeClr val="accent1">
                <a:lumMod val="75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314327" y="3219974"/>
            <a:ext cx="3106679" cy="1441120"/>
          </a:xfrm>
          <a:custGeom>
            <a:avLst/>
            <a:gdLst>
              <a:gd name="connsiteX0" fmla="*/ 6157969 w 6213358"/>
              <a:gd name="connsiteY0" fmla="*/ 1168129 h 2882240"/>
              <a:gd name="connsiteX1" fmla="*/ 5386412 w 6213358"/>
              <a:gd name="connsiteY1" fmla="*/ 528183 h 2882240"/>
              <a:gd name="connsiteX2" fmla="*/ 5022874 w 6213358"/>
              <a:gd name="connsiteY2" fmla="*/ 231598 h 2882240"/>
              <a:gd name="connsiteX3" fmla="*/ 5022874 w 6213358"/>
              <a:gd name="connsiteY3" fmla="*/ 231598 h 2882240"/>
              <a:gd name="connsiteX4" fmla="*/ 4774439 w 6213358"/>
              <a:gd name="connsiteY4" fmla="*/ 20881 h 2882240"/>
              <a:gd name="connsiteX5" fmla="*/ 4694876 w 6213358"/>
              <a:gd name="connsiteY5" fmla="*/ 6436 h 2882240"/>
              <a:gd name="connsiteX6" fmla="*/ 4652802 w 6213358"/>
              <a:gd name="connsiteY6" fmla="*/ 80955 h 2882240"/>
              <a:gd name="connsiteX7" fmla="*/ 4652802 w 6213358"/>
              <a:gd name="connsiteY7" fmla="*/ 224032 h 2882240"/>
              <a:gd name="connsiteX8" fmla="*/ 4561086 w 6213358"/>
              <a:gd name="connsiteY8" fmla="*/ 314486 h 2882240"/>
              <a:gd name="connsiteX9" fmla="*/ 1854214 w 6213358"/>
              <a:gd name="connsiteY9" fmla="*/ 314486 h 2882240"/>
              <a:gd name="connsiteX10" fmla="*/ 1733837 w 6213358"/>
              <a:gd name="connsiteY10" fmla="*/ 320448 h 2882240"/>
              <a:gd name="connsiteX11" fmla="*/ 1718016 w 6213358"/>
              <a:gd name="connsiteY11" fmla="*/ 324919 h 2882240"/>
              <a:gd name="connsiteX12" fmla="*/ 1170359 w 6213358"/>
              <a:gd name="connsiteY12" fmla="*/ 439563 h 2882240"/>
              <a:gd name="connsiteX13" fmla="*/ 1170359 w 6213358"/>
              <a:gd name="connsiteY13" fmla="*/ 439563 h 2882240"/>
              <a:gd name="connsiteX14" fmla="*/ 1110170 w 6213358"/>
              <a:gd name="connsiteY14" fmla="*/ 457333 h 2882240"/>
              <a:gd name="connsiteX15" fmla="*/ 502554 w 6213358"/>
              <a:gd name="connsiteY15" fmla="*/ 876932 h 2882240"/>
              <a:gd name="connsiteX16" fmla="*/ 1672 w 6213358"/>
              <a:gd name="connsiteY16" fmla="*/ 2138022 h 2882240"/>
              <a:gd name="connsiteX17" fmla="*/ 1672 w 6213358"/>
              <a:gd name="connsiteY17" fmla="*/ 2830361 h 2882240"/>
              <a:gd name="connsiteX18" fmla="*/ 13137 w 6213358"/>
              <a:gd name="connsiteY18" fmla="*/ 2881951 h 2882240"/>
              <a:gd name="connsiteX19" fmla="*/ 87885 w 6213358"/>
              <a:gd name="connsiteY19" fmla="*/ 2726263 h 2882240"/>
              <a:gd name="connsiteX20" fmla="*/ 839380 w 6213358"/>
              <a:gd name="connsiteY20" fmla="*/ 2125755 h 2882240"/>
              <a:gd name="connsiteX21" fmla="*/ 839380 w 6213358"/>
              <a:gd name="connsiteY21" fmla="*/ 2125755 h 2882240"/>
              <a:gd name="connsiteX22" fmla="*/ 2688253 w 6213358"/>
              <a:gd name="connsiteY22" fmla="*/ 2125182 h 2882240"/>
              <a:gd name="connsiteX23" fmla="*/ 4565901 w 6213358"/>
              <a:gd name="connsiteY23" fmla="*/ 2125182 h 2882240"/>
              <a:gd name="connsiteX24" fmla="*/ 4653260 w 6213358"/>
              <a:gd name="connsiteY24" fmla="*/ 2214605 h 2882240"/>
              <a:gd name="connsiteX25" fmla="*/ 4653260 w 6213358"/>
              <a:gd name="connsiteY25" fmla="*/ 2420965 h 2882240"/>
              <a:gd name="connsiteX26" fmla="*/ 4689832 w 6213358"/>
              <a:gd name="connsiteY26" fmla="*/ 2493191 h 2882240"/>
              <a:gd name="connsiteX27" fmla="*/ 4774898 w 6213358"/>
              <a:gd name="connsiteY27" fmla="*/ 2481727 h 2882240"/>
              <a:gd name="connsiteX28" fmla="*/ 4988595 w 6213358"/>
              <a:gd name="connsiteY28" fmla="*/ 2300703 h 2882240"/>
              <a:gd name="connsiteX29" fmla="*/ 4988595 w 6213358"/>
              <a:gd name="connsiteY29" fmla="*/ 2300703 h 2882240"/>
              <a:gd name="connsiteX30" fmla="*/ 5017371 w 6213358"/>
              <a:gd name="connsiteY30" fmla="*/ 2282245 h 2882240"/>
              <a:gd name="connsiteX31" fmla="*/ 6159575 w 6213358"/>
              <a:gd name="connsiteY31" fmla="*/ 1335625 h 2882240"/>
              <a:gd name="connsiteX32" fmla="*/ 6157969 w 6213358"/>
              <a:gd name="connsiteY32" fmla="*/ 1168129 h 2882240"/>
            </a:gdLst>
            <a:rect l="l" t="t" r="r" b="b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85000"/>
                  <a:lumOff val="15000"/>
                </a:schemeClr>
              </a:gs>
            </a:gsLst>
            <a:lin ang="16200000" scaled="0"/>
          </a:gradFill>
          <a:ln w="12700" cap="sq">
            <a:noFill/>
            <a:miter/>
          </a:ln>
          <a:effectLst>
            <a:outerShdw dist="381000" blurRad="330200" dir="5400000" sx="90000" sy="90000" kx="0" ky="0" algn="t" rotWithShape="0">
              <a:schemeClr val="accent2">
                <a:lumMod val="75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262091" y="4535888"/>
            <a:ext cx="3106679" cy="1441120"/>
          </a:xfrm>
          <a:custGeom>
            <a:avLst/>
            <a:gdLst>
              <a:gd name="connsiteX0" fmla="*/ 6157969 w 6213358"/>
              <a:gd name="connsiteY0" fmla="*/ 1168129 h 2882240"/>
              <a:gd name="connsiteX1" fmla="*/ 5386412 w 6213358"/>
              <a:gd name="connsiteY1" fmla="*/ 528183 h 2882240"/>
              <a:gd name="connsiteX2" fmla="*/ 5022874 w 6213358"/>
              <a:gd name="connsiteY2" fmla="*/ 231598 h 2882240"/>
              <a:gd name="connsiteX3" fmla="*/ 5022874 w 6213358"/>
              <a:gd name="connsiteY3" fmla="*/ 231598 h 2882240"/>
              <a:gd name="connsiteX4" fmla="*/ 4774439 w 6213358"/>
              <a:gd name="connsiteY4" fmla="*/ 20881 h 2882240"/>
              <a:gd name="connsiteX5" fmla="*/ 4694876 w 6213358"/>
              <a:gd name="connsiteY5" fmla="*/ 6436 h 2882240"/>
              <a:gd name="connsiteX6" fmla="*/ 4652802 w 6213358"/>
              <a:gd name="connsiteY6" fmla="*/ 80955 h 2882240"/>
              <a:gd name="connsiteX7" fmla="*/ 4652802 w 6213358"/>
              <a:gd name="connsiteY7" fmla="*/ 224032 h 2882240"/>
              <a:gd name="connsiteX8" fmla="*/ 4561086 w 6213358"/>
              <a:gd name="connsiteY8" fmla="*/ 314486 h 2882240"/>
              <a:gd name="connsiteX9" fmla="*/ 1854214 w 6213358"/>
              <a:gd name="connsiteY9" fmla="*/ 314486 h 2882240"/>
              <a:gd name="connsiteX10" fmla="*/ 1733837 w 6213358"/>
              <a:gd name="connsiteY10" fmla="*/ 320448 h 2882240"/>
              <a:gd name="connsiteX11" fmla="*/ 1718016 w 6213358"/>
              <a:gd name="connsiteY11" fmla="*/ 324919 h 2882240"/>
              <a:gd name="connsiteX12" fmla="*/ 1170359 w 6213358"/>
              <a:gd name="connsiteY12" fmla="*/ 439563 h 2882240"/>
              <a:gd name="connsiteX13" fmla="*/ 1170359 w 6213358"/>
              <a:gd name="connsiteY13" fmla="*/ 439563 h 2882240"/>
              <a:gd name="connsiteX14" fmla="*/ 1110170 w 6213358"/>
              <a:gd name="connsiteY14" fmla="*/ 457333 h 2882240"/>
              <a:gd name="connsiteX15" fmla="*/ 502554 w 6213358"/>
              <a:gd name="connsiteY15" fmla="*/ 876932 h 2882240"/>
              <a:gd name="connsiteX16" fmla="*/ 1672 w 6213358"/>
              <a:gd name="connsiteY16" fmla="*/ 2138022 h 2882240"/>
              <a:gd name="connsiteX17" fmla="*/ 1672 w 6213358"/>
              <a:gd name="connsiteY17" fmla="*/ 2830361 h 2882240"/>
              <a:gd name="connsiteX18" fmla="*/ 13137 w 6213358"/>
              <a:gd name="connsiteY18" fmla="*/ 2881951 h 2882240"/>
              <a:gd name="connsiteX19" fmla="*/ 87885 w 6213358"/>
              <a:gd name="connsiteY19" fmla="*/ 2726263 h 2882240"/>
              <a:gd name="connsiteX20" fmla="*/ 839380 w 6213358"/>
              <a:gd name="connsiteY20" fmla="*/ 2125755 h 2882240"/>
              <a:gd name="connsiteX21" fmla="*/ 839380 w 6213358"/>
              <a:gd name="connsiteY21" fmla="*/ 2125755 h 2882240"/>
              <a:gd name="connsiteX22" fmla="*/ 2688253 w 6213358"/>
              <a:gd name="connsiteY22" fmla="*/ 2125182 h 2882240"/>
              <a:gd name="connsiteX23" fmla="*/ 4565901 w 6213358"/>
              <a:gd name="connsiteY23" fmla="*/ 2125182 h 2882240"/>
              <a:gd name="connsiteX24" fmla="*/ 4653260 w 6213358"/>
              <a:gd name="connsiteY24" fmla="*/ 2214605 h 2882240"/>
              <a:gd name="connsiteX25" fmla="*/ 4653260 w 6213358"/>
              <a:gd name="connsiteY25" fmla="*/ 2420965 h 2882240"/>
              <a:gd name="connsiteX26" fmla="*/ 4689832 w 6213358"/>
              <a:gd name="connsiteY26" fmla="*/ 2493191 h 2882240"/>
              <a:gd name="connsiteX27" fmla="*/ 4774898 w 6213358"/>
              <a:gd name="connsiteY27" fmla="*/ 2481727 h 2882240"/>
              <a:gd name="connsiteX28" fmla="*/ 4988595 w 6213358"/>
              <a:gd name="connsiteY28" fmla="*/ 2300703 h 2882240"/>
              <a:gd name="connsiteX29" fmla="*/ 4988595 w 6213358"/>
              <a:gd name="connsiteY29" fmla="*/ 2300703 h 2882240"/>
              <a:gd name="connsiteX30" fmla="*/ 5017371 w 6213358"/>
              <a:gd name="connsiteY30" fmla="*/ 2282245 h 2882240"/>
              <a:gd name="connsiteX31" fmla="*/ 6159575 w 6213358"/>
              <a:gd name="connsiteY31" fmla="*/ 1335625 h 2882240"/>
              <a:gd name="connsiteX32" fmla="*/ 6157969 w 6213358"/>
              <a:gd name="connsiteY32" fmla="*/ 1168129 h 2882240"/>
            </a:gdLst>
            <a:rect l="l" t="t" r="r" b="b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16200000" scaled="0"/>
          </a:gradFill>
          <a:ln w="12700" cap="sq">
            <a:noFill/>
            <a:miter/>
          </a:ln>
          <a:effectLst>
            <a:outerShdw dist="381000" blurRad="330200" dir="5400000" sx="90000" sy="90000" kx="0" ky="0" algn="t" rotWithShape="0">
              <a:schemeClr val="accent3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944475" y="3378663"/>
            <a:ext cx="4723525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14729D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How is AppArmor different from seccomp?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987384" y="4776164"/>
            <a:ext cx="4969416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B3D73B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Which namespace is responsible for isolating process IDs?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903744" y="1954535"/>
            <a:ext cx="4234156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the purpose of seccomp in Docker containers?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5407563" y="2226088"/>
            <a:ext cx="396376" cy="452675"/>
          </a:xfrm>
          <a:custGeom>
            <a:avLst/>
            <a:gdLst>
              <a:gd name="connsiteX0" fmla="*/ 361901 w 630455"/>
              <a:gd name="connsiteY0" fmla="*/ 82589 h 720001"/>
              <a:gd name="connsiteX1" fmla="*/ 361901 w 630455"/>
              <a:gd name="connsiteY1" fmla="*/ 203034 h 720001"/>
              <a:gd name="connsiteX2" fmla="*/ 427179 w 630455"/>
              <a:gd name="connsiteY2" fmla="*/ 268312 h 720001"/>
              <a:gd name="connsiteX3" fmla="*/ 547624 w 630455"/>
              <a:gd name="connsiteY3" fmla="*/ 268312 h 720001"/>
              <a:gd name="connsiteX4" fmla="*/ 113812 w 630455"/>
              <a:gd name="connsiteY4" fmla="*/ 0 h 720001"/>
              <a:gd name="connsiteX5" fmla="*/ 338847 w 630455"/>
              <a:gd name="connsiteY5" fmla="*/ 0 h 720001"/>
              <a:gd name="connsiteX6" fmla="*/ 340465 w 630455"/>
              <a:gd name="connsiteY6" fmla="*/ 162 h 720001"/>
              <a:gd name="connsiteX7" fmla="*/ 340789 w 630455"/>
              <a:gd name="connsiteY7" fmla="*/ 162 h 720001"/>
              <a:gd name="connsiteX8" fmla="*/ 344106 w 630455"/>
              <a:gd name="connsiteY8" fmla="*/ 809 h 720001"/>
              <a:gd name="connsiteX9" fmla="*/ 344186 w 630455"/>
              <a:gd name="connsiteY9" fmla="*/ 809 h 720001"/>
              <a:gd name="connsiteX10" fmla="*/ 347422 w 630455"/>
              <a:gd name="connsiteY10" fmla="*/ 1942 h 720001"/>
              <a:gd name="connsiteX11" fmla="*/ 347503 w 630455"/>
              <a:gd name="connsiteY11" fmla="*/ 1942 h 720001"/>
              <a:gd name="connsiteX12" fmla="*/ 349040 w 630455"/>
              <a:gd name="connsiteY12" fmla="*/ 2670 h 720001"/>
              <a:gd name="connsiteX13" fmla="*/ 349121 w 630455"/>
              <a:gd name="connsiteY13" fmla="*/ 2670 h 720001"/>
              <a:gd name="connsiteX14" fmla="*/ 350576 w 630455"/>
              <a:gd name="connsiteY14" fmla="*/ 3479 h 720001"/>
              <a:gd name="connsiteX15" fmla="*/ 350819 w 630455"/>
              <a:gd name="connsiteY15" fmla="*/ 3640 h 720001"/>
              <a:gd name="connsiteX16" fmla="*/ 352033 w 630455"/>
              <a:gd name="connsiteY16" fmla="*/ 4449 h 720001"/>
              <a:gd name="connsiteX17" fmla="*/ 352194 w 630455"/>
              <a:gd name="connsiteY17" fmla="*/ 4530 h 720001"/>
              <a:gd name="connsiteX18" fmla="*/ 353408 w 630455"/>
              <a:gd name="connsiteY18" fmla="*/ 5501 h 720001"/>
              <a:gd name="connsiteX19" fmla="*/ 353651 w 630455"/>
              <a:gd name="connsiteY19" fmla="*/ 5743 h 720001"/>
              <a:gd name="connsiteX20" fmla="*/ 354864 w 630455"/>
              <a:gd name="connsiteY20" fmla="*/ 6876 h 720001"/>
              <a:gd name="connsiteX21" fmla="*/ 623418 w 630455"/>
              <a:gd name="connsiteY21" fmla="*/ 275430 h 720001"/>
              <a:gd name="connsiteX22" fmla="*/ 624551 w 630455"/>
              <a:gd name="connsiteY22" fmla="*/ 276643 h 720001"/>
              <a:gd name="connsiteX23" fmla="*/ 624793 w 630455"/>
              <a:gd name="connsiteY23" fmla="*/ 276886 h 720001"/>
              <a:gd name="connsiteX24" fmla="*/ 625764 w 630455"/>
              <a:gd name="connsiteY24" fmla="*/ 278180 h 720001"/>
              <a:gd name="connsiteX25" fmla="*/ 625845 w 630455"/>
              <a:gd name="connsiteY25" fmla="*/ 278342 h 720001"/>
              <a:gd name="connsiteX26" fmla="*/ 626734 w 630455"/>
              <a:gd name="connsiteY26" fmla="*/ 279637 h 720001"/>
              <a:gd name="connsiteX27" fmla="*/ 626896 w 630455"/>
              <a:gd name="connsiteY27" fmla="*/ 279798 h 720001"/>
              <a:gd name="connsiteX28" fmla="*/ 627705 w 630455"/>
              <a:gd name="connsiteY28" fmla="*/ 281254 h 720001"/>
              <a:gd name="connsiteX29" fmla="*/ 628433 w 630455"/>
              <a:gd name="connsiteY29" fmla="*/ 282791 h 720001"/>
              <a:gd name="connsiteX30" fmla="*/ 629646 w 630455"/>
              <a:gd name="connsiteY30" fmla="*/ 286107 h 720001"/>
              <a:gd name="connsiteX31" fmla="*/ 630293 w 630455"/>
              <a:gd name="connsiteY31" fmla="*/ 289424 h 720001"/>
              <a:gd name="connsiteX32" fmla="*/ 630293 w 630455"/>
              <a:gd name="connsiteY32" fmla="*/ 289667 h 720001"/>
              <a:gd name="connsiteX33" fmla="*/ 630455 w 630455"/>
              <a:gd name="connsiteY33" fmla="*/ 291285 h 720001"/>
              <a:gd name="connsiteX34" fmla="*/ 630455 w 630455"/>
              <a:gd name="connsiteY34" fmla="*/ 292579 h 720001"/>
              <a:gd name="connsiteX35" fmla="*/ 630455 w 630455"/>
              <a:gd name="connsiteY35" fmla="*/ 606189 h 720001"/>
              <a:gd name="connsiteX36" fmla="*/ 516644 w 630455"/>
              <a:gd name="connsiteY36" fmla="*/ 720001 h 720001"/>
              <a:gd name="connsiteX37" fmla="*/ 113812 w 630455"/>
              <a:gd name="connsiteY37" fmla="*/ 720001 h 720001"/>
              <a:gd name="connsiteX38" fmla="*/ 0 w 630455"/>
              <a:gd name="connsiteY38" fmla="*/ 606189 h 720001"/>
              <a:gd name="connsiteX39" fmla="*/ 0 w 630455"/>
              <a:gd name="connsiteY39" fmla="*/ 113812 h 720001"/>
              <a:gd name="connsiteX40" fmla="*/ 113812 w 630455"/>
              <a:gd name="connsiteY40" fmla="*/ 0 h 720001"/>
            </a:gdLst>
            <a:rect l="l" t="t" r="r" b="b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716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346814" y="3622318"/>
            <a:ext cx="452675" cy="426656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716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342933" y="4917400"/>
            <a:ext cx="452675" cy="452675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716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8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3347552" y="2882556"/>
            <a:ext cx="958850" cy="3984721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318945" y="4241456"/>
            <a:ext cx="958850" cy="2632170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266710" y="5557370"/>
            <a:ext cx="958850" cy="1300630"/>
          </a:xfrm>
          <a:prstGeom prst="rect">
            <a:avLst/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342933" y="1853317"/>
            <a:ext cx="3106679" cy="1441120"/>
          </a:xfrm>
          <a:custGeom>
            <a:avLst/>
            <a:gdLst>
              <a:gd name="connsiteX0" fmla="*/ 6157969 w 6213358"/>
              <a:gd name="connsiteY0" fmla="*/ 1168129 h 2882240"/>
              <a:gd name="connsiteX1" fmla="*/ 5386412 w 6213358"/>
              <a:gd name="connsiteY1" fmla="*/ 528183 h 2882240"/>
              <a:gd name="connsiteX2" fmla="*/ 5022874 w 6213358"/>
              <a:gd name="connsiteY2" fmla="*/ 231598 h 2882240"/>
              <a:gd name="connsiteX3" fmla="*/ 5022874 w 6213358"/>
              <a:gd name="connsiteY3" fmla="*/ 231598 h 2882240"/>
              <a:gd name="connsiteX4" fmla="*/ 4774439 w 6213358"/>
              <a:gd name="connsiteY4" fmla="*/ 20881 h 2882240"/>
              <a:gd name="connsiteX5" fmla="*/ 4694876 w 6213358"/>
              <a:gd name="connsiteY5" fmla="*/ 6436 h 2882240"/>
              <a:gd name="connsiteX6" fmla="*/ 4652802 w 6213358"/>
              <a:gd name="connsiteY6" fmla="*/ 80955 h 2882240"/>
              <a:gd name="connsiteX7" fmla="*/ 4652802 w 6213358"/>
              <a:gd name="connsiteY7" fmla="*/ 224032 h 2882240"/>
              <a:gd name="connsiteX8" fmla="*/ 4561086 w 6213358"/>
              <a:gd name="connsiteY8" fmla="*/ 314486 h 2882240"/>
              <a:gd name="connsiteX9" fmla="*/ 1854214 w 6213358"/>
              <a:gd name="connsiteY9" fmla="*/ 314486 h 2882240"/>
              <a:gd name="connsiteX10" fmla="*/ 1733837 w 6213358"/>
              <a:gd name="connsiteY10" fmla="*/ 320448 h 2882240"/>
              <a:gd name="connsiteX11" fmla="*/ 1718016 w 6213358"/>
              <a:gd name="connsiteY11" fmla="*/ 324919 h 2882240"/>
              <a:gd name="connsiteX12" fmla="*/ 1170359 w 6213358"/>
              <a:gd name="connsiteY12" fmla="*/ 439563 h 2882240"/>
              <a:gd name="connsiteX13" fmla="*/ 1170359 w 6213358"/>
              <a:gd name="connsiteY13" fmla="*/ 439563 h 2882240"/>
              <a:gd name="connsiteX14" fmla="*/ 1110170 w 6213358"/>
              <a:gd name="connsiteY14" fmla="*/ 457333 h 2882240"/>
              <a:gd name="connsiteX15" fmla="*/ 502554 w 6213358"/>
              <a:gd name="connsiteY15" fmla="*/ 876932 h 2882240"/>
              <a:gd name="connsiteX16" fmla="*/ 1672 w 6213358"/>
              <a:gd name="connsiteY16" fmla="*/ 2138022 h 2882240"/>
              <a:gd name="connsiteX17" fmla="*/ 1672 w 6213358"/>
              <a:gd name="connsiteY17" fmla="*/ 2830361 h 2882240"/>
              <a:gd name="connsiteX18" fmla="*/ 13137 w 6213358"/>
              <a:gd name="connsiteY18" fmla="*/ 2881951 h 2882240"/>
              <a:gd name="connsiteX19" fmla="*/ 87885 w 6213358"/>
              <a:gd name="connsiteY19" fmla="*/ 2726263 h 2882240"/>
              <a:gd name="connsiteX20" fmla="*/ 839380 w 6213358"/>
              <a:gd name="connsiteY20" fmla="*/ 2125755 h 2882240"/>
              <a:gd name="connsiteX21" fmla="*/ 839380 w 6213358"/>
              <a:gd name="connsiteY21" fmla="*/ 2125755 h 2882240"/>
              <a:gd name="connsiteX22" fmla="*/ 2688253 w 6213358"/>
              <a:gd name="connsiteY22" fmla="*/ 2125182 h 2882240"/>
              <a:gd name="connsiteX23" fmla="*/ 4565901 w 6213358"/>
              <a:gd name="connsiteY23" fmla="*/ 2125182 h 2882240"/>
              <a:gd name="connsiteX24" fmla="*/ 4653260 w 6213358"/>
              <a:gd name="connsiteY24" fmla="*/ 2214605 h 2882240"/>
              <a:gd name="connsiteX25" fmla="*/ 4653260 w 6213358"/>
              <a:gd name="connsiteY25" fmla="*/ 2420965 h 2882240"/>
              <a:gd name="connsiteX26" fmla="*/ 4689832 w 6213358"/>
              <a:gd name="connsiteY26" fmla="*/ 2493191 h 2882240"/>
              <a:gd name="connsiteX27" fmla="*/ 4774898 w 6213358"/>
              <a:gd name="connsiteY27" fmla="*/ 2481727 h 2882240"/>
              <a:gd name="connsiteX28" fmla="*/ 4988595 w 6213358"/>
              <a:gd name="connsiteY28" fmla="*/ 2300703 h 2882240"/>
              <a:gd name="connsiteX29" fmla="*/ 4988595 w 6213358"/>
              <a:gd name="connsiteY29" fmla="*/ 2300703 h 2882240"/>
              <a:gd name="connsiteX30" fmla="*/ 5017371 w 6213358"/>
              <a:gd name="connsiteY30" fmla="*/ 2282245 h 2882240"/>
              <a:gd name="connsiteX31" fmla="*/ 6159575 w 6213358"/>
              <a:gd name="connsiteY31" fmla="*/ 1335625 h 2882240"/>
              <a:gd name="connsiteX32" fmla="*/ 6157969 w 6213358"/>
              <a:gd name="connsiteY32" fmla="*/ 1168129 h 2882240"/>
            </a:gdLst>
            <a:rect l="l" t="t" r="r" b="b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85000"/>
                  <a:lumOff val="15000"/>
                </a:schemeClr>
              </a:gs>
            </a:gsLst>
            <a:lin ang="16200000" scaled="0"/>
          </a:gradFill>
          <a:ln w="12700" cap="sq">
            <a:noFill/>
            <a:miter/>
          </a:ln>
          <a:effectLst>
            <a:outerShdw dist="381000" blurRad="330200" dir="5400000" sx="90000" sy="90000" kx="0" ky="0" algn="t" rotWithShape="0">
              <a:schemeClr val="accent1">
                <a:lumMod val="75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314327" y="3219974"/>
            <a:ext cx="3106679" cy="1441120"/>
          </a:xfrm>
          <a:custGeom>
            <a:avLst/>
            <a:gdLst>
              <a:gd name="connsiteX0" fmla="*/ 6157969 w 6213358"/>
              <a:gd name="connsiteY0" fmla="*/ 1168129 h 2882240"/>
              <a:gd name="connsiteX1" fmla="*/ 5386412 w 6213358"/>
              <a:gd name="connsiteY1" fmla="*/ 528183 h 2882240"/>
              <a:gd name="connsiteX2" fmla="*/ 5022874 w 6213358"/>
              <a:gd name="connsiteY2" fmla="*/ 231598 h 2882240"/>
              <a:gd name="connsiteX3" fmla="*/ 5022874 w 6213358"/>
              <a:gd name="connsiteY3" fmla="*/ 231598 h 2882240"/>
              <a:gd name="connsiteX4" fmla="*/ 4774439 w 6213358"/>
              <a:gd name="connsiteY4" fmla="*/ 20881 h 2882240"/>
              <a:gd name="connsiteX5" fmla="*/ 4694876 w 6213358"/>
              <a:gd name="connsiteY5" fmla="*/ 6436 h 2882240"/>
              <a:gd name="connsiteX6" fmla="*/ 4652802 w 6213358"/>
              <a:gd name="connsiteY6" fmla="*/ 80955 h 2882240"/>
              <a:gd name="connsiteX7" fmla="*/ 4652802 w 6213358"/>
              <a:gd name="connsiteY7" fmla="*/ 224032 h 2882240"/>
              <a:gd name="connsiteX8" fmla="*/ 4561086 w 6213358"/>
              <a:gd name="connsiteY8" fmla="*/ 314486 h 2882240"/>
              <a:gd name="connsiteX9" fmla="*/ 1854214 w 6213358"/>
              <a:gd name="connsiteY9" fmla="*/ 314486 h 2882240"/>
              <a:gd name="connsiteX10" fmla="*/ 1733837 w 6213358"/>
              <a:gd name="connsiteY10" fmla="*/ 320448 h 2882240"/>
              <a:gd name="connsiteX11" fmla="*/ 1718016 w 6213358"/>
              <a:gd name="connsiteY11" fmla="*/ 324919 h 2882240"/>
              <a:gd name="connsiteX12" fmla="*/ 1170359 w 6213358"/>
              <a:gd name="connsiteY12" fmla="*/ 439563 h 2882240"/>
              <a:gd name="connsiteX13" fmla="*/ 1170359 w 6213358"/>
              <a:gd name="connsiteY13" fmla="*/ 439563 h 2882240"/>
              <a:gd name="connsiteX14" fmla="*/ 1110170 w 6213358"/>
              <a:gd name="connsiteY14" fmla="*/ 457333 h 2882240"/>
              <a:gd name="connsiteX15" fmla="*/ 502554 w 6213358"/>
              <a:gd name="connsiteY15" fmla="*/ 876932 h 2882240"/>
              <a:gd name="connsiteX16" fmla="*/ 1672 w 6213358"/>
              <a:gd name="connsiteY16" fmla="*/ 2138022 h 2882240"/>
              <a:gd name="connsiteX17" fmla="*/ 1672 w 6213358"/>
              <a:gd name="connsiteY17" fmla="*/ 2830361 h 2882240"/>
              <a:gd name="connsiteX18" fmla="*/ 13137 w 6213358"/>
              <a:gd name="connsiteY18" fmla="*/ 2881951 h 2882240"/>
              <a:gd name="connsiteX19" fmla="*/ 87885 w 6213358"/>
              <a:gd name="connsiteY19" fmla="*/ 2726263 h 2882240"/>
              <a:gd name="connsiteX20" fmla="*/ 839380 w 6213358"/>
              <a:gd name="connsiteY20" fmla="*/ 2125755 h 2882240"/>
              <a:gd name="connsiteX21" fmla="*/ 839380 w 6213358"/>
              <a:gd name="connsiteY21" fmla="*/ 2125755 h 2882240"/>
              <a:gd name="connsiteX22" fmla="*/ 2688253 w 6213358"/>
              <a:gd name="connsiteY22" fmla="*/ 2125182 h 2882240"/>
              <a:gd name="connsiteX23" fmla="*/ 4565901 w 6213358"/>
              <a:gd name="connsiteY23" fmla="*/ 2125182 h 2882240"/>
              <a:gd name="connsiteX24" fmla="*/ 4653260 w 6213358"/>
              <a:gd name="connsiteY24" fmla="*/ 2214605 h 2882240"/>
              <a:gd name="connsiteX25" fmla="*/ 4653260 w 6213358"/>
              <a:gd name="connsiteY25" fmla="*/ 2420965 h 2882240"/>
              <a:gd name="connsiteX26" fmla="*/ 4689832 w 6213358"/>
              <a:gd name="connsiteY26" fmla="*/ 2493191 h 2882240"/>
              <a:gd name="connsiteX27" fmla="*/ 4774898 w 6213358"/>
              <a:gd name="connsiteY27" fmla="*/ 2481727 h 2882240"/>
              <a:gd name="connsiteX28" fmla="*/ 4988595 w 6213358"/>
              <a:gd name="connsiteY28" fmla="*/ 2300703 h 2882240"/>
              <a:gd name="connsiteX29" fmla="*/ 4988595 w 6213358"/>
              <a:gd name="connsiteY29" fmla="*/ 2300703 h 2882240"/>
              <a:gd name="connsiteX30" fmla="*/ 5017371 w 6213358"/>
              <a:gd name="connsiteY30" fmla="*/ 2282245 h 2882240"/>
              <a:gd name="connsiteX31" fmla="*/ 6159575 w 6213358"/>
              <a:gd name="connsiteY31" fmla="*/ 1335625 h 2882240"/>
              <a:gd name="connsiteX32" fmla="*/ 6157969 w 6213358"/>
              <a:gd name="connsiteY32" fmla="*/ 1168129 h 2882240"/>
            </a:gdLst>
            <a:rect l="l" t="t" r="r" b="b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85000"/>
                  <a:lumOff val="15000"/>
                </a:schemeClr>
              </a:gs>
            </a:gsLst>
            <a:lin ang="16200000" scaled="0"/>
          </a:gradFill>
          <a:ln w="12700" cap="sq">
            <a:noFill/>
            <a:miter/>
          </a:ln>
          <a:effectLst>
            <a:outerShdw dist="381000" blurRad="330200" dir="5400000" sx="90000" sy="90000" kx="0" ky="0" algn="t" rotWithShape="0">
              <a:schemeClr val="accent2">
                <a:lumMod val="75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262091" y="4535888"/>
            <a:ext cx="3106679" cy="1441120"/>
          </a:xfrm>
          <a:custGeom>
            <a:avLst/>
            <a:gdLst>
              <a:gd name="connsiteX0" fmla="*/ 6157969 w 6213358"/>
              <a:gd name="connsiteY0" fmla="*/ 1168129 h 2882240"/>
              <a:gd name="connsiteX1" fmla="*/ 5386412 w 6213358"/>
              <a:gd name="connsiteY1" fmla="*/ 528183 h 2882240"/>
              <a:gd name="connsiteX2" fmla="*/ 5022874 w 6213358"/>
              <a:gd name="connsiteY2" fmla="*/ 231598 h 2882240"/>
              <a:gd name="connsiteX3" fmla="*/ 5022874 w 6213358"/>
              <a:gd name="connsiteY3" fmla="*/ 231598 h 2882240"/>
              <a:gd name="connsiteX4" fmla="*/ 4774439 w 6213358"/>
              <a:gd name="connsiteY4" fmla="*/ 20881 h 2882240"/>
              <a:gd name="connsiteX5" fmla="*/ 4694876 w 6213358"/>
              <a:gd name="connsiteY5" fmla="*/ 6436 h 2882240"/>
              <a:gd name="connsiteX6" fmla="*/ 4652802 w 6213358"/>
              <a:gd name="connsiteY6" fmla="*/ 80955 h 2882240"/>
              <a:gd name="connsiteX7" fmla="*/ 4652802 w 6213358"/>
              <a:gd name="connsiteY7" fmla="*/ 224032 h 2882240"/>
              <a:gd name="connsiteX8" fmla="*/ 4561086 w 6213358"/>
              <a:gd name="connsiteY8" fmla="*/ 314486 h 2882240"/>
              <a:gd name="connsiteX9" fmla="*/ 1854214 w 6213358"/>
              <a:gd name="connsiteY9" fmla="*/ 314486 h 2882240"/>
              <a:gd name="connsiteX10" fmla="*/ 1733837 w 6213358"/>
              <a:gd name="connsiteY10" fmla="*/ 320448 h 2882240"/>
              <a:gd name="connsiteX11" fmla="*/ 1718016 w 6213358"/>
              <a:gd name="connsiteY11" fmla="*/ 324919 h 2882240"/>
              <a:gd name="connsiteX12" fmla="*/ 1170359 w 6213358"/>
              <a:gd name="connsiteY12" fmla="*/ 439563 h 2882240"/>
              <a:gd name="connsiteX13" fmla="*/ 1170359 w 6213358"/>
              <a:gd name="connsiteY13" fmla="*/ 439563 h 2882240"/>
              <a:gd name="connsiteX14" fmla="*/ 1110170 w 6213358"/>
              <a:gd name="connsiteY14" fmla="*/ 457333 h 2882240"/>
              <a:gd name="connsiteX15" fmla="*/ 502554 w 6213358"/>
              <a:gd name="connsiteY15" fmla="*/ 876932 h 2882240"/>
              <a:gd name="connsiteX16" fmla="*/ 1672 w 6213358"/>
              <a:gd name="connsiteY16" fmla="*/ 2138022 h 2882240"/>
              <a:gd name="connsiteX17" fmla="*/ 1672 w 6213358"/>
              <a:gd name="connsiteY17" fmla="*/ 2830361 h 2882240"/>
              <a:gd name="connsiteX18" fmla="*/ 13137 w 6213358"/>
              <a:gd name="connsiteY18" fmla="*/ 2881951 h 2882240"/>
              <a:gd name="connsiteX19" fmla="*/ 87885 w 6213358"/>
              <a:gd name="connsiteY19" fmla="*/ 2726263 h 2882240"/>
              <a:gd name="connsiteX20" fmla="*/ 839380 w 6213358"/>
              <a:gd name="connsiteY20" fmla="*/ 2125755 h 2882240"/>
              <a:gd name="connsiteX21" fmla="*/ 839380 w 6213358"/>
              <a:gd name="connsiteY21" fmla="*/ 2125755 h 2882240"/>
              <a:gd name="connsiteX22" fmla="*/ 2688253 w 6213358"/>
              <a:gd name="connsiteY22" fmla="*/ 2125182 h 2882240"/>
              <a:gd name="connsiteX23" fmla="*/ 4565901 w 6213358"/>
              <a:gd name="connsiteY23" fmla="*/ 2125182 h 2882240"/>
              <a:gd name="connsiteX24" fmla="*/ 4653260 w 6213358"/>
              <a:gd name="connsiteY24" fmla="*/ 2214605 h 2882240"/>
              <a:gd name="connsiteX25" fmla="*/ 4653260 w 6213358"/>
              <a:gd name="connsiteY25" fmla="*/ 2420965 h 2882240"/>
              <a:gd name="connsiteX26" fmla="*/ 4689832 w 6213358"/>
              <a:gd name="connsiteY26" fmla="*/ 2493191 h 2882240"/>
              <a:gd name="connsiteX27" fmla="*/ 4774898 w 6213358"/>
              <a:gd name="connsiteY27" fmla="*/ 2481727 h 2882240"/>
              <a:gd name="connsiteX28" fmla="*/ 4988595 w 6213358"/>
              <a:gd name="connsiteY28" fmla="*/ 2300703 h 2882240"/>
              <a:gd name="connsiteX29" fmla="*/ 4988595 w 6213358"/>
              <a:gd name="connsiteY29" fmla="*/ 2300703 h 2882240"/>
              <a:gd name="connsiteX30" fmla="*/ 5017371 w 6213358"/>
              <a:gd name="connsiteY30" fmla="*/ 2282245 h 2882240"/>
              <a:gd name="connsiteX31" fmla="*/ 6159575 w 6213358"/>
              <a:gd name="connsiteY31" fmla="*/ 1335625 h 2882240"/>
              <a:gd name="connsiteX32" fmla="*/ 6157969 w 6213358"/>
              <a:gd name="connsiteY32" fmla="*/ 1168129 h 2882240"/>
            </a:gdLst>
            <a:rect l="l" t="t" r="r" b="b"/>
            <a:pathLst>
              <a:path w="6213358" h="2882240">
                <a:moveTo>
                  <a:pt x="6157969" y="1168129"/>
                </a:moveTo>
                <a:cubicBezTo>
                  <a:pt x="5901395" y="954123"/>
                  <a:pt x="5644213" y="740815"/>
                  <a:pt x="5386412" y="528183"/>
                </a:cubicBezTo>
                <a:cubicBezTo>
                  <a:pt x="5265920" y="428557"/>
                  <a:pt x="5144168" y="330422"/>
                  <a:pt x="5022874" y="231598"/>
                </a:cubicBezTo>
                <a:lnTo>
                  <a:pt x="5022874" y="231598"/>
                </a:lnTo>
                <a:cubicBezTo>
                  <a:pt x="4940101" y="161321"/>
                  <a:pt x="4857557" y="90700"/>
                  <a:pt x="4774439" y="20881"/>
                </a:cubicBezTo>
                <a:cubicBezTo>
                  <a:pt x="4751510" y="1277"/>
                  <a:pt x="4725027" y="-7321"/>
                  <a:pt x="4694876" y="6436"/>
                </a:cubicBezTo>
                <a:cubicBezTo>
                  <a:pt x="4662431" y="21111"/>
                  <a:pt x="4652802" y="48052"/>
                  <a:pt x="4652802" y="80955"/>
                </a:cubicBezTo>
                <a:cubicBezTo>
                  <a:pt x="4652802" y="128647"/>
                  <a:pt x="4652802" y="176339"/>
                  <a:pt x="4652802" y="224032"/>
                </a:cubicBezTo>
                <a:cubicBezTo>
                  <a:pt x="4652802" y="314486"/>
                  <a:pt x="4652802" y="314486"/>
                  <a:pt x="4561086" y="314486"/>
                </a:cubicBezTo>
                <a:cubicBezTo>
                  <a:pt x="3658833" y="314486"/>
                  <a:pt x="2756546" y="314486"/>
                  <a:pt x="1854214" y="314486"/>
                </a:cubicBezTo>
                <a:cubicBezTo>
                  <a:pt x="1814088" y="314486"/>
                  <a:pt x="1773963" y="311047"/>
                  <a:pt x="1733837" y="320448"/>
                </a:cubicBezTo>
                <a:cubicBezTo>
                  <a:pt x="1728380" y="321170"/>
                  <a:pt x="1723048" y="322672"/>
                  <a:pt x="1718016" y="324919"/>
                </a:cubicBezTo>
                <a:cubicBezTo>
                  <a:pt x="1527018" y="323085"/>
                  <a:pt x="1345306" y="365618"/>
                  <a:pt x="1170359" y="439563"/>
                </a:cubicBezTo>
                <a:lnTo>
                  <a:pt x="1170359" y="439563"/>
                </a:lnTo>
                <a:cubicBezTo>
                  <a:pt x="1149940" y="444229"/>
                  <a:pt x="1129843" y="450168"/>
                  <a:pt x="1110170" y="457333"/>
                </a:cubicBezTo>
                <a:cubicBezTo>
                  <a:pt x="879506" y="556501"/>
                  <a:pt x="674521" y="694074"/>
                  <a:pt x="502554" y="876932"/>
                </a:cubicBezTo>
                <a:cubicBezTo>
                  <a:pt x="170085" y="1230496"/>
                  <a:pt x="4883" y="1652617"/>
                  <a:pt x="1672" y="2138022"/>
                </a:cubicBezTo>
                <a:cubicBezTo>
                  <a:pt x="67" y="2368802"/>
                  <a:pt x="1672" y="2599581"/>
                  <a:pt x="1672" y="2830361"/>
                </a:cubicBezTo>
                <a:cubicBezTo>
                  <a:pt x="1672" y="2846067"/>
                  <a:pt x="-3257" y="2863608"/>
                  <a:pt x="13137" y="2881951"/>
                </a:cubicBezTo>
                <a:cubicBezTo>
                  <a:pt x="51314" y="2833686"/>
                  <a:pt x="63695" y="2776937"/>
                  <a:pt x="87885" y="2726263"/>
                </a:cubicBezTo>
                <a:cubicBezTo>
                  <a:pt x="241394" y="2404685"/>
                  <a:pt x="457614" y="2161639"/>
                  <a:pt x="839380" y="2125755"/>
                </a:cubicBezTo>
                <a:lnTo>
                  <a:pt x="839380" y="2125755"/>
                </a:lnTo>
                <a:lnTo>
                  <a:pt x="2688253" y="2125182"/>
                </a:lnTo>
                <a:lnTo>
                  <a:pt x="4565901" y="2125182"/>
                </a:lnTo>
                <a:cubicBezTo>
                  <a:pt x="4653031" y="2125182"/>
                  <a:pt x="4653031" y="2125182"/>
                  <a:pt x="4653260" y="2214605"/>
                </a:cubicBezTo>
                <a:cubicBezTo>
                  <a:pt x="4653260" y="2283392"/>
                  <a:pt x="4653260" y="2352178"/>
                  <a:pt x="4653260" y="2420965"/>
                </a:cubicBezTo>
                <a:cubicBezTo>
                  <a:pt x="4653260" y="2450773"/>
                  <a:pt x="4659909" y="2478287"/>
                  <a:pt x="4689832" y="2493191"/>
                </a:cubicBezTo>
                <a:cubicBezTo>
                  <a:pt x="4719754" y="2508095"/>
                  <a:pt x="4749562" y="2502592"/>
                  <a:pt x="4774898" y="2481727"/>
                </a:cubicBezTo>
                <a:cubicBezTo>
                  <a:pt x="4846436" y="2421882"/>
                  <a:pt x="4917401" y="2361121"/>
                  <a:pt x="4988595" y="2300703"/>
                </a:cubicBezTo>
                <a:lnTo>
                  <a:pt x="4988595" y="2300703"/>
                </a:lnTo>
                <a:cubicBezTo>
                  <a:pt x="4998569" y="2295166"/>
                  <a:pt x="5008188" y="2289009"/>
                  <a:pt x="5017371" y="2282245"/>
                </a:cubicBezTo>
                <a:cubicBezTo>
                  <a:pt x="5398220" y="1966892"/>
                  <a:pt x="5778955" y="1651356"/>
                  <a:pt x="6159575" y="1335625"/>
                </a:cubicBezTo>
                <a:cubicBezTo>
                  <a:pt x="6232488" y="1273717"/>
                  <a:pt x="6233176" y="1230496"/>
                  <a:pt x="6157969" y="116812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16200000" scaled="0"/>
          </a:gradFill>
          <a:ln w="12700" cap="sq">
            <a:noFill/>
            <a:miter/>
          </a:ln>
          <a:effectLst>
            <a:outerShdw dist="381000" blurRad="330200" dir="5400000" sx="90000" sy="90000" kx="0" ky="0" algn="t" rotWithShape="0">
              <a:schemeClr val="accent3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954504" y="3848088"/>
            <a:ext cx="4709055" cy="9144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80808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AppArmor restricts file access/paths; seccomp restricts syscalls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944475" y="3378663"/>
            <a:ext cx="4723525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14729D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How is AppArmor different from seccomp?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993927" y="5250883"/>
            <a:ext cx="4963255" cy="9144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80808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PID namespace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987384" y="4776164"/>
            <a:ext cx="4969416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B3D73B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Which namespace is responsible for isolating process IDs?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902374" y="2444110"/>
            <a:ext cx="4232430" cy="9144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80808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To restrict syscalls and reduce kernel attack surface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903744" y="1954535"/>
            <a:ext cx="4234156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What is the purpose of seccomp in Docker containers?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407563" y="2226088"/>
            <a:ext cx="396376" cy="452675"/>
          </a:xfrm>
          <a:custGeom>
            <a:avLst/>
            <a:gdLst>
              <a:gd name="connsiteX0" fmla="*/ 361901 w 630455"/>
              <a:gd name="connsiteY0" fmla="*/ 82589 h 720001"/>
              <a:gd name="connsiteX1" fmla="*/ 361901 w 630455"/>
              <a:gd name="connsiteY1" fmla="*/ 203034 h 720001"/>
              <a:gd name="connsiteX2" fmla="*/ 427179 w 630455"/>
              <a:gd name="connsiteY2" fmla="*/ 268312 h 720001"/>
              <a:gd name="connsiteX3" fmla="*/ 547624 w 630455"/>
              <a:gd name="connsiteY3" fmla="*/ 268312 h 720001"/>
              <a:gd name="connsiteX4" fmla="*/ 113812 w 630455"/>
              <a:gd name="connsiteY4" fmla="*/ 0 h 720001"/>
              <a:gd name="connsiteX5" fmla="*/ 338847 w 630455"/>
              <a:gd name="connsiteY5" fmla="*/ 0 h 720001"/>
              <a:gd name="connsiteX6" fmla="*/ 340465 w 630455"/>
              <a:gd name="connsiteY6" fmla="*/ 162 h 720001"/>
              <a:gd name="connsiteX7" fmla="*/ 340789 w 630455"/>
              <a:gd name="connsiteY7" fmla="*/ 162 h 720001"/>
              <a:gd name="connsiteX8" fmla="*/ 344106 w 630455"/>
              <a:gd name="connsiteY8" fmla="*/ 809 h 720001"/>
              <a:gd name="connsiteX9" fmla="*/ 344186 w 630455"/>
              <a:gd name="connsiteY9" fmla="*/ 809 h 720001"/>
              <a:gd name="connsiteX10" fmla="*/ 347422 w 630455"/>
              <a:gd name="connsiteY10" fmla="*/ 1942 h 720001"/>
              <a:gd name="connsiteX11" fmla="*/ 347503 w 630455"/>
              <a:gd name="connsiteY11" fmla="*/ 1942 h 720001"/>
              <a:gd name="connsiteX12" fmla="*/ 349040 w 630455"/>
              <a:gd name="connsiteY12" fmla="*/ 2670 h 720001"/>
              <a:gd name="connsiteX13" fmla="*/ 349121 w 630455"/>
              <a:gd name="connsiteY13" fmla="*/ 2670 h 720001"/>
              <a:gd name="connsiteX14" fmla="*/ 350576 w 630455"/>
              <a:gd name="connsiteY14" fmla="*/ 3479 h 720001"/>
              <a:gd name="connsiteX15" fmla="*/ 350819 w 630455"/>
              <a:gd name="connsiteY15" fmla="*/ 3640 h 720001"/>
              <a:gd name="connsiteX16" fmla="*/ 352033 w 630455"/>
              <a:gd name="connsiteY16" fmla="*/ 4449 h 720001"/>
              <a:gd name="connsiteX17" fmla="*/ 352194 w 630455"/>
              <a:gd name="connsiteY17" fmla="*/ 4530 h 720001"/>
              <a:gd name="connsiteX18" fmla="*/ 353408 w 630455"/>
              <a:gd name="connsiteY18" fmla="*/ 5501 h 720001"/>
              <a:gd name="connsiteX19" fmla="*/ 353651 w 630455"/>
              <a:gd name="connsiteY19" fmla="*/ 5743 h 720001"/>
              <a:gd name="connsiteX20" fmla="*/ 354864 w 630455"/>
              <a:gd name="connsiteY20" fmla="*/ 6876 h 720001"/>
              <a:gd name="connsiteX21" fmla="*/ 623418 w 630455"/>
              <a:gd name="connsiteY21" fmla="*/ 275430 h 720001"/>
              <a:gd name="connsiteX22" fmla="*/ 624551 w 630455"/>
              <a:gd name="connsiteY22" fmla="*/ 276643 h 720001"/>
              <a:gd name="connsiteX23" fmla="*/ 624793 w 630455"/>
              <a:gd name="connsiteY23" fmla="*/ 276886 h 720001"/>
              <a:gd name="connsiteX24" fmla="*/ 625764 w 630455"/>
              <a:gd name="connsiteY24" fmla="*/ 278180 h 720001"/>
              <a:gd name="connsiteX25" fmla="*/ 625845 w 630455"/>
              <a:gd name="connsiteY25" fmla="*/ 278342 h 720001"/>
              <a:gd name="connsiteX26" fmla="*/ 626734 w 630455"/>
              <a:gd name="connsiteY26" fmla="*/ 279637 h 720001"/>
              <a:gd name="connsiteX27" fmla="*/ 626896 w 630455"/>
              <a:gd name="connsiteY27" fmla="*/ 279798 h 720001"/>
              <a:gd name="connsiteX28" fmla="*/ 627705 w 630455"/>
              <a:gd name="connsiteY28" fmla="*/ 281254 h 720001"/>
              <a:gd name="connsiteX29" fmla="*/ 628433 w 630455"/>
              <a:gd name="connsiteY29" fmla="*/ 282791 h 720001"/>
              <a:gd name="connsiteX30" fmla="*/ 629646 w 630455"/>
              <a:gd name="connsiteY30" fmla="*/ 286107 h 720001"/>
              <a:gd name="connsiteX31" fmla="*/ 630293 w 630455"/>
              <a:gd name="connsiteY31" fmla="*/ 289424 h 720001"/>
              <a:gd name="connsiteX32" fmla="*/ 630293 w 630455"/>
              <a:gd name="connsiteY32" fmla="*/ 289667 h 720001"/>
              <a:gd name="connsiteX33" fmla="*/ 630455 w 630455"/>
              <a:gd name="connsiteY33" fmla="*/ 291285 h 720001"/>
              <a:gd name="connsiteX34" fmla="*/ 630455 w 630455"/>
              <a:gd name="connsiteY34" fmla="*/ 292579 h 720001"/>
              <a:gd name="connsiteX35" fmla="*/ 630455 w 630455"/>
              <a:gd name="connsiteY35" fmla="*/ 606189 h 720001"/>
              <a:gd name="connsiteX36" fmla="*/ 516644 w 630455"/>
              <a:gd name="connsiteY36" fmla="*/ 720001 h 720001"/>
              <a:gd name="connsiteX37" fmla="*/ 113812 w 630455"/>
              <a:gd name="connsiteY37" fmla="*/ 720001 h 720001"/>
              <a:gd name="connsiteX38" fmla="*/ 0 w 630455"/>
              <a:gd name="connsiteY38" fmla="*/ 606189 h 720001"/>
              <a:gd name="connsiteX39" fmla="*/ 0 w 630455"/>
              <a:gd name="connsiteY39" fmla="*/ 113812 h 720001"/>
              <a:gd name="connsiteX40" fmla="*/ 113812 w 630455"/>
              <a:gd name="connsiteY40" fmla="*/ 0 h 720001"/>
            </a:gdLst>
            <a:rect l="l" t="t" r="r" b="b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716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346814" y="3622318"/>
            <a:ext cx="452675" cy="426656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716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3342933" y="4917400"/>
            <a:ext cx="452675" cy="452675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7163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Questions &amp; Answers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0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1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1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1" flipV="0">
            <a:off x="243987" y="1775821"/>
            <a:ext cx="4570320" cy="428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802944" y="568516"/>
            <a:ext cx="7363156" cy="1208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Lab &amp; Hands-on 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245101" y="2916473"/>
            <a:ext cx="6387460" cy="26872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r"/>
            <a:r>
              <a:rPr kumimoji="1" lang="en-US" altLang="zh-CN" sz="3200" i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Securing Docker Containers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5527344" y="1635316"/>
            <a:ext cx="3172156" cy="9417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Part-06</a:t>
            </a:r>
            <a:endParaRPr kumimoji="1" lang="zh-CN" altLang="en-US"/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6336293" y="800100"/>
            <a:ext cx="561172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584839" y="1552880"/>
            <a:ext cx="5563589" cy="24792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/>
            <a:r>
              <a:rPr kumimoji="1" lang="en-US" altLang="zh-CN" sz="65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Thanks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84838" y="4323189"/>
            <a:ext cx="4545961" cy="77263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Karthikeyan Vaiyapuri</a:t>
            </a:r>
            <a:endParaRPr kumimoji="1" lang="zh-CN" alt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-88900" y="-7620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013823" y="663933"/>
            <a:ext cx="2430053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Main Components: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75003" y="1742797"/>
            <a:ext cx="2496252" cy="1548108"/>
          </a:xfrm>
          <a:prstGeom prst="wedgeRectCallout">
            <a:avLst>
              <a:gd name="adj1" fmla="val -37592"/>
              <a:gd name="adj2" fmla="val 59608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57150" cap="rnd">
            <a:noFill/>
            <a:round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55158" y="1878018"/>
            <a:ext cx="2821742" cy="15461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CLI:
Frontend interface for
users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739697" y="3977397"/>
            <a:ext cx="3029652" cy="1878908"/>
          </a:xfrm>
          <a:prstGeom prst="wedgeRectCallout">
            <a:avLst>
              <a:gd name="adj1" fmla="val -37775"/>
              <a:gd name="adj2" fmla="val 60195"/>
            </a:avLst>
          </a:prstGeom>
          <a:solidFill>
            <a:schemeClr val="accent1"/>
          </a:solidFill>
          <a:ln w="57150" cap="rnd">
            <a:noFill/>
            <a:round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843651" y="4113218"/>
            <a:ext cx="2821742" cy="15461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Engine:
Docker daemon (dockerd):
Manages images,
containers
Container runtime:
(default: runc)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755290" y="1145297"/>
            <a:ext cx="3029652" cy="1878908"/>
          </a:xfrm>
          <a:prstGeom prst="wedgeRectCallout">
            <a:avLst>
              <a:gd name="adj1" fmla="val -37592"/>
              <a:gd name="adj2" fmla="val 59608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 w="57150" cap="rnd">
            <a:noFill/>
            <a:round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859245" y="1281118"/>
            <a:ext cx="2821742" cy="15461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Container:
Actual running process
isolated by
namespaces/cgroups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Architecture Summary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2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3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  <p:pic>
        <p:nvPicPr>
          <p:cNvPr id="14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381000" y="3390900"/>
            <a:ext cx="736600" cy="736600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>
          <a:blip r:embed="rId3">
            <a:alphaModFix amt="100000"/>
          </a:blip>
          <a:srcRect l="11758" t="0" r="20002" b="0"/>
          <a:stretch>
            <a:fillRect/>
          </a:stretch>
        </p:blipFill>
        <p:spPr>
          <a:xfrm rot="0" flipH="0" flipV="0">
            <a:off x="1336022" y="5978285"/>
            <a:ext cx="683278" cy="56072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>
          <a:blip r:embed="rId4">
            <a:alphaModFix amt="100000"/>
          </a:blip>
          <a:srcRect l="23129" t="30370" r="23107" b="30505"/>
          <a:stretch>
            <a:fillRect/>
          </a:stretch>
        </p:blipFill>
        <p:spPr>
          <a:xfrm rot="0" flipH="0" flipV="0">
            <a:off x="3476559" y="3189141"/>
            <a:ext cx="847791" cy="616964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 rot="0" flipH="0" flipV="0">
            <a:off x="9258300" y="1143000"/>
            <a:ext cx="1409700" cy="495300"/>
          </a:xfrm>
          <a:prstGeom prst="rect"/>
          <a:gradFill>
            <a:gsLst>
              <a:gs pos="0">
                <a:srgbClr val="22AACF">
                  <a:alpha val="100000"/>
                </a:srgbClr>
              </a:gs>
              <a:gs pos="100000">
                <a:srgbClr val="14729D">
                  <a:alpha val="100000"/>
                </a:srgbClr>
              </a:gs>
            </a:gsLst>
            <a:lin ang="3000000" scaled="0"/>
          </a:gradFill>
          <a:ln w="25400">
            <a:solidFill>
              <a:srgbClr val="14729D">
                <a:alpha val="50000"/>
              </a:srgb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9296400" y="1314450"/>
            <a:ext cx="1270000" cy="165100"/>
          </a:xfrm>
          <a:prstGeom prst="rect"/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CLI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8661400" y="2082800"/>
            <a:ext cx="2540000" cy="685800"/>
          </a:xfrm>
          <a:prstGeom prst="rect"/>
          <a:gradFill>
            <a:gsLst>
              <a:gs pos="0">
                <a:srgbClr val="22AACF">
                  <a:alpha val="100000"/>
                </a:srgbClr>
              </a:gs>
              <a:gs pos="100000">
                <a:srgbClr val="14729D">
                  <a:alpha val="100000"/>
                </a:srgbClr>
              </a:gs>
            </a:gsLst>
            <a:lin ang="3000000" scaled="0"/>
          </a:gradFill>
          <a:ln w="25400">
            <a:solidFill>
              <a:srgbClr val="14729D">
                <a:alpha val="50000"/>
              </a:srgb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8826500" y="2241550"/>
            <a:ext cx="2209800" cy="330200"/>
          </a:xfrm>
          <a:prstGeom prst="rect"/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Docker Daemon
(dockerd + containerd)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9220200" y="3162300"/>
            <a:ext cx="1333500" cy="546100"/>
          </a:xfrm>
          <a:prstGeom prst="rect"/>
          <a:gradFill>
            <a:gsLst>
              <a:gs pos="0">
                <a:srgbClr val="22AACF">
                  <a:alpha val="100000"/>
                </a:srgbClr>
              </a:gs>
              <a:gs pos="100000">
                <a:srgbClr val="14729D">
                  <a:alpha val="100000"/>
                </a:srgbClr>
              </a:gs>
            </a:gsLst>
            <a:lin ang="3000000" scaled="0"/>
          </a:gradFill>
          <a:ln w="25400">
            <a:solidFill>
              <a:srgbClr val="14729D">
                <a:alpha val="50000"/>
              </a:srgb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9258300" y="3282950"/>
            <a:ext cx="1270000" cy="330200"/>
          </a:xfrm>
          <a:prstGeom prst="rect"/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runc
(OCI runtime)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9080500" y="4152900"/>
            <a:ext cx="1701800" cy="914400"/>
          </a:xfrm>
          <a:prstGeom prst="rect"/>
          <a:gradFill>
            <a:gsLst>
              <a:gs pos="0">
                <a:srgbClr val="22AACF">
                  <a:alpha val="100000"/>
                </a:srgbClr>
              </a:gs>
              <a:gs pos="100000">
                <a:srgbClr val="14729D">
                  <a:alpha val="100000"/>
                </a:srgbClr>
              </a:gs>
            </a:gsLst>
            <a:lin ang="3000000" scaled="0"/>
          </a:gradFill>
          <a:ln w="25400">
            <a:solidFill>
              <a:srgbClr val="14729D">
                <a:alpha val="50000"/>
              </a:srgb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9296400" y="4273550"/>
            <a:ext cx="1270000" cy="660400"/>
          </a:xfrm>
          <a:prstGeom prst="rect"/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Linux Kernel
-Namespace
-Cgroups
-Overlay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rot="0" flipH="0" flipV="0">
            <a:off x="8699500" y="5511800"/>
            <a:ext cx="2540000" cy="609600"/>
          </a:xfrm>
          <a:prstGeom prst="rect"/>
          <a:gradFill>
            <a:gsLst>
              <a:gs pos="0">
                <a:srgbClr val="22AACF">
                  <a:alpha val="100000"/>
                </a:srgbClr>
              </a:gs>
              <a:gs pos="100000">
                <a:srgbClr val="14729D">
                  <a:alpha val="100000"/>
                </a:srgbClr>
              </a:gs>
            </a:gsLst>
            <a:lin ang="3000000" scaled="0"/>
          </a:gradFill>
          <a:ln w="25400">
            <a:solidFill>
              <a:srgbClr val="14729D">
                <a:alpha val="50000"/>
              </a:srgb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 rot="0" flipH="0" flipV="0">
            <a:off x="9144000" y="5734050"/>
            <a:ext cx="1803400" cy="165100"/>
          </a:xfrm>
          <a:prstGeom prst="rect"/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Containerized Process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rot="0" flipH="0" flipV="0">
            <a:off x="9791700" y="1752600"/>
            <a:ext cx="346710" cy="263236"/>
          </a:xfrm>
          <a:prstGeom prst="downArrow"/>
          <a:solidFill>
            <a:srgbClr val="22AACF">
              <a:alpha val="100000"/>
            </a:srgbClr>
          </a:solidFill>
          <a:ln w="63500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 rot="0" flipH="0" flipV="0">
            <a:off x="9791700" y="2832100"/>
            <a:ext cx="346710" cy="263236"/>
          </a:xfrm>
          <a:prstGeom prst="downArrow"/>
          <a:solidFill>
            <a:srgbClr val="22AACF">
              <a:alpha val="100000"/>
            </a:srgbClr>
          </a:solidFill>
          <a:ln w="63500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 rot="0" flipH="0" flipV="0">
            <a:off x="9791700" y="3797300"/>
            <a:ext cx="346710" cy="263236"/>
          </a:xfrm>
          <a:prstGeom prst="downArrow"/>
          <a:solidFill>
            <a:srgbClr val="22AACF">
              <a:alpha val="100000"/>
            </a:srgbClr>
          </a:solidFill>
          <a:ln w="63500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 rot="0" flipH="0" flipV="0">
            <a:off x="9791700" y="5156200"/>
            <a:ext cx="346710" cy="263236"/>
          </a:xfrm>
          <a:prstGeom prst="downArrow"/>
          <a:solidFill>
            <a:srgbClr val="22AACF">
              <a:alpha val="100000"/>
            </a:srgbClr>
          </a:solidFill>
          <a:ln w="63500">
            <a:solidFill>
              <a:schemeClr val="accent1">
                <a:alpha val="100000"/>
              </a:schemeClr>
            </a:solidFill>
            <a:prstDash val="solid"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architecture - different View</a:t>
            </a: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5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  <p:pic>
        <p:nvPicPr>
          <p:cNvPr id="6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2755900" y="1257300"/>
            <a:ext cx="6235700" cy="4676775"/>
          </a:xfrm>
          <a:prstGeom prst="rect">
            <a:avLst/>
          </a:prstGeom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5412418" y="3000085"/>
            <a:ext cx="1354464" cy="1354464"/>
          </a:xfrm>
          <a:prstGeom prst="roundRect">
            <a:avLst>
              <a:gd name="adj" fmla="val 7500"/>
            </a:avLst>
          </a:prstGeom>
          <a:gradFill>
            <a:gsLst>
              <a:gs pos="1000">
                <a:schemeClr val="accent2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700000" scaled="0"/>
          </a:gradFill>
          <a:ln w="12700" cap="sq">
            <a:noFill/>
            <a:miter/>
          </a:ln>
          <a:effectLst>
            <a:outerShdw dist="190500" blurRad="330200" dir="5400000" sx="90000" sy="90000" kx="0" ky="0" algn="t" rotWithShape="0">
              <a:schemeClr val="accent2">
                <a:lumMod val="75000"/>
                <a:alpha val="25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5828067" y="3393959"/>
            <a:ext cx="523166" cy="566717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140489" y="1543262"/>
            <a:ext cx="1354464" cy="1354464"/>
          </a:xfrm>
          <a:prstGeom prst="roundRect">
            <a:avLst>
              <a:gd name="adj" fmla="val 7500"/>
            </a:avLst>
          </a:prstGeom>
          <a:gradFill>
            <a:gsLst>
              <a:gs pos="1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 w="12700" cap="sq">
            <a:noFill/>
            <a:miter/>
          </a:ln>
          <a:effectLst>
            <a:outerShdw dist="190500" blurRad="330200" dir="5400000" sx="90000" sy="90000" kx="0" ky="0" algn="t" rotWithShape="0">
              <a:schemeClr val="accent1">
                <a:lumMod val="75000"/>
                <a:alpha val="25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579529" y="1948470"/>
            <a:ext cx="476384" cy="544048"/>
          </a:xfrm>
          <a:custGeom>
            <a:avLst/>
            <a:gdLst>
              <a:gd name="connsiteX0" fmla="*/ 361901 w 630455"/>
              <a:gd name="connsiteY0" fmla="*/ 82589 h 720001"/>
              <a:gd name="connsiteX1" fmla="*/ 361901 w 630455"/>
              <a:gd name="connsiteY1" fmla="*/ 203034 h 720001"/>
              <a:gd name="connsiteX2" fmla="*/ 427179 w 630455"/>
              <a:gd name="connsiteY2" fmla="*/ 268312 h 720001"/>
              <a:gd name="connsiteX3" fmla="*/ 547624 w 630455"/>
              <a:gd name="connsiteY3" fmla="*/ 268312 h 720001"/>
              <a:gd name="connsiteX4" fmla="*/ 113812 w 630455"/>
              <a:gd name="connsiteY4" fmla="*/ 0 h 720001"/>
              <a:gd name="connsiteX5" fmla="*/ 338847 w 630455"/>
              <a:gd name="connsiteY5" fmla="*/ 0 h 720001"/>
              <a:gd name="connsiteX6" fmla="*/ 340465 w 630455"/>
              <a:gd name="connsiteY6" fmla="*/ 162 h 720001"/>
              <a:gd name="connsiteX7" fmla="*/ 340789 w 630455"/>
              <a:gd name="connsiteY7" fmla="*/ 162 h 720001"/>
              <a:gd name="connsiteX8" fmla="*/ 344106 w 630455"/>
              <a:gd name="connsiteY8" fmla="*/ 809 h 720001"/>
              <a:gd name="connsiteX9" fmla="*/ 344186 w 630455"/>
              <a:gd name="connsiteY9" fmla="*/ 809 h 720001"/>
              <a:gd name="connsiteX10" fmla="*/ 347422 w 630455"/>
              <a:gd name="connsiteY10" fmla="*/ 1942 h 720001"/>
              <a:gd name="connsiteX11" fmla="*/ 347503 w 630455"/>
              <a:gd name="connsiteY11" fmla="*/ 1942 h 720001"/>
              <a:gd name="connsiteX12" fmla="*/ 349040 w 630455"/>
              <a:gd name="connsiteY12" fmla="*/ 2670 h 720001"/>
              <a:gd name="connsiteX13" fmla="*/ 349121 w 630455"/>
              <a:gd name="connsiteY13" fmla="*/ 2670 h 720001"/>
              <a:gd name="connsiteX14" fmla="*/ 350576 w 630455"/>
              <a:gd name="connsiteY14" fmla="*/ 3479 h 720001"/>
              <a:gd name="connsiteX15" fmla="*/ 350819 w 630455"/>
              <a:gd name="connsiteY15" fmla="*/ 3640 h 720001"/>
              <a:gd name="connsiteX16" fmla="*/ 352033 w 630455"/>
              <a:gd name="connsiteY16" fmla="*/ 4449 h 720001"/>
              <a:gd name="connsiteX17" fmla="*/ 352194 w 630455"/>
              <a:gd name="connsiteY17" fmla="*/ 4530 h 720001"/>
              <a:gd name="connsiteX18" fmla="*/ 353408 w 630455"/>
              <a:gd name="connsiteY18" fmla="*/ 5501 h 720001"/>
              <a:gd name="connsiteX19" fmla="*/ 353651 w 630455"/>
              <a:gd name="connsiteY19" fmla="*/ 5743 h 720001"/>
              <a:gd name="connsiteX20" fmla="*/ 354864 w 630455"/>
              <a:gd name="connsiteY20" fmla="*/ 6876 h 720001"/>
              <a:gd name="connsiteX21" fmla="*/ 623418 w 630455"/>
              <a:gd name="connsiteY21" fmla="*/ 275430 h 720001"/>
              <a:gd name="connsiteX22" fmla="*/ 624551 w 630455"/>
              <a:gd name="connsiteY22" fmla="*/ 276643 h 720001"/>
              <a:gd name="connsiteX23" fmla="*/ 624793 w 630455"/>
              <a:gd name="connsiteY23" fmla="*/ 276886 h 720001"/>
              <a:gd name="connsiteX24" fmla="*/ 625764 w 630455"/>
              <a:gd name="connsiteY24" fmla="*/ 278180 h 720001"/>
              <a:gd name="connsiteX25" fmla="*/ 625845 w 630455"/>
              <a:gd name="connsiteY25" fmla="*/ 278342 h 720001"/>
              <a:gd name="connsiteX26" fmla="*/ 626734 w 630455"/>
              <a:gd name="connsiteY26" fmla="*/ 279637 h 720001"/>
              <a:gd name="connsiteX27" fmla="*/ 626896 w 630455"/>
              <a:gd name="connsiteY27" fmla="*/ 279798 h 720001"/>
              <a:gd name="connsiteX28" fmla="*/ 627705 w 630455"/>
              <a:gd name="connsiteY28" fmla="*/ 281254 h 720001"/>
              <a:gd name="connsiteX29" fmla="*/ 628433 w 630455"/>
              <a:gd name="connsiteY29" fmla="*/ 282791 h 720001"/>
              <a:gd name="connsiteX30" fmla="*/ 629646 w 630455"/>
              <a:gd name="connsiteY30" fmla="*/ 286107 h 720001"/>
              <a:gd name="connsiteX31" fmla="*/ 630293 w 630455"/>
              <a:gd name="connsiteY31" fmla="*/ 289424 h 720001"/>
              <a:gd name="connsiteX32" fmla="*/ 630293 w 630455"/>
              <a:gd name="connsiteY32" fmla="*/ 289667 h 720001"/>
              <a:gd name="connsiteX33" fmla="*/ 630455 w 630455"/>
              <a:gd name="connsiteY33" fmla="*/ 291285 h 720001"/>
              <a:gd name="connsiteX34" fmla="*/ 630455 w 630455"/>
              <a:gd name="connsiteY34" fmla="*/ 292579 h 720001"/>
              <a:gd name="connsiteX35" fmla="*/ 630455 w 630455"/>
              <a:gd name="connsiteY35" fmla="*/ 606189 h 720001"/>
              <a:gd name="connsiteX36" fmla="*/ 516644 w 630455"/>
              <a:gd name="connsiteY36" fmla="*/ 720001 h 720001"/>
              <a:gd name="connsiteX37" fmla="*/ 113812 w 630455"/>
              <a:gd name="connsiteY37" fmla="*/ 720001 h 720001"/>
              <a:gd name="connsiteX38" fmla="*/ 0 w 630455"/>
              <a:gd name="connsiteY38" fmla="*/ 606189 h 720001"/>
              <a:gd name="connsiteX39" fmla="*/ 0 w 630455"/>
              <a:gd name="connsiteY39" fmla="*/ 113812 h 720001"/>
              <a:gd name="connsiteX40" fmla="*/ 113812 w 630455"/>
              <a:gd name="connsiteY40" fmla="*/ 0 h 720001"/>
            </a:gdLst>
            <a:rect l="l" t="t" r="r" b="b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4684347" y="1543262"/>
            <a:ext cx="1354464" cy="1354464"/>
          </a:xfrm>
          <a:prstGeom prst="roundRect">
            <a:avLst>
              <a:gd name="adj" fmla="val 7500"/>
            </a:avLst>
          </a:prstGeom>
          <a:gradFill>
            <a:gsLst>
              <a:gs pos="1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 w="12700" cap="sq">
            <a:noFill/>
            <a:miter/>
          </a:ln>
          <a:effectLst>
            <a:outerShdw dist="190500" blurRad="330200" dir="5400000" sx="90000" sy="90000" kx="0" ky="0" algn="t" rotWithShape="0">
              <a:schemeClr val="accent1">
                <a:lumMod val="75000"/>
                <a:alpha val="25000"/>
              </a:schemeClr>
            </a:outerShdw>
          </a:effectLst>
        </p:spPr>
        <p:txBody>
          <a:bodyPr vert="horz" wrap="square" lIns="45720" tIns="22860" rIns="45720" bIns="2286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5067931" y="1926846"/>
            <a:ext cx="587297" cy="587297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60400" y="1130300"/>
            <a:ext cx="3676810" cy="80471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Namespaces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842090" y="1130300"/>
            <a:ext cx="3676810" cy="80471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Control Groups (cgroups)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60400" y="2007216"/>
            <a:ext cx="3676810" cy="10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isolate what a process can see.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3654425" y="4333528"/>
            <a:ext cx="5200650" cy="5368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14729D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Union Filesystems (OverlayFS)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619625" y="5923144"/>
            <a:ext cx="3651250" cy="559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Eﬃcient storage + fast deploys.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7842091" y="2007216"/>
            <a:ext cx="3676810" cy="6101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limits what resources it can use.
- Examples:</a:t>
            </a:r>
            <a:r>
              <a:rPr kumimoji="1" lang="en-US" altLang="zh-CN" sz="1000" i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
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Core Building Blocks of Container Isolation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17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18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  <p:graphicFrame>
        <p:nvGraphicFramePr>
          <p:cNvPr id="19" name="表格 19"/>
          <p:cNvGraphicFramePr>
            <a:graphicFrameLocks noGrp="1"/>
          </p:cNvGraphicFramePr>
          <p:nvPr/>
        </p:nvGraphicFramePr>
        <p:xfrm rot="0" flipH="0" flipV="0">
          <a:off x="1028700" y="2616200"/>
          <a:ext cx="2943860" cy="2617903"/>
        </p:xfrm>
        <a:graphic>
          <a:graphicData uri="http://schemas.openxmlformats.org/drawingml/2006/table">
            <a:tbl>
              <a:tblGrid>
                <a:gridCol w="800086"/>
                <a:gridCol w="2143774"/>
              </a:tblGrid>
              <a:tr h="316135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FFFF">
                              <a:alpha val="100000"/>
                            </a:srgbClr>
                          </a:solidFill>
                        </a:rPr>
                        <a:t>Namespace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bg1"/>
                      </a:solidFill>
                      <a:prstDash val="solid"/>
                    </a:lnL>
                    <a:lnR w="0" cap="flat" cmpd="sng" algn="ctr">
                      <a:solidFill>
                        <a:schemeClr val="bg1"/>
                      </a:solidFill>
                      <a:prstDash val="solid"/>
                    </a:lnR>
                    <a:lnT w="0" cap="flat" cmpd="sng" algn="ctr">
                      <a:solidFill>
                        <a:schemeClr val="bg1"/>
                      </a:solidFill>
                      <a:prstDash val="soli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FFFF">
                              <a:alpha val="100000"/>
                            </a:srgbClr>
                          </a:solidFill>
                        </a:rPr>
                        <a:t> Isolates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bg1"/>
                      </a:solidFill>
                      <a:prstDash val="solid"/>
                    </a:lnL>
                    <a:lnR w="0" cap="flat" cmpd="sng" algn="ctr">
                      <a:solidFill>
                        <a:schemeClr val="bg1"/>
                      </a:solidFill>
                      <a:prstDash val="solid"/>
                    </a:lnR>
                    <a:lnT w="0" cap="flat" cmpd="sng" algn="ctr">
                      <a:solidFill>
                        <a:schemeClr val="bg1"/>
                      </a:solidFill>
                      <a:prstDash val="soli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FFFF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bg1"/>
                      </a:solidFill>
                      <a:prstDash val="solid"/>
                    </a:lnL>
                    <a:lnR w="0" cap="flat" cmpd="sng" algn="ctr">
                      <a:solidFill>
                        <a:schemeClr val="bg1"/>
                      </a:solidFill>
                      <a:prstDash val="solid"/>
                    </a:lnR>
                    <a:lnT w="0" cap="flat" cmpd="sng" algn="ctr">
                      <a:solidFill>
                        <a:schemeClr val="bg1"/>
                      </a:solidFill>
                      <a:prstDash val="soli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FFFF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bg1"/>
                      </a:solidFill>
                      <a:prstDash val="solid"/>
                    </a:lnL>
                    <a:lnR w="0" cap="flat" cmpd="sng" algn="ctr">
                      <a:solidFill>
                        <a:schemeClr val="bg1"/>
                      </a:solidFill>
                      <a:prstDash val="solid"/>
                    </a:lnR>
                    <a:lnT w="0" cap="flat" cmpd="sng" algn="ctr">
                      <a:solidFill>
                        <a:schemeClr val="bg1"/>
                      </a:solidFill>
                      <a:prstDash val="soli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FFFF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bg1"/>
                      </a:solidFill>
                      <a:prstDash val="solid"/>
                    </a:lnL>
                    <a:lnR w="0" cap="flat" cmpd="sng" algn="ctr">
                      <a:solidFill>
                        <a:schemeClr val="bg1"/>
                      </a:solidFill>
                      <a:prstDash val="solid"/>
                    </a:lnR>
                    <a:lnT w="0" cap="flat" cmpd="sng" algn="ctr">
                      <a:solidFill>
                        <a:schemeClr val="bg1"/>
                      </a:solidFill>
                      <a:prstDash val="soli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FFFFFF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bg1"/>
                      </a:solidFill>
                      <a:prstDash val="solid"/>
                    </a:lnL>
                    <a:lnR w="0" cap="flat" cmpd="sng" algn="ctr">
                      <a:solidFill>
                        <a:schemeClr val="bg1"/>
                      </a:solidFill>
                      <a:prstDash val="solid"/>
                    </a:lnR>
                    <a:lnT w="0" cap="flat" cmpd="sng" algn="ctr">
                      <a:solidFill>
                        <a:schemeClr val="bg1"/>
                      </a:solidFill>
                      <a:prstDash val="solid"/>
                    </a:lnT>
                    <a:lnB w="25400" cap="flat" cmpd="sng" algn="ctr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393700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pid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0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Process IDs (each container has PID 1)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0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0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489"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mnt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tx1"/>
                      </a:solidFill>
                      <a:prstDash val="solid"/>
                    </a:lnL>
                    <a:lnR w="0" cap="flat" cmpd="sng" algn="ctr">
                      <a:solidFill>
                        <a:schemeClr val="tx1"/>
                      </a:solidFill>
                      <a:prstDash val="sysDash"/>
                    </a:lnR>
                    <a:lnT w="0" cap="flat" cmpd="sng" algn="ctr">
                      <a:solidFill>
                        <a:schemeClr val="tx1"/>
                      </a:solidFill>
                      <a:prstDash val="sysDash"/>
                    </a:lnT>
                    <a:lnB w="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Filesystems and mount points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tx1"/>
                      </a:solidFill>
                      <a:prstDash val="sysDash"/>
                    </a:lnL>
                    <a:lnR w="0" cap="flat" cmpd="sng" algn="ctr">
                      <a:solidFill>
                        <a:schemeClr val="tx1"/>
                      </a:solidFill>
                      <a:prstDash val="sysDash"/>
                    </a:lnR>
                    <a:lnT w="0" cap="flat" cmpd="sng" algn="ctr">
                      <a:solidFill>
                        <a:schemeClr val="tx1"/>
                      </a:solidFill>
                      <a:prstDash val="sysDash"/>
                    </a:lnT>
                    <a:lnB w="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tx1"/>
                      </a:solidFill>
                      <a:prstDash val="sysDash"/>
                    </a:lnL>
                    <a:lnR w="0" cap="flat" cmpd="sng" algn="ctr">
                      <a:solidFill>
                        <a:schemeClr val="tx1"/>
                      </a:solidFill>
                      <a:prstDash val="sysDash"/>
                    </a:lnR>
                    <a:lnT w="0" cap="flat" cmpd="sng" algn="ctr">
                      <a:solidFill>
                        <a:schemeClr val="tx1"/>
                      </a:solidFill>
                      <a:prstDash val="sysDash"/>
                    </a:lnT>
                    <a:lnB w="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tx1"/>
                      </a:solidFill>
                      <a:prstDash val="sysDash"/>
                    </a:lnL>
                    <a:lnR w="0" cap="flat" cmpd="sng" algn="ctr">
                      <a:solidFill>
                        <a:schemeClr val="tx1"/>
                      </a:solidFill>
                      <a:prstDash val="sysDash"/>
                    </a:lnR>
                    <a:lnT w="0" cap="flat" cmpd="sng" algn="ctr">
                      <a:solidFill>
                        <a:schemeClr val="tx1"/>
                      </a:solidFill>
                      <a:prstDash val="sysDash"/>
                    </a:lnT>
                    <a:lnB w="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tx1"/>
                      </a:solidFill>
                      <a:prstDash val="sysDash"/>
                    </a:lnL>
                    <a:lnR w="0" cap="flat" cmpd="sng" algn="ctr">
                      <a:solidFill>
                        <a:schemeClr val="tx1"/>
                      </a:solidFill>
                      <a:prstDash val="solid"/>
                    </a:lnR>
                    <a:lnT w="0" cap="flat" cmpd="sng" algn="ctr">
                      <a:solidFill>
                        <a:schemeClr val="tx1"/>
                      </a:solidFill>
                      <a:prstDash val="sysDash"/>
                    </a:lnT>
                    <a:lnB w="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tx1"/>
                      </a:solidFill>
                      <a:prstDash val="sysDash"/>
                    </a:lnL>
                    <a:lnR w="0" cap="flat" cmpd="sng" algn="ctr">
                      <a:solidFill>
                        <a:schemeClr val="tx1"/>
                      </a:solidFill>
                      <a:prstDash val="solid"/>
                    </a:lnR>
                    <a:lnT w="0" cap="flat" cmpd="sng" algn="ctr">
                      <a:solidFill>
                        <a:schemeClr val="tx1"/>
                      </a:solidFill>
                      <a:prstDash val="sysDash"/>
                    </a:lnT>
                    <a:lnB w="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310489"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net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Network interfaces and stacks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489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ipc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Interprocess communication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10489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uts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Hostname and domain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user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User and group IDs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0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 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62911"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cgroup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1" rowSpan="1"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>
                              <a:alpha val="100000"/>
                            </a:srgbClr>
                          </a:solidFill>
                        </a:rPr>
                        <a:t>(not isolation, but grouping mechanism)</a:t>
                      </a:r>
                      <a:endParaRPr lang="zh-CN" altLang="en-US" dirty="0"/>
                    </a:p>
                  </a:txBody>
                  <a:tcPr anchor="ctr">
                    <a:lnL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L>
                    <a:lnR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R>
                    <a:lnT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T>
                    <a:lnB w="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" name="标题 1"/>
          <p:cNvSpPr txBox="1"/>
          <p:nvPr/>
        </p:nvSpPr>
        <p:spPr>
          <a:xfrm rot="0" flipH="0" flipV="0">
            <a:off x="8184991" y="2502516"/>
            <a:ext cx="2660810" cy="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000" i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Limit memory: memory.max = 256MB
CPU shares: cpu.shares = 1024
Block device throttling
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7842091" y="3137516"/>
            <a:ext cx="3676810" cy="902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Docker automatically sets these limits per container using the
--memory, --cpus, etc., ﬂags.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4784725" y="5542144"/>
            <a:ext cx="4527550" cy="445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0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Common base layers (e.g. Ubuntu) are shared
- Only changes are stored in top read-write layer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4619625" y="5008744"/>
            <a:ext cx="3651250" cy="559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- Docker images use layered ﬁlesystems so that:</a:t>
            </a:r>
            <a:endParaRPr kumimoji="1" lang="zh-CN" alt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1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0" t="0" r="0" b="0"/>
          <a:stretch>
            <a:fillRect/>
          </a:stretch>
        </p:blipFill>
        <p:spPr>
          <a:xfrm rot="0" flipH="1" flipV="0">
            <a:off x="243987" y="1775821"/>
            <a:ext cx="4570320" cy="42820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447344" y="568516"/>
            <a:ext cx="11516056" cy="12084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5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Security Best Practices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5245101" y="3729273"/>
            <a:ext cx="6387460" cy="18744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r"/>
            <a:r>
              <a:rPr kumimoji="1" lang="en-US" altLang="zh-CN" sz="3200" i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Introduction to container security fundamentals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7356144" y="2067116"/>
            <a:ext cx="3172156" cy="9417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Part-01</a:t>
            </a:r>
            <a:endParaRPr kumimoji="1" lang="zh-CN" alt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60400" y="1452018"/>
            <a:ext cx="3489126" cy="4096579"/>
          </a:xfrm>
          <a:prstGeom prst="round2Diag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790094" y="1617485"/>
            <a:ext cx="3244841" cy="4194897"/>
          </a:xfrm>
          <a:prstGeom prst="round2Diag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78100" y="1742188"/>
            <a:ext cx="832203" cy="5244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3200">
                <a:ln w="15875">
                  <a:solidFill>
                    <a:srgbClr val="3860F4">
                      <a:alpha val="100000"/>
                    </a:srgbClr>
                  </a:solidFill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978102" y="3139543"/>
            <a:ext cx="2890712" cy="221712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Containers are Just process.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812733" y="1720200"/>
            <a:ext cx="112169" cy="11079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978104" y="2355488"/>
            <a:ext cx="2890712" cy="69524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Containers are Just process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4337537" y="1452018"/>
            <a:ext cx="3489126" cy="4096579"/>
          </a:xfrm>
          <a:prstGeom prst="round2Diag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467229" y="1617485"/>
            <a:ext cx="3244841" cy="4194897"/>
          </a:xfrm>
          <a:prstGeom prst="round2DiagRect">
            <a:avLst/>
          </a:prstGeom>
          <a:solidFill>
            <a:schemeClr val="bg1"/>
          </a:solidFill>
          <a:ln w="127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655236" y="1742188"/>
            <a:ext cx="832203" cy="5244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3200">
                <a:ln w="15875">
                  <a:solidFill>
                    <a:srgbClr val="89C700">
                      <a:alpha val="100000"/>
                    </a:srgbClr>
                  </a:solidFill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655239" y="3139543"/>
            <a:ext cx="2890712" cy="221712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Default Docker Behavior Isn't Always Secure.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7489869" y="1720200"/>
            <a:ext cx="112169" cy="110793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655240" y="2355488"/>
            <a:ext cx="2890712" cy="69524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14729D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Default Docker Behavior Isn't Always Secure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8029774" y="1452018"/>
            <a:ext cx="3489126" cy="4096579"/>
          </a:xfrm>
          <a:prstGeom prst="round2Diag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8159467" y="1617485"/>
            <a:ext cx="3244841" cy="4194897"/>
          </a:xfrm>
          <a:prstGeom prst="round2Diag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8347475" y="1742188"/>
            <a:ext cx="832203" cy="52449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3200">
                <a:ln w="15875">
                  <a:solidFill>
                    <a:srgbClr val="3860F4">
                      <a:alpha val="100000"/>
                    </a:srgbClr>
                  </a:solidFill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8347477" y="3139543"/>
            <a:ext cx="2890712" cy="2217124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Containers Multiply Risk Quickly.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11182107" y="1720200"/>
            <a:ext cx="112169" cy="11079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8347478" y="2355488"/>
            <a:ext cx="2890712" cy="69524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2AAC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Containers Multiply Risk Quickly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541300" y="228600"/>
            <a:ext cx="11124920" cy="43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2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Why Do Containers Need Dedicated Security?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1" flipV="1">
            <a:off x="293341" y="289559"/>
            <a:ext cx="173236" cy="124921"/>
          </a:xfrm>
          <a:custGeom>
            <a:avLst/>
            <a:gdLst/>
            <a:rect l="l" t="t" r="r" b="b"/>
            <a:pathLst>
              <a:path w="121644" h="124921">
                <a:moveTo>
                  <a:pt x="86420" y="0"/>
                </a:moveTo>
                <a:lnTo>
                  <a:pt x="106489" y="0"/>
                </a:lnTo>
                <a:cubicBezTo>
                  <a:pt x="111131" y="0"/>
                  <a:pt x="114817" y="1297"/>
                  <a:pt x="117548" y="3891"/>
                </a:cubicBezTo>
                <a:cubicBezTo>
                  <a:pt x="120278" y="6485"/>
                  <a:pt x="121644" y="10103"/>
                  <a:pt x="121644" y="14745"/>
                </a:cubicBezTo>
                <a:lnTo>
                  <a:pt x="121644" y="61846"/>
                </a:lnTo>
                <a:cubicBezTo>
                  <a:pt x="121644" y="80413"/>
                  <a:pt x="117548" y="95568"/>
                  <a:pt x="109356" y="107309"/>
                </a:cubicBezTo>
                <a:cubicBezTo>
                  <a:pt x="101165" y="119050"/>
                  <a:pt x="88331" y="124921"/>
                  <a:pt x="70856" y="124921"/>
                </a:cubicBezTo>
                <a:lnTo>
                  <a:pt x="70856" y="104442"/>
                </a:lnTo>
                <a:cubicBezTo>
                  <a:pt x="85601" y="101711"/>
                  <a:pt x="93246" y="88195"/>
                  <a:pt x="93792" y="63894"/>
                </a:cubicBezTo>
                <a:lnTo>
                  <a:pt x="83143" y="63894"/>
                </a:lnTo>
                <a:cubicBezTo>
                  <a:pt x="74952" y="63894"/>
                  <a:pt x="70856" y="60071"/>
                  <a:pt x="70856" y="52426"/>
                </a:cubicBezTo>
                <a:lnTo>
                  <a:pt x="70856" y="14745"/>
                </a:lnTo>
                <a:cubicBezTo>
                  <a:pt x="70856" y="4915"/>
                  <a:pt x="76044" y="0"/>
                  <a:pt x="86420" y="0"/>
                </a:cubicBezTo>
                <a:close/>
                <a:moveTo>
                  <a:pt x="15564" y="0"/>
                </a:moveTo>
                <a:lnTo>
                  <a:pt x="35633" y="0"/>
                </a:lnTo>
                <a:cubicBezTo>
                  <a:pt x="40275" y="0"/>
                  <a:pt x="43961" y="1297"/>
                  <a:pt x="46691" y="3891"/>
                </a:cubicBezTo>
                <a:cubicBezTo>
                  <a:pt x="49422" y="6485"/>
                  <a:pt x="50787" y="10103"/>
                  <a:pt x="50787" y="14745"/>
                </a:cubicBezTo>
                <a:lnTo>
                  <a:pt x="50787" y="61846"/>
                </a:lnTo>
                <a:cubicBezTo>
                  <a:pt x="50787" y="80413"/>
                  <a:pt x="46691" y="95568"/>
                  <a:pt x="38500" y="107309"/>
                </a:cubicBezTo>
                <a:cubicBezTo>
                  <a:pt x="30308" y="119050"/>
                  <a:pt x="17475" y="124921"/>
                  <a:pt x="0" y="124921"/>
                </a:cubicBezTo>
                <a:lnTo>
                  <a:pt x="0" y="104442"/>
                </a:lnTo>
                <a:cubicBezTo>
                  <a:pt x="14744" y="101711"/>
                  <a:pt x="22390" y="88195"/>
                  <a:pt x="22936" y="63894"/>
                </a:cubicBezTo>
                <a:lnTo>
                  <a:pt x="12287" y="63894"/>
                </a:lnTo>
                <a:cubicBezTo>
                  <a:pt x="4095" y="63894"/>
                  <a:pt x="0" y="60071"/>
                  <a:pt x="0" y="52426"/>
                </a:cubicBezTo>
                <a:lnTo>
                  <a:pt x="0" y="14745"/>
                </a:lnTo>
                <a:cubicBezTo>
                  <a:pt x="0" y="4915"/>
                  <a:pt x="5188" y="0"/>
                  <a:pt x="15564" y="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cxnSp>
        <p:nvCxnSpPr>
          <p:cNvPr id="23" name="标题 1"/>
          <p:cNvCxnSpPr/>
          <p:nvPr/>
        </p:nvCxnSpPr>
        <p:spPr>
          <a:xfrm rot="0" flipH="0" flipV="0">
            <a:off x="293341" y="781562"/>
            <a:ext cx="11898659" cy="0"/>
          </a:xfrm>
          <a:prstGeom prst="line">
            <a:avLst/>
          </a:prstGeom>
          <a:noFill/>
          <a:ln w="38100" cap="sq">
            <a:solidFill>
              <a:schemeClr val="accent1"/>
            </a:solidFill>
            <a:miter/>
          </a:ln>
        </p:spPr>
      </p:cxnSp>
      <p:cxnSp>
        <p:nvCxnSpPr>
          <p:cNvPr id="24" name="标题 1"/>
          <p:cNvCxnSpPr/>
          <p:nvPr/>
        </p:nvCxnSpPr>
        <p:spPr>
          <a:xfrm rot="0" flipH="0" flipV="0">
            <a:off x="293341" y="842522"/>
            <a:ext cx="11898659" cy="0"/>
          </a:xfrm>
          <a:prstGeom prst="line">
            <a:avLst/>
          </a:prstGeom>
          <a:noFill/>
          <a:ln w="9525" cap="sq">
            <a:solidFill>
              <a:schemeClr val="accent1"/>
            </a:solidFill>
            <a:miter/>
          </a:ln>
        </p:spPr>
      </p:cxnSp>
    </p:spTree>
  </p:cSld>
</p:sld>
</file>

<file path=ppt/theme/_rels/theme1.xml.rels><?xml version="1.0" encoding="UTF-8" standalone="yes"?>
<Relationships xmlns="http://schemas.openxmlformats.org/package/2006/relationships">

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AACF"/>
      </a:accent1>
      <a:accent2>
        <a:srgbClr val="14729D"/>
      </a:accent2>
      <a:accent3>
        <a:srgbClr val="B3D73B"/>
      </a:accent3>
      <a:accent4>
        <a:srgbClr val="CAE0EB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