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" name="标题 1"/>
          <p:cNvSpPr/>
          <p:nvPr/>
        </p:nvSpPr>
        <p:spPr>
          <a:xfrm>
            <a:off x="3094200" y="1159560"/>
            <a:ext cx="6003360" cy="37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r>
              <a:rPr b="0" lang="en-US" sz="5500" spc="-1" strike="noStrike">
                <a:solidFill>
                  <a:srgbClr val="155550"/>
                </a:solidFill>
                <a:latin typeface="Poppins Medium"/>
                <a:ea typeface="Poppins Medium"/>
              </a:rPr>
              <a:t>CI/CD Integration with Docker</a:t>
            </a:r>
            <a:endParaRPr b="0" lang="en-IN" sz="5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500" spc="-1" strike="noStrike">
                <a:solidFill>
                  <a:srgbClr val="155550"/>
                </a:solidFill>
                <a:latin typeface="Poppins Medium"/>
                <a:ea typeface="Poppins Medium"/>
              </a:rPr>
              <a:t>(Day 4)</a:t>
            </a:r>
            <a:endParaRPr b="0" lang="en-IN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标题 1"/>
          <p:cNvSpPr/>
          <p:nvPr/>
        </p:nvSpPr>
        <p:spPr>
          <a:xfrm>
            <a:off x="7950240" y="5619600"/>
            <a:ext cx="181080" cy="153000"/>
          </a:xfrm>
          <a:custGeom>
            <a:avLst/>
            <a:gdLst>
              <a:gd name="textAreaLeft" fmla="*/ 0 w 181080"/>
              <a:gd name="textAreaRight" fmla="*/ 181440 w 181080"/>
              <a:gd name="textAreaTop" fmla="*/ 0 h 153000"/>
              <a:gd name="textAreaBottom" fmla="*/ 153360 h 153000"/>
            </a:gdLst>
            <a:ahLst/>
            <a:rect l="textAreaLeft" t="textAreaTop" r="textAreaRight" b="textAreaBottom"/>
            <a:pathLst>
              <a:path w="608627" h="514281">
                <a:moveTo>
                  <a:pt x="280800" y="0"/>
                </a:moveTo>
                <a:lnTo>
                  <a:pt x="595097" y="230387"/>
                </a:lnTo>
                <a:cubicBezTo>
                  <a:pt x="603553" y="236697"/>
                  <a:pt x="608627" y="246563"/>
                  <a:pt x="608627" y="257141"/>
                </a:cubicBezTo>
                <a:cubicBezTo>
                  <a:pt x="608627" y="267629"/>
                  <a:pt x="603553" y="277584"/>
                  <a:pt x="595097" y="283806"/>
                </a:cubicBezTo>
                <a:lnTo>
                  <a:pt x="280800" y="514281"/>
                </a:lnTo>
                <a:lnTo>
                  <a:pt x="241546" y="460862"/>
                </a:lnTo>
                <a:lnTo>
                  <a:pt x="519349" y="257141"/>
                </a:lnTo>
                <a:lnTo>
                  <a:pt x="241546" y="53419"/>
                </a:lnTo>
                <a:close/>
                <a:moveTo>
                  <a:pt x="39254" y="0"/>
                </a:moveTo>
                <a:lnTo>
                  <a:pt x="353551" y="230387"/>
                </a:lnTo>
                <a:cubicBezTo>
                  <a:pt x="362096" y="236697"/>
                  <a:pt x="367081" y="246563"/>
                  <a:pt x="367081" y="257141"/>
                </a:cubicBezTo>
                <a:cubicBezTo>
                  <a:pt x="367081" y="267629"/>
                  <a:pt x="362096" y="277584"/>
                  <a:pt x="353551" y="283806"/>
                </a:cubicBezTo>
                <a:lnTo>
                  <a:pt x="39254" y="514281"/>
                </a:lnTo>
                <a:lnTo>
                  <a:pt x="0" y="460862"/>
                </a:lnTo>
                <a:lnTo>
                  <a:pt x="277803" y="257141"/>
                </a:lnTo>
                <a:lnTo>
                  <a:pt x="0" y="53419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标题 1"/>
          <p:cNvSpPr/>
          <p:nvPr/>
        </p:nvSpPr>
        <p:spPr>
          <a:xfrm rot="10800000">
            <a:off x="5876640" y="1742400"/>
            <a:ext cx="4230360" cy="3779640"/>
          </a:xfrm>
          <a:custGeom>
            <a:avLst/>
            <a:gdLst>
              <a:gd name="textAreaLeft" fmla="*/ 0 w 4230360"/>
              <a:gd name="textAreaRight" fmla="*/ 4230720 w 4230360"/>
              <a:gd name="textAreaTop" fmla="*/ 0 h 3779640"/>
              <a:gd name="textAreaBottom" fmla="*/ 3780000 h 3779640"/>
            </a:gdLst>
            <a:ahLst/>
            <a:rect l="textAreaLeft" t="textAreaTop" r="textAreaRight" b="textAreaBottom"/>
            <a:pathLst>
              <a:path w="7498005" h="6698932">
                <a:moveTo>
                  <a:pt x="5240153" y="0"/>
                </a:moveTo>
                <a:lnTo>
                  <a:pt x="2257875" y="0"/>
                </a:lnTo>
                <a:cubicBezTo>
                  <a:pt x="1983945" y="-2"/>
                  <a:pt x="1730838" y="146145"/>
                  <a:pt x="1593887" y="383381"/>
                </a:cubicBezTo>
                <a:lnTo>
                  <a:pt x="102653" y="2966085"/>
                </a:lnTo>
                <a:cubicBezTo>
                  <a:pt x="-34218" y="3203353"/>
                  <a:pt x="-34218" y="3495580"/>
                  <a:pt x="102653" y="3732848"/>
                </a:cubicBezTo>
                <a:lnTo>
                  <a:pt x="1593887" y="6315551"/>
                </a:lnTo>
                <a:cubicBezTo>
                  <a:pt x="1730838" y="6552790"/>
                  <a:pt x="1983945" y="6698933"/>
                  <a:pt x="2257875" y="6698933"/>
                </a:cubicBezTo>
                <a:lnTo>
                  <a:pt x="5240153" y="6698933"/>
                </a:lnTo>
                <a:cubicBezTo>
                  <a:pt x="5514082" y="6698933"/>
                  <a:pt x="5767190" y="6552790"/>
                  <a:pt x="5904140" y="6315551"/>
                </a:cubicBezTo>
                <a:lnTo>
                  <a:pt x="7395279" y="3732848"/>
                </a:lnTo>
                <a:cubicBezTo>
                  <a:pt x="7532248" y="3495609"/>
                  <a:pt x="7532248" y="3203324"/>
                  <a:pt x="7395279" y="2966085"/>
                </a:cubicBezTo>
                <a:lnTo>
                  <a:pt x="5904140" y="383381"/>
                </a:lnTo>
                <a:cubicBezTo>
                  <a:pt x="5767190" y="146145"/>
                  <a:pt x="5514082" y="-2"/>
                  <a:pt x="5240153" y="0"/>
                </a:cubicBezTo>
                <a:close/>
              </a:path>
            </a:pathLst>
          </a:custGeom>
          <a:noFill/>
          <a:ln w="9525">
            <a:solidFill>
              <a:srgbClr val="ffffff">
                <a:lumMod val="8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标题 1"/>
          <p:cNvSpPr/>
          <p:nvPr/>
        </p:nvSpPr>
        <p:spPr>
          <a:xfrm rot="10800000">
            <a:off x="6017760" y="1868400"/>
            <a:ext cx="3948480" cy="3527640"/>
          </a:xfrm>
          <a:custGeom>
            <a:avLst/>
            <a:gdLst>
              <a:gd name="textAreaLeft" fmla="*/ 0 w 3948480"/>
              <a:gd name="textAreaRight" fmla="*/ 3948840 w 3948480"/>
              <a:gd name="textAreaTop" fmla="*/ 0 h 3527640"/>
              <a:gd name="textAreaBottom" fmla="*/ 3528000 h 3527640"/>
            </a:gdLst>
            <a:ahLst/>
            <a:rect l="textAreaLeft" t="textAreaTop" r="textAreaRight" b="textAreaBottom"/>
            <a:pathLst>
              <a:path w="7498005" h="6698932">
                <a:moveTo>
                  <a:pt x="5240153" y="0"/>
                </a:moveTo>
                <a:lnTo>
                  <a:pt x="2257875" y="0"/>
                </a:lnTo>
                <a:cubicBezTo>
                  <a:pt x="1983945" y="-2"/>
                  <a:pt x="1730838" y="146145"/>
                  <a:pt x="1593887" y="383381"/>
                </a:cubicBezTo>
                <a:lnTo>
                  <a:pt x="102653" y="2966085"/>
                </a:lnTo>
                <a:cubicBezTo>
                  <a:pt x="-34218" y="3203353"/>
                  <a:pt x="-34218" y="3495580"/>
                  <a:pt x="102653" y="3732848"/>
                </a:cubicBezTo>
                <a:lnTo>
                  <a:pt x="1593887" y="6315551"/>
                </a:lnTo>
                <a:cubicBezTo>
                  <a:pt x="1730838" y="6552790"/>
                  <a:pt x="1983945" y="6698933"/>
                  <a:pt x="2257875" y="6698933"/>
                </a:cubicBezTo>
                <a:lnTo>
                  <a:pt x="5240153" y="6698933"/>
                </a:lnTo>
                <a:cubicBezTo>
                  <a:pt x="5514082" y="6698933"/>
                  <a:pt x="5767190" y="6552790"/>
                  <a:pt x="5904140" y="6315551"/>
                </a:cubicBezTo>
                <a:lnTo>
                  <a:pt x="7395279" y="3732848"/>
                </a:lnTo>
                <a:cubicBezTo>
                  <a:pt x="7532248" y="3495609"/>
                  <a:pt x="7532248" y="3203324"/>
                  <a:pt x="7395279" y="2966085"/>
                </a:cubicBezTo>
                <a:lnTo>
                  <a:pt x="5904140" y="383381"/>
                </a:lnTo>
                <a:cubicBezTo>
                  <a:pt x="5767190" y="146145"/>
                  <a:pt x="5514082" y="-2"/>
                  <a:pt x="5240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标题 1"/>
          <p:cNvSpPr/>
          <p:nvPr/>
        </p:nvSpPr>
        <p:spPr>
          <a:xfrm rot="10800000">
            <a:off x="2072520" y="1742400"/>
            <a:ext cx="4230360" cy="3779640"/>
          </a:xfrm>
          <a:custGeom>
            <a:avLst/>
            <a:gdLst>
              <a:gd name="textAreaLeft" fmla="*/ 0 w 4230360"/>
              <a:gd name="textAreaRight" fmla="*/ 4230720 w 4230360"/>
              <a:gd name="textAreaTop" fmla="*/ 0 h 3779640"/>
              <a:gd name="textAreaBottom" fmla="*/ 3780000 h 3779640"/>
            </a:gdLst>
            <a:ahLst/>
            <a:rect l="textAreaLeft" t="textAreaTop" r="textAreaRight" b="textAreaBottom"/>
            <a:pathLst>
              <a:path w="7498005" h="6698932">
                <a:moveTo>
                  <a:pt x="5240153" y="0"/>
                </a:moveTo>
                <a:lnTo>
                  <a:pt x="2257875" y="0"/>
                </a:lnTo>
                <a:cubicBezTo>
                  <a:pt x="1983945" y="-2"/>
                  <a:pt x="1730838" y="146145"/>
                  <a:pt x="1593887" y="383381"/>
                </a:cubicBezTo>
                <a:lnTo>
                  <a:pt x="102653" y="2966085"/>
                </a:lnTo>
                <a:cubicBezTo>
                  <a:pt x="-34218" y="3203353"/>
                  <a:pt x="-34218" y="3495580"/>
                  <a:pt x="102653" y="3732848"/>
                </a:cubicBezTo>
                <a:lnTo>
                  <a:pt x="1593887" y="6315551"/>
                </a:lnTo>
                <a:cubicBezTo>
                  <a:pt x="1730838" y="6552790"/>
                  <a:pt x="1983945" y="6698933"/>
                  <a:pt x="2257875" y="6698933"/>
                </a:cubicBezTo>
                <a:lnTo>
                  <a:pt x="5240153" y="6698933"/>
                </a:lnTo>
                <a:cubicBezTo>
                  <a:pt x="5514082" y="6698933"/>
                  <a:pt x="5767190" y="6552790"/>
                  <a:pt x="5904140" y="6315551"/>
                </a:cubicBezTo>
                <a:lnTo>
                  <a:pt x="7395279" y="3732848"/>
                </a:lnTo>
                <a:cubicBezTo>
                  <a:pt x="7532248" y="3495609"/>
                  <a:pt x="7532248" y="3203324"/>
                  <a:pt x="7395279" y="2966085"/>
                </a:cubicBezTo>
                <a:lnTo>
                  <a:pt x="5904140" y="383381"/>
                </a:lnTo>
                <a:cubicBezTo>
                  <a:pt x="5767190" y="146145"/>
                  <a:pt x="5514082" y="-2"/>
                  <a:pt x="5240153" y="0"/>
                </a:cubicBezTo>
                <a:close/>
              </a:path>
            </a:pathLst>
          </a:custGeom>
          <a:gradFill rotWithShape="0">
            <a:gsLst>
              <a:gs pos="0">
                <a:srgbClr val="155550"/>
              </a:gs>
              <a:gs pos="100000">
                <a:srgbClr val="7ddfd7"/>
              </a:gs>
            </a:gsLst>
            <a:lin ang="13500000"/>
          </a:gradFill>
          <a:ln w="50800">
            <a:noFill/>
          </a:ln>
          <a:effectLst>
            <a:outerShdw algn="t" blurRad="507960" dir="3004165" dist="126756" kx="0" ky="0" rotWithShape="0" sx="102000" sy="102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2374200" y="2012040"/>
            <a:ext cx="3626280" cy="3239640"/>
          </a:xfrm>
          <a:custGeom>
            <a:avLst/>
            <a:gdLst>
              <a:gd name="textAreaLeft" fmla="*/ 0 w 3626280"/>
              <a:gd name="textAreaRight" fmla="*/ 3626640 w 3626280"/>
              <a:gd name="textAreaTop" fmla="*/ 0 h 3239640"/>
              <a:gd name="textAreaBottom" fmla="*/ 3240000 h 3239640"/>
            </a:gdLst>
            <a:ahLst/>
            <a:rect l="textAreaLeft" t="textAreaTop" r="textAreaRight" b="textAreaBottom"/>
            <a:pathLst>
              <a:path w="3626468" h="3240000">
                <a:moveTo>
                  <a:pt x="1092039" y="1"/>
                </a:moveTo>
                <a:lnTo>
                  <a:pt x="2534440" y="1"/>
                </a:lnTo>
                <a:cubicBezTo>
                  <a:pt x="2666929" y="0"/>
                  <a:pt x="2789346" y="70685"/>
                  <a:pt x="2855583" y="185427"/>
                </a:cubicBezTo>
                <a:lnTo>
                  <a:pt x="3576784" y="1434574"/>
                </a:lnTo>
                <a:cubicBezTo>
                  <a:pt x="3643030" y="1549317"/>
                  <a:pt x="3643030" y="1690684"/>
                  <a:pt x="3576784" y="1805427"/>
                </a:cubicBezTo>
                <a:lnTo>
                  <a:pt x="2855583" y="3054573"/>
                </a:lnTo>
                <a:cubicBezTo>
                  <a:pt x="2789346" y="3169316"/>
                  <a:pt x="2666929" y="3240000"/>
                  <a:pt x="2534440" y="3240000"/>
                </a:cubicBezTo>
                <a:lnTo>
                  <a:pt x="1092039" y="3240000"/>
                </a:lnTo>
                <a:cubicBezTo>
                  <a:pt x="959551" y="3240000"/>
                  <a:pt x="837134" y="3169316"/>
                  <a:pt x="770897" y="3054573"/>
                </a:cubicBezTo>
                <a:lnTo>
                  <a:pt x="49650" y="1805427"/>
                </a:lnTo>
                <a:cubicBezTo>
                  <a:pt x="-16549" y="1690669"/>
                  <a:pt x="-16549" y="1549332"/>
                  <a:pt x="49650" y="1434574"/>
                </a:cubicBezTo>
                <a:lnTo>
                  <a:pt x="770897" y="185427"/>
                </a:lnTo>
                <a:cubicBezTo>
                  <a:pt x="837134" y="70685"/>
                  <a:pt x="959551" y="0"/>
                  <a:pt x="1092039" y="1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标题 1"/>
          <p:cNvSpPr/>
          <p:nvPr/>
        </p:nvSpPr>
        <p:spPr>
          <a:xfrm>
            <a:off x="6577920" y="2353680"/>
            <a:ext cx="2826720" cy="952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Jenkins + Docker Integration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标题 1"/>
          <p:cNvSpPr/>
          <p:nvPr/>
        </p:nvSpPr>
        <p:spPr>
          <a:xfrm>
            <a:off x="6497640" y="3407040"/>
            <a:ext cx="2987640" cy="16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Jenkins can: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Use Docker container as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1. build agent.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2. Run as container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3. Build containers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标题 1"/>
          <p:cNvSpPr/>
          <p:nvPr/>
        </p:nvSpPr>
        <p:spPr>
          <a:xfrm rot="10800000">
            <a:off x="396360" y="1598400"/>
            <a:ext cx="1216440" cy="1086840"/>
          </a:xfrm>
          <a:custGeom>
            <a:avLst/>
            <a:gdLst>
              <a:gd name="textAreaLeft" fmla="*/ 0 w 1216440"/>
              <a:gd name="textAreaRight" fmla="*/ 1216800 w 1216440"/>
              <a:gd name="textAreaTop" fmla="*/ 0 h 1086840"/>
              <a:gd name="textAreaBottom" fmla="*/ 1087200 h 1086840"/>
            </a:gdLst>
            <a:ahLst/>
            <a:rect l="textAreaLeft" t="textAreaTop" r="textAreaRight" b="textAreaBottom"/>
            <a:pathLst>
              <a:path w="7498005" h="6698932">
                <a:moveTo>
                  <a:pt x="5240153" y="0"/>
                </a:moveTo>
                <a:lnTo>
                  <a:pt x="2257875" y="0"/>
                </a:lnTo>
                <a:cubicBezTo>
                  <a:pt x="1983945" y="-2"/>
                  <a:pt x="1730838" y="146145"/>
                  <a:pt x="1593887" y="383381"/>
                </a:cubicBezTo>
                <a:lnTo>
                  <a:pt x="102653" y="2966085"/>
                </a:lnTo>
                <a:cubicBezTo>
                  <a:pt x="-34218" y="3203353"/>
                  <a:pt x="-34218" y="3495580"/>
                  <a:pt x="102653" y="3732848"/>
                </a:cubicBezTo>
                <a:lnTo>
                  <a:pt x="1593887" y="6315551"/>
                </a:lnTo>
                <a:cubicBezTo>
                  <a:pt x="1730838" y="6552790"/>
                  <a:pt x="1983945" y="6698933"/>
                  <a:pt x="2257875" y="6698933"/>
                </a:cubicBezTo>
                <a:lnTo>
                  <a:pt x="5240153" y="6698933"/>
                </a:lnTo>
                <a:cubicBezTo>
                  <a:pt x="5514082" y="6698933"/>
                  <a:pt x="5767190" y="6552790"/>
                  <a:pt x="5904140" y="6315551"/>
                </a:cubicBezTo>
                <a:lnTo>
                  <a:pt x="7395279" y="3732848"/>
                </a:lnTo>
                <a:cubicBezTo>
                  <a:pt x="7532248" y="3495609"/>
                  <a:pt x="7532248" y="3203324"/>
                  <a:pt x="7395279" y="2966085"/>
                </a:cubicBezTo>
                <a:lnTo>
                  <a:pt x="5904140" y="383381"/>
                </a:lnTo>
                <a:cubicBezTo>
                  <a:pt x="5767190" y="146145"/>
                  <a:pt x="5514082" y="-2"/>
                  <a:pt x="5240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标题 1"/>
          <p:cNvSpPr/>
          <p:nvPr/>
        </p:nvSpPr>
        <p:spPr>
          <a:xfrm rot="10800000">
            <a:off x="10574280" y="4190760"/>
            <a:ext cx="2288520" cy="2044800"/>
          </a:xfrm>
          <a:custGeom>
            <a:avLst/>
            <a:gdLst>
              <a:gd name="textAreaLeft" fmla="*/ 0 w 2288520"/>
              <a:gd name="textAreaRight" fmla="*/ 2288880 w 2288520"/>
              <a:gd name="textAreaTop" fmla="*/ 0 h 2044800"/>
              <a:gd name="textAreaBottom" fmla="*/ 2045160 h 2044800"/>
            </a:gdLst>
            <a:ahLst/>
            <a:rect l="textAreaLeft" t="textAreaTop" r="textAreaRight" b="textAreaBottom"/>
            <a:pathLst>
              <a:path w="7498005" h="6698932">
                <a:moveTo>
                  <a:pt x="5240153" y="0"/>
                </a:moveTo>
                <a:lnTo>
                  <a:pt x="2257875" y="0"/>
                </a:lnTo>
                <a:cubicBezTo>
                  <a:pt x="1983945" y="-2"/>
                  <a:pt x="1730838" y="146145"/>
                  <a:pt x="1593887" y="383381"/>
                </a:cubicBezTo>
                <a:lnTo>
                  <a:pt x="102653" y="2966085"/>
                </a:lnTo>
                <a:cubicBezTo>
                  <a:pt x="-34218" y="3203353"/>
                  <a:pt x="-34218" y="3495580"/>
                  <a:pt x="102653" y="3732848"/>
                </a:cubicBezTo>
                <a:lnTo>
                  <a:pt x="1593887" y="6315551"/>
                </a:lnTo>
                <a:cubicBezTo>
                  <a:pt x="1730838" y="6552790"/>
                  <a:pt x="1983945" y="6698933"/>
                  <a:pt x="2257875" y="6698933"/>
                </a:cubicBezTo>
                <a:lnTo>
                  <a:pt x="5240153" y="6698933"/>
                </a:lnTo>
                <a:cubicBezTo>
                  <a:pt x="5514082" y="6698933"/>
                  <a:pt x="5767190" y="6552790"/>
                  <a:pt x="5904140" y="6315551"/>
                </a:cubicBezTo>
                <a:lnTo>
                  <a:pt x="7395279" y="3732848"/>
                </a:lnTo>
                <a:cubicBezTo>
                  <a:pt x="7532248" y="3495609"/>
                  <a:pt x="7532248" y="3203324"/>
                  <a:pt x="7395279" y="2966085"/>
                </a:cubicBezTo>
                <a:lnTo>
                  <a:pt x="5904140" y="383381"/>
                </a:lnTo>
                <a:cubicBezTo>
                  <a:pt x="5767190" y="146145"/>
                  <a:pt x="5514082" y="-2"/>
                  <a:pt x="5240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标题 1"/>
          <p:cNvSpPr/>
          <p:nvPr/>
        </p:nvSpPr>
        <p:spPr>
          <a:xfrm>
            <a:off x="317520" y="500040"/>
            <a:ext cx="1115784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latin typeface="poppins-bold"/>
                <a:ea typeface="poppins-bold"/>
              </a:rPr>
              <a:t>Jenkins + Docker Integration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0" name="标题 1"/>
          <p:cNvCxnSpPr/>
          <p:nvPr/>
        </p:nvCxnSpPr>
        <p:spPr>
          <a:xfrm>
            <a:off x="317160" y="329040"/>
            <a:ext cx="635400" cy="360"/>
          </a:xfrm>
          <a:prstGeom prst="straightConnector1">
            <a:avLst/>
          </a:prstGeom>
          <a:ln cap="sq" w="101600">
            <a:solidFill>
              <a:srgbClr val="155550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标题 1"/>
          <p:cNvSpPr/>
          <p:nvPr/>
        </p:nvSpPr>
        <p:spPr>
          <a:xfrm>
            <a:off x="1573920" y="2743200"/>
            <a:ext cx="1418040" cy="1418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标题 1"/>
          <p:cNvSpPr/>
          <p:nvPr/>
        </p:nvSpPr>
        <p:spPr>
          <a:xfrm>
            <a:off x="1573920" y="4330800"/>
            <a:ext cx="3663000" cy="16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latin typeface="Poppins"/>
                <a:ea typeface="Poppins"/>
              </a:rPr>
              <a:t>Jenkins master + agents running Docker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标题 1"/>
          <p:cNvSpPr/>
          <p:nvPr/>
        </p:nvSpPr>
        <p:spPr>
          <a:xfrm>
            <a:off x="6954840" y="2743200"/>
            <a:ext cx="1418040" cy="14180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标题 1"/>
          <p:cNvSpPr/>
          <p:nvPr/>
        </p:nvSpPr>
        <p:spPr>
          <a:xfrm>
            <a:off x="6954840" y="4330800"/>
            <a:ext cx="3663000" cy="16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404040"/>
                </a:solidFill>
                <a:latin typeface="Poppins"/>
                <a:ea typeface="Poppins"/>
              </a:rPr>
              <a:t>Docker installed on Jenkins node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标题 1"/>
          <p:cNvSpPr/>
          <p:nvPr/>
        </p:nvSpPr>
        <p:spPr>
          <a:xfrm>
            <a:off x="4845600" y="3396240"/>
            <a:ext cx="255960" cy="255960"/>
          </a:xfrm>
          <a:prstGeom prst="chevro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标题 1"/>
          <p:cNvSpPr/>
          <p:nvPr/>
        </p:nvSpPr>
        <p:spPr>
          <a:xfrm>
            <a:off x="669600" y="1390320"/>
            <a:ext cx="475920" cy="377640"/>
          </a:xfrm>
          <a:custGeom>
            <a:avLst/>
            <a:gdLst>
              <a:gd name="textAreaLeft" fmla="*/ 0 w 475920"/>
              <a:gd name="textAreaRight" fmla="*/ 476280 w 475920"/>
              <a:gd name="textAreaTop" fmla="*/ 0 h 377640"/>
              <a:gd name="textAreaBottom" fmla="*/ 378000 h 377640"/>
            </a:gdLst>
            <a:ahLst/>
            <a:rect l="textAreaLeft" t="textAreaTop" r="textAreaRight" b="textAreaBottom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1"/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标题 1"/>
          <p:cNvSpPr/>
          <p:nvPr/>
        </p:nvSpPr>
        <p:spPr>
          <a:xfrm>
            <a:off x="2067120" y="3218760"/>
            <a:ext cx="431640" cy="467640"/>
          </a:xfrm>
          <a:custGeom>
            <a:avLst/>
            <a:gdLst>
              <a:gd name="textAreaLeft" fmla="*/ 0 w 431640"/>
              <a:gd name="textAreaRight" fmla="*/ 432000 w 431640"/>
              <a:gd name="textAreaTop" fmla="*/ 0 h 467640"/>
              <a:gd name="textAreaBottom" fmla="*/ 468000 h 467640"/>
            </a:gdLst>
            <a:ahLst/>
            <a:rect l="textAreaLeft" t="textAreaTop" r="textAreaRight" b="textAreaBottom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标题 1"/>
          <p:cNvSpPr/>
          <p:nvPr/>
        </p:nvSpPr>
        <p:spPr>
          <a:xfrm flipH="1" flipV="1">
            <a:off x="7422120" y="3218040"/>
            <a:ext cx="483120" cy="467640"/>
          </a:xfrm>
          <a:custGeom>
            <a:avLst/>
            <a:gdLst>
              <a:gd name="textAreaLeft" fmla="*/ 360 w 483120"/>
              <a:gd name="textAreaRight" fmla="*/ 483840 w 483120"/>
              <a:gd name="textAreaTop" fmla="*/ -360 h 467640"/>
              <a:gd name="textAreaBottom" fmla="*/ 467640 h 467640"/>
            </a:gdLst>
            <a:ahLst/>
            <a:rect l="textAreaLeft" t="textAreaTop" r="textAreaRight" b="textAreaBottom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标题 1"/>
          <p:cNvSpPr/>
          <p:nvPr/>
        </p:nvSpPr>
        <p:spPr>
          <a:xfrm>
            <a:off x="317520" y="500040"/>
            <a:ext cx="1115784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latin typeface="poppins-bold"/>
                <a:ea typeface="poppins-bold"/>
              </a:rPr>
              <a:t>Jenkins Architecture with Docker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1" name="标题 1"/>
          <p:cNvCxnSpPr/>
          <p:nvPr/>
        </p:nvCxnSpPr>
        <p:spPr>
          <a:xfrm>
            <a:off x="317160" y="329040"/>
            <a:ext cx="635400" cy="360"/>
          </a:xfrm>
          <a:prstGeom prst="straightConnector1">
            <a:avLst/>
          </a:prstGeom>
          <a:ln cap="sq" w="101600">
            <a:solidFill>
              <a:srgbClr val="155550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标题 1"/>
          <p:cNvSpPr/>
          <p:nvPr/>
        </p:nvSpPr>
        <p:spPr>
          <a:xfrm>
            <a:off x="3074400" y="3911040"/>
            <a:ext cx="296640" cy="296640"/>
          </a:xfrm>
          <a:prstGeom prst="chevron">
            <a:avLst>
              <a:gd name="adj" fmla="val 50000"/>
            </a:avLst>
          </a:prstGeom>
          <a:solidFill>
            <a:schemeClr val="tx1">
              <a:lumMod val="25000"/>
              <a:lumOff val="75000"/>
              <a:alpha val="8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标题 1"/>
          <p:cNvSpPr/>
          <p:nvPr/>
        </p:nvSpPr>
        <p:spPr>
          <a:xfrm>
            <a:off x="5960160" y="3911040"/>
            <a:ext cx="296640" cy="296640"/>
          </a:xfrm>
          <a:prstGeom prst="chevron">
            <a:avLst>
              <a:gd name="adj" fmla="val 50000"/>
            </a:avLst>
          </a:prstGeom>
          <a:solidFill>
            <a:schemeClr val="tx1">
              <a:lumMod val="25000"/>
              <a:lumOff val="75000"/>
              <a:alpha val="8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标题 1"/>
          <p:cNvSpPr/>
          <p:nvPr/>
        </p:nvSpPr>
        <p:spPr>
          <a:xfrm>
            <a:off x="8846280" y="3911040"/>
            <a:ext cx="296640" cy="296640"/>
          </a:xfrm>
          <a:prstGeom prst="chevron">
            <a:avLst>
              <a:gd name="adj" fmla="val 50000"/>
            </a:avLst>
          </a:prstGeom>
          <a:solidFill>
            <a:schemeClr val="tx1">
              <a:lumMod val="25000"/>
              <a:lumOff val="75000"/>
              <a:alpha val="8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标题 1"/>
          <p:cNvSpPr/>
          <p:nvPr/>
        </p:nvSpPr>
        <p:spPr>
          <a:xfrm>
            <a:off x="605880" y="3050640"/>
            <a:ext cx="2302200" cy="2717640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标题 1"/>
          <p:cNvSpPr/>
          <p:nvPr/>
        </p:nvSpPr>
        <p:spPr>
          <a:xfrm>
            <a:off x="1179000" y="3147480"/>
            <a:ext cx="1156320" cy="6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155550"/>
                </a:solidFill>
                <a:latin typeface="poppins-bold"/>
                <a:ea typeface="poppins-bold"/>
              </a:rPr>
              <a:t>01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标题 1"/>
          <p:cNvSpPr/>
          <p:nvPr/>
        </p:nvSpPr>
        <p:spPr>
          <a:xfrm>
            <a:off x="766080" y="3911400"/>
            <a:ext cx="1981800" cy="1564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declarative pipelines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标题 1"/>
          <p:cNvSpPr/>
          <p:nvPr/>
        </p:nvSpPr>
        <p:spPr>
          <a:xfrm>
            <a:off x="3498480" y="3050640"/>
            <a:ext cx="2302200" cy="2717640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accent1">
              <a:alpha val="1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标题 1"/>
          <p:cNvSpPr/>
          <p:nvPr/>
        </p:nvSpPr>
        <p:spPr>
          <a:xfrm>
            <a:off x="4007520" y="3147480"/>
            <a:ext cx="1284120" cy="6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155550"/>
                </a:solidFill>
                <a:latin typeface="poppins-bold"/>
                <a:ea typeface="poppins-bold"/>
              </a:rPr>
              <a:t>02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标题 1"/>
          <p:cNvSpPr/>
          <p:nvPr/>
        </p:nvSpPr>
        <p:spPr>
          <a:xfrm>
            <a:off x="3658680" y="3911400"/>
            <a:ext cx="1981800" cy="1564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shared libraries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标题 1"/>
          <p:cNvSpPr/>
          <p:nvPr/>
        </p:nvSpPr>
        <p:spPr>
          <a:xfrm>
            <a:off x="6391080" y="3050640"/>
            <a:ext cx="2302200" cy="2717640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标题 1"/>
          <p:cNvSpPr/>
          <p:nvPr/>
        </p:nvSpPr>
        <p:spPr>
          <a:xfrm>
            <a:off x="6899760" y="3147480"/>
            <a:ext cx="1284120" cy="6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155550"/>
                </a:solidFill>
                <a:latin typeface="poppins-bold"/>
                <a:ea typeface="poppins-bold"/>
              </a:rPr>
              <a:t>03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标题 1"/>
          <p:cNvSpPr/>
          <p:nvPr/>
        </p:nvSpPr>
        <p:spPr>
          <a:xfrm>
            <a:off x="6551280" y="3911400"/>
            <a:ext cx="1981800" cy="1564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Docker agent for clean build environments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标题 1"/>
          <p:cNvSpPr/>
          <p:nvPr/>
        </p:nvSpPr>
        <p:spPr>
          <a:xfrm>
            <a:off x="9283320" y="3050640"/>
            <a:ext cx="2302200" cy="2717640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accent1">
              <a:alpha val="1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标题 1"/>
          <p:cNvSpPr/>
          <p:nvPr/>
        </p:nvSpPr>
        <p:spPr>
          <a:xfrm>
            <a:off x="9792360" y="3147480"/>
            <a:ext cx="1284120" cy="6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155550"/>
                </a:solidFill>
                <a:latin typeface="poppins-bold"/>
                <a:ea typeface="poppins-bold"/>
              </a:rPr>
              <a:t>04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标题 1"/>
          <p:cNvSpPr/>
          <p:nvPr/>
        </p:nvSpPr>
        <p:spPr>
          <a:xfrm>
            <a:off x="9443520" y="3911400"/>
            <a:ext cx="1981800" cy="1564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Store secrets securely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标题 1"/>
          <p:cNvSpPr/>
          <p:nvPr/>
        </p:nvSpPr>
        <p:spPr>
          <a:xfrm>
            <a:off x="317520" y="500040"/>
            <a:ext cx="1115784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latin typeface="poppins-bold"/>
                <a:ea typeface="poppins-bold"/>
              </a:rPr>
              <a:t>Best Practices in Jenkins with Docker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9" name="标题 1"/>
          <p:cNvCxnSpPr/>
          <p:nvPr/>
        </p:nvCxnSpPr>
        <p:spPr>
          <a:xfrm>
            <a:off x="317160" y="329040"/>
            <a:ext cx="635400" cy="360"/>
          </a:xfrm>
          <a:prstGeom prst="straightConnector1">
            <a:avLst/>
          </a:prstGeom>
          <a:ln cap="sq" w="101600">
            <a:solidFill>
              <a:srgbClr val="155550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21" name="标题 1"/>
          <p:cNvSpPr/>
          <p:nvPr/>
        </p:nvSpPr>
        <p:spPr>
          <a:xfrm>
            <a:off x="2931840" y="3290760"/>
            <a:ext cx="632772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GitHub Actions Integration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标题 1"/>
          <p:cNvSpPr/>
          <p:nvPr/>
        </p:nvSpPr>
        <p:spPr>
          <a:xfrm>
            <a:off x="5588280" y="2112840"/>
            <a:ext cx="1015200" cy="10152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标题 1"/>
          <p:cNvSpPr/>
          <p:nvPr/>
        </p:nvSpPr>
        <p:spPr>
          <a:xfrm>
            <a:off x="4867560" y="1322280"/>
            <a:ext cx="2456640" cy="16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05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标题 1"/>
          <p:cNvSpPr/>
          <p:nvPr/>
        </p:nvSpPr>
        <p:spPr>
          <a:xfrm>
            <a:off x="-1571760" y="1521720"/>
            <a:ext cx="3142800" cy="314280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algn="ctr" blurRad="762120" dir="5400000" dist="254160" kx="0" ky="0" rotWithShape="0" sx="100000" sy="100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26" name="标题 1"/>
          <p:cNvCxnSpPr/>
          <p:nvPr/>
        </p:nvCxnSpPr>
        <p:spPr>
          <a:xfrm>
            <a:off x="660240" y="3093480"/>
            <a:ext cx="363600" cy="360"/>
          </a:xfrm>
          <a:prstGeom prst="straightConnector1">
            <a:avLst/>
          </a:prstGeom>
          <a:ln cap="sq" w="57150">
            <a:solidFill>
              <a:srgbClr val="ffffff"/>
            </a:solidFill>
            <a:miter/>
            <a:tailEnd len="med" type="triangle" w="med"/>
          </a:ln>
        </p:spPr>
      </p:cxnSp>
      <p:cxnSp>
        <p:nvCxnSpPr>
          <p:cNvPr id="127" name="标题 1"/>
          <p:cNvCxnSpPr/>
          <p:nvPr/>
        </p:nvCxnSpPr>
        <p:spPr>
          <a:xfrm>
            <a:off x="2570760" y="3008880"/>
            <a:ext cx="6327000" cy="360"/>
          </a:xfrm>
          <a:prstGeom prst="straightConnector1">
            <a:avLst/>
          </a:prstGeom>
          <a:ln cap="sq" w="10477">
            <a:solidFill>
              <a:srgbClr val="44546a">
                <a:lumMod val="60000"/>
                <a:lumOff val="40000"/>
              </a:srgbClr>
            </a:solidFill>
            <a:miter/>
          </a:ln>
        </p:spPr>
      </p:cxnSp>
      <p:sp>
        <p:nvSpPr>
          <p:cNvPr id="128" name="标题 1"/>
          <p:cNvSpPr/>
          <p:nvPr/>
        </p:nvSpPr>
        <p:spPr>
          <a:xfrm>
            <a:off x="2494800" y="2955600"/>
            <a:ext cx="106560" cy="106560"/>
          </a:xfrm>
          <a:prstGeom prst="ellipse">
            <a:avLst/>
          </a:prstGeom>
          <a:solidFill>
            <a:schemeClr val="bg1"/>
          </a:solidFill>
          <a:ln cap="sq" w="13970">
            <a:solidFill>
              <a:srgbClr val="155550"/>
            </a:solidFill>
            <a:miter/>
          </a:ln>
          <a:effectLst>
            <a:outerShdw algn="t" blurRad="88920" dir="5400000" dist="38160" kx="0" ky="0" rotWithShape="0" sx="100000" sy="100000">
              <a:srgbClr val="000000">
                <a:alpha val="1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37800" bIns="378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标题 1"/>
          <p:cNvSpPr/>
          <p:nvPr/>
        </p:nvSpPr>
        <p:spPr>
          <a:xfrm>
            <a:off x="5734080" y="2955600"/>
            <a:ext cx="106560" cy="106560"/>
          </a:xfrm>
          <a:prstGeom prst="ellipse">
            <a:avLst/>
          </a:prstGeom>
          <a:solidFill>
            <a:schemeClr val="bg1"/>
          </a:solidFill>
          <a:ln cap="sq" w="13970">
            <a:solidFill>
              <a:srgbClr val="155550"/>
            </a:solidFill>
            <a:miter/>
          </a:ln>
          <a:effectLst>
            <a:outerShdw algn="t" blurRad="88920" dir="5400000" dist="38160" kx="0" ky="0" rotWithShape="0" sx="100000" sy="100000">
              <a:srgbClr val="000000">
                <a:alpha val="1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37800" bIns="378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标题 1"/>
          <p:cNvSpPr/>
          <p:nvPr/>
        </p:nvSpPr>
        <p:spPr>
          <a:xfrm>
            <a:off x="8897400" y="2955600"/>
            <a:ext cx="106560" cy="106560"/>
          </a:xfrm>
          <a:prstGeom prst="ellipse">
            <a:avLst/>
          </a:prstGeom>
          <a:solidFill>
            <a:schemeClr val="bg1"/>
          </a:solidFill>
          <a:ln cap="sq" w="13970">
            <a:solidFill>
              <a:srgbClr val="155550"/>
            </a:solidFill>
            <a:miter/>
          </a:ln>
          <a:effectLst>
            <a:outerShdw algn="t" blurRad="88920" dir="5400000" dist="38160" kx="0" ky="0" rotWithShape="0" sx="100000" sy="100000">
              <a:srgbClr val="000000">
                <a:alpha val="1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37800" bIns="378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标题 1"/>
          <p:cNvSpPr/>
          <p:nvPr/>
        </p:nvSpPr>
        <p:spPr>
          <a:xfrm>
            <a:off x="2513880" y="3395520"/>
            <a:ext cx="458640" cy="496800"/>
          </a:xfrm>
          <a:custGeom>
            <a:avLst/>
            <a:gdLst>
              <a:gd name="textAreaLeft" fmla="*/ 0 w 458640"/>
              <a:gd name="textAreaRight" fmla="*/ 459000 w 458640"/>
              <a:gd name="textAreaTop" fmla="*/ 0 h 496800"/>
              <a:gd name="textAreaBottom" fmla="*/ 497160 h 49680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标题 1"/>
          <p:cNvSpPr/>
          <p:nvPr/>
        </p:nvSpPr>
        <p:spPr>
          <a:xfrm>
            <a:off x="5712840" y="3395520"/>
            <a:ext cx="434880" cy="496800"/>
          </a:xfrm>
          <a:custGeom>
            <a:avLst/>
            <a:gdLst>
              <a:gd name="textAreaLeft" fmla="*/ 0 w 434880"/>
              <a:gd name="textAreaRight" fmla="*/ 435240 w 434880"/>
              <a:gd name="textAreaTop" fmla="*/ 0 h 496800"/>
              <a:gd name="textAreaBottom" fmla="*/ 497160 h 496800"/>
            </a:gdLst>
            <a:ahLst/>
            <a:rect l="textAreaLeft" t="textAreaTop" r="textAreaRight" b="textAreaBottom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标题 1"/>
          <p:cNvSpPr/>
          <p:nvPr/>
        </p:nvSpPr>
        <p:spPr>
          <a:xfrm>
            <a:off x="8845200" y="3397680"/>
            <a:ext cx="496800" cy="480600"/>
          </a:xfrm>
          <a:custGeom>
            <a:avLst/>
            <a:gdLst>
              <a:gd name="textAreaLeft" fmla="*/ 0 w 496800"/>
              <a:gd name="textAreaRight" fmla="*/ 497160 w 496800"/>
              <a:gd name="textAreaTop" fmla="*/ 0 h 480600"/>
              <a:gd name="textAreaBottom" fmla="*/ 480960 h 480600"/>
            </a:gdLst>
            <a:ahLst/>
            <a:rect l="textAreaLeft" t="textAreaTop" r="textAreaRight" b="textAreaBottom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标题 1"/>
          <p:cNvSpPr/>
          <p:nvPr/>
        </p:nvSpPr>
        <p:spPr>
          <a:xfrm>
            <a:off x="2494800" y="4109040"/>
            <a:ext cx="2790720" cy="16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Native CI/CD for GitHub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标题 1"/>
          <p:cNvSpPr/>
          <p:nvPr/>
        </p:nvSpPr>
        <p:spPr>
          <a:xfrm>
            <a:off x="5681880" y="4109040"/>
            <a:ext cx="2790720" cy="16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Workflow triggers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push, pull_request, schedule, etc.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标题 1"/>
          <p:cNvSpPr/>
          <p:nvPr/>
        </p:nvSpPr>
        <p:spPr>
          <a:xfrm>
            <a:off x="8845200" y="4109040"/>
            <a:ext cx="2790720" cy="16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YAML- based workflows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标题 1"/>
          <p:cNvSpPr/>
          <p:nvPr/>
        </p:nvSpPr>
        <p:spPr>
          <a:xfrm>
            <a:off x="317520" y="500040"/>
            <a:ext cx="1115784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latin typeface="poppins-bold"/>
                <a:ea typeface="poppins-bold"/>
              </a:rPr>
              <a:t>GitHub Actions Overview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8" name="标题 1"/>
          <p:cNvCxnSpPr/>
          <p:nvPr/>
        </p:nvCxnSpPr>
        <p:spPr>
          <a:xfrm>
            <a:off x="317160" y="329040"/>
            <a:ext cx="635400" cy="360"/>
          </a:xfrm>
          <a:prstGeom prst="straightConnector1">
            <a:avLst/>
          </a:prstGeom>
          <a:ln cap="sq" w="101600">
            <a:solidFill>
              <a:srgbClr val="155550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标题 1"/>
          <p:cNvSpPr/>
          <p:nvPr/>
        </p:nvSpPr>
        <p:spPr>
          <a:xfrm>
            <a:off x="3799080" y="3666240"/>
            <a:ext cx="17640" cy="18594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标题 1"/>
          <p:cNvSpPr/>
          <p:nvPr/>
        </p:nvSpPr>
        <p:spPr>
          <a:xfrm>
            <a:off x="9101880" y="3675960"/>
            <a:ext cx="17640" cy="1859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标题 1"/>
          <p:cNvSpPr/>
          <p:nvPr/>
        </p:nvSpPr>
        <p:spPr>
          <a:xfrm>
            <a:off x="6450480" y="3675960"/>
            <a:ext cx="17640" cy="1859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标题 1"/>
          <p:cNvSpPr/>
          <p:nvPr/>
        </p:nvSpPr>
        <p:spPr>
          <a:xfrm>
            <a:off x="1147680" y="3665160"/>
            <a:ext cx="17640" cy="1859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标题 1"/>
          <p:cNvSpPr/>
          <p:nvPr/>
        </p:nvSpPr>
        <p:spPr>
          <a:xfrm>
            <a:off x="1594800" y="3084480"/>
            <a:ext cx="1182600" cy="1182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标题 1"/>
          <p:cNvSpPr/>
          <p:nvPr/>
        </p:nvSpPr>
        <p:spPr>
          <a:xfrm>
            <a:off x="1429200" y="2918880"/>
            <a:ext cx="1513800" cy="1513800"/>
          </a:xfrm>
          <a:prstGeom prst="ellipse">
            <a:avLst/>
          </a:prstGeom>
          <a:noFill/>
          <a:ln cap="rnd" w="15875">
            <a:solidFill>
              <a:srgbClr val="ffffff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标题 1"/>
          <p:cNvSpPr/>
          <p:nvPr/>
        </p:nvSpPr>
        <p:spPr>
          <a:xfrm>
            <a:off x="1082520" y="3591000"/>
            <a:ext cx="147960" cy="147960"/>
          </a:xfrm>
          <a:prstGeom prst="ellipse">
            <a:avLst/>
          </a:prstGeom>
          <a:solidFill>
            <a:schemeClr val="bg1"/>
          </a:solidFill>
          <a:ln cap="rnd" w="15875">
            <a:solidFill>
              <a:srgbClr val="ffffff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标题 1"/>
          <p:cNvSpPr/>
          <p:nvPr/>
        </p:nvSpPr>
        <p:spPr>
          <a:xfrm>
            <a:off x="1919520" y="3424320"/>
            <a:ext cx="533160" cy="502560"/>
          </a:xfrm>
          <a:custGeom>
            <a:avLst/>
            <a:gdLst>
              <a:gd name="textAreaLeft" fmla="*/ 0 w 533160"/>
              <a:gd name="textAreaRight" fmla="*/ 533520 w 533160"/>
              <a:gd name="textAreaTop" fmla="*/ 0 h 502560"/>
              <a:gd name="textAreaBottom" fmla="*/ 502920 h 502560"/>
            </a:gdLst>
            <a:ahLst/>
            <a:rect l="textAreaLeft" t="textAreaTop" r="textAreaRight" b="textAreaBottom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标题 1"/>
          <p:cNvSpPr/>
          <p:nvPr/>
        </p:nvSpPr>
        <p:spPr>
          <a:xfrm>
            <a:off x="4246200" y="3084480"/>
            <a:ext cx="1182600" cy="1182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标题 1"/>
          <p:cNvSpPr/>
          <p:nvPr/>
        </p:nvSpPr>
        <p:spPr>
          <a:xfrm>
            <a:off x="4080600" y="2918880"/>
            <a:ext cx="1513800" cy="1513800"/>
          </a:xfrm>
          <a:prstGeom prst="ellipse">
            <a:avLst/>
          </a:prstGeom>
          <a:noFill/>
          <a:ln cap="rnd" w="15875">
            <a:solidFill>
              <a:srgbClr val="1555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标题 1"/>
          <p:cNvSpPr/>
          <p:nvPr/>
        </p:nvSpPr>
        <p:spPr>
          <a:xfrm>
            <a:off x="3733920" y="3591000"/>
            <a:ext cx="147960" cy="147960"/>
          </a:xfrm>
          <a:prstGeom prst="ellipse">
            <a:avLst/>
          </a:prstGeom>
          <a:solidFill>
            <a:schemeClr val="bg1"/>
          </a:solidFill>
          <a:ln cap="rnd" w="15875">
            <a:solidFill>
              <a:srgbClr val="1555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标题 1"/>
          <p:cNvSpPr/>
          <p:nvPr/>
        </p:nvSpPr>
        <p:spPr>
          <a:xfrm>
            <a:off x="6897600" y="3084480"/>
            <a:ext cx="1182600" cy="1182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标题 1"/>
          <p:cNvSpPr/>
          <p:nvPr/>
        </p:nvSpPr>
        <p:spPr>
          <a:xfrm>
            <a:off x="6732000" y="2918880"/>
            <a:ext cx="1513800" cy="1513800"/>
          </a:xfrm>
          <a:prstGeom prst="ellipse">
            <a:avLst/>
          </a:prstGeom>
          <a:noFill/>
          <a:ln cap="rnd" w="15875">
            <a:solidFill>
              <a:srgbClr val="ffffff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标题 1"/>
          <p:cNvSpPr/>
          <p:nvPr/>
        </p:nvSpPr>
        <p:spPr>
          <a:xfrm>
            <a:off x="6385320" y="3591000"/>
            <a:ext cx="147960" cy="147960"/>
          </a:xfrm>
          <a:prstGeom prst="ellipse">
            <a:avLst/>
          </a:prstGeom>
          <a:solidFill>
            <a:schemeClr val="bg1"/>
          </a:solidFill>
          <a:ln cap="rnd" w="15875">
            <a:solidFill>
              <a:srgbClr val="ffffff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标题 1"/>
          <p:cNvSpPr/>
          <p:nvPr/>
        </p:nvSpPr>
        <p:spPr>
          <a:xfrm>
            <a:off x="9549000" y="3084480"/>
            <a:ext cx="1182600" cy="1182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标题 1"/>
          <p:cNvSpPr/>
          <p:nvPr/>
        </p:nvSpPr>
        <p:spPr>
          <a:xfrm>
            <a:off x="9383400" y="2918880"/>
            <a:ext cx="1513800" cy="1513800"/>
          </a:xfrm>
          <a:prstGeom prst="ellipse">
            <a:avLst/>
          </a:prstGeom>
          <a:noFill/>
          <a:ln cap="rnd" w="15875">
            <a:solidFill>
              <a:srgbClr val="ffffff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标题 1"/>
          <p:cNvSpPr/>
          <p:nvPr/>
        </p:nvSpPr>
        <p:spPr>
          <a:xfrm>
            <a:off x="9037080" y="3591000"/>
            <a:ext cx="147960" cy="147960"/>
          </a:xfrm>
          <a:prstGeom prst="ellipse">
            <a:avLst/>
          </a:prstGeom>
          <a:solidFill>
            <a:schemeClr val="bg1"/>
          </a:solidFill>
          <a:ln cap="rnd" w="15875">
            <a:solidFill>
              <a:srgbClr val="ffffff">
                <a:lumMod val="75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标题 1"/>
          <p:cNvSpPr/>
          <p:nvPr/>
        </p:nvSpPr>
        <p:spPr>
          <a:xfrm>
            <a:off x="4600080" y="3398400"/>
            <a:ext cx="492120" cy="533160"/>
          </a:xfrm>
          <a:custGeom>
            <a:avLst/>
            <a:gdLst>
              <a:gd name="textAreaLeft" fmla="*/ 0 w 492120"/>
              <a:gd name="textAreaRight" fmla="*/ 492480 w 492120"/>
              <a:gd name="textAreaTop" fmla="*/ 0 h 533160"/>
              <a:gd name="textAreaBottom" fmla="*/ 533520 h 53316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标题 1"/>
          <p:cNvSpPr/>
          <p:nvPr/>
        </p:nvSpPr>
        <p:spPr>
          <a:xfrm>
            <a:off x="7222320" y="3417840"/>
            <a:ext cx="533160" cy="515880"/>
          </a:xfrm>
          <a:custGeom>
            <a:avLst/>
            <a:gdLst>
              <a:gd name="textAreaLeft" fmla="*/ 0 w 533160"/>
              <a:gd name="textAreaRight" fmla="*/ 533520 w 533160"/>
              <a:gd name="textAreaTop" fmla="*/ 0 h 515880"/>
              <a:gd name="textAreaBottom" fmla="*/ 516240 h 515880"/>
            </a:gdLst>
            <a:ahLst/>
            <a:rect l="textAreaLeft" t="textAreaTop" r="textAreaRight" b="textAreaBottom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标题 1"/>
          <p:cNvSpPr/>
          <p:nvPr/>
        </p:nvSpPr>
        <p:spPr>
          <a:xfrm>
            <a:off x="9873720" y="3442320"/>
            <a:ext cx="533160" cy="466560"/>
          </a:xfrm>
          <a:custGeom>
            <a:avLst/>
            <a:gdLst>
              <a:gd name="textAreaLeft" fmla="*/ 0 w 533160"/>
              <a:gd name="textAreaRight" fmla="*/ 533520 w 533160"/>
              <a:gd name="textAreaTop" fmla="*/ 0 h 466560"/>
              <a:gd name="textAreaBottom" fmla="*/ 466920 h 46656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标题 1"/>
          <p:cNvSpPr/>
          <p:nvPr/>
        </p:nvSpPr>
        <p:spPr>
          <a:xfrm>
            <a:off x="6647400" y="4598640"/>
            <a:ext cx="1927800" cy="96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Easier for open- source projects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标题 1"/>
          <p:cNvSpPr/>
          <p:nvPr/>
        </p:nvSpPr>
        <p:spPr>
          <a:xfrm>
            <a:off x="9298800" y="4598640"/>
            <a:ext cx="1927800" cy="96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Faster setup, no dedicated CI server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标题 1"/>
          <p:cNvSpPr/>
          <p:nvPr/>
        </p:nvSpPr>
        <p:spPr>
          <a:xfrm>
            <a:off x="1344240" y="4598640"/>
            <a:ext cx="1927800" cy="96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Seamless SCM integration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标题 1"/>
          <p:cNvSpPr/>
          <p:nvPr/>
        </p:nvSpPr>
        <p:spPr>
          <a:xfrm>
            <a:off x="3995640" y="4598640"/>
            <a:ext cx="1927800" cy="96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Cost- effective and scalable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标题 1"/>
          <p:cNvSpPr/>
          <p:nvPr/>
        </p:nvSpPr>
        <p:spPr>
          <a:xfrm>
            <a:off x="317520" y="500040"/>
            <a:ext cx="1115784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latin typeface="poppins-bold"/>
                <a:ea typeface="poppins-bold"/>
              </a:rPr>
              <a:t>Benefits of GitHub Actions with Docker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标题 1"/>
          <p:cNvCxnSpPr/>
          <p:nvPr/>
        </p:nvCxnSpPr>
        <p:spPr>
          <a:xfrm>
            <a:off x="317160" y="329040"/>
            <a:ext cx="635400" cy="360"/>
          </a:xfrm>
          <a:prstGeom prst="straightConnector1">
            <a:avLst/>
          </a:prstGeom>
          <a:ln cap="sq" w="101600">
            <a:solidFill>
              <a:srgbClr val="155550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67" name="标题 1"/>
          <p:cNvSpPr/>
          <p:nvPr/>
        </p:nvSpPr>
        <p:spPr>
          <a:xfrm>
            <a:off x="2931840" y="3290760"/>
            <a:ext cx="632772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Lab – Hands-on CI/CD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标题 1"/>
          <p:cNvSpPr/>
          <p:nvPr/>
        </p:nvSpPr>
        <p:spPr>
          <a:xfrm>
            <a:off x="5588280" y="2112840"/>
            <a:ext cx="1015200" cy="10152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标题 1"/>
          <p:cNvSpPr/>
          <p:nvPr/>
        </p:nvSpPr>
        <p:spPr>
          <a:xfrm>
            <a:off x="4867560" y="1322280"/>
            <a:ext cx="2456640" cy="16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06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7915680" y="0"/>
            <a:ext cx="4276080" cy="6857640"/>
          </a:xfrm>
          <a:custGeom>
            <a:avLst/>
            <a:gdLst>
              <a:gd name="textAreaLeft" fmla="*/ 0 w 4276080"/>
              <a:gd name="textAreaRight" fmla="*/ 4276440 w 42760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4276346" h="6858000">
                <a:moveTo>
                  <a:pt x="0" y="0"/>
                </a:moveTo>
                <a:lnTo>
                  <a:pt x="4276346" y="0"/>
                </a:lnTo>
                <a:lnTo>
                  <a:pt x="4276346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标题 1"/>
          <p:cNvSpPr/>
          <p:nvPr/>
        </p:nvSpPr>
        <p:spPr>
          <a:xfrm>
            <a:off x="660240" y="1334520"/>
            <a:ext cx="7740360" cy="1535040"/>
          </a:xfrm>
          <a:prstGeom prst="roundRect">
            <a:avLst>
              <a:gd name="adj" fmla="val 6270"/>
            </a:avLst>
          </a:prstGeom>
          <a:gradFill rotWithShape="0">
            <a:gsLst>
              <a:gs pos="4000">
                <a:srgbClr val="1f7c75"/>
              </a:gs>
              <a:gs pos="95000">
                <a:srgbClr val="124945"/>
              </a:gs>
            </a:gsLst>
            <a:lin ang="4200000"/>
          </a:gradFill>
          <a:ln w="12700">
            <a:noFill/>
          </a:ln>
          <a:effectLst>
            <a:outerShdw algn="l" blurRad="431640" dir="2519232" dist="266381" kx="0" ky="0" rotWithShape="0" sx="97000" sy="97000">
              <a:schemeClr val="accent1">
                <a:lumMod val="50000"/>
                <a:alpha val="22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标题 1"/>
          <p:cNvSpPr/>
          <p:nvPr/>
        </p:nvSpPr>
        <p:spPr>
          <a:xfrm>
            <a:off x="965160" y="1492560"/>
            <a:ext cx="702504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Lab Activity Overview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标题 1"/>
          <p:cNvSpPr/>
          <p:nvPr/>
        </p:nvSpPr>
        <p:spPr>
          <a:xfrm>
            <a:off x="660240" y="3018240"/>
            <a:ext cx="6261840" cy="1535040"/>
          </a:xfrm>
          <a:prstGeom prst="roundRect">
            <a:avLst>
              <a:gd name="adj" fmla="val 6270"/>
            </a:avLst>
          </a:prstGeom>
          <a:solidFill>
            <a:schemeClr val="bg1"/>
          </a:solidFill>
          <a:ln w="38100">
            <a:noFill/>
          </a:ln>
          <a:effectLst>
            <a:outerShdw algn="tl" blurRad="380880" dir="2700000" dist="126770" kx="0" ky="0" rotWithShape="0" sx="100000" sy="100000">
              <a:schemeClr val="tx1">
                <a:lumMod val="85000"/>
                <a:lumOff val="15000"/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标题 1"/>
          <p:cNvSpPr/>
          <p:nvPr/>
        </p:nvSpPr>
        <p:spPr>
          <a:xfrm>
            <a:off x="660240" y="1334520"/>
            <a:ext cx="59040" cy="1535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algn="l" blurRad="139680" dir="0" dist="50760" kx="0" ky="0" rotWithShape="0" sx="100000" sy="100000">
              <a:schemeClr val="accent2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标题 1"/>
          <p:cNvSpPr/>
          <p:nvPr/>
        </p:nvSpPr>
        <p:spPr>
          <a:xfrm>
            <a:off x="660240" y="3018240"/>
            <a:ext cx="59040" cy="153504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algn="l" blurRad="139680" dir="0" dist="50760" kx="0" ky="0" rotWithShape="0" sx="100000" sy="100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标题 1"/>
          <p:cNvSpPr/>
          <p:nvPr/>
        </p:nvSpPr>
        <p:spPr>
          <a:xfrm>
            <a:off x="660240" y="4701600"/>
            <a:ext cx="6261840" cy="1535040"/>
          </a:xfrm>
          <a:prstGeom prst="roundRect">
            <a:avLst>
              <a:gd name="adj" fmla="val 6270"/>
            </a:avLst>
          </a:prstGeom>
          <a:solidFill>
            <a:schemeClr val="bg1"/>
          </a:solidFill>
          <a:ln w="38100">
            <a:noFill/>
          </a:ln>
          <a:effectLst>
            <a:outerShdw algn="tl" blurRad="380880" dir="2700000" dist="126770" kx="0" ky="0" rotWithShape="0" sx="100000" sy="100000">
              <a:schemeClr val="tx1">
                <a:lumMod val="85000"/>
                <a:lumOff val="15000"/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标题 1"/>
          <p:cNvSpPr/>
          <p:nvPr/>
        </p:nvSpPr>
        <p:spPr>
          <a:xfrm>
            <a:off x="660240" y="4701600"/>
            <a:ext cx="59040" cy="153504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>
            <a:outerShdw algn="l" blurRad="139680" dir="0" dist="50760" kx="0" ky="0" rotWithShape="0" sx="100000" sy="100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标题 1"/>
          <p:cNvSpPr/>
          <p:nvPr/>
        </p:nvSpPr>
        <p:spPr>
          <a:xfrm>
            <a:off x="888840" y="3169080"/>
            <a:ext cx="592020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Objective: Build a CI/CD pipeline for a Dockerized app using Jenkins/GitHub Actions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标题 1"/>
          <p:cNvSpPr/>
          <p:nvPr/>
        </p:nvSpPr>
        <p:spPr>
          <a:xfrm>
            <a:off x="888840" y="4858200"/>
            <a:ext cx="592020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Tasks: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Build simple webapp, containerize, build and publish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标题 1"/>
          <p:cNvSpPr/>
          <p:nvPr/>
        </p:nvSpPr>
        <p:spPr>
          <a:xfrm>
            <a:off x="317520" y="500040"/>
            <a:ext cx="1115784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latin typeface="poppins-bold"/>
                <a:ea typeface="poppins-bold"/>
              </a:rPr>
              <a:t>Lab Activity Overview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2" name="标题 1"/>
          <p:cNvCxnSpPr/>
          <p:nvPr/>
        </p:nvCxnSpPr>
        <p:spPr>
          <a:xfrm>
            <a:off x="317160" y="329040"/>
            <a:ext cx="635400" cy="360"/>
          </a:xfrm>
          <a:prstGeom prst="straightConnector1">
            <a:avLst/>
          </a:prstGeom>
          <a:ln cap="sq" w="101600">
            <a:solidFill>
              <a:srgbClr val="155550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标题 1"/>
          <p:cNvSpPr/>
          <p:nvPr/>
        </p:nvSpPr>
        <p:spPr>
          <a:xfrm>
            <a:off x="1524240" y="2807640"/>
            <a:ext cx="3806640" cy="1078560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>
            <a:outerShdw algn="ctr" blurRad="76320" dir="5400000" dist="50760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标题 1"/>
          <p:cNvSpPr/>
          <p:nvPr/>
        </p:nvSpPr>
        <p:spPr>
          <a:xfrm>
            <a:off x="1754280" y="2869920"/>
            <a:ext cx="346824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Summary of key concepts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标题 1"/>
          <p:cNvSpPr/>
          <p:nvPr/>
        </p:nvSpPr>
        <p:spPr>
          <a:xfrm>
            <a:off x="4269600" y="3033720"/>
            <a:ext cx="1294920" cy="101592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1015920"/>
              <a:gd name="textAreaBottom" fmla="*/ 1016280 h 1015920"/>
            </a:gdLst>
            <a:ahLst/>
            <a:rect l="textAreaLeft" t="textAreaTop" r="textAreaRight" b="textAreaBottom"/>
            <a:pathLst>
              <a:path w="1295400" h="1016455">
                <a:moveTo>
                  <a:pt x="400050" y="0"/>
                </a:moveTo>
                <a:lnTo>
                  <a:pt x="1295400" y="793"/>
                </a:lnTo>
                <a:lnTo>
                  <a:pt x="1295400" y="1016455"/>
                </a:lnTo>
                <a:lnTo>
                  <a:pt x="0" y="1016455"/>
                </a:lnTo>
                <a:lnTo>
                  <a:pt x="400050" y="0"/>
                </a:lnTo>
                <a:close/>
              </a:path>
            </a:pathLst>
          </a:custGeom>
          <a:solidFill>
            <a:schemeClr val="bg1"/>
          </a:solidFill>
          <a:ln w="57150">
            <a:noFill/>
          </a:ln>
          <a:effectLst>
            <a:outerShdw algn="ctr" blurRad="76320" dir="5400000" dist="50760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标题 1"/>
          <p:cNvSpPr/>
          <p:nvPr/>
        </p:nvSpPr>
        <p:spPr>
          <a:xfrm>
            <a:off x="4676400" y="3219120"/>
            <a:ext cx="70524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55550"/>
                </a:solidFill>
                <a:latin typeface="poppins-bold"/>
                <a:ea typeface="poppins-bold"/>
              </a:rPr>
              <a:t>01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标题 1"/>
          <p:cNvSpPr/>
          <p:nvPr/>
        </p:nvSpPr>
        <p:spPr>
          <a:xfrm>
            <a:off x="1524240" y="4801320"/>
            <a:ext cx="3806640" cy="1078560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>
            <a:outerShdw algn="ctr" blurRad="76320" dir="5400000" dist="50760" kx="0" ky="0" rotWithShape="0" sx="100000" sy="100000">
              <a:schemeClr val="accent2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标题 1"/>
          <p:cNvSpPr/>
          <p:nvPr/>
        </p:nvSpPr>
        <p:spPr>
          <a:xfrm>
            <a:off x="1754280" y="4863600"/>
            <a:ext cx="346824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Open discussion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标题 1"/>
          <p:cNvSpPr/>
          <p:nvPr/>
        </p:nvSpPr>
        <p:spPr>
          <a:xfrm>
            <a:off x="4269600" y="5027400"/>
            <a:ext cx="1294920" cy="101592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1015920"/>
              <a:gd name="textAreaBottom" fmla="*/ 1016280 h 1015920"/>
            </a:gdLst>
            <a:ahLst/>
            <a:rect l="textAreaLeft" t="textAreaTop" r="textAreaRight" b="textAreaBottom"/>
            <a:pathLst>
              <a:path w="1295400" h="1016455">
                <a:moveTo>
                  <a:pt x="400050" y="0"/>
                </a:moveTo>
                <a:lnTo>
                  <a:pt x="1295400" y="793"/>
                </a:lnTo>
                <a:lnTo>
                  <a:pt x="1295400" y="1016455"/>
                </a:lnTo>
                <a:lnTo>
                  <a:pt x="0" y="1016455"/>
                </a:lnTo>
                <a:lnTo>
                  <a:pt x="400050" y="0"/>
                </a:lnTo>
                <a:close/>
              </a:path>
            </a:pathLst>
          </a:custGeom>
          <a:solidFill>
            <a:schemeClr val="bg1"/>
          </a:solidFill>
          <a:ln w="57150">
            <a:noFill/>
          </a:ln>
          <a:effectLst>
            <a:outerShdw algn="ctr" blurRad="76320" dir="5400000" dist="50760" kx="0" ky="0" rotWithShape="0" sx="100000" sy="100000">
              <a:schemeClr val="accent2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标题 1"/>
          <p:cNvSpPr/>
          <p:nvPr/>
        </p:nvSpPr>
        <p:spPr>
          <a:xfrm>
            <a:off x="4713840" y="5212800"/>
            <a:ext cx="7066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cbcbc"/>
                </a:solidFill>
                <a:latin typeface="poppins-bold"/>
                <a:ea typeface="poppins-bold"/>
              </a:rPr>
              <a:t>03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标题 1"/>
          <p:cNvSpPr/>
          <p:nvPr/>
        </p:nvSpPr>
        <p:spPr>
          <a:xfrm>
            <a:off x="6492600" y="2807640"/>
            <a:ext cx="3806640" cy="1078560"/>
          </a:xfrm>
          <a:prstGeom prst="rect">
            <a:avLst/>
          </a:prstGeom>
          <a:solidFill>
            <a:schemeClr val="accent2"/>
          </a:solidFill>
          <a:ln w="57150">
            <a:noFill/>
          </a:ln>
          <a:effectLst>
            <a:outerShdw algn="ctr" blurRad="76320" dir="5400000" dist="50760" kx="0" ky="0" rotWithShape="0" sx="100000" sy="100000">
              <a:schemeClr val="accent2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标题 1"/>
          <p:cNvSpPr/>
          <p:nvPr/>
        </p:nvSpPr>
        <p:spPr>
          <a:xfrm>
            <a:off x="6722640" y="2869920"/>
            <a:ext cx="346824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Differences between Jenkins and GitHub Actions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标题 1"/>
          <p:cNvSpPr/>
          <p:nvPr/>
        </p:nvSpPr>
        <p:spPr>
          <a:xfrm>
            <a:off x="9237960" y="3033720"/>
            <a:ext cx="1294920" cy="101592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1015920"/>
              <a:gd name="textAreaBottom" fmla="*/ 1016280 h 1015920"/>
            </a:gdLst>
            <a:ahLst/>
            <a:rect l="textAreaLeft" t="textAreaTop" r="textAreaRight" b="textAreaBottom"/>
            <a:pathLst>
              <a:path w="1295400" h="1016455">
                <a:moveTo>
                  <a:pt x="400050" y="0"/>
                </a:moveTo>
                <a:lnTo>
                  <a:pt x="1295400" y="793"/>
                </a:lnTo>
                <a:lnTo>
                  <a:pt x="1295400" y="1016455"/>
                </a:lnTo>
                <a:lnTo>
                  <a:pt x="0" y="1016455"/>
                </a:lnTo>
                <a:lnTo>
                  <a:pt x="400050" y="0"/>
                </a:lnTo>
                <a:close/>
              </a:path>
            </a:pathLst>
          </a:custGeom>
          <a:solidFill>
            <a:schemeClr val="bg1"/>
          </a:solidFill>
          <a:ln w="57150">
            <a:noFill/>
          </a:ln>
          <a:effectLst>
            <a:outerShdw algn="ctr" blurRad="76320" dir="5400000" dist="50760" kx="0" ky="0" rotWithShape="0" sx="100000" sy="100000">
              <a:schemeClr val="accent2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标题 1"/>
          <p:cNvSpPr/>
          <p:nvPr/>
        </p:nvSpPr>
        <p:spPr>
          <a:xfrm>
            <a:off x="9675720" y="3219120"/>
            <a:ext cx="7066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cbcbc"/>
                </a:solidFill>
                <a:latin typeface="poppins-bold"/>
                <a:ea typeface="poppins-bold"/>
              </a:rPr>
              <a:t>02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标题 1"/>
          <p:cNvSpPr/>
          <p:nvPr/>
        </p:nvSpPr>
        <p:spPr>
          <a:xfrm>
            <a:off x="6492600" y="4801320"/>
            <a:ext cx="3806640" cy="1078560"/>
          </a:xfrm>
          <a:prstGeom prst="rect">
            <a:avLst/>
          </a:prstGeom>
          <a:solidFill>
            <a:schemeClr val="accent1"/>
          </a:solidFill>
          <a:ln w="57150">
            <a:noFill/>
          </a:ln>
          <a:effectLst>
            <a:outerShdw algn="ctr" blurRad="76320" dir="5400000" dist="50760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标题 1"/>
          <p:cNvSpPr/>
          <p:nvPr/>
        </p:nvSpPr>
        <p:spPr>
          <a:xfrm>
            <a:off x="6722640" y="4863600"/>
            <a:ext cx="3468240" cy="95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Q&amp;A session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标题 1"/>
          <p:cNvSpPr/>
          <p:nvPr/>
        </p:nvSpPr>
        <p:spPr>
          <a:xfrm>
            <a:off x="9237960" y="5027400"/>
            <a:ext cx="1294920" cy="1015920"/>
          </a:xfrm>
          <a:custGeom>
            <a:avLst/>
            <a:gdLst>
              <a:gd name="textAreaLeft" fmla="*/ 0 w 1294920"/>
              <a:gd name="textAreaRight" fmla="*/ 1295280 w 1294920"/>
              <a:gd name="textAreaTop" fmla="*/ 0 h 1015920"/>
              <a:gd name="textAreaBottom" fmla="*/ 1016280 h 1015920"/>
            </a:gdLst>
            <a:ahLst/>
            <a:rect l="textAreaLeft" t="textAreaTop" r="textAreaRight" b="textAreaBottom"/>
            <a:pathLst>
              <a:path w="1295400" h="1016455">
                <a:moveTo>
                  <a:pt x="400050" y="0"/>
                </a:moveTo>
                <a:lnTo>
                  <a:pt x="1295400" y="793"/>
                </a:lnTo>
                <a:lnTo>
                  <a:pt x="1295400" y="1016455"/>
                </a:lnTo>
                <a:lnTo>
                  <a:pt x="0" y="1016455"/>
                </a:lnTo>
                <a:lnTo>
                  <a:pt x="400050" y="0"/>
                </a:lnTo>
                <a:close/>
              </a:path>
            </a:pathLst>
          </a:custGeom>
          <a:solidFill>
            <a:schemeClr val="bg1"/>
          </a:solidFill>
          <a:ln w="57150">
            <a:noFill/>
          </a:ln>
          <a:effectLst>
            <a:outerShdw algn="ctr" blurRad="76320" dir="5400000" dist="50760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标题 1"/>
          <p:cNvSpPr/>
          <p:nvPr/>
        </p:nvSpPr>
        <p:spPr>
          <a:xfrm>
            <a:off x="9700920" y="5212800"/>
            <a:ext cx="7066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55550"/>
                </a:solidFill>
                <a:latin typeface="poppins-bold"/>
                <a:ea typeface="poppins-bold"/>
              </a:rPr>
              <a:t>04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标题 1"/>
          <p:cNvSpPr/>
          <p:nvPr/>
        </p:nvSpPr>
        <p:spPr>
          <a:xfrm>
            <a:off x="5867280" y="2283840"/>
            <a:ext cx="456840" cy="2304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11520" bIns="1152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标题 1"/>
          <p:cNvSpPr/>
          <p:nvPr/>
        </p:nvSpPr>
        <p:spPr>
          <a:xfrm>
            <a:off x="317520" y="500040"/>
            <a:ext cx="1115784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latin typeface="poppins-bold"/>
                <a:ea typeface="poppins-bold"/>
              </a:rPr>
              <a:t>Wrap-up &amp; Q&amp;A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2" name="标题 1"/>
          <p:cNvCxnSpPr/>
          <p:nvPr/>
        </p:nvCxnSpPr>
        <p:spPr>
          <a:xfrm>
            <a:off x="317160" y="329040"/>
            <a:ext cx="635400" cy="360"/>
          </a:xfrm>
          <a:prstGeom prst="straightConnector1">
            <a:avLst/>
          </a:prstGeom>
          <a:ln cap="sq" w="101600">
            <a:solidFill>
              <a:srgbClr val="155550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04" name="标题 1"/>
          <p:cNvSpPr/>
          <p:nvPr/>
        </p:nvSpPr>
        <p:spPr>
          <a:xfrm>
            <a:off x="3094200" y="1159560"/>
            <a:ext cx="6003360" cy="37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500" spc="-1" strike="noStrike">
                <a:solidFill>
                  <a:srgbClr val="155550"/>
                </a:solidFill>
                <a:latin typeface="Poppins Medium"/>
                <a:ea typeface="Poppins Medium"/>
              </a:rPr>
              <a:t>Thanks</a:t>
            </a:r>
            <a:endParaRPr b="0" lang="en-IN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标题 1"/>
          <p:cNvSpPr/>
          <p:nvPr/>
        </p:nvSpPr>
        <p:spPr>
          <a:xfrm>
            <a:off x="3878640" y="5456880"/>
            <a:ext cx="4332960" cy="504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55550"/>
                </a:solidFill>
                <a:latin typeface="Poppins"/>
                <a:ea typeface="Poppins"/>
              </a:rPr>
              <a:t>Karthikeyan Vaiyapuri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标题 1"/>
          <p:cNvSpPr/>
          <p:nvPr/>
        </p:nvSpPr>
        <p:spPr>
          <a:xfrm>
            <a:off x="7950240" y="5619600"/>
            <a:ext cx="181080" cy="153000"/>
          </a:xfrm>
          <a:custGeom>
            <a:avLst/>
            <a:gdLst>
              <a:gd name="textAreaLeft" fmla="*/ 0 w 181080"/>
              <a:gd name="textAreaRight" fmla="*/ 181440 w 181080"/>
              <a:gd name="textAreaTop" fmla="*/ 0 h 153000"/>
              <a:gd name="textAreaBottom" fmla="*/ 153360 h 153000"/>
            </a:gdLst>
            <a:ahLst/>
            <a:rect l="textAreaLeft" t="textAreaTop" r="textAreaRight" b="textAreaBottom"/>
            <a:pathLst>
              <a:path w="608627" h="514281">
                <a:moveTo>
                  <a:pt x="280800" y="0"/>
                </a:moveTo>
                <a:lnTo>
                  <a:pt x="595097" y="230387"/>
                </a:lnTo>
                <a:cubicBezTo>
                  <a:pt x="603553" y="236697"/>
                  <a:pt x="608627" y="246563"/>
                  <a:pt x="608627" y="257141"/>
                </a:cubicBezTo>
                <a:cubicBezTo>
                  <a:pt x="608627" y="267629"/>
                  <a:pt x="603553" y="277584"/>
                  <a:pt x="595097" y="283806"/>
                </a:cubicBezTo>
                <a:lnTo>
                  <a:pt x="280800" y="514281"/>
                </a:lnTo>
                <a:lnTo>
                  <a:pt x="241546" y="460862"/>
                </a:lnTo>
                <a:lnTo>
                  <a:pt x="519349" y="257141"/>
                </a:lnTo>
                <a:lnTo>
                  <a:pt x="241546" y="53419"/>
                </a:lnTo>
                <a:close/>
                <a:moveTo>
                  <a:pt x="39254" y="0"/>
                </a:moveTo>
                <a:lnTo>
                  <a:pt x="353551" y="230387"/>
                </a:lnTo>
                <a:cubicBezTo>
                  <a:pt x="362096" y="236697"/>
                  <a:pt x="367081" y="246563"/>
                  <a:pt x="367081" y="257141"/>
                </a:cubicBezTo>
                <a:cubicBezTo>
                  <a:pt x="367081" y="267629"/>
                  <a:pt x="362096" y="277584"/>
                  <a:pt x="353551" y="283806"/>
                </a:cubicBezTo>
                <a:lnTo>
                  <a:pt x="39254" y="514281"/>
                </a:lnTo>
                <a:lnTo>
                  <a:pt x="0" y="460862"/>
                </a:lnTo>
                <a:lnTo>
                  <a:pt x="277803" y="257141"/>
                </a:lnTo>
                <a:lnTo>
                  <a:pt x="0" y="53419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标题 1"/>
          <p:cNvSpPr/>
          <p:nvPr/>
        </p:nvSpPr>
        <p:spPr>
          <a:xfrm>
            <a:off x="6095880" y="2293560"/>
            <a:ext cx="5399640" cy="1151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6095880" y="5084640"/>
            <a:ext cx="5399640" cy="1151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3175">
            <a:solidFill>
              <a:srgbClr val="155550"/>
            </a:solidFill>
            <a:round/>
          </a:ln>
          <a:effectLst>
            <a:outerShdw algn="ctr" blurRad="190440" dir="0" dist="0" kx="0" ky="0" rotWithShape="0" sx="102000" sy="102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6095880" y="3688920"/>
            <a:ext cx="5399640" cy="1151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3175">
            <a:solidFill>
              <a:srgbClr val="155550"/>
            </a:solidFill>
            <a:round/>
          </a:ln>
          <a:effectLst>
            <a:outerShdw algn="ctr" blurRad="190440" dir="0" dist="0" kx="0" ky="0" rotWithShape="0" sx="102000" sy="102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标题 1"/>
          <p:cNvSpPr/>
          <p:nvPr/>
        </p:nvSpPr>
        <p:spPr>
          <a:xfrm>
            <a:off x="6523920" y="3993840"/>
            <a:ext cx="46605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Creating pipelines for Dockerized apps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6523920" y="2598480"/>
            <a:ext cx="46605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Docker integration with Jenkins &amp; GitHub Actions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标题 1"/>
          <p:cNvSpPr/>
          <p:nvPr/>
        </p:nvSpPr>
        <p:spPr>
          <a:xfrm>
            <a:off x="6523920" y="5389560"/>
            <a:ext cx="46605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Hands- on Setup Jenkins/GitHub Actions for CI/CD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标题 1"/>
          <p:cNvSpPr/>
          <p:nvPr/>
        </p:nvSpPr>
        <p:spPr>
          <a:xfrm>
            <a:off x="5587560" y="2694600"/>
            <a:ext cx="349560" cy="349560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5587560" y="4089960"/>
            <a:ext cx="349560" cy="349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标题 1"/>
          <p:cNvSpPr/>
          <p:nvPr/>
        </p:nvSpPr>
        <p:spPr>
          <a:xfrm>
            <a:off x="5587560" y="5485320"/>
            <a:ext cx="349560" cy="349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标题 1"/>
          <p:cNvSpPr/>
          <p:nvPr/>
        </p:nvSpPr>
        <p:spPr>
          <a:xfrm>
            <a:off x="6095880" y="1019880"/>
            <a:ext cx="5399640" cy="1151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3175">
            <a:solidFill>
              <a:srgbClr val="155550"/>
            </a:solidFill>
            <a:round/>
          </a:ln>
          <a:effectLst>
            <a:outerShdw algn="ctr" blurRad="190440" dir="0" dist="0" kx="0" ky="0" rotWithShape="0" sx="102000" sy="102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标题 1"/>
          <p:cNvSpPr/>
          <p:nvPr/>
        </p:nvSpPr>
        <p:spPr>
          <a:xfrm>
            <a:off x="6523920" y="1324800"/>
            <a:ext cx="46605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Overview of CI/CD concepts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标题 1"/>
          <p:cNvSpPr/>
          <p:nvPr/>
        </p:nvSpPr>
        <p:spPr>
          <a:xfrm>
            <a:off x="5587560" y="1420920"/>
            <a:ext cx="349560" cy="349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标题 1"/>
          <p:cNvSpPr/>
          <p:nvPr/>
        </p:nvSpPr>
        <p:spPr>
          <a:xfrm>
            <a:off x="317520" y="500040"/>
            <a:ext cx="1115784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latin typeface="poppins-bold"/>
                <a:ea typeface="poppins-bold"/>
              </a:rPr>
              <a:t>Agenda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" name="标题 1"/>
          <p:cNvCxnSpPr/>
          <p:nvPr/>
        </p:nvCxnSpPr>
        <p:spPr>
          <a:xfrm>
            <a:off x="317160" y="329040"/>
            <a:ext cx="635400" cy="360"/>
          </a:xfrm>
          <a:prstGeom prst="straightConnector1">
            <a:avLst/>
          </a:prstGeom>
          <a:ln cap="sq" w="101600">
            <a:solidFill>
              <a:srgbClr val="155550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1" name="标题 1"/>
          <p:cNvSpPr/>
          <p:nvPr/>
        </p:nvSpPr>
        <p:spPr>
          <a:xfrm>
            <a:off x="2931840" y="3290760"/>
            <a:ext cx="632772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What is CI/CD?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标题 1"/>
          <p:cNvSpPr/>
          <p:nvPr/>
        </p:nvSpPr>
        <p:spPr>
          <a:xfrm>
            <a:off x="5588280" y="2112840"/>
            <a:ext cx="1015200" cy="10152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标题 1"/>
          <p:cNvSpPr/>
          <p:nvPr/>
        </p:nvSpPr>
        <p:spPr>
          <a:xfrm>
            <a:off x="4867560" y="1322280"/>
            <a:ext cx="2456640" cy="16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01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标题 1"/>
          <p:cNvSpPr/>
          <p:nvPr/>
        </p:nvSpPr>
        <p:spPr>
          <a:xfrm>
            <a:off x="660240" y="2902320"/>
            <a:ext cx="3088440" cy="2976120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标题 1"/>
          <p:cNvSpPr/>
          <p:nvPr/>
        </p:nvSpPr>
        <p:spPr>
          <a:xfrm>
            <a:off x="1776600" y="3160080"/>
            <a:ext cx="85608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55550"/>
                </a:solidFill>
                <a:latin typeface="poppins-bold"/>
                <a:ea typeface="poppins-bold"/>
              </a:rPr>
              <a:t>01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标题 1"/>
          <p:cNvSpPr/>
          <p:nvPr/>
        </p:nvSpPr>
        <p:spPr>
          <a:xfrm>
            <a:off x="875160" y="4187520"/>
            <a:ext cx="2658600" cy="1501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CI (Continuous Integration)Automate build &amp; test when code is pushed.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标题 1"/>
          <p:cNvSpPr/>
          <p:nvPr/>
        </p:nvSpPr>
        <p:spPr>
          <a:xfrm>
            <a:off x="4558320" y="2884680"/>
            <a:ext cx="3088440" cy="2976120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accent1">
              <a:alpha val="1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标题 1"/>
          <p:cNvSpPr/>
          <p:nvPr/>
        </p:nvSpPr>
        <p:spPr>
          <a:xfrm>
            <a:off x="5627520" y="3142440"/>
            <a:ext cx="9504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55550"/>
                </a:solidFill>
                <a:latin typeface="poppins-bold"/>
                <a:ea typeface="poppins-bold"/>
              </a:rPr>
              <a:t>02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标题 1"/>
          <p:cNvSpPr/>
          <p:nvPr/>
        </p:nvSpPr>
        <p:spPr>
          <a:xfrm>
            <a:off x="4773240" y="4169880"/>
            <a:ext cx="2658600" cy="1501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CD (Continuous Delivery/Deployment)Automate release process to staging/prod.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标题 1"/>
          <p:cNvSpPr/>
          <p:nvPr/>
        </p:nvSpPr>
        <p:spPr>
          <a:xfrm>
            <a:off x="8443080" y="2840760"/>
            <a:ext cx="3088440" cy="2976120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标题 1"/>
          <p:cNvSpPr/>
          <p:nvPr/>
        </p:nvSpPr>
        <p:spPr>
          <a:xfrm>
            <a:off x="9512280" y="3098520"/>
            <a:ext cx="9504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155550"/>
                </a:solidFill>
                <a:latin typeface="poppins-bold"/>
                <a:ea typeface="poppins-bold"/>
              </a:rPr>
              <a:t>03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标题 1"/>
          <p:cNvSpPr/>
          <p:nvPr/>
        </p:nvSpPr>
        <p:spPr>
          <a:xfrm>
            <a:off x="8658360" y="4125960"/>
            <a:ext cx="2658600" cy="1501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Benefits: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标题 1"/>
          <p:cNvSpPr/>
          <p:nvPr/>
        </p:nvSpPr>
        <p:spPr>
          <a:xfrm>
            <a:off x="3971880" y="4039560"/>
            <a:ext cx="398160" cy="398160"/>
          </a:xfrm>
          <a:prstGeom prst="chevron">
            <a:avLst>
              <a:gd name="adj" fmla="val 50000"/>
            </a:avLst>
          </a:prstGeom>
          <a:solidFill>
            <a:schemeClr val="tx1">
              <a:lumMod val="25000"/>
              <a:lumOff val="75000"/>
              <a:alpha val="8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标题 1"/>
          <p:cNvSpPr/>
          <p:nvPr/>
        </p:nvSpPr>
        <p:spPr>
          <a:xfrm>
            <a:off x="7830000" y="4012560"/>
            <a:ext cx="398160" cy="398160"/>
          </a:xfrm>
          <a:prstGeom prst="chevron">
            <a:avLst>
              <a:gd name="adj" fmla="val 50000"/>
            </a:avLst>
          </a:prstGeom>
          <a:solidFill>
            <a:schemeClr val="tx1">
              <a:lumMod val="25000"/>
              <a:lumOff val="75000"/>
              <a:alpha val="8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标题 1"/>
          <p:cNvSpPr/>
          <p:nvPr/>
        </p:nvSpPr>
        <p:spPr>
          <a:xfrm>
            <a:off x="317520" y="500040"/>
            <a:ext cx="1115784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 is CI/CD?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7" name="标题 1"/>
          <p:cNvCxnSpPr/>
          <p:nvPr/>
        </p:nvCxnSpPr>
        <p:spPr>
          <a:xfrm>
            <a:off x="317160" y="329040"/>
            <a:ext cx="635400" cy="360"/>
          </a:xfrm>
          <a:prstGeom prst="straightConnector1">
            <a:avLst/>
          </a:prstGeom>
          <a:ln cap="sq" w="101600">
            <a:solidFill>
              <a:srgbClr val="155550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9" name="标题 1"/>
          <p:cNvSpPr/>
          <p:nvPr/>
        </p:nvSpPr>
        <p:spPr>
          <a:xfrm>
            <a:off x="2931840" y="3290760"/>
            <a:ext cx="632772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Typical CI/CD Workflow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标题 1"/>
          <p:cNvSpPr/>
          <p:nvPr/>
        </p:nvSpPr>
        <p:spPr>
          <a:xfrm>
            <a:off x="5588280" y="2112840"/>
            <a:ext cx="1015200" cy="10152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标题 1"/>
          <p:cNvSpPr/>
          <p:nvPr/>
        </p:nvSpPr>
        <p:spPr>
          <a:xfrm>
            <a:off x="4867560" y="1322280"/>
            <a:ext cx="2456640" cy="16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02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" name="标题 1"/>
          <p:cNvCxnSpPr/>
          <p:nvPr/>
        </p:nvCxnSpPr>
        <p:spPr>
          <a:xfrm>
            <a:off x="5209920" y="2582280"/>
            <a:ext cx="1861560" cy="360"/>
          </a:xfrm>
          <a:prstGeom prst="straightConnector1">
            <a:avLst/>
          </a:prstGeom>
          <a:ln cap="sq" w="6350">
            <a:solidFill>
              <a:srgbClr val="ffffff">
                <a:lumMod val="65000"/>
              </a:srgbClr>
            </a:solidFill>
            <a:miter/>
            <a:tailEnd len="med" type="oval" w="med"/>
          </a:ln>
        </p:spPr>
      </p:cxnSp>
      <p:cxnSp>
        <p:nvCxnSpPr>
          <p:cNvPr id="44" name="标题 1"/>
          <p:cNvCxnSpPr/>
          <p:nvPr/>
        </p:nvCxnSpPr>
        <p:spPr>
          <a:xfrm>
            <a:off x="5997240" y="3833640"/>
            <a:ext cx="1074240" cy="360"/>
          </a:xfrm>
          <a:prstGeom prst="straightConnector1">
            <a:avLst/>
          </a:prstGeom>
          <a:ln cap="sq" w="6350">
            <a:solidFill>
              <a:srgbClr val="ffffff">
                <a:lumMod val="65000"/>
              </a:srgbClr>
            </a:solidFill>
            <a:miter/>
            <a:tailEnd len="med" type="oval" w="med"/>
          </a:ln>
        </p:spPr>
      </p:cxnSp>
      <p:sp>
        <p:nvSpPr>
          <p:cNvPr id="45" name="标题 1"/>
          <p:cNvSpPr/>
          <p:nvPr/>
        </p:nvSpPr>
        <p:spPr>
          <a:xfrm flipV="1" rot="18900000">
            <a:off x="4145040" y="2080080"/>
            <a:ext cx="1005480" cy="1005480"/>
          </a:xfrm>
          <a:prstGeom prst="roundRect">
            <a:avLst>
              <a:gd name="adj" fmla="val 6500"/>
            </a:avLst>
          </a:prstGeom>
          <a:solidFill>
            <a:schemeClr val="accent3"/>
          </a:solidFill>
          <a:ln w="12700">
            <a:noFill/>
          </a:ln>
          <a:effectLst>
            <a:outerShdw algn="ctr" blurRad="254160" dir="0" dist="127080" kx="0" ky="0" rotWithShape="0" sx="100000" sy="100000">
              <a:schemeClr val="accent3">
                <a:alpha val="32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标题 1"/>
          <p:cNvSpPr/>
          <p:nvPr/>
        </p:nvSpPr>
        <p:spPr>
          <a:xfrm>
            <a:off x="4452480" y="2368080"/>
            <a:ext cx="390960" cy="428400"/>
          </a:xfrm>
          <a:custGeom>
            <a:avLst/>
            <a:gdLst>
              <a:gd name="textAreaLeft" fmla="*/ 0 w 390960"/>
              <a:gd name="textAreaRight" fmla="*/ 391320 w 390960"/>
              <a:gd name="textAreaTop" fmla="*/ 0 h 428400"/>
              <a:gd name="textAreaBottom" fmla="*/ 428760 h 428400"/>
            </a:gdLst>
            <a:ahLst/>
            <a:rect l="textAreaLeft" t="textAreaTop" r="textAreaRight" b="textAreaBottom"/>
            <a:pathLst>
              <a:path w="495300" h="542925">
                <a:moveTo>
                  <a:pt x="248770" y="621"/>
                </a:moveTo>
                <a:cubicBezTo>
                  <a:pt x="385549" y="621"/>
                  <a:pt x="496420" y="111492"/>
                  <a:pt x="496420" y="248271"/>
                </a:cubicBezTo>
                <a:cubicBezTo>
                  <a:pt x="496420" y="358856"/>
                  <a:pt x="423935" y="452582"/>
                  <a:pt x="323827" y="484396"/>
                </a:cubicBezTo>
                <a:lnTo>
                  <a:pt x="346973" y="524496"/>
                </a:lnTo>
                <a:lnTo>
                  <a:pt x="420220" y="524496"/>
                </a:lnTo>
                <a:lnTo>
                  <a:pt x="420220" y="543546"/>
                </a:lnTo>
                <a:lnTo>
                  <a:pt x="77320" y="543546"/>
                </a:lnTo>
                <a:lnTo>
                  <a:pt x="77320" y="524496"/>
                </a:lnTo>
                <a:lnTo>
                  <a:pt x="150567" y="524496"/>
                </a:lnTo>
                <a:lnTo>
                  <a:pt x="173713" y="484396"/>
                </a:lnTo>
                <a:cubicBezTo>
                  <a:pt x="73605" y="452582"/>
                  <a:pt x="1120" y="358856"/>
                  <a:pt x="1120" y="248271"/>
                </a:cubicBezTo>
                <a:cubicBezTo>
                  <a:pt x="1120" y="111492"/>
                  <a:pt x="111991" y="621"/>
                  <a:pt x="248770" y="621"/>
                </a:cubicBezTo>
                <a:close/>
                <a:moveTo>
                  <a:pt x="192763" y="489539"/>
                </a:moveTo>
                <a:lnTo>
                  <a:pt x="172570" y="524496"/>
                </a:lnTo>
                <a:lnTo>
                  <a:pt x="324970" y="524496"/>
                </a:lnTo>
                <a:lnTo>
                  <a:pt x="304777" y="489539"/>
                </a:lnTo>
                <a:cubicBezTo>
                  <a:pt x="286775" y="493730"/>
                  <a:pt x="268010" y="495921"/>
                  <a:pt x="248770" y="495921"/>
                </a:cubicBezTo>
                <a:cubicBezTo>
                  <a:pt x="229530" y="495921"/>
                  <a:pt x="210765" y="493730"/>
                  <a:pt x="192763" y="489539"/>
                </a:cubicBezTo>
                <a:close/>
                <a:moveTo>
                  <a:pt x="248770" y="143496"/>
                </a:moveTo>
                <a:cubicBezTo>
                  <a:pt x="190858" y="143496"/>
                  <a:pt x="143995" y="190359"/>
                  <a:pt x="143995" y="248271"/>
                </a:cubicBezTo>
                <a:cubicBezTo>
                  <a:pt x="143995" y="306183"/>
                  <a:pt x="190858" y="353046"/>
                  <a:pt x="248770" y="353046"/>
                </a:cubicBezTo>
                <a:cubicBezTo>
                  <a:pt x="306682" y="353046"/>
                  <a:pt x="353545" y="306183"/>
                  <a:pt x="353545" y="248271"/>
                </a:cubicBezTo>
                <a:cubicBezTo>
                  <a:pt x="353545" y="190359"/>
                  <a:pt x="306682" y="143496"/>
                  <a:pt x="248770" y="143496"/>
                </a:cubicBezTo>
                <a:close/>
                <a:moveTo>
                  <a:pt x="367833" y="114921"/>
                </a:moveTo>
                <a:cubicBezTo>
                  <a:pt x="359927" y="114921"/>
                  <a:pt x="353545" y="121303"/>
                  <a:pt x="353545" y="129209"/>
                </a:cubicBezTo>
                <a:cubicBezTo>
                  <a:pt x="353545" y="137114"/>
                  <a:pt x="359927" y="143496"/>
                  <a:pt x="367833" y="143496"/>
                </a:cubicBezTo>
                <a:cubicBezTo>
                  <a:pt x="375738" y="143496"/>
                  <a:pt x="382120" y="137114"/>
                  <a:pt x="382120" y="129209"/>
                </a:cubicBezTo>
                <a:cubicBezTo>
                  <a:pt x="382120" y="121303"/>
                  <a:pt x="375738" y="114921"/>
                  <a:pt x="367833" y="1149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标题 1"/>
          <p:cNvSpPr/>
          <p:nvPr/>
        </p:nvSpPr>
        <p:spPr>
          <a:xfrm>
            <a:off x="7280280" y="2063880"/>
            <a:ext cx="4238280" cy="12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Code → Build → Test → Artifact → Deploy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标题 1"/>
          <p:cNvSpPr/>
          <p:nvPr/>
        </p:nvSpPr>
        <p:spPr>
          <a:xfrm flipV="1" rot="18900000">
            <a:off x="5008680" y="3347280"/>
            <a:ext cx="1005480" cy="1005480"/>
          </a:xfrm>
          <a:prstGeom prst="roundRect">
            <a:avLst>
              <a:gd name="adj" fmla="val 6500"/>
            </a:avLst>
          </a:prstGeom>
          <a:solidFill>
            <a:schemeClr val="accent1"/>
          </a:solidFill>
          <a:ln w="12700">
            <a:noFill/>
          </a:ln>
          <a:effectLst>
            <a:outerShdw algn="ctr" blurRad="254160" dir="0" dist="127080" kx="0" ky="0" rotWithShape="0" sx="100000" sy="100000">
              <a:schemeClr val="accent1">
                <a:alpha val="32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标题 1"/>
          <p:cNvSpPr/>
          <p:nvPr/>
        </p:nvSpPr>
        <p:spPr>
          <a:xfrm>
            <a:off x="5314680" y="3706920"/>
            <a:ext cx="402480" cy="301680"/>
          </a:xfrm>
          <a:custGeom>
            <a:avLst/>
            <a:gdLst>
              <a:gd name="textAreaLeft" fmla="*/ 0 w 402480"/>
              <a:gd name="textAreaRight" fmla="*/ 402840 w 402480"/>
              <a:gd name="textAreaTop" fmla="*/ 0 h 301680"/>
              <a:gd name="textAreaBottom" fmla="*/ 302040 h 301680"/>
            </a:gdLst>
            <a:ahLst/>
            <a:rect l="textAreaLeft" t="textAreaTop" r="textAreaRight" b="textAreaBottom"/>
            <a:pathLst>
              <a:path w="533400" h="400050">
                <a:moveTo>
                  <a:pt x="505433" y="621"/>
                </a:moveTo>
                <a:cubicBezTo>
                  <a:pt x="521245" y="621"/>
                  <a:pt x="534008" y="13385"/>
                  <a:pt x="534008" y="29196"/>
                </a:cubicBezTo>
                <a:lnTo>
                  <a:pt x="534008" y="372096"/>
                </a:lnTo>
                <a:cubicBezTo>
                  <a:pt x="534008" y="387907"/>
                  <a:pt x="521245" y="400671"/>
                  <a:pt x="505433" y="400671"/>
                </a:cubicBezTo>
                <a:lnTo>
                  <a:pt x="29183" y="400671"/>
                </a:lnTo>
                <a:cubicBezTo>
                  <a:pt x="13371" y="400671"/>
                  <a:pt x="608" y="387907"/>
                  <a:pt x="608" y="372096"/>
                </a:cubicBezTo>
                <a:lnTo>
                  <a:pt x="608" y="29196"/>
                </a:lnTo>
                <a:cubicBezTo>
                  <a:pt x="608" y="13385"/>
                  <a:pt x="13371" y="621"/>
                  <a:pt x="29183" y="621"/>
                </a:cubicBezTo>
                <a:lnTo>
                  <a:pt x="505433" y="621"/>
                </a:lnTo>
                <a:close/>
                <a:moveTo>
                  <a:pt x="391419" y="198646"/>
                </a:moveTo>
                <a:cubicBezTo>
                  <a:pt x="378846" y="189121"/>
                  <a:pt x="360939" y="191597"/>
                  <a:pt x="351414" y="204170"/>
                </a:cubicBezTo>
                <a:lnTo>
                  <a:pt x="351414" y="204170"/>
                </a:lnTo>
                <a:lnTo>
                  <a:pt x="267118" y="315613"/>
                </a:lnTo>
                <a:cubicBezTo>
                  <a:pt x="266355" y="316660"/>
                  <a:pt x="265498" y="317518"/>
                  <a:pt x="264641" y="318470"/>
                </a:cubicBezTo>
                <a:cubicBezTo>
                  <a:pt x="253592" y="329710"/>
                  <a:pt x="235495" y="329805"/>
                  <a:pt x="224255" y="318756"/>
                </a:cubicBezTo>
                <a:lnTo>
                  <a:pt x="224255" y="318756"/>
                </a:lnTo>
                <a:lnTo>
                  <a:pt x="162152" y="257415"/>
                </a:lnTo>
                <a:cubicBezTo>
                  <a:pt x="161485" y="256844"/>
                  <a:pt x="160914" y="256177"/>
                  <a:pt x="160247" y="255701"/>
                </a:cubicBezTo>
                <a:cubicBezTo>
                  <a:pt x="148055" y="245699"/>
                  <a:pt x="130053" y="247414"/>
                  <a:pt x="120052" y="259606"/>
                </a:cubicBezTo>
                <a:lnTo>
                  <a:pt x="120052" y="259606"/>
                </a:lnTo>
                <a:lnTo>
                  <a:pt x="32517" y="366095"/>
                </a:lnTo>
                <a:cubicBezTo>
                  <a:pt x="31088" y="367810"/>
                  <a:pt x="30326" y="369905"/>
                  <a:pt x="30326" y="372096"/>
                </a:cubicBezTo>
                <a:cubicBezTo>
                  <a:pt x="30326" y="377335"/>
                  <a:pt x="34612" y="381621"/>
                  <a:pt x="39851" y="381621"/>
                </a:cubicBezTo>
                <a:lnTo>
                  <a:pt x="39851" y="381621"/>
                </a:lnTo>
                <a:lnTo>
                  <a:pt x="497242" y="381621"/>
                </a:lnTo>
                <a:cubicBezTo>
                  <a:pt x="499146" y="381621"/>
                  <a:pt x="500956" y="381050"/>
                  <a:pt x="502480" y="380002"/>
                </a:cubicBezTo>
                <a:cubicBezTo>
                  <a:pt x="506862" y="377049"/>
                  <a:pt x="508005" y="371144"/>
                  <a:pt x="505147" y="366762"/>
                </a:cubicBezTo>
                <a:lnTo>
                  <a:pt x="505147" y="366762"/>
                </a:lnTo>
                <a:lnTo>
                  <a:pt x="397991" y="205504"/>
                </a:lnTo>
                <a:cubicBezTo>
                  <a:pt x="396181" y="202932"/>
                  <a:pt x="393990" y="200551"/>
                  <a:pt x="391419" y="198646"/>
                </a:cubicBezTo>
                <a:close/>
                <a:moveTo>
                  <a:pt x="95858" y="57771"/>
                </a:moveTo>
                <a:cubicBezTo>
                  <a:pt x="74808" y="57771"/>
                  <a:pt x="57758" y="74821"/>
                  <a:pt x="57758" y="95871"/>
                </a:cubicBezTo>
                <a:cubicBezTo>
                  <a:pt x="57758" y="116921"/>
                  <a:pt x="74808" y="133971"/>
                  <a:pt x="95858" y="133971"/>
                </a:cubicBezTo>
                <a:cubicBezTo>
                  <a:pt x="116908" y="133971"/>
                  <a:pt x="133958" y="116921"/>
                  <a:pt x="133958" y="95871"/>
                </a:cubicBezTo>
                <a:cubicBezTo>
                  <a:pt x="133958" y="74821"/>
                  <a:pt x="116908" y="57771"/>
                  <a:pt x="95858" y="5777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标题 1"/>
          <p:cNvSpPr/>
          <p:nvPr/>
        </p:nvSpPr>
        <p:spPr>
          <a:xfrm>
            <a:off x="7280280" y="3604680"/>
            <a:ext cx="4238280" cy="12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Show visual pipeline flow (GitHub → Jenkins/GitHub Actions → Docker Image → Deployment)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标题 1"/>
          <p:cNvSpPr/>
          <p:nvPr/>
        </p:nvSpPr>
        <p:spPr>
          <a:xfrm>
            <a:off x="317520" y="500040"/>
            <a:ext cx="1115784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latin typeface="poppins-bold"/>
                <a:ea typeface="poppins-bold"/>
              </a:rPr>
              <a:t>Typical CI/CD Workflow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2" name="标题 1"/>
          <p:cNvCxnSpPr/>
          <p:nvPr/>
        </p:nvCxnSpPr>
        <p:spPr>
          <a:xfrm>
            <a:off x="317160" y="329040"/>
            <a:ext cx="635400" cy="360"/>
          </a:xfrm>
          <a:prstGeom prst="straightConnector1">
            <a:avLst/>
          </a:prstGeom>
          <a:ln cap="sq" w="101600">
            <a:solidFill>
              <a:srgbClr val="155550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54" name="标题 1"/>
          <p:cNvSpPr/>
          <p:nvPr/>
        </p:nvSpPr>
        <p:spPr>
          <a:xfrm>
            <a:off x="2931840" y="3290760"/>
            <a:ext cx="632772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Why Docker in CI/CD?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标题 1"/>
          <p:cNvSpPr/>
          <p:nvPr/>
        </p:nvSpPr>
        <p:spPr>
          <a:xfrm>
            <a:off x="5588280" y="2112840"/>
            <a:ext cx="1015200" cy="10152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标题 1"/>
          <p:cNvSpPr/>
          <p:nvPr/>
        </p:nvSpPr>
        <p:spPr>
          <a:xfrm>
            <a:off x="4867560" y="1322280"/>
            <a:ext cx="2456640" cy="16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03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标题 1"/>
          <p:cNvSpPr/>
          <p:nvPr/>
        </p:nvSpPr>
        <p:spPr>
          <a:xfrm>
            <a:off x="700560" y="2194920"/>
            <a:ext cx="2694960" cy="2694960"/>
          </a:xfrm>
          <a:prstGeom prst="arc">
            <a:avLst>
              <a:gd name="adj1" fmla="val 10766207"/>
              <a:gd name="adj2" fmla="val 0"/>
            </a:avLst>
          </a:prstGeom>
          <a:noFill/>
          <a:ln cap="rnd" w="127000">
            <a:solidFill>
              <a:srgbClr val="155550">
                <a:lumMod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标题 1"/>
          <p:cNvSpPr/>
          <p:nvPr/>
        </p:nvSpPr>
        <p:spPr>
          <a:xfrm rot="10800000">
            <a:off x="3400560" y="2194920"/>
            <a:ext cx="2694960" cy="2694960"/>
          </a:xfrm>
          <a:prstGeom prst="arc">
            <a:avLst>
              <a:gd name="adj1" fmla="val 10766207"/>
              <a:gd name="adj2" fmla="val 0"/>
            </a:avLst>
          </a:prstGeom>
          <a:noFill/>
          <a:ln cap="rnd" w="127000">
            <a:solidFill>
              <a:srgbClr val="155550">
                <a:lumMod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标题 1"/>
          <p:cNvSpPr/>
          <p:nvPr/>
        </p:nvSpPr>
        <p:spPr>
          <a:xfrm>
            <a:off x="6099840" y="2194920"/>
            <a:ext cx="2694960" cy="2694960"/>
          </a:xfrm>
          <a:prstGeom prst="arc">
            <a:avLst>
              <a:gd name="adj1" fmla="val 10766207"/>
              <a:gd name="adj2" fmla="val 0"/>
            </a:avLst>
          </a:prstGeom>
          <a:noFill/>
          <a:ln cap="rnd" w="127000">
            <a:solidFill>
              <a:srgbClr val="155550">
                <a:lumMod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标题 1"/>
          <p:cNvSpPr/>
          <p:nvPr/>
        </p:nvSpPr>
        <p:spPr>
          <a:xfrm rot="10800000">
            <a:off x="8796240" y="2194920"/>
            <a:ext cx="2694960" cy="2694960"/>
          </a:xfrm>
          <a:prstGeom prst="arc">
            <a:avLst>
              <a:gd name="adj1" fmla="val 10766207"/>
              <a:gd name="adj2" fmla="val 0"/>
            </a:avLst>
          </a:prstGeom>
          <a:noFill/>
          <a:ln cap="rnd" w="127000">
            <a:solidFill>
              <a:srgbClr val="155550">
                <a:lumMod val="7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标题 1"/>
          <p:cNvSpPr/>
          <p:nvPr/>
        </p:nvSpPr>
        <p:spPr>
          <a:xfrm>
            <a:off x="1695960" y="2724840"/>
            <a:ext cx="704160" cy="70416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标题 1"/>
          <p:cNvSpPr/>
          <p:nvPr/>
        </p:nvSpPr>
        <p:spPr>
          <a:xfrm>
            <a:off x="4395600" y="2047680"/>
            <a:ext cx="704160" cy="70416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标题 1"/>
          <p:cNvSpPr/>
          <p:nvPr/>
        </p:nvSpPr>
        <p:spPr>
          <a:xfrm>
            <a:off x="7095240" y="2724840"/>
            <a:ext cx="704160" cy="70416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标题 1"/>
          <p:cNvSpPr/>
          <p:nvPr/>
        </p:nvSpPr>
        <p:spPr>
          <a:xfrm>
            <a:off x="968400" y="3575880"/>
            <a:ext cx="2159640" cy="14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Environment consistency across stages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标题 1"/>
          <p:cNvSpPr/>
          <p:nvPr/>
        </p:nvSpPr>
        <p:spPr>
          <a:xfrm>
            <a:off x="3668040" y="2898720"/>
            <a:ext cx="2159640" cy="14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Portable builds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标题 1"/>
          <p:cNvSpPr/>
          <p:nvPr/>
        </p:nvSpPr>
        <p:spPr>
          <a:xfrm>
            <a:off x="6367680" y="3575880"/>
            <a:ext cx="2159640" cy="14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Simplifies testing &amp; isolation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标题 1"/>
          <p:cNvSpPr/>
          <p:nvPr/>
        </p:nvSpPr>
        <p:spPr>
          <a:xfrm>
            <a:off x="1860840" y="2871000"/>
            <a:ext cx="374760" cy="428040"/>
          </a:xfrm>
          <a:custGeom>
            <a:avLst/>
            <a:gdLst>
              <a:gd name="textAreaLeft" fmla="*/ 0 w 374760"/>
              <a:gd name="textAreaRight" fmla="*/ 375120 w 374760"/>
              <a:gd name="textAreaTop" fmla="*/ 0 h 428040"/>
              <a:gd name="textAreaBottom" fmla="*/ 428400 h 428040"/>
            </a:gdLst>
            <a:ahLst/>
            <a:rect l="textAreaLeft" t="textAreaTop" r="textAreaRight" b="textAreaBottom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标题 1"/>
          <p:cNvSpPr/>
          <p:nvPr/>
        </p:nvSpPr>
        <p:spPr>
          <a:xfrm>
            <a:off x="4550400" y="2194200"/>
            <a:ext cx="394920" cy="428040"/>
          </a:xfrm>
          <a:custGeom>
            <a:avLst/>
            <a:gdLst>
              <a:gd name="textAreaLeft" fmla="*/ 0 w 394920"/>
              <a:gd name="textAreaRight" fmla="*/ 395280 w 394920"/>
              <a:gd name="textAreaTop" fmla="*/ 0 h 428040"/>
              <a:gd name="textAreaBottom" fmla="*/ 428400 h 42804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标题 1"/>
          <p:cNvSpPr/>
          <p:nvPr/>
        </p:nvSpPr>
        <p:spPr>
          <a:xfrm>
            <a:off x="7233480" y="2883600"/>
            <a:ext cx="428040" cy="403560"/>
          </a:xfrm>
          <a:custGeom>
            <a:avLst/>
            <a:gdLst>
              <a:gd name="textAreaLeft" fmla="*/ 0 w 428040"/>
              <a:gd name="textAreaRight" fmla="*/ 428400 w 428040"/>
              <a:gd name="textAreaTop" fmla="*/ 0 h 403560"/>
              <a:gd name="textAreaBottom" fmla="*/ 403920 h 403560"/>
            </a:gdLst>
            <a:ahLst/>
            <a:rect l="textAreaLeft" t="textAreaTop" r="textAreaRight" b="textAreaBottom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标题 1"/>
          <p:cNvSpPr/>
          <p:nvPr/>
        </p:nvSpPr>
        <p:spPr>
          <a:xfrm>
            <a:off x="9791280" y="2047680"/>
            <a:ext cx="704160" cy="70416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标题 1"/>
          <p:cNvSpPr/>
          <p:nvPr/>
        </p:nvSpPr>
        <p:spPr>
          <a:xfrm>
            <a:off x="9063720" y="2898720"/>
            <a:ext cx="2159640" cy="14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Faster deployments using containers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标题 1"/>
          <p:cNvSpPr/>
          <p:nvPr/>
        </p:nvSpPr>
        <p:spPr>
          <a:xfrm>
            <a:off x="9960840" y="2223000"/>
            <a:ext cx="365400" cy="353880"/>
          </a:xfrm>
          <a:custGeom>
            <a:avLst/>
            <a:gdLst>
              <a:gd name="textAreaLeft" fmla="*/ 0 w 365400"/>
              <a:gd name="textAreaRight" fmla="*/ 365760 w 365400"/>
              <a:gd name="textAreaTop" fmla="*/ 0 h 353880"/>
              <a:gd name="textAreaBottom" fmla="*/ 354240 h 353880"/>
            </a:gdLst>
            <a:ahLst/>
            <a:rect l="textAreaLeft" t="textAreaTop" r="textAreaRight" b="textAreaBottom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标题 1"/>
          <p:cNvSpPr/>
          <p:nvPr/>
        </p:nvSpPr>
        <p:spPr>
          <a:xfrm>
            <a:off x="317520" y="500040"/>
            <a:ext cx="1115784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Docker in CI/CD?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标题 1"/>
          <p:cNvCxnSpPr/>
          <p:nvPr/>
        </p:nvCxnSpPr>
        <p:spPr>
          <a:xfrm>
            <a:off x="317160" y="329040"/>
            <a:ext cx="635400" cy="360"/>
          </a:xfrm>
          <a:prstGeom prst="straightConnector1">
            <a:avLst/>
          </a:prstGeom>
          <a:ln cap="sq" w="101600">
            <a:solidFill>
              <a:srgbClr val="155550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77" name="标题 1"/>
          <p:cNvSpPr/>
          <p:nvPr/>
        </p:nvSpPr>
        <p:spPr>
          <a:xfrm>
            <a:off x="2931840" y="3290760"/>
            <a:ext cx="632772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Jenkins Integration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标题 1"/>
          <p:cNvSpPr/>
          <p:nvPr/>
        </p:nvSpPr>
        <p:spPr>
          <a:xfrm>
            <a:off x="5588280" y="2112840"/>
            <a:ext cx="1015200" cy="10152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标题 1"/>
          <p:cNvSpPr/>
          <p:nvPr/>
        </p:nvSpPr>
        <p:spPr>
          <a:xfrm>
            <a:off x="4867560" y="1322280"/>
            <a:ext cx="2456640" cy="16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04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55550"/>
      </a:accent1>
      <a:accent2>
        <a:srgbClr val="fcbcb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等线 Light" panose="020F0302020204030204" pitchFamily="0" charset="1"/>
        <a:ea typeface=""/>
        <a:cs typeface=""/>
      </a:majorFont>
      <a:minorFont>
        <a:latin typeface="等线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2025-07-18T16:42:18Z</dcterms:modified>
  <cp:revision>1</cp:revision>
  <dc:subject/>
  <dc:title/>
</cp:coreProperties>
</file>