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46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" descr=""/>
          <p:cNvPicPr/>
          <p:nvPr/>
        </p:nvPicPr>
        <p:blipFill>
          <a:blip r:embed="rId1"/>
          <a:stretch/>
        </p:blipFill>
        <p:spPr>
          <a:xfrm>
            <a:off x="6689520" y="812880"/>
            <a:ext cx="5245200" cy="4914720"/>
          </a:xfrm>
          <a:prstGeom prst="rect">
            <a:avLst/>
          </a:prstGeom>
          <a:ln w="0">
            <a:noFill/>
          </a:ln>
        </p:spPr>
      </p:pic>
      <p:sp>
        <p:nvSpPr>
          <p:cNvPr id="4" name="标题 1"/>
          <p:cNvSpPr/>
          <p:nvPr/>
        </p:nvSpPr>
        <p:spPr>
          <a:xfrm>
            <a:off x="127800" y="1553040"/>
            <a:ext cx="6528600" cy="24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62626"/>
                </a:solidFill>
                <a:latin typeface="Poppins"/>
                <a:ea typeface="Poppins"/>
              </a:rPr>
              <a:t>Docker Advanced </a:t>
            </a:r>
            <a:r>
              <a:rPr b="0" lang="en-US" sz="3000" spc="-1" strike="noStrike">
                <a:solidFill>
                  <a:srgbClr val="262626"/>
                </a:solidFill>
                <a:latin typeface="Poppins"/>
                <a:ea typeface="Poppins"/>
              </a:rPr>
              <a:t>(Day 1)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标题 1"/>
          <p:cNvSpPr/>
          <p:nvPr/>
        </p:nvSpPr>
        <p:spPr>
          <a:xfrm>
            <a:off x="712080" y="3423240"/>
            <a:ext cx="10767600" cy="791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sq" w="12700">
            <a:solidFill>
              <a:srgbClr val="ffffff"/>
            </a:solidFill>
            <a:miter/>
          </a:ln>
          <a:effectLst>
            <a:outerShdw algn="ctr" blurRad="190440" dir="0" dist="0" kx="0" ky="0" rotWithShape="0" sx="100000" sy="100000">
              <a:schemeClr val="accent1">
                <a:lumMod val="75000"/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标题 1"/>
          <p:cNvSpPr/>
          <p:nvPr/>
        </p:nvSpPr>
        <p:spPr>
          <a:xfrm>
            <a:off x="2768040" y="3506400"/>
            <a:ext cx="599040" cy="5990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标题 1"/>
          <p:cNvSpPr/>
          <p:nvPr/>
        </p:nvSpPr>
        <p:spPr>
          <a:xfrm>
            <a:off x="997560" y="1130400"/>
            <a:ext cx="4139640" cy="2000160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>
            <a:noFill/>
          </a:ln>
          <a:effectLst>
            <a:outerShdw algn="ctr" blurRad="304920" dir="0" dist="0" kx="0" ky="0" rotWithShape="0" sx="102000" sy="102000">
              <a:schemeClr val="accent1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标题 1"/>
          <p:cNvSpPr/>
          <p:nvPr/>
        </p:nvSpPr>
        <p:spPr>
          <a:xfrm>
            <a:off x="1296360" y="1245600"/>
            <a:ext cx="3561120" cy="63648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Image Layer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标题 1"/>
          <p:cNvSpPr/>
          <p:nvPr/>
        </p:nvSpPr>
        <p:spPr>
          <a:xfrm>
            <a:off x="1263240" y="2045880"/>
            <a:ext cx="3599640" cy="10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Outdated base images (e.g., old Ubuntu with known CVEs)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Embedded secrets in Dockerfiles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Unscanned third- party layers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3" name="标题 1"/>
          <p:cNvCxnSpPr/>
          <p:nvPr/>
        </p:nvCxnSpPr>
        <p:spPr>
          <a:xfrm>
            <a:off x="1257480" y="1933200"/>
            <a:ext cx="3600360" cy="360"/>
          </a:xfrm>
          <a:prstGeom prst="straightConnector1">
            <a:avLst/>
          </a:prstGeom>
          <a:ln cap="sq" w="19050">
            <a:solidFill>
              <a:srgbClr val="22aacf">
                <a:lumMod val="20000"/>
                <a:lumOff val="80000"/>
              </a:srgbClr>
            </a:solidFill>
            <a:miter/>
          </a:ln>
        </p:spPr>
      </p:cxnSp>
      <p:sp>
        <p:nvSpPr>
          <p:cNvPr id="134" name="标题 1"/>
          <p:cNvSpPr/>
          <p:nvPr/>
        </p:nvSpPr>
        <p:spPr>
          <a:xfrm flipV="1">
            <a:off x="1257480" y="1908000"/>
            <a:ext cx="790560" cy="5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18000" bIns="1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标题 1"/>
          <p:cNvSpPr/>
          <p:nvPr/>
        </p:nvSpPr>
        <p:spPr>
          <a:xfrm>
            <a:off x="8811720" y="3506400"/>
            <a:ext cx="599040" cy="5990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标题 1"/>
          <p:cNvSpPr/>
          <p:nvPr/>
        </p:nvSpPr>
        <p:spPr>
          <a:xfrm>
            <a:off x="7041600" y="1130400"/>
            <a:ext cx="4139640" cy="2000160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>
            <a:noFill/>
          </a:ln>
          <a:effectLst>
            <a:outerShdw algn="ctr" blurRad="304920" dir="0" dist="0" kx="0" ky="0" rotWithShape="0" sx="102000" sy="102000">
              <a:schemeClr val="accent1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标题 1"/>
          <p:cNvSpPr/>
          <p:nvPr/>
        </p:nvSpPr>
        <p:spPr>
          <a:xfrm>
            <a:off x="7340040" y="1245600"/>
            <a:ext cx="3561120" cy="63648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Host Layer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标题 1"/>
          <p:cNvSpPr/>
          <p:nvPr/>
        </p:nvSpPr>
        <p:spPr>
          <a:xfrm>
            <a:off x="7306920" y="2045880"/>
            <a:ext cx="3599640" cy="10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Shared kernel with containers → one exploit affects all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Poor isolation boundaries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Kernel module or syscall abuse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9" name="标题 1"/>
          <p:cNvCxnSpPr/>
          <p:nvPr/>
        </p:nvCxnSpPr>
        <p:spPr>
          <a:xfrm>
            <a:off x="7301160" y="1933200"/>
            <a:ext cx="3600360" cy="360"/>
          </a:xfrm>
          <a:prstGeom prst="straightConnector1">
            <a:avLst/>
          </a:prstGeom>
          <a:ln cap="sq" w="19050">
            <a:solidFill>
              <a:srgbClr val="22aacf">
                <a:lumMod val="20000"/>
                <a:lumOff val="80000"/>
              </a:srgbClr>
            </a:solidFill>
            <a:miter/>
          </a:ln>
        </p:spPr>
      </p:cxnSp>
      <p:sp>
        <p:nvSpPr>
          <p:cNvPr id="140" name="标题 1"/>
          <p:cNvSpPr/>
          <p:nvPr/>
        </p:nvSpPr>
        <p:spPr>
          <a:xfrm flipV="1">
            <a:off x="7301520" y="1908000"/>
            <a:ext cx="790560" cy="5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18000" bIns="1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标题 1"/>
          <p:cNvSpPr/>
          <p:nvPr/>
        </p:nvSpPr>
        <p:spPr>
          <a:xfrm>
            <a:off x="5789880" y="3506400"/>
            <a:ext cx="599040" cy="59904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标题 1"/>
          <p:cNvSpPr/>
          <p:nvPr/>
        </p:nvSpPr>
        <p:spPr>
          <a:xfrm>
            <a:off x="4019760" y="4322880"/>
            <a:ext cx="4139640" cy="2000160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>
            <a:noFill/>
          </a:ln>
          <a:effectLst>
            <a:outerShdw algn="ctr" blurRad="304920" dir="0" dist="0" kx="0" ky="0" rotWithShape="0" sx="102000" sy="102000">
              <a:schemeClr val="accent1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标题 1"/>
          <p:cNvSpPr/>
          <p:nvPr/>
        </p:nvSpPr>
        <p:spPr>
          <a:xfrm>
            <a:off x="4318200" y="4438080"/>
            <a:ext cx="3618360" cy="63648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Runtime Layer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标题 1"/>
          <p:cNvSpPr/>
          <p:nvPr/>
        </p:nvSpPr>
        <p:spPr>
          <a:xfrm>
            <a:off x="4285080" y="5238720"/>
            <a:ext cx="3599640" cy="10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Containers running as root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Privileged containers (- -privileged)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Volume mounts from host (e.g., - v /:/host)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5" name="标题 1"/>
          <p:cNvCxnSpPr/>
          <p:nvPr/>
        </p:nvCxnSpPr>
        <p:spPr>
          <a:xfrm>
            <a:off x="4279320" y="5126040"/>
            <a:ext cx="3600360" cy="360"/>
          </a:xfrm>
          <a:prstGeom prst="straightConnector1">
            <a:avLst/>
          </a:prstGeom>
          <a:ln cap="sq" w="19050">
            <a:solidFill>
              <a:srgbClr val="22aacf">
                <a:lumMod val="20000"/>
                <a:lumOff val="80000"/>
              </a:srgbClr>
            </a:solidFill>
            <a:miter/>
          </a:ln>
        </p:spPr>
      </p:cxnSp>
      <p:sp>
        <p:nvSpPr>
          <p:cNvPr id="146" name="标题 1"/>
          <p:cNvSpPr/>
          <p:nvPr/>
        </p:nvSpPr>
        <p:spPr>
          <a:xfrm flipV="1">
            <a:off x="4279680" y="5100840"/>
            <a:ext cx="790560" cy="5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18000" bIns="1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标题 1"/>
          <p:cNvSpPr/>
          <p:nvPr/>
        </p:nvSpPr>
        <p:spPr>
          <a:xfrm>
            <a:off x="2794680" y="3621600"/>
            <a:ext cx="551160" cy="36972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01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标题 1"/>
          <p:cNvSpPr/>
          <p:nvPr/>
        </p:nvSpPr>
        <p:spPr>
          <a:xfrm>
            <a:off x="5817600" y="3621600"/>
            <a:ext cx="551160" cy="36972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02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标题 1"/>
          <p:cNvSpPr/>
          <p:nvPr/>
        </p:nvSpPr>
        <p:spPr>
          <a:xfrm>
            <a:off x="8840160" y="3621600"/>
            <a:ext cx="551160" cy="36972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03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Common Container Attack Surfaces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2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53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标题 1"/>
          <p:cNvSpPr/>
          <p:nvPr/>
        </p:nvSpPr>
        <p:spPr>
          <a:xfrm>
            <a:off x="2905200" y="1130400"/>
            <a:ext cx="6583320" cy="136836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标题 1"/>
          <p:cNvSpPr/>
          <p:nvPr/>
        </p:nvSpPr>
        <p:spPr>
          <a:xfrm rot="5400000">
            <a:off x="2536920" y="1447920"/>
            <a:ext cx="736920" cy="73692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标题 1"/>
          <p:cNvSpPr/>
          <p:nvPr/>
        </p:nvSpPr>
        <p:spPr>
          <a:xfrm rot="5400000">
            <a:off x="9335880" y="2349360"/>
            <a:ext cx="306720" cy="30672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标题 1"/>
          <p:cNvSpPr/>
          <p:nvPr/>
        </p:nvSpPr>
        <p:spPr>
          <a:xfrm>
            <a:off x="2720880" y="1649160"/>
            <a:ext cx="368640" cy="334080"/>
          </a:xfrm>
          <a:custGeom>
            <a:avLst/>
            <a:gdLst>
              <a:gd name="textAreaLeft" fmla="*/ 0 w 368640"/>
              <a:gd name="textAreaRight" fmla="*/ 369000 w 368640"/>
              <a:gd name="textAreaTop" fmla="*/ 0 h 334080"/>
              <a:gd name="textAreaBottom" fmla="*/ 334440 h 33408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标题 1"/>
          <p:cNvSpPr/>
          <p:nvPr/>
        </p:nvSpPr>
        <p:spPr>
          <a:xfrm>
            <a:off x="3535200" y="1264680"/>
            <a:ext cx="57819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4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Alpine preferred over Ubuntu for secure builds?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标题 1"/>
          <p:cNvSpPr/>
          <p:nvPr/>
        </p:nvSpPr>
        <p:spPr>
          <a:xfrm>
            <a:off x="2905200" y="2869200"/>
            <a:ext cx="6583320" cy="136836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标题 1"/>
          <p:cNvSpPr/>
          <p:nvPr/>
        </p:nvSpPr>
        <p:spPr>
          <a:xfrm rot="5400000">
            <a:off x="2536920" y="3186720"/>
            <a:ext cx="736920" cy="73692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标题 1"/>
          <p:cNvSpPr/>
          <p:nvPr/>
        </p:nvSpPr>
        <p:spPr>
          <a:xfrm rot="5400000">
            <a:off x="9335880" y="4088160"/>
            <a:ext cx="306720" cy="30672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标题 1"/>
          <p:cNvSpPr/>
          <p:nvPr/>
        </p:nvSpPr>
        <p:spPr>
          <a:xfrm>
            <a:off x="2727720" y="3370680"/>
            <a:ext cx="354600" cy="368640"/>
          </a:xfrm>
          <a:custGeom>
            <a:avLst/>
            <a:gdLst>
              <a:gd name="textAreaLeft" fmla="*/ 0 w 354600"/>
              <a:gd name="textAreaRight" fmla="*/ 354960 w 35460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标题 1"/>
          <p:cNvSpPr/>
          <p:nvPr/>
        </p:nvSpPr>
        <p:spPr>
          <a:xfrm>
            <a:off x="3535200" y="3003480"/>
            <a:ext cx="57819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What’s the danger of --privileged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标题 1"/>
          <p:cNvSpPr/>
          <p:nvPr/>
        </p:nvSpPr>
        <p:spPr>
          <a:xfrm>
            <a:off x="2905200" y="4608000"/>
            <a:ext cx="6583320" cy="136836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标题 1"/>
          <p:cNvSpPr/>
          <p:nvPr/>
        </p:nvSpPr>
        <p:spPr>
          <a:xfrm rot="5400000">
            <a:off x="2536920" y="4925520"/>
            <a:ext cx="736920" cy="73692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标题 1"/>
          <p:cNvSpPr/>
          <p:nvPr/>
        </p:nvSpPr>
        <p:spPr>
          <a:xfrm rot="5400000">
            <a:off x="9335880" y="5826960"/>
            <a:ext cx="306720" cy="30672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标题 1"/>
          <p:cNvSpPr/>
          <p:nvPr/>
        </p:nvSpPr>
        <p:spPr>
          <a:xfrm>
            <a:off x="2720880" y="5109480"/>
            <a:ext cx="368640" cy="368640"/>
          </a:xfrm>
          <a:custGeom>
            <a:avLst/>
            <a:gdLst>
              <a:gd name="textAreaLeft" fmla="*/ 0 w 368640"/>
              <a:gd name="textAreaRight" fmla="*/ 369000 w 36864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标题 1"/>
          <p:cNvSpPr/>
          <p:nvPr/>
        </p:nvSpPr>
        <p:spPr>
          <a:xfrm>
            <a:off x="3535200" y="4742280"/>
            <a:ext cx="57819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262626"/>
                </a:solidFill>
                <a:latin typeface="poppins-bold"/>
                <a:ea typeface="poppins-bold"/>
              </a:rPr>
              <a:t>Can we trust all Docker Hub images? Why or why not?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72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73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标题 1"/>
          <p:cNvSpPr/>
          <p:nvPr/>
        </p:nvSpPr>
        <p:spPr>
          <a:xfrm>
            <a:off x="2905200" y="1130400"/>
            <a:ext cx="6583320" cy="136836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标题 1"/>
          <p:cNvSpPr/>
          <p:nvPr/>
        </p:nvSpPr>
        <p:spPr>
          <a:xfrm rot="5400000">
            <a:off x="2536920" y="1447920"/>
            <a:ext cx="736920" cy="73692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标题 1"/>
          <p:cNvSpPr/>
          <p:nvPr/>
        </p:nvSpPr>
        <p:spPr>
          <a:xfrm rot="5400000">
            <a:off x="9335880" y="2349360"/>
            <a:ext cx="306720" cy="30672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标题 1"/>
          <p:cNvSpPr/>
          <p:nvPr/>
        </p:nvSpPr>
        <p:spPr>
          <a:xfrm>
            <a:off x="3535200" y="1641960"/>
            <a:ext cx="5781960" cy="7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Smaller, fewer packages → lower attack surface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标题 1"/>
          <p:cNvSpPr/>
          <p:nvPr/>
        </p:nvSpPr>
        <p:spPr>
          <a:xfrm>
            <a:off x="2720880" y="1649160"/>
            <a:ext cx="368640" cy="334080"/>
          </a:xfrm>
          <a:custGeom>
            <a:avLst/>
            <a:gdLst>
              <a:gd name="textAreaLeft" fmla="*/ 0 w 368640"/>
              <a:gd name="textAreaRight" fmla="*/ 369000 w 368640"/>
              <a:gd name="textAreaTop" fmla="*/ 0 h 334080"/>
              <a:gd name="textAreaBottom" fmla="*/ 334440 h 33408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标题 1"/>
          <p:cNvSpPr/>
          <p:nvPr/>
        </p:nvSpPr>
        <p:spPr>
          <a:xfrm>
            <a:off x="3535200" y="1264680"/>
            <a:ext cx="57819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4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Alpine preferred over Ubuntu for secure builds?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标题 1"/>
          <p:cNvSpPr/>
          <p:nvPr/>
        </p:nvSpPr>
        <p:spPr>
          <a:xfrm>
            <a:off x="2905200" y="2869200"/>
            <a:ext cx="6583320" cy="136836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标题 1"/>
          <p:cNvSpPr/>
          <p:nvPr/>
        </p:nvSpPr>
        <p:spPr>
          <a:xfrm rot="5400000">
            <a:off x="2536920" y="3186720"/>
            <a:ext cx="736920" cy="73692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标题 1"/>
          <p:cNvSpPr/>
          <p:nvPr/>
        </p:nvSpPr>
        <p:spPr>
          <a:xfrm rot="5400000">
            <a:off x="9335880" y="4088160"/>
            <a:ext cx="306720" cy="30672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标题 1"/>
          <p:cNvSpPr/>
          <p:nvPr/>
        </p:nvSpPr>
        <p:spPr>
          <a:xfrm>
            <a:off x="3535200" y="3380760"/>
            <a:ext cx="5781960" cy="7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Full access to host devices, possible escape via kernel interfaces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标题 1"/>
          <p:cNvSpPr/>
          <p:nvPr/>
        </p:nvSpPr>
        <p:spPr>
          <a:xfrm>
            <a:off x="2727720" y="3370680"/>
            <a:ext cx="354600" cy="368640"/>
          </a:xfrm>
          <a:custGeom>
            <a:avLst/>
            <a:gdLst>
              <a:gd name="textAreaLeft" fmla="*/ 0 w 354600"/>
              <a:gd name="textAreaRight" fmla="*/ 354960 w 35460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标题 1"/>
          <p:cNvSpPr/>
          <p:nvPr/>
        </p:nvSpPr>
        <p:spPr>
          <a:xfrm>
            <a:off x="3535200" y="3003480"/>
            <a:ext cx="57819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What’s the danger of --privileged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标题 1"/>
          <p:cNvSpPr/>
          <p:nvPr/>
        </p:nvSpPr>
        <p:spPr>
          <a:xfrm>
            <a:off x="2905200" y="4608000"/>
            <a:ext cx="6583320" cy="136836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标题 1"/>
          <p:cNvSpPr/>
          <p:nvPr/>
        </p:nvSpPr>
        <p:spPr>
          <a:xfrm rot="5400000">
            <a:off x="2536920" y="4925520"/>
            <a:ext cx="736920" cy="73692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标题 1"/>
          <p:cNvSpPr/>
          <p:nvPr/>
        </p:nvSpPr>
        <p:spPr>
          <a:xfrm rot="5400000">
            <a:off x="9335880" y="5826960"/>
            <a:ext cx="306720" cy="30672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标题 1"/>
          <p:cNvSpPr/>
          <p:nvPr/>
        </p:nvSpPr>
        <p:spPr>
          <a:xfrm>
            <a:off x="3535200" y="5119560"/>
            <a:ext cx="5781960" cy="7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No — some are unverified or outdated, always scan before use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标题 1"/>
          <p:cNvSpPr/>
          <p:nvPr/>
        </p:nvSpPr>
        <p:spPr>
          <a:xfrm>
            <a:off x="2720880" y="5109480"/>
            <a:ext cx="368640" cy="368640"/>
          </a:xfrm>
          <a:custGeom>
            <a:avLst/>
            <a:gdLst>
              <a:gd name="textAreaLeft" fmla="*/ 0 w 368640"/>
              <a:gd name="textAreaRight" fmla="*/ 369000 w 368640"/>
              <a:gd name="textAreaTop" fmla="*/ 0 h 368640"/>
              <a:gd name="textAreaBottom" fmla="*/ 369000 h 3686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标题 1"/>
          <p:cNvSpPr/>
          <p:nvPr/>
        </p:nvSpPr>
        <p:spPr>
          <a:xfrm>
            <a:off x="3535200" y="4742280"/>
            <a:ext cx="57819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262626"/>
                </a:solidFill>
                <a:latin typeface="poppins-bold"/>
                <a:ea typeface="poppins-bold"/>
              </a:rPr>
              <a:t>Can we trust all Docker Hub images? Why or why not?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95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96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 1"/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 flipH="1">
            <a:off x="244440" y="1775880"/>
            <a:ext cx="4569840" cy="4281840"/>
          </a:xfrm>
          <a:prstGeom prst="rect">
            <a:avLst/>
          </a:prstGeom>
          <a:ln w="0">
            <a:noFill/>
          </a:ln>
        </p:spPr>
      </p:pic>
      <p:sp>
        <p:nvSpPr>
          <p:cNvPr id="199" name="标题 1"/>
          <p:cNvSpPr/>
          <p:nvPr/>
        </p:nvSpPr>
        <p:spPr>
          <a:xfrm>
            <a:off x="447480" y="568440"/>
            <a:ext cx="1151568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Security Best Practices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标题 1"/>
          <p:cNvSpPr/>
          <p:nvPr/>
        </p:nvSpPr>
        <p:spPr>
          <a:xfrm>
            <a:off x="5245200" y="3729240"/>
            <a:ext cx="6387120" cy="18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Best practices for securing Docker containers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标题 1"/>
          <p:cNvSpPr/>
          <p:nvPr/>
        </p:nvSpPr>
        <p:spPr>
          <a:xfrm>
            <a:off x="7127640" y="2028960"/>
            <a:ext cx="317196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Part-02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标题 1"/>
          <p:cNvSpPr/>
          <p:nvPr/>
        </p:nvSpPr>
        <p:spPr>
          <a:xfrm>
            <a:off x="1716840" y="2323440"/>
            <a:ext cx="4089240" cy="348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324000" bIns="216000" anchor="b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标题 1"/>
          <p:cNvSpPr/>
          <p:nvPr/>
        </p:nvSpPr>
        <p:spPr>
          <a:xfrm rot="16200000">
            <a:off x="-790920" y="3304800"/>
            <a:ext cx="3958560" cy="1055880"/>
          </a:xfrm>
          <a:custGeom>
            <a:avLst/>
            <a:gdLst>
              <a:gd name="textAreaLeft" fmla="*/ 0 w 3958560"/>
              <a:gd name="textAreaRight" fmla="*/ 3958920 w 3958560"/>
              <a:gd name="textAreaTop" fmla="*/ 0 h 1055880"/>
              <a:gd name="textAreaBottom" fmla="*/ 1056240 h 1055880"/>
            </a:gdLst>
            <a:ahLst/>
            <a:rect l="textAreaLeft" t="textAreaTop" r="textAreaRight" b="textAreaBottom"/>
            <a:pathLst>
              <a:path w="3958755" h="1056276">
                <a:moveTo>
                  <a:pt x="3958755" y="528137"/>
                </a:moveTo>
                <a:lnTo>
                  <a:pt x="3481107" y="1056275"/>
                </a:lnTo>
                <a:lnTo>
                  <a:pt x="2454778" y="1056275"/>
                </a:lnTo>
                <a:lnTo>
                  <a:pt x="2439201" y="1056275"/>
                </a:lnTo>
                <a:lnTo>
                  <a:pt x="1807419" y="1056275"/>
                </a:lnTo>
                <a:lnTo>
                  <a:pt x="1807418" y="1056276"/>
                </a:lnTo>
                <a:lnTo>
                  <a:pt x="781089" y="1056276"/>
                </a:lnTo>
                <a:lnTo>
                  <a:pt x="765512" y="1056276"/>
                </a:lnTo>
                <a:lnTo>
                  <a:pt x="1" y="1056276"/>
                </a:lnTo>
                <a:lnTo>
                  <a:pt x="477648" y="528139"/>
                </a:lnTo>
                <a:lnTo>
                  <a:pt x="0" y="1"/>
                </a:lnTo>
                <a:lnTo>
                  <a:pt x="1026329" y="1"/>
                </a:lnTo>
                <a:lnTo>
                  <a:pt x="1041906" y="1"/>
                </a:lnTo>
                <a:lnTo>
                  <a:pt x="1673690" y="1"/>
                </a:lnTo>
                <a:lnTo>
                  <a:pt x="1673689" y="0"/>
                </a:lnTo>
                <a:lnTo>
                  <a:pt x="2700018" y="0"/>
                </a:lnTo>
                <a:lnTo>
                  <a:pt x="2715595" y="0"/>
                </a:lnTo>
                <a:lnTo>
                  <a:pt x="3481108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标题 1"/>
          <p:cNvSpPr/>
          <p:nvPr/>
        </p:nvSpPr>
        <p:spPr>
          <a:xfrm>
            <a:off x="1938600" y="1923120"/>
            <a:ext cx="369720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标题 1"/>
          <p:cNvSpPr/>
          <p:nvPr/>
        </p:nvSpPr>
        <p:spPr>
          <a:xfrm>
            <a:off x="1938600" y="2631600"/>
            <a:ext cx="3697200" cy="28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minimal base images (e.g., alpine, distroless)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multi- stage builds to avoid keeping build tools in final image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Clean up cache and package manager metadata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标题 1"/>
          <p:cNvSpPr/>
          <p:nvPr/>
        </p:nvSpPr>
        <p:spPr>
          <a:xfrm>
            <a:off x="7428960" y="2323440"/>
            <a:ext cx="4089240" cy="348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324000" bIns="216000" anchor="b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标题 1"/>
          <p:cNvSpPr/>
          <p:nvPr/>
        </p:nvSpPr>
        <p:spPr>
          <a:xfrm rot="16200000">
            <a:off x="4921200" y="3304800"/>
            <a:ext cx="3958560" cy="1055880"/>
          </a:xfrm>
          <a:custGeom>
            <a:avLst/>
            <a:gdLst>
              <a:gd name="textAreaLeft" fmla="*/ 0 w 3958560"/>
              <a:gd name="textAreaRight" fmla="*/ 3958920 w 3958560"/>
              <a:gd name="textAreaTop" fmla="*/ 0 h 1055880"/>
              <a:gd name="textAreaBottom" fmla="*/ 1056240 h 1055880"/>
            </a:gdLst>
            <a:ahLst/>
            <a:rect l="textAreaLeft" t="textAreaTop" r="textAreaRight" b="textAreaBottom"/>
            <a:pathLst>
              <a:path w="3958755" h="1056276">
                <a:moveTo>
                  <a:pt x="3958755" y="528137"/>
                </a:moveTo>
                <a:lnTo>
                  <a:pt x="3481107" y="1056275"/>
                </a:lnTo>
                <a:lnTo>
                  <a:pt x="2454778" y="1056275"/>
                </a:lnTo>
                <a:lnTo>
                  <a:pt x="2439201" y="1056275"/>
                </a:lnTo>
                <a:lnTo>
                  <a:pt x="1807419" y="1056275"/>
                </a:lnTo>
                <a:lnTo>
                  <a:pt x="1807418" y="1056276"/>
                </a:lnTo>
                <a:lnTo>
                  <a:pt x="781089" y="1056276"/>
                </a:lnTo>
                <a:lnTo>
                  <a:pt x="765512" y="1056276"/>
                </a:lnTo>
                <a:lnTo>
                  <a:pt x="1" y="1056276"/>
                </a:lnTo>
                <a:lnTo>
                  <a:pt x="477648" y="528139"/>
                </a:lnTo>
                <a:lnTo>
                  <a:pt x="0" y="1"/>
                </a:lnTo>
                <a:lnTo>
                  <a:pt x="1026329" y="1"/>
                </a:lnTo>
                <a:lnTo>
                  <a:pt x="1041906" y="1"/>
                </a:lnTo>
                <a:lnTo>
                  <a:pt x="1673690" y="1"/>
                </a:lnTo>
                <a:lnTo>
                  <a:pt x="1673689" y="0"/>
                </a:lnTo>
                <a:lnTo>
                  <a:pt x="2700018" y="0"/>
                </a:lnTo>
                <a:lnTo>
                  <a:pt x="2715595" y="0"/>
                </a:lnTo>
                <a:lnTo>
                  <a:pt x="348110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标题 1"/>
          <p:cNvSpPr/>
          <p:nvPr/>
        </p:nvSpPr>
        <p:spPr>
          <a:xfrm>
            <a:off x="7651080" y="1923120"/>
            <a:ext cx="369720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DON’Ts: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标题 1"/>
          <p:cNvSpPr/>
          <p:nvPr/>
        </p:nvSpPr>
        <p:spPr>
          <a:xfrm>
            <a:off x="7651080" y="2631600"/>
            <a:ext cx="3697200" cy="28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Don't use latest tag blindly — it's mutable and unpredictable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Don't embed secrets or credentials in Dockerfile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Don't install unnecessary packages or debugging tools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Start Secure — During Image Build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3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14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标题 1"/>
          <p:cNvSpPr/>
          <p:nvPr/>
        </p:nvSpPr>
        <p:spPr>
          <a:xfrm>
            <a:off x="2122200" y="1923480"/>
            <a:ext cx="1767600" cy="15235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标题 1"/>
          <p:cNvSpPr/>
          <p:nvPr/>
        </p:nvSpPr>
        <p:spPr>
          <a:xfrm>
            <a:off x="3517560" y="2160720"/>
            <a:ext cx="294120" cy="253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标题 1"/>
          <p:cNvSpPr/>
          <p:nvPr/>
        </p:nvSpPr>
        <p:spPr>
          <a:xfrm>
            <a:off x="1788840" y="1652040"/>
            <a:ext cx="542880" cy="468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alpha val="7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标题 1"/>
          <p:cNvSpPr/>
          <p:nvPr/>
        </p:nvSpPr>
        <p:spPr>
          <a:xfrm>
            <a:off x="2122200" y="3807360"/>
            <a:ext cx="1767600" cy="152352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标题 1"/>
          <p:cNvSpPr/>
          <p:nvPr/>
        </p:nvSpPr>
        <p:spPr>
          <a:xfrm>
            <a:off x="2184480" y="4044600"/>
            <a:ext cx="294120" cy="253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标题 1"/>
          <p:cNvSpPr/>
          <p:nvPr/>
        </p:nvSpPr>
        <p:spPr>
          <a:xfrm>
            <a:off x="3675600" y="3535920"/>
            <a:ext cx="542880" cy="468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alpha val="7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2" name="标题 1"/>
          <p:cNvCxnSpPr/>
          <p:nvPr/>
        </p:nvCxnSpPr>
        <p:spPr>
          <a:xfrm>
            <a:off x="4777560" y="3555720"/>
            <a:ext cx="5808240" cy="360"/>
          </a:xfrm>
          <a:prstGeom prst="straightConnector1">
            <a:avLst/>
          </a:prstGeom>
          <a:ln cap="sq" w="6350">
            <a:solidFill>
              <a:srgbClr val="000000">
                <a:alpha val="20000"/>
              </a:srgbClr>
            </a:solidFill>
            <a:miter/>
          </a:ln>
        </p:spPr>
      </p:cxnSp>
      <p:sp>
        <p:nvSpPr>
          <p:cNvPr id="223" name="标题 1"/>
          <p:cNvSpPr/>
          <p:nvPr/>
        </p:nvSpPr>
        <p:spPr>
          <a:xfrm>
            <a:off x="4768200" y="1915200"/>
            <a:ext cx="582912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标题 1"/>
          <p:cNvSpPr/>
          <p:nvPr/>
        </p:nvSpPr>
        <p:spPr>
          <a:xfrm>
            <a:off x="4768200" y="2403720"/>
            <a:ext cx="582336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110" spc="-1" strike="noStrike">
                <a:solidFill>
                  <a:srgbClr val="000000"/>
                </a:solidFill>
                <a:latin typeface="Poppins"/>
                <a:ea typeface="Poppins"/>
              </a:rPr>
              <a:t>Never run as root inside the container (use USER directive)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110" spc="-1" strike="noStrike">
                <a:solidFill>
                  <a:srgbClr val="000000"/>
                </a:solidFill>
                <a:latin typeface="Poppins"/>
                <a:ea typeface="Poppins"/>
              </a:rPr>
              <a:t>Use read- only filesystems (- -read- only)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000000"/>
                </a:solidFill>
                <a:latin typeface="Poppins"/>
                <a:ea typeface="Poppins"/>
              </a:rPr>
              <a:t>Drop unneeded Linux capabilities (- -cap- drop=ALL, then add only required ones)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标题 1"/>
          <p:cNvSpPr/>
          <p:nvPr/>
        </p:nvSpPr>
        <p:spPr>
          <a:xfrm>
            <a:off x="4768200" y="3964320"/>
            <a:ext cx="582912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标题 1"/>
          <p:cNvSpPr/>
          <p:nvPr/>
        </p:nvSpPr>
        <p:spPr>
          <a:xfrm>
            <a:off x="4768200" y="4439880"/>
            <a:ext cx="582336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docker run  - -user nobody - -read- only - -cap- drop=ALL myimage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Run Secure — During Container Execution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29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30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标题 1"/>
          <p:cNvSpPr/>
          <p:nvPr/>
        </p:nvSpPr>
        <p:spPr>
          <a:xfrm>
            <a:off x="7617240" y="1159560"/>
            <a:ext cx="3599640" cy="6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Best Practices: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标题 1"/>
          <p:cNvSpPr/>
          <p:nvPr/>
        </p:nvSpPr>
        <p:spPr>
          <a:xfrm>
            <a:off x="7617240" y="1863000"/>
            <a:ext cx="3599640" cy="24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Enable Docker Content Trust (DCT) for image signing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Pull only from private or signed registries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Use SBOMs (Software Bill of Materials) for transparency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Automate CVSS scoring and policy enforcement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标题 1"/>
          <p:cNvSpPr/>
          <p:nvPr/>
        </p:nvSpPr>
        <p:spPr>
          <a:xfrm>
            <a:off x="1139760" y="4591440"/>
            <a:ext cx="3599640" cy="62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Command to enable Docker Content Trust: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标题 1"/>
          <p:cNvSpPr/>
          <p:nvPr/>
        </p:nvSpPr>
        <p:spPr>
          <a:xfrm>
            <a:off x="1139760" y="5289120"/>
            <a:ext cx="3599640" cy="13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export DOCKER_CONTENT_TRUST=1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标题 1"/>
          <p:cNvSpPr/>
          <p:nvPr/>
        </p:nvSpPr>
        <p:spPr>
          <a:xfrm>
            <a:off x="5987520" y="2492280"/>
            <a:ext cx="1416600" cy="774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标题 1"/>
          <p:cNvSpPr/>
          <p:nvPr/>
        </p:nvSpPr>
        <p:spPr>
          <a:xfrm>
            <a:off x="5172480" y="2302200"/>
            <a:ext cx="1154880" cy="115488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标题 1"/>
          <p:cNvSpPr/>
          <p:nvPr/>
        </p:nvSpPr>
        <p:spPr>
          <a:xfrm>
            <a:off x="5270040" y="2399400"/>
            <a:ext cx="960480" cy="9604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标题 1"/>
          <p:cNvSpPr/>
          <p:nvPr/>
        </p:nvSpPr>
        <p:spPr>
          <a:xfrm>
            <a:off x="5486400" y="2616120"/>
            <a:ext cx="527400" cy="527400"/>
          </a:xfrm>
          <a:custGeom>
            <a:avLst/>
            <a:gdLst>
              <a:gd name="textAreaLeft" fmla="*/ 0 w 527400"/>
              <a:gd name="textAreaRight" fmla="*/ 527760 w 527400"/>
              <a:gd name="textAreaTop" fmla="*/ 0 h 527400"/>
              <a:gd name="textAreaBottom" fmla="*/ 527760 h 52740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标题 1"/>
          <p:cNvSpPr/>
          <p:nvPr/>
        </p:nvSpPr>
        <p:spPr>
          <a:xfrm flipH="1">
            <a:off x="5104080" y="4919040"/>
            <a:ext cx="1416600" cy="774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标题 1"/>
          <p:cNvSpPr/>
          <p:nvPr/>
        </p:nvSpPr>
        <p:spPr>
          <a:xfrm flipH="1">
            <a:off x="6181560" y="4728960"/>
            <a:ext cx="1154880" cy="1154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标题 1"/>
          <p:cNvSpPr/>
          <p:nvPr/>
        </p:nvSpPr>
        <p:spPr>
          <a:xfrm flipH="1">
            <a:off x="6278760" y="4826520"/>
            <a:ext cx="960480" cy="96048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标题 1"/>
          <p:cNvSpPr/>
          <p:nvPr/>
        </p:nvSpPr>
        <p:spPr>
          <a:xfrm flipH="1">
            <a:off x="6494400" y="5062680"/>
            <a:ext cx="527400" cy="487800"/>
          </a:xfrm>
          <a:custGeom>
            <a:avLst/>
            <a:gdLst>
              <a:gd name="textAreaLeft" fmla="*/ -360 w 527400"/>
              <a:gd name="textAreaRight" fmla="*/ 527400 w 527400"/>
              <a:gd name="textAreaTop" fmla="*/ 0 h 487800"/>
              <a:gd name="textAreaBottom" fmla="*/ 488160 h 487800"/>
            </a:gdLst>
            <a:ahLst/>
            <a:rect l="textAreaLeft" t="textAreaTop" r="textAreaRight" b="textAreaBottom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Use Trusted Registries &amp; Verified Images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46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47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标题 1"/>
          <p:cNvSpPr/>
          <p:nvPr/>
        </p:nvSpPr>
        <p:spPr>
          <a:xfrm>
            <a:off x="6250680" y="1661400"/>
            <a:ext cx="5258160" cy="3776400"/>
          </a:xfrm>
          <a:custGeom>
            <a:avLst/>
            <a:gdLst>
              <a:gd name="textAreaLeft" fmla="*/ 0 w 5258160"/>
              <a:gd name="textAreaRight" fmla="*/ 5258520 w 5258160"/>
              <a:gd name="textAreaTop" fmla="*/ 0 h 3776400"/>
              <a:gd name="textAreaBottom" fmla="*/ 3776760 h 3776400"/>
            </a:gdLst>
            <a:ahLst/>
            <a:rect l="textAreaLeft" t="textAreaTop" r="textAreaRight" b="textAreaBottom"/>
            <a:pathLst>
              <a:path w="5258520" h="3776846">
                <a:moveTo>
                  <a:pt x="350238" y="0"/>
                </a:moveTo>
                <a:lnTo>
                  <a:pt x="1421748" y="0"/>
                </a:lnTo>
                <a:lnTo>
                  <a:pt x="1595841" y="0"/>
                </a:lnTo>
                <a:lnTo>
                  <a:pt x="2506321" y="0"/>
                </a:lnTo>
                <a:lnTo>
                  <a:pt x="2667351" y="0"/>
                </a:lnTo>
                <a:lnTo>
                  <a:pt x="3662679" y="0"/>
                </a:lnTo>
                <a:lnTo>
                  <a:pt x="3751924" y="0"/>
                </a:lnTo>
                <a:lnTo>
                  <a:pt x="4908282" y="0"/>
                </a:lnTo>
                <a:cubicBezTo>
                  <a:pt x="5101663" y="0"/>
                  <a:pt x="5258520" y="161928"/>
                  <a:pt x="5258520" y="361656"/>
                </a:cubicBezTo>
                <a:lnTo>
                  <a:pt x="5258520" y="972817"/>
                </a:lnTo>
                <a:lnTo>
                  <a:pt x="5258520" y="3165685"/>
                </a:lnTo>
                <a:lnTo>
                  <a:pt x="5258520" y="3776846"/>
                </a:lnTo>
                <a:lnTo>
                  <a:pt x="4102162" y="3776846"/>
                </a:lnTo>
                <a:lnTo>
                  <a:pt x="4013945" y="3776846"/>
                </a:lnTo>
                <a:lnTo>
                  <a:pt x="3017589" y="3776846"/>
                </a:lnTo>
                <a:lnTo>
                  <a:pt x="2857587" y="3776846"/>
                </a:lnTo>
                <a:lnTo>
                  <a:pt x="1946079" y="3776846"/>
                </a:lnTo>
                <a:lnTo>
                  <a:pt x="1773014" y="3776846"/>
                </a:lnTo>
                <a:lnTo>
                  <a:pt x="701504" y="3776846"/>
                </a:lnTo>
                <a:cubicBezTo>
                  <a:pt x="314056" y="3776846"/>
                  <a:pt x="0" y="3452495"/>
                  <a:pt x="0" y="3052462"/>
                </a:cubicBezTo>
                <a:lnTo>
                  <a:pt x="0" y="2441301"/>
                </a:lnTo>
                <a:lnTo>
                  <a:pt x="0" y="972817"/>
                </a:lnTo>
                <a:lnTo>
                  <a:pt x="0" y="361656"/>
                </a:lnTo>
                <a:cubicBezTo>
                  <a:pt x="0" y="161928"/>
                  <a:pt x="156788" y="0"/>
                  <a:pt x="35023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标题 1"/>
          <p:cNvSpPr/>
          <p:nvPr/>
        </p:nvSpPr>
        <p:spPr>
          <a:xfrm>
            <a:off x="667440" y="1661400"/>
            <a:ext cx="5258160" cy="3776400"/>
          </a:xfrm>
          <a:custGeom>
            <a:avLst/>
            <a:gdLst>
              <a:gd name="textAreaLeft" fmla="*/ 0 w 5258160"/>
              <a:gd name="textAreaRight" fmla="*/ 5258520 w 5258160"/>
              <a:gd name="textAreaTop" fmla="*/ 0 h 3776400"/>
              <a:gd name="textAreaBottom" fmla="*/ 3776760 h 3776400"/>
            </a:gdLst>
            <a:ahLst/>
            <a:rect l="textAreaLeft" t="textAreaTop" r="textAreaRight" b="textAreaBottom"/>
            <a:pathLst>
              <a:path w="5258520" h="3776846">
                <a:moveTo>
                  <a:pt x="350238" y="0"/>
                </a:moveTo>
                <a:lnTo>
                  <a:pt x="1421748" y="0"/>
                </a:lnTo>
                <a:lnTo>
                  <a:pt x="1595841" y="0"/>
                </a:lnTo>
                <a:lnTo>
                  <a:pt x="2506321" y="0"/>
                </a:lnTo>
                <a:lnTo>
                  <a:pt x="2667351" y="0"/>
                </a:lnTo>
                <a:lnTo>
                  <a:pt x="3662679" y="0"/>
                </a:lnTo>
                <a:lnTo>
                  <a:pt x="3751924" y="0"/>
                </a:lnTo>
                <a:lnTo>
                  <a:pt x="4908282" y="0"/>
                </a:lnTo>
                <a:cubicBezTo>
                  <a:pt x="5101663" y="0"/>
                  <a:pt x="5258520" y="161928"/>
                  <a:pt x="5258520" y="361656"/>
                </a:cubicBezTo>
                <a:lnTo>
                  <a:pt x="5258520" y="972817"/>
                </a:lnTo>
                <a:lnTo>
                  <a:pt x="5258520" y="3165685"/>
                </a:lnTo>
                <a:lnTo>
                  <a:pt x="5258520" y="3776846"/>
                </a:lnTo>
                <a:lnTo>
                  <a:pt x="4102162" y="3776846"/>
                </a:lnTo>
                <a:lnTo>
                  <a:pt x="4013945" y="3776846"/>
                </a:lnTo>
                <a:lnTo>
                  <a:pt x="3017589" y="3776846"/>
                </a:lnTo>
                <a:lnTo>
                  <a:pt x="2857587" y="3776846"/>
                </a:lnTo>
                <a:lnTo>
                  <a:pt x="1946079" y="3776846"/>
                </a:lnTo>
                <a:lnTo>
                  <a:pt x="1773014" y="3776846"/>
                </a:lnTo>
                <a:lnTo>
                  <a:pt x="701504" y="3776846"/>
                </a:lnTo>
                <a:cubicBezTo>
                  <a:pt x="314056" y="3776846"/>
                  <a:pt x="0" y="3452495"/>
                  <a:pt x="0" y="3052462"/>
                </a:cubicBezTo>
                <a:lnTo>
                  <a:pt x="0" y="2441301"/>
                </a:lnTo>
                <a:lnTo>
                  <a:pt x="0" y="972817"/>
                </a:lnTo>
                <a:lnTo>
                  <a:pt x="0" y="361656"/>
                </a:lnTo>
                <a:cubicBezTo>
                  <a:pt x="0" y="161928"/>
                  <a:pt x="156788" y="0"/>
                  <a:pt x="35023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1" name="标题 1"/>
          <p:cNvCxnSpPr/>
          <p:nvPr/>
        </p:nvCxnSpPr>
        <p:spPr>
          <a:xfrm>
            <a:off x="727200" y="5686920"/>
            <a:ext cx="10737720" cy="360"/>
          </a:xfrm>
          <a:prstGeom prst="straightConnector1">
            <a:avLst/>
          </a:prstGeom>
          <a:ln cap="rnd" w="63500">
            <a:solidFill>
              <a:srgbClr val="ffffff">
                <a:lumMod val="85000"/>
              </a:srgbClr>
            </a:solidFill>
            <a:round/>
          </a:ln>
        </p:spPr>
      </p:cxnSp>
      <p:sp>
        <p:nvSpPr>
          <p:cNvPr id="252" name="标题 1"/>
          <p:cNvSpPr/>
          <p:nvPr/>
        </p:nvSpPr>
        <p:spPr>
          <a:xfrm>
            <a:off x="6250680" y="1661400"/>
            <a:ext cx="5258160" cy="563040"/>
          </a:xfrm>
          <a:custGeom>
            <a:avLst/>
            <a:gdLst>
              <a:gd name="textAreaLeft" fmla="*/ 0 w 5258160"/>
              <a:gd name="textAreaRight" fmla="*/ 5258520 w 5258160"/>
              <a:gd name="textAreaTop" fmla="*/ 0 h 563040"/>
              <a:gd name="textAreaBottom" fmla="*/ 563400 h 563040"/>
            </a:gdLst>
            <a:ahLst/>
            <a:rect l="textAreaLeft" t="textAreaTop" r="textAreaRight" b="textAreaBottom"/>
            <a:pathLst>
              <a:path w="5258521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69694" y="0"/>
                </a:lnTo>
                <a:lnTo>
                  <a:pt x="4908283" y="0"/>
                </a:lnTo>
                <a:cubicBezTo>
                  <a:pt x="5101732" y="0"/>
                  <a:pt x="5258521" y="161816"/>
                  <a:pt x="5258521" y="361406"/>
                </a:cubicBezTo>
                <a:lnTo>
                  <a:pt x="5258521" y="563305"/>
                </a:lnTo>
                <a:lnTo>
                  <a:pt x="4419932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标题 1"/>
          <p:cNvSpPr/>
          <p:nvPr/>
        </p:nvSpPr>
        <p:spPr>
          <a:xfrm>
            <a:off x="8380440" y="1451160"/>
            <a:ext cx="999000" cy="999000"/>
          </a:xfrm>
          <a:custGeom>
            <a:avLst/>
            <a:gdLst>
              <a:gd name="textAreaLeft" fmla="*/ 0 w 999000"/>
              <a:gd name="textAreaRight" fmla="*/ 999360 w 999000"/>
              <a:gd name="textAreaTop" fmla="*/ 0 h 999000"/>
              <a:gd name="textAreaBottom" fmla="*/ 999360 h 99900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标题 1"/>
          <p:cNvSpPr/>
          <p:nvPr/>
        </p:nvSpPr>
        <p:spPr>
          <a:xfrm>
            <a:off x="8476920" y="1548000"/>
            <a:ext cx="805680" cy="805680"/>
          </a:xfrm>
          <a:custGeom>
            <a:avLst/>
            <a:gdLst>
              <a:gd name="textAreaLeft" fmla="*/ 0 w 805680"/>
              <a:gd name="textAreaRight" fmla="*/ 806040 w 805680"/>
              <a:gd name="textAreaTop" fmla="*/ 0 h 805680"/>
              <a:gd name="textAreaBottom" fmla="*/ 806040 h 80568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标题 1"/>
          <p:cNvSpPr/>
          <p:nvPr/>
        </p:nvSpPr>
        <p:spPr>
          <a:xfrm>
            <a:off x="8581680" y="5596920"/>
            <a:ext cx="596520" cy="5958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标题 1"/>
          <p:cNvSpPr/>
          <p:nvPr/>
        </p:nvSpPr>
        <p:spPr>
          <a:xfrm>
            <a:off x="8676720" y="1730520"/>
            <a:ext cx="406440" cy="440280"/>
          </a:xfrm>
          <a:custGeom>
            <a:avLst/>
            <a:gdLst>
              <a:gd name="textAreaLeft" fmla="*/ 0 w 406440"/>
              <a:gd name="textAreaRight" fmla="*/ 406800 w 406440"/>
              <a:gd name="textAreaTop" fmla="*/ 0 h 440280"/>
              <a:gd name="textAreaBottom" fmla="*/ 440640 h 44028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标题 1"/>
          <p:cNvSpPr/>
          <p:nvPr/>
        </p:nvSpPr>
        <p:spPr>
          <a:xfrm>
            <a:off x="6586560" y="2365200"/>
            <a:ext cx="458676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Preferred runtime secret injection via: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标题 1"/>
          <p:cNvSpPr/>
          <p:nvPr/>
        </p:nvSpPr>
        <p:spPr>
          <a:xfrm>
            <a:off x="6586560" y="3033720"/>
            <a:ext cx="4586760" cy="22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Environment variables (last resort)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External secret managers (e.g., Vault, AWS Secrets Manager)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标题 1"/>
          <p:cNvSpPr/>
          <p:nvPr/>
        </p:nvSpPr>
        <p:spPr>
          <a:xfrm>
            <a:off x="667440" y="1661400"/>
            <a:ext cx="5258160" cy="563040"/>
          </a:xfrm>
          <a:custGeom>
            <a:avLst/>
            <a:gdLst>
              <a:gd name="textAreaLeft" fmla="*/ 0 w 5258160"/>
              <a:gd name="textAreaRight" fmla="*/ 5258520 w 5258160"/>
              <a:gd name="textAreaTop" fmla="*/ 0 h 563040"/>
              <a:gd name="textAreaBottom" fmla="*/ 563400 h 563040"/>
            </a:gdLst>
            <a:ahLst/>
            <a:rect l="textAreaLeft" t="textAreaTop" r="textAreaRight" b="textAreaBottom"/>
            <a:pathLst>
              <a:path w="5258521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69694" y="0"/>
                </a:lnTo>
                <a:lnTo>
                  <a:pt x="4908283" y="0"/>
                </a:lnTo>
                <a:cubicBezTo>
                  <a:pt x="5101732" y="0"/>
                  <a:pt x="5258521" y="161816"/>
                  <a:pt x="5258521" y="361406"/>
                </a:cubicBezTo>
                <a:lnTo>
                  <a:pt x="5258521" y="563305"/>
                </a:lnTo>
                <a:lnTo>
                  <a:pt x="4419932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标题 1"/>
          <p:cNvSpPr/>
          <p:nvPr/>
        </p:nvSpPr>
        <p:spPr>
          <a:xfrm>
            <a:off x="2797200" y="1451160"/>
            <a:ext cx="999000" cy="999000"/>
          </a:xfrm>
          <a:custGeom>
            <a:avLst/>
            <a:gdLst>
              <a:gd name="textAreaLeft" fmla="*/ 0 w 999000"/>
              <a:gd name="textAreaRight" fmla="*/ 999360 w 999000"/>
              <a:gd name="textAreaTop" fmla="*/ 0 h 999000"/>
              <a:gd name="textAreaBottom" fmla="*/ 999360 h 99900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标题 1"/>
          <p:cNvSpPr/>
          <p:nvPr/>
        </p:nvSpPr>
        <p:spPr>
          <a:xfrm>
            <a:off x="2893680" y="1548000"/>
            <a:ext cx="805680" cy="805680"/>
          </a:xfrm>
          <a:custGeom>
            <a:avLst/>
            <a:gdLst>
              <a:gd name="textAreaLeft" fmla="*/ 0 w 805680"/>
              <a:gd name="textAreaRight" fmla="*/ 806040 w 805680"/>
              <a:gd name="textAreaTop" fmla="*/ 0 h 805680"/>
              <a:gd name="textAreaBottom" fmla="*/ 806040 h 80568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标题 1"/>
          <p:cNvSpPr/>
          <p:nvPr/>
        </p:nvSpPr>
        <p:spPr>
          <a:xfrm>
            <a:off x="1003320" y="2362320"/>
            <a:ext cx="458676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标题 1"/>
          <p:cNvSpPr/>
          <p:nvPr/>
        </p:nvSpPr>
        <p:spPr>
          <a:xfrm>
            <a:off x="1003320" y="3033720"/>
            <a:ext cx="4586760" cy="22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Never bake secrets into the image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Use Docker secrets (if using Docker Swarm) or volume- mounted secrets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标题 1"/>
          <p:cNvSpPr/>
          <p:nvPr/>
        </p:nvSpPr>
        <p:spPr>
          <a:xfrm>
            <a:off x="3044880" y="1730520"/>
            <a:ext cx="502920" cy="440280"/>
          </a:xfrm>
          <a:custGeom>
            <a:avLst/>
            <a:gdLst>
              <a:gd name="textAreaLeft" fmla="*/ 0 w 502920"/>
              <a:gd name="textAreaRight" fmla="*/ 503280 w 502920"/>
              <a:gd name="textAreaTop" fmla="*/ 0 h 440280"/>
              <a:gd name="textAreaBottom" fmla="*/ 440640 h 44028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标题 1"/>
          <p:cNvSpPr/>
          <p:nvPr/>
        </p:nvSpPr>
        <p:spPr>
          <a:xfrm>
            <a:off x="2998080" y="5596920"/>
            <a:ext cx="596520" cy="5958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Manage Secrets Properly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8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69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标题 1"/>
          <p:cNvSpPr/>
          <p:nvPr/>
        </p:nvSpPr>
        <p:spPr>
          <a:xfrm>
            <a:off x="0" y="699480"/>
            <a:ext cx="12191760" cy="503388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5033880"/>
              <a:gd name="textAreaBottom" fmla="*/ 5034240 h 5033880"/>
            </a:gdLst>
            <a:ahLst/>
            <a:rect l="textAreaLeft" t="textAreaTop" r="textAreaRight" b="textAreaBottom"/>
            <a:pathLst>
              <a:path w="12192000" h="5034247">
                <a:moveTo>
                  <a:pt x="12192000" y="0"/>
                </a:moveTo>
                <a:lnTo>
                  <a:pt x="12192000" y="3944948"/>
                </a:lnTo>
                <a:lnTo>
                  <a:pt x="12129156" y="3898888"/>
                </a:lnTo>
                <a:cubicBezTo>
                  <a:pt x="11926336" y="3762795"/>
                  <a:pt x="11700842" y="3665267"/>
                  <a:pt x="11449879" y="3663610"/>
                </a:cubicBezTo>
                <a:cubicBezTo>
                  <a:pt x="10446027" y="3656984"/>
                  <a:pt x="8574156" y="4670775"/>
                  <a:pt x="7394713" y="4578010"/>
                </a:cubicBezTo>
                <a:cubicBezTo>
                  <a:pt x="6215271" y="4485245"/>
                  <a:pt x="5734880" y="3014254"/>
                  <a:pt x="4373219" y="3107019"/>
                </a:cubicBezTo>
                <a:cubicBezTo>
                  <a:pt x="3309421" y="3179492"/>
                  <a:pt x="1339712" y="4544100"/>
                  <a:pt x="80211" y="5006526"/>
                </a:cubicBezTo>
                <a:lnTo>
                  <a:pt x="0" y="5034247"/>
                </a:lnTo>
                <a:lnTo>
                  <a:pt x="0" y="2170361"/>
                </a:lnTo>
                <a:lnTo>
                  <a:pt x="37545" y="2198676"/>
                </a:lnTo>
                <a:cubicBezTo>
                  <a:pt x="422569" y="2464237"/>
                  <a:pt x="880856" y="2688333"/>
                  <a:pt x="1411357" y="2669697"/>
                </a:cubicBezTo>
                <a:cubicBezTo>
                  <a:pt x="2826026" y="2620001"/>
                  <a:pt x="5174975" y="1586332"/>
                  <a:pt x="7215809" y="1158949"/>
                </a:cubicBezTo>
                <a:cubicBezTo>
                  <a:pt x="8618883" y="865123"/>
                  <a:pt x="10648329" y="204870"/>
                  <a:pt x="12115606" y="8230"/>
                </a:cubicBezTo>
                <a:close/>
              </a:path>
            </a:pathLst>
          </a:custGeom>
          <a:solidFill>
            <a:schemeClr val="accent1">
              <a:alpha val="6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标题 1"/>
          <p:cNvSpPr/>
          <p:nvPr/>
        </p:nvSpPr>
        <p:spPr>
          <a:xfrm>
            <a:off x="672840" y="2001600"/>
            <a:ext cx="2471760" cy="3274920"/>
          </a:xfrm>
          <a:prstGeom prst="roundRect">
            <a:avLst>
              <a:gd name="adj" fmla="val 10599"/>
            </a:avLst>
          </a:prstGeom>
          <a:solidFill>
            <a:schemeClr val="bg1"/>
          </a:solidFill>
          <a:ln cap="sq" w="381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标题 1"/>
          <p:cNvSpPr/>
          <p:nvPr/>
        </p:nvSpPr>
        <p:spPr>
          <a:xfrm flipH="1" flipV="1">
            <a:off x="987480" y="1986840"/>
            <a:ext cx="1842480" cy="603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标题 1"/>
          <p:cNvSpPr/>
          <p:nvPr/>
        </p:nvSpPr>
        <p:spPr>
          <a:xfrm>
            <a:off x="1094400" y="2030400"/>
            <a:ext cx="162864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Resource limits: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标题 1"/>
          <p:cNvSpPr/>
          <p:nvPr/>
        </p:nvSpPr>
        <p:spPr>
          <a:xfrm>
            <a:off x="912600" y="2845440"/>
            <a:ext cx="1991880" cy="22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- -memory, - -cpu- shares, - -pids- limit to restrict container abuse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标题 1"/>
          <p:cNvSpPr/>
          <p:nvPr/>
        </p:nvSpPr>
        <p:spPr>
          <a:xfrm>
            <a:off x="3463920" y="2001600"/>
            <a:ext cx="2471760" cy="3274920"/>
          </a:xfrm>
          <a:prstGeom prst="roundRect">
            <a:avLst>
              <a:gd name="adj" fmla="val 10599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标题 1"/>
          <p:cNvSpPr/>
          <p:nvPr/>
        </p:nvSpPr>
        <p:spPr>
          <a:xfrm flipH="1" flipV="1">
            <a:off x="3778560" y="1986840"/>
            <a:ext cx="1842480" cy="603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标题 1"/>
          <p:cNvSpPr/>
          <p:nvPr/>
        </p:nvSpPr>
        <p:spPr>
          <a:xfrm>
            <a:off x="3872880" y="2030400"/>
            <a:ext cx="162864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Audit logs: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标题 1"/>
          <p:cNvSpPr/>
          <p:nvPr/>
        </p:nvSpPr>
        <p:spPr>
          <a:xfrm>
            <a:off x="3703680" y="2845440"/>
            <a:ext cx="199188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Enable Docker daemon auditing and centralized log shipping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标题 1"/>
          <p:cNvSpPr/>
          <p:nvPr/>
        </p:nvSpPr>
        <p:spPr>
          <a:xfrm>
            <a:off x="6255000" y="2001600"/>
            <a:ext cx="2471760" cy="3274920"/>
          </a:xfrm>
          <a:prstGeom prst="roundRect">
            <a:avLst>
              <a:gd name="adj" fmla="val 10599"/>
            </a:avLst>
          </a:prstGeom>
          <a:solidFill>
            <a:schemeClr val="bg1"/>
          </a:solidFill>
          <a:ln cap="sq" w="381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标题 1"/>
          <p:cNvSpPr/>
          <p:nvPr/>
        </p:nvSpPr>
        <p:spPr>
          <a:xfrm flipH="1" flipV="1">
            <a:off x="6569640" y="1986840"/>
            <a:ext cx="1842480" cy="603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标题 1"/>
          <p:cNvSpPr/>
          <p:nvPr/>
        </p:nvSpPr>
        <p:spPr>
          <a:xfrm>
            <a:off x="6663960" y="2030400"/>
            <a:ext cx="162864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Scan on CI/CD: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标题 1"/>
          <p:cNvSpPr/>
          <p:nvPr/>
        </p:nvSpPr>
        <p:spPr>
          <a:xfrm>
            <a:off x="6496560" y="2845440"/>
            <a:ext cx="1988640" cy="22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Integrate Trivy, Grype, or Docker Scout in your pipelines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标题 1"/>
          <p:cNvSpPr/>
          <p:nvPr/>
        </p:nvSpPr>
        <p:spPr>
          <a:xfrm>
            <a:off x="9046080" y="2001600"/>
            <a:ext cx="2471760" cy="3274920"/>
          </a:xfrm>
          <a:prstGeom prst="roundRect">
            <a:avLst>
              <a:gd name="adj" fmla="val 10599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标题 1"/>
          <p:cNvSpPr/>
          <p:nvPr/>
        </p:nvSpPr>
        <p:spPr>
          <a:xfrm flipH="1" flipV="1">
            <a:off x="9360720" y="1986840"/>
            <a:ext cx="1842480" cy="603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标题 1"/>
          <p:cNvSpPr/>
          <p:nvPr/>
        </p:nvSpPr>
        <p:spPr>
          <a:xfrm>
            <a:off x="9455040" y="2030400"/>
            <a:ext cx="162864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Security Benchmarks: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标题 1"/>
          <p:cNvSpPr/>
          <p:nvPr/>
        </p:nvSpPr>
        <p:spPr>
          <a:xfrm>
            <a:off x="9285840" y="2845440"/>
            <a:ext cx="199188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Refer to CIS Docker Benchmark and test with docker- bench- security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Additional Recommendations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90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91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标题 1"/>
          <p:cNvSpPr/>
          <p:nvPr/>
        </p:nvSpPr>
        <p:spPr>
          <a:xfrm flipV="1">
            <a:off x="3656880" y="1308600"/>
            <a:ext cx="6504840" cy="1422720"/>
          </a:xfrm>
          <a:custGeom>
            <a:avLst/>
            <a:gdLst>
              <a:gd name="textAreaLeft" fmla="*/ 0 w 6504840"/>
              <a:gd name="textAreaRight" fmla="*/ 6505200 w 6504840"/>
              <a:gd name="textAreaTop" fmla="*/ 360 h 1422720"/>
              <a:gd name="textAreaBottom" fmla="*/ 1423440 h 142272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4" name="标题 1"/>
          <p:cNvSpPr/>
          <p:nvPr/>
        </p:nvSpPr>
        <p:spPr>
          <a:xfrm>
            <a:off x="8868960" y="1252440"/>
            <a:ext cx="1373040" cy="134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标题 1"/>
          <p:cNvSpPr/>
          <p:nvPr/>
        </p:nvSpPr>
        <p:spPr>
          <a:xfrm>
            <a:off x="9342360" y="1696320"/>
            <a:ext cx="494280" cy="457200"/>
          </a:xfrm>
          <a:custGeom>
            <a:avLst/>
            <a:gdLst>
              <a:gd name="textAreaLeft" fmla="*/ 0 w 494280"/>
              <a:gd name="textAreaRight" fmla="*/ 494640 w 494280"/>
              <a:gd name="textAreaTop" fmla="*/ 0 h 457200"/>
              <a:gd name="textAreaBottom" fmla="*/ 457560 h 45720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标题 1"/>
          <p:cNvSpPr/>
          <p:nvPr/>
        </p:nvSpPr>
        <p:spPr>
          <a:xfrm>
            <a:off x="3769560" y="1356480"/>
            <a:ext cx="497880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ffffff"/>
                </a:solidFill>
                <a:latin typeface="poppins-bold"/>
                <a:ea typeface="poppins-bold"/>
              </a:rPr>
              <a:t>What is the risk of using the latest tag in production?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标题 1"/>
          <p:cNvSpPr/>
          <p:nvPr/>
        </p:nvSpPr>
        <p:spPr>
          <a:xfrm flipH="1" flipV="1">
            <a:off x="2147400" y="2947680"/>
            <a:ext cx="6504840" cy="1422720"/>
          </a:xfrm>
          <a:custGeom>
            <a:avLst/>
            <a:gdLst>
              <a:gd name="textAreaLeft" fmla="*/ -360 w 6504840"/>
              <a:gd name="textAreaRight" fmla="*/ 6504840 w 6504840"/>
              <a:gd name="textAreaTop" fmla="*/ 360 h 1422720"/>
              <a:gd name="textAreaBottom" fmla="*/ 1423440 h 142272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标题 1"/>
          <p:cNvSpPr/>
          <p:nvPr/>
        </p:nvSpPr>
        <p:spPr>
          <a:xfrm>
            <a:off x="2039040" y="2893680"/>
            <a:ext cx="1373040" cy="134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标题 1"/>
          <p:cNvSpPr/>
          <p:nvPr/>
        </p:nvSpPr>
        <p:spPr>
          <a:xfrm>
            <a:off x="2478240" y="3362040"/>
            <a:ext cx="494280" cy="408960"/>
          </a:xfrm>
          <a:custGeom>
            <a:avLst/>
            <a:gdLst>
              <a:gd name="textAreaLeft" fmla="*/ 0 w 494280"/>
              <a:gd name="textAreaRight" fmla="*/ 494640 w 494280"/>
              <a:gd name="textAreaTop" fmla="*/ 0 h 408960"/>
              <a:gd name="textAreaBottom" fmla="*/ 409320 h 408960"/>
            </a:gdLst>
            <a:ahLst/>
            <a:rect l="textAreaLeft" t="textAreaTop" r="textAreaRight" b="textAreaBottom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标题 1"/>
          <p:cNvSpPr/>
          <p:nvPr/>
        </p:nvSpPr>
        <p:spPr>
          <a:xfrm>
            <a:off x="3521520" y="3033000"/>
            <a:ext cx="496404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47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using root inside containers discouraged?</a:t>
            </a:r>
            <a:endParaRPr b="0" lang="en-IN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标题 1"/>
          <p:cNvSpPr/>
          <p:nvPr/>
        </p:nvSpPr>
        <p:spPr>
          <a:xfrm flipV="1">
            <a:off x="3656880" y="4710600"/>
            <a:ext cx="6504840" cy="1422720"/>
          </a:xfrm>
          <a:custGeom>
            <a:avLst/>
            <a:gdLst>
              <a:gd name="textAreaLeft" fmla="*/ 0 w 6504840"/>
              <a:gd name="textAreaRight" fmla="*/ 6505200 w 6504840"/>
              <a:gd name="textAreaTop" fmla="*/ 360 h 1422720"/>
              <a:gd name="textAreaBottom" fmla="*/ 1423440 h 142272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标题 1"/>
          <p:cNvSpPr/>
          <p:nvPr/>
        </p:nvSpPr>
        <p:spPr>
          <a:xfrm>
            <a:off x="8868960" y="4654800"/>
            <a:ext cx="1373040" cy="134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标题 1"/>
          <p:cNvSpPr/>
          <p:nvPr/>
        </p:nvSpPr>
        <p:spPr>
          <a:xfrm>
            <a:off x="9342360" y="5098680"/>
            <a:ext cx="494280" cy="457200"/>
          </a:xfrm>
          <a:custGeom>
            <a:avLst/>
            <a:gdLst>
              <a:gd name="textAreaLeft" fmla="*/ 0 w 494280"/>
              <a:gd name="textAreaRight" fmla="*/ 494640 w 494280"/>
              <a:gd name="textAreaTop" fmla="*/ 0 h 457200"/>
              <a:gd name="textAreaBottom" fmla="*/ 457560 h 45720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标题 1"/>
          <p:cNvSpPr/>
          <p:nvPr/>
        </p:nvSpPr>
        <p:spPr>
          <a:xfrm>
            <a:off x="3769560" y="4758840"/>
            <a:ext cx="497880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50" spc="-1" strike="noStrike">
                <a:solidFill>
                  <a:srgbClr val="ffffff"/>
                </a:solidFill>
                <a:latin typeface="poppins-bold"/>
                <a:ea typeface="poppins-bold"/>
              </a:rPr>
              <a:t>Name one way to verify container image integrity.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7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08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标题 1"/>
          <p:cNvSpPr/>
          <p:nvPr/>
        </p:nvSpPr>
        <p:spPr>
          <a:xfrm>
            <a:off x="5045760" y="2214360"/>
            <a:ext cx="2087640" cy="2087640"/>
          </a:xfrm>
          <a:prstGeom prst="ellipse">
            <a:avLst/>
          </a:prstGeom>
          <a:gradFill rotWithShape="0">
            <a:gsLst>
              <a:gs pos="0">
                <a:srgbClr val="a3dff0"/>
              </a:gs>
              <a:gs pos="100000">
                <a:srgbClr val="22aacf"/>
              </a:gs>
            </a:gsLst>
            <a:lin ang="3000000"/>
          </a:gradFill>
          <a:ln w="9525">
            <a:noFill/>
          </a:ln>
          <a:effectLst>
            <a:outerShdw algn="tl" blurRad="380880" dir="2700000" dist="126770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标题 1"/>
          <p:cNvSpPr/>
          <p:nvPr/>
        </p:nvSpPr>
        <p:spPr>
          <a:xfrm flipH="1">
            <a:off x="1103400" y="1288080"/>
            <a:ext cx="4139640" cy="143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1424520" y="1859040"/>
            <a:ext cx="33811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01. Introduction to Docker Security Concepts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标题 1"/>
          <p:cNvSpPr/>
          <p:nvPr/>
        </p:nvSpPr>
        <p:spPr>
          <a:xfrm flipH="1">
            <a:off x="659520" y="2932200"/>
            <a:ext cx="4139640" cy="143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1044360" y="3556440"/>
            <a:ext cx="33811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02. Best Practices for Secure Docker Images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标题 1"/>
          <p:cNvSpPr/>
          <p:nvPr/>
        </p:nvSpPr>
        <p:spPr>
          <a:xfrm flipH="1">
            <a:off x="6390360" y="4637880"/>
            <a:ext cx="4679640" cy="143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6865920" y="5209200"/>
            <a:ext cx="37555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04. Least Privilege Principles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标题 1"/>
          <p:cNvSpPr/>
          <p:nvPr/>
        </p:nvSpPr>
        <p:spPr>
          <a:xfrm flipH="1">
            <a:off x="6934320" y="1288080"/>
            <a:ext cx="4139640" cy="143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标题 1"/>
          <p:cNvSpPr/>
          <p:nvPr/>
        </p:nvSpPr>
        <p:spPr>
          <a:xfrm>
            <a:off x="7318800" y="1859040"/>
            <a:ext cx="33811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06. Hands-On Lab Session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标题 1"/>
          <p:cNvSpPr/>
          <p:nvPr/>
        </p:nvSpPr>
        <p:spPr>
          <a:xfrm flipH="1">
            <a:off x="7378200" y="2932200"/>
            <a:ext cx="4139640" cy="143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标题 1"/>
          <p:cNvSpPr/>
          <p:nvPr/>
        </p:nvSpPr>
        <p:spPr>
          <a:xfrm>
            <a:off x="7699320" y="3553920"/>
            <a:ext cx="352080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05. Docker Isolation Techniques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标题 1"/>
          <p:cNvSpPr/>
          <p:nvPr/>
        </p:nvSpPr>
        <p:spPr>
          <a:xfrm>
            <a:off x="5648760" y="2822040"/>
            <a:ext cx="881640" cy="872640"/>
          </a:xfrm>
          <a:custGeom>
            <a:avLst/>
            <a:gdLst>
              <a:gd name="textAreaLeft" fmla="*/ 0 w 881640"/>
              <a:gd name="textAreaRight" fmla="*/ 882000 w 881640"/>
              <a:gd name="textAreaTop" fmla="*/ 0 h 872640"/>
              <a:gd name="textAreaBottom" fmla="*/ 873000 h 872640"/>
            </a:gdLst>
            <a:ahLst/>
            <a:rect l="textAreaLeft" t="textAreaTop" r="textAreaRight" b="textAreaBottom"/>
            <a:pathLst>
              <a:path w="1872552" h="1853550">
                <a:moveTo>
                  <a:pt x="1163193" y="1008682"/>
                </a:moveTo>
                <a:lnTo>
                  <a:pt x="1670113" y="1008682"/>
                </a:lnTo>
                <a:cubicBezTo>
                  <a:pt x="1763348" y="1008786"/>
                  <a:pt x="1838963" y="1084230"/>
                  <a:pt x="1839277" y="1177465"/>
                </a:cubicBezTo>
                <a:lnTo>
                  <a:pt x="1839277" y="1684195"/>
                </a:lnTo>
                <a:cubicBezTo>
                  <a:pt x="1839277" y="1777652"/>
                  <a:pt x="1763570" y="1853445"/>
                  <a:pt x="1670113" y="1853550"/>
                </a:cubicBezTo>
                <a:lnTo>
                  <a:pt x="1163193" y="1853550"/>
                </a:lnTo>
                <a:cubicBezTo>
                  <a:pt x="1069661" y="1853550"/>
                  <a:pt x="993838" y="1777727"/>
                  <a:pt x="993838" y="1684195"/>
                </a:cubicBezTo>
                <a:lnTo>
                  <a:pt x="993838" y="1177465"/>
                </a:lnTo>
                <a:cubicBezTo>
                  <a:pt x="994153" y="1084156"/>
                  <a:pt x="1069883" y="1008681"/>
                  <a:pt x="1163193" y="1008682"/>
                </a:cubicBezTo>
                <a:close/>
                <a:moveTo>
                  <a:pt x="169355" y="1008682"/>
                </a:moveTo>
                <a:lnTo>
                  <a:pt x="676275" y="1008682"/>
                </a:lnTo>
                <a:cubicBezTo>
                  <a:pt x="769510" y="1008786"/>
                  <a:pt x="845125" y="1084230"/>
                  <a:pt x="845439" y="1177465"/>
                </a:cubicBezTo>
                <a:lnTo>
                  <a:pt x="845439" y="1684195"/>
                </a:lnTo>
                <a:cubicBezTo>
                  <a:pt x="845439" y="1777652"/>
                  <a:pt x="769732" y="1853445"/>
                  <a:pt x="676275" y="1853550"/>
                </a:cubicBezTo>
                <a:lnTo>
                  <a:pt x="169355" y="1853550"/>
                </a:lnTo>
                <a:cubicBezTo>
                  <a:pt x="75823" y="1853550"/>
                  <a:pt x="0" y="1777727"/>
                  <a:pt x="0" y="1684195"/>
                </a:cubicBezTo>
                <a:lnTo>
                  <a:pt x="0" y="1177465"/>
                </a:lnTo>
                <a:cubicBezTo>
                  <a:pt x="315" y="1084156"/>
                  <a:pt x="76045" y="1008681"/>
                  <a:pt x="169355" y="1008682"/>
                </a:cubicBezTo>
                <a:close/>
                <a:moveTo>
                  <a:pt x="169355" y="33514"/>
                </a:moveTo>
                <a:lnTo>
                  <a:pt x="676275" y="33514"/>
                </a:lnTo>
                <a:cubicBezTo>
                  <a:pt x="769510" y="33618"/>
                  <a:pt x="845125" y="109062"/>
                  <a:pt x="845439" y="202297"/>
                </a:cubicBezTo>
                <a:lnTo>
                  <a:pt x="845439" y="709027"/>
                </a:lnTo>
                <a:cubicBezTo>
                  <a:pt x="845439" y="802484"/>
                  <a:pt x="769732" y="878277"/>
                  <a:pt x="676275" y="878382"/>
                </a:cubicBezTo>
                <a:lnTo>
                  <a:pt x="169355" y="878382"/>
                </a:lnTo>
                <a:cubicBezTo>
                  <a:pt x="75823" y="878382"/>
                  <a:pt x="0" y="802559"/>
                  <a:pt x="0" y="709027"/>
                </a:cubicBezTo>
                <a:lnTo>
                  <a:pt x="0" y="202297"/>
                </a:lnTo>
                <a:cubicBezTo>
                  <a:pt x="315" y="108988"/>
                  <a:pt x="76045" y="33513"/>
                  <a:pt x="169355" y="33514"/>
                </a:cubicBezTo>
                <a:close/>
                <a:moveTo>
                  <a:pt x="1416605" y="0"/>
                </a:moveTo>
                <a:cubicBezTo>
                  <a:pt x="1437443" y="0"/>
                  <a:pt x="1458281" y="7948"/>
                  <a:pt x="1474183" y="23846"/>
                </a:cubicBezTo>
                <a:lnTo>
                  <a:pt x="1848706" y="398369"/>
                </a:lnTo>
                <a:cubicBezTo>
                  <a:pt x="1880501" y="430171"/>
                  <a:pt x="1880501" y="481724"/>
                  <a:pt x="1848706" y="513526"/>
                </a:cubicBezTo>
                <a:lnTo>
                  <a:pt x="1474183" y="888049"/>
                </a:lnTo>
                <a:cubicBezTo>
                  <a:pt x="1442379" y="919843"/>
                  <a:pt x="1390830" y="919843"/>
                  <a:pt x="1359026" y="888049"/>
                </a:cubicBezTo>
                <a:lnTo>
                  <a:pt x="984408" y="513526"/>
                </a:lnTo>
                <a:cubicBezTo>
                  <a:pt x="952613" y="481724"/>
                  <a:pt x="952613" y="430171"/>
                  <a:pt x="984408" y="398369"/>
                </a:cubicBezTo>
                <a:lnTo>
                  <a:pt x="1359026" y="23846"/>
                </a:lnTo>
                <a:cubicBezTo>
                  <a:pt x="1374928" y="7948"/>
                  <a:pt x="1395766" y="0"/>
                  <a:pt x="141660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Session Overview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0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22" name="标题 1"/>
          <p:cNvSpPr/>
          <p:nvPr/>
        </p:nvSpPr>
        <p:spPr>
          <a:xfrm flipH="1">
            <a:off x="1348560" y="4637880"/>
            <a:ext cx="4679640" cy="1439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标题 1"/>
          <p:cNvSpPr/>
          <p:nvPr/>
        </p:nvSpPr>
        <p:spPr>
          <a:xfrm>
            <a:off x="1824120" y="5209200"/>
            <a:ext cx="37555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03. Image signing and trusted repositories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标题 1"/>
          <p:cNvSpPr/>
          <p:nvPr/>
        </p:nvSpPr>
        <p:spPr>
          <a:xfrm flipV="1">
            <a:off x="3656880" y="1308600"/>
            <a:ext cx="6504840" cy="1422720"/>
          </a:xfrm>
          <a:custGeom>
            <a:avLst/>
            <a:gdLst>
              <a:gd name="textAreaLeft" fmla="*/ 0 w 6504840"/>
              <a:gd name="textAreaRight" fmla="*/ 6505200 w 6504840"/>
              <a:gd name="textAreaTop" fmla="*/ 360 h 1422720"/>
              <a:gd name="textAreaBottom" fmla="*/ 1423440 h 142272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标题 1"/>
          <p:cNvSpPr/>
          <p:nvPr/>
        </p:nvSpPr>
        <p:spPr>
          <a:xfrm>
            <a:off x="3769560" y="1621800"/>
            <a:ext cx="4978800" cy="8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Images can change without notice; breaks reproducibility and security consistency.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标题 1"/>
          <p:cNvSpPr/>
          <p:nvPr/>
        </p:nvSpPr>
        <p:spPr>
          <a:xfrm>
            <a:off x="8868960" y="1252440"/>
            <a:ext cx="1373040" cy="134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标题 1"/>
          <p:cNvSpPr/>
          <p:nvPr/>
        </p:nvSpPr>
        <p:spPr>
          <a:xfrm>
            <a:off x="9342360" y="1696320"/>
            <a:ext cx="494280" cy="457200"/>
          </a:xfrm>
          <a:custGeom>
            <a:avLst/>
            <a:gdLst>
              <a:gd name="textAreaLeft" fmla="*/ 0 w 494280"/>
              <a:gd name="textAreaRight" fmla="*/ 494640 w 494280"/>
              <a:gd name="textAreaTop" fmla="*/ 0 h 457200"/>
              <a:gd name="textAreaBottom" fmla="*/ 457560 h 45720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标题 1"/>
          <p:cNvSpPr/>
          <p:nvPr/>
        </p:nvSpPr>
        <p:spPr>
          <a:xfrm>
            <a:off x="3769560" y="1356480"/>
            <a:ext cx="497880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ffffff"/>
                </a:solidFill>
                <a:latin typeface="poppins-bold"/>
                <a:ea typeface="poppins-bold"/>
              </a:rPr>
              <a:t>What is the risk of using the latest tag in production?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标题 1"/>
          <p:cNvSpPr/>
          <p:nvPr/>
        </p:nvSpPr>
        <p:spPr>
          <a:xfrm flipH="1" flipV="1">
            <a:off x="2147400" y="2947680"/>
            <a:ext cx="6504840" cy="1422720"/>
          </a:xfrm>
          <a:custGeom>
            <a:avLst/>
            <a:gdLst>
              <a:gd name="textAreaLeft" fmla="*/ -360 w 6504840"/>
              <a:gd name="textAreaRight" fmla="*/ 6504840 w 6504840"/>
              <a:gd name="textAreaTop" fmla="*/ 360 h 1422720"/>
              <a:gd name="textAreaBottom" fmla="*/ 1423440 h 142272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标题 1"/>
          <p:cNvSpPr/>
          <p:nvPr/>
        </p:nvSpPr>
        <p:spPr>
          <a:xfrm>
            <a:off x="3521520" y="3298320"/>
            <a:ext cx="4964040" cy="8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A compromised container can become a root process on the host if not properly isolated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标题 1"/>
          <p:cNvSpPr/>
          <p:nvPr/>
        </p:nvSpPr>
        <p:spPr>
          <a:xfrm>
            <a:off x="2039040" y="2893680"/>
            <a:ext cx="1373040" cy="134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标题 1"/>
          <p:cNvSpPr/>
          <p:nvPr/>
        </p:nvSpPr>
        <p:spPr>
          <a:xfrm>
            <a:off x="2478240" y="3362040"/>
            <a:ext cx="494280" cy="408960"/>
          </a:xfrm>
          <a:custGeom>
            <a:avLst/>
            <a:gdLst>
              <a:gd name="textAreaLeft" fmla="*/ 0 w 494280"/>
              <a:gd name="textAreaRight" fmla="*/ 494640 w 494280"/>
              <a:gd name="textAreaTop" fmla="*/ 0 h 408960"/>
              <a:gd name="textAreaBottom" fmla="*/ 409320 h 408960"/>
            </a:gdLst>
            <a:ahLst/>
            <a:rect l="textAreaLeft" t="textAreaTop" r="textAreaRight" b="textAreaBottom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标题 1"/>
          <p:cNvSpPr/>
          <p:nvPr/>
        </p:nvSpPr>
        <p:spPr>
          <a:xfrm>
            <a:off x="3521520" y="3033000"/>
            <a:ext cx="496404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47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using root inside containers discouraged?</a:t>
            </a:r>
            <a:endParaRPr b="0" lang="en-IN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标题 1"/>
          <p:cNvSpPr/>
          <p:nvPr/>
        </p:nvSpPr>
        <p:spPr>
          <a:xfrm flipV="1">
            <a:off x="3656880" y="4710600"/>
            <a:ext cx="6504840" cy="1422720"/>
          </a:xfrm>
          <a:custGeom>
            <a:avLst/>
            <a:gdLst>
              <a:gd name="textAreaLeft" fmla="*/ 0 w 6504840"/>
              <a:gd name="textAreaRight" fmla="*/ 6505200 w 6504840"/>
              <a:gd name="textAreaTop" fmla="*/ 360 h 1422720"/>
              <a:gd name="textAreaBottom" fmla="*/ 1423440 h 142272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标题 1"/>
          <p:cNvSpPr/>
          <p:nvPr/>
        </p:nvSpPr>
        <p:spPr>
          <a:xfrm>
            <a:off x="3769560" y="5024160"/>
            <a:ext cx="4978800" cy="8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Content Trust, Cosign signatures, hash comparison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标题 1"/>
          <p:cNvSpPr/>
          <p:nvPr/>
        </p:nvSpPr>
        <p:spPr>
          <a:xfrm>
            <a:off x="8868960" y="4654800"/>
            <a:ext cx="1373040" cy="1345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标题 1"/>
          <p:cNvSpPr/>
          <p:nvPr/>
        </p:nvSpPr>
        <p:spPr>
          <a:xfrm>
            <a:off x="9342360" y="5098680"/>
            <a:ext cx="494280" cy="457200"/>
          </a:xfrm>
          <a:custGeom>
            <a:avLst/>
            <a:gdLst>
              <a:gd name="textAreaLeft" fmla="*/ 0 w 494280"/>
              <a:gd name="textAreaRight" fmla="*/ 494640 w 494280"/>
              <a:gd name="textAreaTop" fmla="*/ 0 h 457200"/>
              <a:gd name="textAreaBottom" fmla="*/ 457560 h 45720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标题 1"/>
          <p:cNvSpPr/>
          <p:nvPr/>
        </p:nvSpPr>
        <p:spPr>
          <a:xfrm>
            <a:off x="3769560" y="4758840"/>
            <a:ext cx="497880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50" spc="-1" strike="noStrike">
                <a:solidFill>
                  <a:srgbClr val="ffffff"/>
                </a:solidFill>
                <a:latin typeface="poppins-bold"/>
                <a:ea typeface="poppins-bold"/>
              </a:rPr>
              <a:t>Name one way to verify container image integrity.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27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28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标题 1"/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 flipH="1">
            <a:off x="244440" y="1775880"/>
            <a:ext cx="4569840" cy="4281840"/>
          </a:xfrm>
          <a:prstGeom prst="rect">
            <a:avLst/>
          </a:prstGeom>
          <a:ln w="0">
            <a:noFill/>
          </a:ln>
        </p:spPr>
      </p:pic>
      <p:sp>
        <p:nvSpPr>
          <p:cNvPr id="331" name="标题 1"/>
          <p:cNvSpPr/>
          <p:nvPr/>
        </p:nvSpPr>
        <p:spPr>
          <a:xfrm>
            <a:off x="447480" y="568440"/>
            <a:ext cx="1151568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Security Best Practices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标题 1"/>
          <p:cNvSpPr/>
          <p:nvPr/>
        </p:nvSpPr>
        <p:spPr>
          <a:xfrm>
            <a:off x="5245200" y="3729240"/>
            <a:ext cx="6387120" cy="18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Image signing and trusted repositories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标题 1"/>
          <p:cNvSpPr/>
          <p:nvPr/>
        </p:nvSpPr>
        <p:spPr>
          <a:xfrm>
            <a:off x="7356240" y="1990800"/>
            <a:ext cx="317196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Part-03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标题 1"/>
          <p:cNvSpPr/>
          <p:nvPr/>
        </p:nvSpPr>
        <p:spPr>
          <a:xfrm flipH="1" flipV="1">
            <a:off x="10971360" y="1129680"/>
            <a:ext cx="547200" cy="438120"/>
          </a:xfrm>
          <a:custGeom>
            <a:avLst/>
            <a:gdLst>
              <a:gd name="textAreaLeft" fmla="*/ 360 w 547200"/>
              <a:gd name="textAreaRight" fmla="*/ 547920 w 547200"/>
              <a:gd name="textAreaTop" fmla="*/ -360 h 438120"/>
              <a:gd name="textAreaBottom" fmla="*/ 438120 h 438120"/>
            </a:gdLst>
            <a:ahLst/>
            <a:rect l="textAreaLeft" t="textAreaTop" r="textAreaRight" b="textAreaBottom"/>
            <a:pathLst>
              <a:path w="98" h="78">
                <a:moveTo>
                  <a:pt x="41" y="0"/>
                </a:moveTo>
                <a:cubicBezTo>
                  <a:pt x="44" y="4"/>
                  <a:pt x="44" y="4"/>
                  <a:pt x="44" y="4"/>
                </a:cubicBezTo>
                <a:cubicBezTo>
                  <a:pt x="37" y="8"/>
                  <a:pt x="31" y="11"/>
                  <a:pt x="27" y="16"/>
                </a:cubicBezTo>
                <a:cubicBezTo>
                  <a:pt x="23" y="20"/>
                  <a:pt x="21" y="25"/>
                  <a:pt x="21" y="29"/>
                </a:cubicBezTo>
                <a:cubicBezTo>
                  <a:pt x="21" y="31"/>
                  <a:pt x="23" y="34"/>
                  <a:pt x="29" y="37"/>
                </a:cubicBezTo>
                <a:cubicBezTo>
                  <a:pt x="34" y="39"/>
                  <a:pt x="38" y="42"/>
                  <a:pt x="40" y="45"/>
                </a:cubicBezTo>
                <a:cubicBezTo>
                  <a:pt x="42" y="48"/>
                  <a:pt x="43" y="52"/>
                  <a:pt x="43" y="57"/>
                </a:cubicBezTo>
                <a:cubicBezTo>
                  <a:pt x="43" y="63"/>
                  <a:pt x="41" y="68"/>
                  <a:pt x="37" y="72"/>
                </a:cubicBezTo>
                <a:cubicBezTo>
                  <a:pt x="33" y="76"/>
                  <a:pt x="28" y="78"/>
                  <a:pt x="22" y="78"/>
                </a:cubicBezTo>
                <a:cubicBezTo>
                  <a:pt x="16" y="78"/>
                  <a:pt x="10" y="76"/>
                  <a:pt x="6" y="71"/>
                </a:cubicBezTo>
                <a:cubicBezTo>
                  <a:pt x="2" y="65"/>
                  <a:pt x="0" y="59"/>
                  <a:pt x="0" y="50"/>
                </a:cubicBezTo>
                <a:cubicBezTo>
                  <a:pt x="0" y="43"/>
                  <a:pt x="1" y="36"/>
                  <a:pt x="5" y="29"/>
                </a:cubicBezTo>
                <a:cubicBezTo>
                  <a:pt x="8" y="22"/>
                  <a:pt x="13" y="16"/>
                  <a:pt x="19" y="11"/>
                </a:cubicBezTo>
                <a:cubicBezTo>
                  <a:pt x="26" y="6"/>
                  <a:pt x="33" y="2"/>
                  <a:pt x="41" y="0"/>
                </a:cubicBezTo>
                <a:close/>
                <a:moveTo>
                  <a:pt x="95" y="0"/>
                </a:moveTo>
                <a:cubicBezTo>
                  <a:pt x="98" y="4"/>
                  <a:pt x="98" y="4"/>
                  <a:pt x="98" y="4"/>
                </a:cubicBezTo>
                <a:cubicBezTo>
                  <a:pt x="91" y="8"/>
                  <a:pt x="85" y="11"/>
                  <a:pt x="81" y="16"/>
                </a:cubicBezTo>
                <a:cubicBezTo>
                  <a:pt x="77" y="20"/>
                  <a:pt x="74" y="25"/>
                  <a:pt x="74" y="29"/>
                </a:cubicBezTo>
                <a:cubicBezTo>
                  <a:pt x="74" y="31"/>
                  <a:pt x="77" y="34"/>
                  <a:pt x="82" y="37"/>
                </a:cubicBezTo>
                <a:cubicBezTo>
                  <a:pt x="88" y="39"/>
                  <a:pt x="91" y="42"/>
                  <a:pt x="94" y="45"/>
                </a:cubicBezTo>
                <a:cubicBezTo>
                  <a:pt x="96" y="48"/>
                  <a:pt x="97" y="52"/>
                  <a:pt x="97" y="57"/>
                </a:cubicBezTo>
                <a:cubicBezTo>
                  <a:pt x="97" y="63"/>
                  <a:pt x="95" y="68"/>
                  <a:pt x="91" y="72"/>
                </a:cubicBezTo>
                <a:cubicBezTo>
                  <a:pt x="87" y="76"/>
                  <a:pt x="82" y="78"/>
                  <a:pt x="76" y="78"/>
                </a:cubicBezTo>
                <a:cubicBezTo>
                  <a:pt x="69" y="78"/>
                  <a:pt x="64" y="76"/>
                  <a:pt x="60" y="71"/>
                </a:cubicBezTo>
                <a:cubicBezTo>
                  <a:pt x="56" y="65"/>
                  <a:pt x="54" y="59"/>
                  <a:pt x="54" y="50"/>
                </a:cubicBezTo>
                <a:cubicBezTo>
                  <a:pt x="54" y="43"/>
                  <a:pt x="55" y="36"/>
                  <a:pt x="59" y="29"/>
                </a:cubicBezTo>
                <a:cubicBezTo>
                  <a:pt x="62" y="22"/>
                  <a:pt x="67" y="16"/>
                  <a:pt x="73" y="11"/>
                </a:cubicBezTo>
                <a:cubicBezTo>
                  <a:pt x="79" y="6"/>
                  <a:pt x="87" y="2"/>
                  <a:pt x="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标题 1"/>
          <p:cNvCxnSpPr/>
          <p:nvPr/>
        </p:nvCxnSpPr>
        <p:spPr>
          <a:xfrm>
            <a:off x="-134640" y="3246840"/>
            <a:ext cx="12461760" cy="360"/>
          </a:xfrm>
          <a:prstGeom prst="straightConnector1">
            <a:avLst/>
          </a:prstGeom>
          <a:ln cap="sq" w="12700">
            <a:solidFill>
              <a:srgbClr val="ffffff">
                <a:lumMod val="85000"/>
              </a:srgbClr>
            </a:solidFill>
            <a:miter/>
          </a:ln>
        </p:spPr>
      </p:cxnSp>
      <p:sp>
        <p:nvSpPr>
          <p:cNvPr id="337" name="标题 1"/>
          <p:cNvSpPr/>
          <p:nvPr/>
        </p:nvSpPr>
        <p:spPr>
          <a:xfrm>
            <a:off x="6059880" y="3211200"/>
            <a:ext cx="71640" cy="716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标题 1"/>
          <p:cNvSpPr/>
          <p:nvPr/>
        </p:nvSpPr>
        <p:spPr>
          <a:xfrm>
            <a:off x="606960" y="3812400"/>
            <a:ext cx="3268800" cy="208368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标题 1"/>
          <p:cNvSpPr/>
          <p:nvPr/>
        </p:nvSpPr>
        <p:spPr>
          <a:xfrm>
            <a:off x="606960" y="4180680"/>
            <a:ext cx="3268800" cy="18496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标题 1"/>
          <p:cNvSpPr/>
          <p:nvPr/>
        </p:nvSpPr>
        <p:spPr>
          <a:xfrm>
            <a:off x="853920" y="4469760"/>
            <a:ext cx="2775960" cy="12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Docker images can be tampered with, especially when pulled from public registries.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标题 1"/>
          <p:cNvSpPr/>
          <p:nvPr/>
        </p:nvSpPr>
        <p:spPr>
          <a:xfrm>
            <a:off x="1920600" y="2931120"/>
            <a:ext cx="615240" cy="683640"/>
          </a:xfrm>
          <a:custGeom>
            <a:avLst/>
            <a:gdLst>
              <a:gd name="textAreaLeft" fmla="*/ 0 w 615240"/>
              <a:gd name="textAreaRight" fmla="*/ 615600 w 615240"/>
              <a:gd name="textAreaTop" fmla="*/ 0 h 683640"/>
              <a:gd name="textAreaBottom" fmla="*/ 684000 h 68364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标题 1"/>
          <p:cNvSpPr/>
          <p:nvPr/>
        </p:nvSpPr>
        <p:spPr>
          <a:xfrm>
            <a:off x="2040120" y="3069000"/>
            <a:ext cx="375840" cy="329040"/>
          </a:xfrm>
          <a:custGeom>
            <a:avLst/>
            <a:gdLst>
              <a:gd name="textAreaLeft" fmla="*/ 0 w 375840"/>
              <a:gd name="textAreaRight" fmla="*/ 376200 w 375840"/>
              <a:gd name="textAreaTop" fmla="*/ 0 h 329040"/>
              <a:gd name="textAreaBottom" fmla="*/ 329400 h 32904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标题 1"/>
          <p:cNvSpPr/>
          <p:nvPr/>
        </p:nvSpPr>
        <p:spPr>
          <a:xfrm>
            <a:off x="5788080" y="2931120"/>
            <a:ext cx="615240" cy="683640"/>
          </a:xfrm>
          <a:custGeom>
            <a:avLst/>
            <a:gdLst>
              <a:gd name="textAreaLeft" fmla="*/ 0 w 615240"/>
              <a:gd name="textAreaRight" fmla="*/ 615600 w 615240"/>
              <a:gd name="textAreaTop" fmla="*/ 0 h 683640"/>
              <a:gd name="textAreaBottom" fmla="*/ 684000 h 68364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标题 1"/>
          <p:cNvSpPr/>
          <p:nvPr/>
        </p:nvSpPr>
        <p:spPr>
          <a:xfrm>
            <a:off x="5907960" y="3072960"/>
            <a:ext cx="375840" cy="311040"/>
          </a:xfrm>
          <a:custGeom>
            <a:avLst/>
            <a:gdLst>
              <a:gd name="textAreaLeft" fmla="*/ 0 w 375840"/>
              <a:gd name="textAreaRight" fmla="*/ 376200 w 3758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标题 1"/>
          <p:cNvSpPr/>
          <p:nvPr/>
        </p:nvSpPr>
        <p:spPr>
          <a:xfrm>
            <a:off x="4461480" y="3812400"/>
            <a:ext cx="3268800" cy="208368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标题 1"/>
          <p:cNvSpPr/>
          <p:nvPr/>
        </p:nvSpPr>
        <p:spPr>
          <a:xfrm>
            <a:off x="4461480" y="4180680"/>
            <a:ext cx="3268800" cy="18496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标题 1"/>
          <p:cNvSpPr/>
          <p:nvPr/>
        </p:nvSpPr>
        <p:spPr>
          <a:xfrm>
            <a:off x="4708440" y="4469760"/>
            <a:ext cx="2775960" cy="12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Without verification, you're blindly trusting code from unknown sources.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标题 1"/>
          <p:cNvSpPr/>
          <p:nvPr/>
        </p:nvSpPr>
        <p:spPr>
          <a:xfrm>
            <a:off x="8316000" y="3812400"/>
            <a:ext cx="3268800" cy="208368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标题 1"/>
          <p:cNvSpPr/>
          <p:nvPr/>
        </p:nvSpPr>
        <p:spPr>
          <a:xfrm>
            <a:off x="8316000" y="4180680"/>
            <a:ext cx="3268800" cy="184968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标题 1"/>
          <p:cNvSpPr/>
          <p:nvPr/>
        </p:nvSpPr>
        <p:spPr>
          <a:xfrm>
            <a:off x="8562960" y="4469760"/>
            <a:ext cx="2775960" cy="12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Supply chain attacks increasingly target container registries and CI/CD pipelines.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标题 1"/>
          <p:cNvSpPr/>
          <p:nvPr/>
        </p:nvSpPr>
        <p:spPr>
          <a:xfrm>
            <a:off x="9629640" y="2931120"/>
            <a:ext cx="615240" cy="683640"/>
          </a:xfrm>
          <a:custGeom>
            <a:avLst/>
            <a:gdLst>
              <a:gd name="textAreaLeft" fmla="*/ 0 w 615240"/>
              <a:gd name="textAreaRight" fmla="*/ 615600 w 615240"/>
              <a:gd name="textAreaTop" fmla="*/ 0 h 683640"/>
              <a:gd name="textAreaBottom" fmla="*/ 684000 h 68364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标题 1"/>
          <p:cNvSpPr/>
          <p:nvPr/>
        </p:nvSpPr>
        <p:spPr>
          <a:xfrm>
            <a:off x="9739440" y="3030840"/>
            <a:ext cx="395640" cy="366120"/>
          </a:xfrm>
          <a:custGeom>
            <a:avLst/>
            <a:gdLst>
              <a:gd name="textAreaLeft" fmla="*/ 0 w 395640"/>
              <a:gd name="textAreaRight" fmla="*/ 396000 w 39564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Image Trust Matters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5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56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标题 1"/>
          <p:cNvSpPr/>
          <p:nvPr/>
        </p:nvSpPr>
        <p:spPr>
          <a:xfrm rot="16200000">
            <a:off x="660240" y="1900080"/>
            <a:ext cx="3465000" cy="34650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标题 1"/>
          <p:cNvSpPr/>
          <p:nvPr/>
        </p:nvSpPr>
        <p:spPr>
          <a:xfrm rot="16200000">
            <a:off x="728640" y="1962360"/>
            <a:ext cx="3339720" cy="3339720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标题 1"/>
          <p:cNvSpPr/>
          <p:nvPr/>
        </p:nvSpPr>
        <p:spPr>
          <a:xfrm>
            <a:off x="839160" y="2066760"/>
            <a:ext cx="153000" cy="1530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标题 1"/>
          <p:cNvSpPr/>
          <p:nvPr/>
        </p:nvSpPr>
        <p:spPr>
          <a:xfrm>
            <a:off x="992160" y="3073680"/>
            <a:ext cx="275400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 </a:t>
            </a: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cryptographically proving authenticity and integrity of an image.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标题 1"/>
          <p:cNvSpPr/>
          <p:nvPr/>
        </p:nvSpPr>
        <p:spPr>
          <a:xfrm rot="16200000">
            <a:off x="4356720" y="1900080"/>
            <a:ext cx="3465000" cy="34650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标题 1"/>
          <p:cNvSpPr/>
          <p:nvPr/>
        </p:nvSpPr>
        <p:spPr>
          <a:xfrm rot="16200000">
            <a:off x="4425120" y="1962360"/>
            <a:ext cx="3339720" cy="3339720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标题 1"/>
          <p:cNvSpPr/>
          <p:nvPr/>
        </p:nvSpPr>
        <p:spPr>
          <a:xfrm>
            <a:off x="4535640" y="2066760"/>
            <a:ext cx="153000" cy="153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标题 1"/>
          <p:cNvSpPr/>
          <p:nvPr/>
        </p:nvSpPr>
        <p:spPr>
          <a:xfrm>
            <a:off x="4688640" y="3073680"/>
            <a:ext cx="275400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The image is from a trusted source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The image hasn’t been modified after signing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标题 1"/>
          <p:cNvSpPr/>
          <p:nvPr/>
        </p:nvSpPr>
        <p:spPr>
          <a:xfrm>
            <a:off x="992160" y="2324880"/>
            <a:ext cx="2734560" cy="6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Signing =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标题 1"/>
          <p:cNvSpPr/>
          <p:nvPr/>
        </p:nvSpPr>
        <p:spPr>
          <a:xfrm>
            <a:off x="4688640" y="2324880"/>
            <a:ext cx="2734560" cy="6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Ensures: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标题 1"/>
          <p:cNvSpPr/>
          <p:nvPr/>
        </p:nvSpPr>
        <p:spPr>
          <a:xfrm rot="16200000">
            <a:off x="8053560" y="1900080"/>
            <a:ext cx="3465000" cy="34650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标题 1"/>
          <p:cNvSpPr/>
          <p:nvPr/>
        </p:nvSpPr>
        <p:spPr>
          <a:xfrm rot="16200000">
            <a:off x="8121600" y="1962360"/>
            <a:ext cx="3339720" cy="3339720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标题 1"/>
          <p:cNvSpPr/>
          <p:nvPr/>
        </p:nvSpPr>
        <p:spPr>
          <a:xfrm>
            <a:off x="8232120" y="2066760"/>
            <a:ext cx="153000" cy="1530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1" name="标题 1"/>
          <p:cNvSpPr/>
          <p:nvPr/>
        </p:nvSpPr>
        <p:spPr>
          <a:xfrm>
            <a:off x="8385120" y="3073680"/>
            <a:ext cx="2754000" cy="18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Think of it like GPG/SSL for Docker images.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标题 1"/>
          <p:cNvSpPr/>
          <p:nvPr/>
        </p:nvSpPr>
        <p:spPr>
          <a:xfrm>
            <a:off x="8385120" y="2324880"/>
            <a:ext cx="2734560" cy="6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Analogy: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What Is Image Signing?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5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76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标题 1"/>
          <p:cNvSpPr/>
          <p:nvPr/>
        </p:nvSpPr>
        <p:spPr>
          <a:xfrm>
            <a:off x="862200" y="1638000"/>
            <a:ext cx="3351240" cy="4330440"/>
          </a:xfrm>
          <a:custGeom>
            <a:avLst/>
            <a:gdLst>
              <a:gd name="textAreaLeft" fmla="*/ 0 w 3351240"/>
              <a:gd name="textAreaRight" fmla="*/ 3351600 w 3351240"/>
              <a:gd name="textAreaTop" fmla="*/ 0 h 4330440"/>
              <a:gd name="textAreaBottom" fmla="*/ 4330800 h 433044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1042520" y="3695700"/>
                </a:lnTo>
                <a:cubicBezTo>
                  <a:pt x="466752" y="3695700"/>
                  <a:pt x="0" y="3228948"/>
                  <a:pt x="0" y="265318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标题 1"/>
          <p:cNvSpPr/>
          <p:nvPr/>
        </p:nvSpPr>
        <p:spPr>
          <a:xfrm>
            <a:off x="678240" y="1796040"/>
            <a:ext cx="3351240" cy="4330440"/>
          </a:xfrm>
          <a:custGeom>
            <a:avLst/>
            <a:gdLst>
              <a:gd name="textAreaLeft" fmla="*/ 0 w 3351240"/>
              <a:gd name="textAreaRight" fmla="*/ 3351600 w 3351240"/>
              <a:gd name="textAreaTop" fmla="*/ 0 h 4330440"/>
              <a:gd name="textAreaBottom" fmla="*/ 4330800 h 433044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1042520" y="3695700"/>
                </a:lnTo>
                <a:cubicBezTo>
                  <a:pt x="466752" y="3695700"/>
                  <a:pt x="0" y="3228948"/>
                  <a:pt x="0" y="2653180"/>
                </a:cubicBezTo>
                <a:close/>
              </a:path>
            </a:pathLst>
          </a:custGeom>
          <a:solidFill>
            <a:schemeClr val="bg1"/>
          </a:solidFill>
          <a:ln cap="sq" w="317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标题 1"/>
          <p:cNvSpPr/>
          <p:nvPr/>
        </p:nvSpPr>
        <p:spPr>
          <a:xfrm>
            <a:off x="786240" y="1986120"/>
            <a:ext cx="16761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2aacf"/>
                </a:solidFill>
                <a:latin typeface="poppins-bold"/>
                <a:ea typeface="poppins-bold"/>
              </a:rPr>
              <a:t>01.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标题 1"/>
          <p:cNvSpPr/>
          <p:nvPr/>
        </p:nvSpPr>
        <p:spPr>
          <a:xfrm>
            <a:off x="862200" y="3961440"/>
            <a:ext cx="2949840" cy="20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Purpose: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Enables image signing using Notary v1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Note: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Simple to use, deprecated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by Docker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标题 1"/>
          <p:cNvSpPr/>
          <p:nvPr/>
        </p:nvSpPr>
        <p:spPr>
          <a:xfrm>
            <a:off x="4606920" y="1638000"/>
            <a:ext cx="3351240" cy="4330440"/>
          </a:xfrm>
          <a:custGeom>
            <a:avLst/>
            <a:gdLst>
              <a:gd name="textAreaLeft" fmla="*/ 0 w 3351240"/>
              <a:gd name="textAreaRight" fmla="*/ 3351600 w 3351240"/>
              <a:gd name="textAreaTop" fmla="*/ 0 h 4330440"/>
              <a:gd name="textAreaBottom" fmla="*/ 4330800 h 433044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标题 1"/>
          <p:cNvSpPr/>
          <p:nvPr/>
        </p:nvSpPr>
        <p:spPr>
          <a:xfrm>
            <a:off x="4422600" y="1796040"/>
            <a:ext cx="3351240" cy="4330440"/>
          </a:xfrm>
          <a:custGeom>
            <a:avLst/>
            <a:gdLst>
              <a:gd name="textAreaLeft" fmla="*/ 0 w 3351240"/>
              <a:gd name="textAreaRight" fmla="*/ 3351600 w 3351240"/>
              <a:gd name="textAreaTop" fmla="*/ 0 h 4330440"/>
              <a:gd name="textAreaBottom" fmla="*/ 4330800 h 433044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/>
          </a:solidFill>
          <a:ln cap="sq" w="31750">
            <a:solidFill>
              <a:srgbClr val="14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标题 1"/>
          <p:cNvSpPr/>
          <p:nvPr/>
        </p:nvSpPr>
        <p:spPr>
          <a:xfrm>
            <a:off x="4606920" y="3961440"/>
            <a:ext cx="2949840" cy="20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Purpose: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Modern, keyless signing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Note: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Integrates with GitHub, KMS, etc.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标题 1"/>
          <p:cNvSpPr/>
          <p:nvPr/>
        </p:nvSpPr>
        <p:spPr>
          <a:xfrm>
            <a:off x="4530600" y="1986120"/>
            <a:ext cx="16761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4729d"/>
                </a:solidFill>
                <a:latin typeface="poppins-bold"/>
                <a:ea typeface="poppins-bold"/>
              </a:rPr>
              <a:t>02.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标题 1"/>
          <p:cNvSpPr/>
          <p:nvPr/>
        </p:nvSpPr>
        <p:spPr>
          <a:xfrm>
            <a:off x="8351280" y="1638000"/>
            <a:ext cx="3351240" cy="4330440"/>
          </a:xfrm>
          <a:custGeom>
            <a:avLst/>
            <a:gdLst>
              <a:gd name="textAreaLeft" fmla="*/ 0 w 3351240"/>
              <a:gd name="textAreaRight" fmla="*/ 3351600 w 3351240"/>
              <a:gd name="textAreaTop" fmla="*/ 0 h 4330440"/>
              <a:gd name="textAreaBottom" fmla="*/ 4330800 h 433044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2653190"/>
                </a:lnTo>
                <a:lnTo>
                  <a:pt x="3330547" y="2863284"/>
                </a:lnTo>
                <a:cubicBezTo>
                  <a:pt x="3233336" y="3338343"/>
                  <a:pt x="2813004" y="3695700"/>
                  <a:pt x="2309207" y="3695700"/>
                </a:cubicBezTo>
                <a:lnTo>
                  <a:pt x="0" y="36957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标题 1"/>
          <p:cNvSpPr/>
          <p:nvPr/>
        </p:nvSpPr>
        <p:spPr>
          <a:xfrm>
            <a:off x="8167320" y="1796040"/>
            <a:ext cx="3351240" cy="4330440"/>
          </a:xfrm>
          <a:custGeom>
            <a:avLst/>
            <a:gdLst>
              <a:gd name="textAreaLeft" fmla="*/ 0 w 3351240"/>
              <a:gd name="textAreaRight" fmla="*/ 3351600 w 3351240"/>
              <a:gd name="textAreaTop" fmla="*/ 0 h 4330440"/>
              <a:gd name="textAreaBottom" fmla="*/ 4330800 h 433044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2653190"/>
                </a:lnTo>
                <a:lnTo>
                  <a:pt x="3330547" y="2863284"/>
                </a:lnTo>
                <a:cubicBezTo>
                  <a:pt x="3233336" y="3338343"/>
                  <a:pt x="2813004" y="3695700"/>
                  <a:pt x="2309207" y="3695700"/>
                </a:cubicBezTo>
                <a:lnTo>
                  <a:pt x="0" y="3695700"/>
                </a:lnTo>
                <a:close/>
              </a:path>
            </a:pathLst>
          </a:custGeom>
          <a:solidFill>
            <a:schemeClr val="bg1"/>
          </a:solidFill>
          <a:ln cap="sq" w="317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标题 1"/>
          <p:cNvSpPr/>
          <p:nvPr/>
        </p:nvSpPr>
        <p:spPr>
          <a:xfrm>
            <a:off x="8351280" y="3961440"/>
            <a:ext cx="2949840" cy="20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Purpose: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OCI native artifact signing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Note: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Still evolving standard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标题 1"/>
          <p:cNvSpPr/>
          <p:nvPr/>
        </p:nvSpPr>
        <p:spPr>
          <a:xfrm>
            <a:off x="8274960" y="1986120"/>
            <a:ext cx="16761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2aacf"/>
                </a:solidFill>
                <a:latin typeface="poppins-bold"/>
                <a:ea typeface="poppins-bold"/>
              </a:rPr>
              <a:t>03.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标题 1"/>
          <p:cNvSpPr/>
          <p:nvPr/>
        </p:nvSpPr>
        <p:spPr>
          <a:xfrm>
            <a:off x="1342080" y="3429000"/>
            <a:ext cx="19807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Docker Content Trust (DCT)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标题 1"/>
          <p:cNvSpPr/>
          <p:nvPr/>
        </p:nvSpPr>
        <p:spPr>
          <a:xfrm>
            <a:off x="5091480" y="3429000"/>
            <a:ext cx="19807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Cosign (Sigstore)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标题 1"/>
          <p:cNvSpPr/>
          <p:nvPr/>
        </p:nvSpPr>
        <p:spPr>
          <a:xfrm>
            <a:off x="8838000" y="3429000"/>
            <a:ext cx="19807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Notary v2 / ORAS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Image Signing Tools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95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96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标题 1"/>
          <p:cNvSpPr/>
          <p:nvPr/>
        </p:nvSpPr>
        <p:spPr>
          <a:xfrm>
            <a:off x="3573720" y="5872320"/>
            <a:ext cx="5068440" cy="64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标题 1"/>
          <p:cNvSpPr/>
          <p:nvPr/>
        </p:nvSpPr>
        <p:spPr>
          <a:xfrm>
            <a:off x="3866040" y="6026400"/>
            <a:ext cx="452088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080" spc="-1" strike="noStrike">
                <a:solidFill>
                  <a:srgbClr val="000000"/>
                </a:solidFill>
                <a:latin typeface="Poppins"/>
                <a:ea typeface="Poppins"/>
              </a:rPr>
              <a:t>You can use OIDC (e.g., GitHub Actions) to do keyless signing too.</a:t>
            </a:r>
            <a:endParaRPr b="0" lang="en-IN" sz="1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标题 1"/>
          <p:cNvSpPr/>
          <p:nvPr/>
        </p:nvSpPr>
        <p:spPr>
          <a:xfrm>
            <a:off x="3571920" y="2208600"/>
            <a:ext cx="5068440" cy="60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标题 1"/>
          <p:cNvSpPr/>
          <p:nvPr/>
        </p:nvSpPr>
        <p:spPr>
          <a:xfrm>
            <a:off x="3561120" y="2692080"/>
            <a:ext cx="5068440" cy="565560"/>
          </a:xfrm>
          <a:prstGeom prst="rect">
            <a:avLst/>
          </a:prstGeom>
          <a:gradFill rotWithShape="0">
            <a:gsLst>
              <a:gs pos="1000">
                <a:srgbClr val="14729d"/>
              </a:gs>
              <a:gs pos="100000">
                <a:srgbClr val="4eb8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标题 1"/>
          <p:cNvSpPr/>
          <p:nvPr/>
        </p:nvSpPr>
        <p:spPr>
          <a:xfrm>
            <a:off x="3571920" y="3841920"/>
            <a:ext cx="5068440" cy="565560"/>
          </a:xfrm>
          <a:prstGeom prst="rect">
            <a:avLst/>
          </a:prstGeom>
          <a:gradFill rotWithShape="0">
            <a:gsLst>
              <a:gs pos="1000">
                <a:srgbClr val="14729d"/>
              </a:gs>
              <a:gs pos="100000">
                <a:srgbClr val="4eb8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标题 1"/>
          <p:cNvSpPr/>
          <p:nvPr/>
        </p:nvSpPr>
        <p:spPr>
          <a:xfrm>
            <a:off x="3573720" y="5315040"/>
            <a:ext cx="5068440" cy="56556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标题 1"/>
          <p:cNvSpPr/>
          <p:nvPr/>
        </p:nvSpPr>
        <p:spPr>
          <a:xfrm>
            <a:off x="3571920" y="1650600"/>
            <a:ext cx="5068440" cy="56556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标题 1"/>
          <p:cNvSpPr/>
          <p:nvPr/>
        </p:nvSpPr>
        <p:spPr>
          <a:xfrm>
            <a:off x="3824280" y="2366280"/>
            <a:ext cx="454608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cosign generate-key-pair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标题 1"/>
          <p:cNvSpPr/>
          <p:nvPr/>
        </p:nvSpPr>
        <p:spPr>
          <a:xfrm>
            <a:off x="3562560" y="3250080"/>
            <a:ext cx="5068440" cy="602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标题 1"/>
          <p:cNvSpPr/>
          <p:nvPr/>
        </p:nvSpPr>
        <p:spPr>
          <a:xfrm>
            <a:off x="3853080" y="3407400"/>
            <a:ext cx="4520880" cy="1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280" spc="-1" strike="noStrike">
                <a:solidFill>
                  <a:srgbClr val="000000"/>
                </a:solidFill>
                <a:latin typeface="Poppins"/>
                <a:ea typeface="Poppins"/>
              </a:rPr>
              <a:t>cosign sign - -key cosign.key myregistry/myimage:tag</a:t>
            </a:r>
            <a:endParaRPr b="0" lang="en-IN" sz="12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标题 1"/>
          <p:cNvSpPr/>
          <p:nvPr/>
        </p:nvSpPr>
        <p:spPr>
          <a:xfrm>
            <a:off x="3571920" y="4402080"/>
            <a:ext cx="5068440" cy="64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标题 1"/>
          <p:cNvSpPr/>
          <p:nvPr/>
        </p:nvSpPr>
        <p:spPr>
          <a:xfrm>
            <a:off x="3824280" y="4553280"/>
            <a:ext cx="4546080" cy="1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latin typeface="Poppins"/>
                <a:ea typeface="Poppins"/>
              </a:rPr>
              <a:t>cosign verify - -key cosign.pub myregistry/myimage:tag</a:t>
            </a: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标题 1"/>
          <p:cNvSpPr/>
          <p:nvPr/>
        </p:nvSpPr>
        <p:spPr>
          <a:xfrm>
            <a:off x="4259520" y="1748520"/>
            <a:ext cx="391140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Install Cosign: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标题 1"/>
          <p:cNvSpPr/>
          <p:nvPr/>
        </p:nvSpPr>
        <p:spPr>
          <a:xfrm>
            <a:off x="4254480" y="2808360"/>
            <a:ext cx="41144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Signing: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标题 1"/>
          <p:cNvSpPr/>
          <p:nvPr/>
        </p:nvSpPr>
        <p:spPr>
          <a:xfrm>
            <a:off x="4259520" y="3945600"/>
            <a:ext cx="41144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Verification: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标题 1"/>
          <p:cNvSpPr/>
          <p:nvPr/>
        </p:nvSpPr>
        <p:spPr>
          <a:xfrm>
            <a:off x="4267440" y="5420880"/>
            <a:ext cx="411444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Note: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标题 1"/>
          <p:cNvSpPr/>
          <p:nvPr/>
        </p:nvSpPr>
        <p:spPr>
          <a:xfrm>
            <a:off x="3824280" y="1766160"/>
            <a:ext cx="307440" cy="307440"/>
          </a:xfrm>
          <a:custGeom>
            <a:avLst/>
            <a:gdLst>
              <a:gd name="textAreaLeft" fmla="*/ 0 w 307440"/>
              <a:gd name="textAreaRight" fmla="*/ 307800 w 307440"/>
              <a:gd name="textAreaTop" fmla="*/ 0 h 307440"/>
              <a:gd name="textAreaBottom" fmla="*/ 307800 h 3074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标题 1"/>
          <p:cNvSpPr/>
          <p:nvPr/>
        </p:nvSpPr>
        <p:spPr>
          <a:xfrm>
            <a:off x="3834360" y="2776680"/>
            <a:ext cx="269280" cy="307440"/>
          </a:xfrm>
          <a:custGeom>
            <a:avLst/>
            <a:gdLst>
              <a:gd name="textAreaLeft" fmla="*/ 0 w 269280"/>
              <a:gd name="textAreaRight" fmla="*/ 269640 w 269280"/>
              <a:gd name="textAreaTop" fmla="*/ 0 h 307440"/>
              <a:gd name="textAreaBottom" fmla="*/ 307800 h 30744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标题 1"/>
          <p:cNvSpPr/>
          <p:nvPr/>
        </p:nvSpPr>
        <p:spPr>
          <a:xfrm>
            <a:off x="3826440" y="4003920"/>
            <a:ext cx="307440" cy="254160"/>
          </a:xfrm>
          <a:custGeom>
            <a:avLst/>
            <a:gdLst>
              <a:gd name="textAreaLeft" fmla="*/ 0 w 307440"/>
              <a:gd name="textAreaRight" fmla="*/ 307800 w 307440"/>
              <a:gd name="textAreaTop" fmla="*/ 0 h 254160"/>
              <a:gd name="textAreaBottom" fmla="*/ 254520 h 254160"/>
            </a:gdLst>
            <a:ahLst/>
            <a:rect l="textAreaLeft" t="textAreaTop" r="textAreaRight" b="textAreaBottom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标题 1"/>
          <p:cNvSpPr/>
          <p:nvPr/>
        </p:nvSpPr>
        <p:spPr>
          <a:xfrm>
            <a:off x="3833640" y="5458680"/>
            <a:ext cx="307440" cy="269280"/>
          </a:xfrm>
          <a:custGeom>
            <a:avLst/>
            <a:gdLst>
              <a:gd name="textAreaLeft" fmla="*/ 0 w 307440"/>
              <a:gd name="textAreaRight" fmla="*/ 307800 w 30744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Example – Sign with Cosign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20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21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422" name="标题 1"/>
          <p:cNvSpPr/>
          <p:nvPr/>
        </p:nvSpPr>
        <p:spPr>
          <a:xfrm>
            <a:off x="3993120" y="1054080"/>
            <a:ext cx="3911400" cy="4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Prerequisites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标题 1"/>
          <p:cNvSpPr/>
          <p:nvPr/>
        </p:nvSpPr>
        <p:spPr>
          <a:xfrm>
            <a:off x="970920" y="2743200"/>
            <a:ext cx="1418040" cy="1418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标题 1"/>
          <p:cNvSpPr/>
          <p:nvPr/>
        </p:nvSpPr>
        <p:spPr>
          <a:xfrm>
            <a:off x="970920" y="4330800"/>
            <a:ext cx="2165400" cy="16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private registries (e.g., Harbor, AWS ECR, GCR)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标题 1"/>
          <p:cNvSpPr/>
          <p:nvPr/>
        </p:nvSpPr>
        <p:spPr>
          <a:xfrm>
            <a:off x="3665520" y="2743200"/>
            <a:ext cx="1418040" cy="1418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标题 1"/>
          <p:cNvSpPr/>
          <p:nvPr/>
        </p:nvSpPr>
        <p:spPr>
          <a:xfrm>
            <a:off x="3665520" y="4330800"/>
            <a:ext cx="2165400" cy="16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Enable automated image scanning in registries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标题 1"/>
          <p:cNvSpPr/>
          <p:nvPr/>
        </p:nvSpPr>
        <p:spPr>
          <a:xfrm>
            <a:off x="6360480" y="2743200"/>
            <a:ext cx="1418040" cy="1418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标题 1"/>
          <p:cNvSpPr/>
          <p:nvPr/>
        </p:nvSpPr>
        <p:spPr>
          <a:xfrm>
            <a:off x="6360480" y="4330800"/>
            <a:ext cx="2165400" cy="16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Restrict pull access only to signed/trusted images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标题 1"/>
          <p:cNvSpPr/>
          <p:nvPr/>
        </p:nvSpPr>
        <p:spPr>
          <a:xfrm>
            <a:off x="9055080" y="2743200"/>
            <a:ext cx="1418040" cy="1418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1" name="标题 1"/>
          <p:cNvSpPr/>
          <p:nvPr/>
        </p:nvSpPr>
        <p:spPr>
          <a:xfrm>
            <a:off x="9055080" y="4330800"/>
            <a:ext cx="2165400" cy="16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admission control in CI/CD to block unsigned images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标题 1"/>
          <p:cNvSpPr/>
          <p:nvPr/>
        </p:nvSpPr>
        <p:spPr>
          <a:xfrm>
            <a:off x="2899440" y="3396240"/>
            <a:ext cx="255960" cy="25596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标题 1"/>
          <p:cNvSpPr/>
          <p:nvPr/>
        </p:nvSpPr>
        <p:spPr>
          <a:xfrm>
            <a:off x="5594040" y="3398760"/>
            <a:ext cx="255960" cy="25596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标题 1"/>
          <p:cNvSpPr/>
          <p:nvPr/>
        </p:nvSpPr>
        <p:spPr>
          <a:xfrm>
            <a:off x="8289000" y="3398760"/>
            <a:ext cx="255960" cy="25596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标题 1"/>
          <p:cNvSpPr/>
          <p:nvPr/>
        </p:nvSpPr>
        <p:spPr>
          <a:xfrm>
            <a:off x="669600" y="1390320"/>
            <a:ext cx="475920" cy="377640"/>
          </a:xfrm>
          <a:custGeom>
            <a:avLst/>
            <a:gdLst>
              <a:gd name="textAreaLeft" fmla="*/ 0 w 475920"/>
              <a:gd name="textAreaRight" fmla="*/ 476280 w 475920"/>
              <a:gd name="textAreaTop" fmla="*/ 0 h 377640"/>
              <a:gd name="textAreaBottom" fmla="*/ 378000 h 377640"/>
            </a:gdLst>
            <a:ahLst/>
            <a:rect l="textAreaLeft" t="textAreaTop" r="textAreaRight" b="textAreaBottom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标题 1"/>
          <p:cNvSpPr/>
          <p:nvPr/>
        </p:nvSpPr>
        <p:spPr>
          <a:xfrm>
            <a:off x="1365120" y="1448640"/>
            <a:ext cx="984636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标题 1"/>
          <p:cNvSpPr/>
          <p:nvPr/>
        </p:nvSpPr>
        <p:spPr>
          <a:xfrm>
            <a:off x="1464120" y="3218760"/>
            <a:ext cx="431640" cy="467640"/>
          </a:xfrm>
          <a:custGeom>
            <a:avLst/>
            <a:gdLst>
              <a:gd name="textAreaLeft" fmla="*/ 0 w 431640"/>
              <a:gd name="textAreaRight" fmla="*/ 432000 w 431640"/>
              <a:gd name="textAreaTop" fmla="*/ 0 h 467640"/>
              <a:gd name="textAreaBottom" fmla="*/ 468000 h 467640"/>
            </a:gdLst>
            <a:ahLst/>
            <a:rect l="textAreaLeft" t="textAreaTop" r="textAreaRight" b="textAreaBottom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标题 1"/>
          <p:cNvSpPr/>
          <p:nvPr/>
        </p:nvSpPr>
        <p:spPr>
          <a:xfrm flipH="1" flipV="1">
            <a:off x="4122000" y="3208680"/>
            <a:ext cx="503640" cy="487440"/>
          </a:xfrm>
          <a:custGeom>
            <a:avLst/>
            <a:gdLst>
              <a:gd name="textAreaLeft" fmla="*/ -360 w 503640"/>
              <a:gd name="textAreaRight" fmla="*/ 503640 w 503640"/>
              <a:gd name="textAreaTop" fmla="*/ 360 h 487440"/>
              <a:gd name="textAreaBottom" fmla="*/ 488160 h 487440"/>
            </a:gdLst>
            <a:ahLst/>
            <a:rect l="textAreaLeft" t="textAreaTop" r="textAreaRight" b="textAreaBottom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标题 1"/>
          <p:cNvSpPr/>
          <p:nvPr/>
        </p:nvSpPr>
        <p:spPr>
          <a:xfrm>
            <a:off x="6799680" y="3198240"/>
            <a:ext cx="539640" cy="508680"/>
          </a:xfrm>
          <a:custGeom>
            <a:avLst/>
            <a:gdLst>
              <a:gd name="textAreaLeft" fmla="*/ 0 w 539640"/>
              <a:gd name="textAreaRight" fmla="*/ 540000 w 539640"/>
              <a:gd name="textAreaTop" fmla="*/ 0 h 508680"/>
              <a:gd name="textAreaBottom" fmla="*/ 509040 h 50868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标题 1"/>
          <p:cNvSpPr/>
          <p:nvPr/>
        </p:nvSpPr>
        <p:spPr>
          <a:xfrm>
            <a:off x="9530640" y="3218400"/>
            <a:ext cx="467640" cy="467640"/>
          </a:xfrm>
          <a:custGeom>
            <a:avLst/>
            <a:gdLst>
              <a:gd name="textAreaLeft" fmla="*/ 0 w 467640"/>
              <a:gd name="textAreaRight" fmla="*/ 468000 w 467640"/>
              <a:gd name="textAreaTop" fmla="*/ 0 h 467640"/>
              <a:gd name="textAreaBottom" fmla="*/ 468000 h 467640"/>
            </a:gdLst>
            <a:ahLst/>
            <a:rect l="textAreaLeft" t="textAreaTop" r="textAreaRight" b="textAreaBottom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Best Practices for Registries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43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44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标题 1"/>
          <p:cNvSpPr/>
          <p:nvPr/>
        </p:nvSpPr>
        <p:spPr>
          <a:xfrm>
            <a:off x="1019880" y="1747440"/>
            <a:ext cx="10161360" cy="114228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t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标题 1"/>
          <p:cNvSpPr/>
          <p:nvPr/>
        </p:nvSpPr>
        <p:spPr>
          <a:xfrm>
            <a:off x="1019880" y="3180240"/>
            <a:ext cx="10161360" cy="11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t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000000">
                    <a:alpha val="70000"/>
                  </a:srgbClr>
                </a:solidFill>
                <a:latin typeface="poppins-bold"/>
                <a:ea typeface="poppins-bold"/>
              </a:rPr>
              <a:t>、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标题 1"/>
          <p:cNvSpPr/>
          <p:nvPr/>
        </p:nvSpPr>
        <p:spPr>
          <a:xfrm>
            <a:off x="1019880" y="3181680"/>
            <a:ext cx="68040" cy="11408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标题 1"/>
          <p:cNvSpPr/>
          <p:nvPr/>
        </p:nvSpPr>
        <p:spPr>
          <a:xfrm>
            <a:off x="1607760" y="3330720"/>
            <a:ext cx="841320" cy="84132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标题 1"/>
          <p:cNvSpPr/>
          <p:nvPr/>
        </p:nvSpPr>
        <p:spPr>
          <a:xfrm>
            <a:off x="1814040" y="3570480"/>
            <a:ext cx="413640" cy="361800"/>
          </a:xfrm>
          <a:custGeom>
            <a:avLst/>
            <a:gdLst>
              <a:gd name="textAreaLeft" fmla="*/ 0 w 413640"/>
              <a:gd name="textAreaRight" fmla="*/ 414000 w 413640"/>
              <a:gd name="textAreaTop" fmla="*/ 0 h 361800"/>
              <a:gd name="textAreaBottom" fmla="*/ 362160 h 36180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标题 1"/>
          <p:cNvSpPr/>
          <p:nvPr/>
        </p:nvSpPr>
        <p:spPr>
          <a:xfrm>
            <a:off x="1019880" y="4612680"/>
            <a:ext cx="10161360" cy="11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t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标题 1"/>
          <p:cNvSpPr/>
          <p:nvPr/>
        </p:nvSpPr>
        <p:spPr>
          <a:xfrm>
            <a:off x="1019880" y="4614120"/>
            <a:ext cx="68040" cy="11408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标题 1"/>
          <p:cNvSpPr/>
          <p:nvPr/>
        </p:nvSpPr>
        <p:spPr>
          <a:xfrm>
            <a:off x="1607760" y="4763160"/>
            <a:ext cx="841320" cy="84132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标题 1"/>
          <p:cNvSpPr/>
          <p:nvPr/>
        </p:nvSpPr>
        <p:spPr>
          <a:xfrm>
            <a:off x="1839960" y="4977000"/>
            <a:ext cx="362160" cy="413640"/>
          </a:xfrm>
          <a:custGeom>
            <a:avLst/>
            <a:gdLst>
              <a:gd name="textAreaLeft" fmla="*/ 0 w 362160"/>
              <a:gd name="textAreaRight" fmla="*/ 362520 w 362160"/>
              <a:gd name="textAreaTop" fmla="*/ 0 h 413640"/>
              <a:gd name="textAreaBottom" fmla="*/ 414000 h 41364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5" name="标题 1"/>
          <p:cNvSpPr/>
          <p:nvPr/>
        </p:nvSpPr>
        <p:spPr>
          <a:xfrm>
            <a:off x="1019880" y="1749240"/>
            <a:ext cx="68040" cy="11408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6" name="标题 1"/>
          <p:cNvSpPr/>
          <p:nvPr/>
        </p:nvSpPr>
        <p:spPr>
          <a:xfrm>
            <a:off x="1607760" y="1897920"/>
            <a:ext cx="841320" cy="841320"/>
          </a:xfrm>
          <a:prstGeom prst="ellipse">
            <a:avLst/>
          </a:prstGeom>
          <a:noFill/>
          <a:ln cap="sq" w="12700">
            <a:solidFill>
              <a:srgbClr val="22aacf">
                <a:lumMod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标题 1"/>
          <p:cNvSpPr/>
          <p:nvPr/>
        </p:nvSpPr>
        <p:spPr>
          <a:xfrm>
            <a:off x="1821960" y="2112120"/>
            <a:ext cx="413640" cy="413640"/>
          </a:xfrm>
          <a:custGeom>
            <a:avLst/>
            <a:gdLst>
              <a:gd name="textAreaLeft" fmla="*/ 0 w 413640"/>
              <a:gd name="textAreaRight" fmla="*/ 414000 w 413640"/>
              <a:gd name="textAreaTop" fmla="*/ 0 h 413640"/>
              <a:gd name="textAreaBottom" fmla="*/ 414000 h 4136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8" name="标题 1"/>
          <p:cNvSpPr/>
          <p:nvPr/>
        </p:nvSpPr>
        <p:spPr>
          <a:xfrm>
            <a:off x="2599560" y="1875600"/>
            <a:ext cx="762336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should you avoid pulling images directly from Docker Hub in production?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标题 1"/>
          <p:cNvSpPr/>
          <p:nvPr/>
        </p:nvSpPr>
        <p:spPr>
          <a:xfrm>
            <a:off x="2599560" y="3323520"/>
            <a:ext cx="46897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000000"/>
                </a:solidFill>
                <a:latin typeface="poppins-bold"/>
                <a:ea typeface="poppins-bold"/>
              </a:rPr>
              <a:t>Which tools allow image signing and verification?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标题 1"/>
          <p:cNvSpPr/>
          <p:nvPr/>
        </p:nvSpPr>
        <p:spPr>
          <a:xfrm>
            <a:off x="2599560" y="4758480"/>
            <a:ext cx="46897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10" spc="-1" strike="noStrike">
                <a:solidFill>
                  <a:srgbClr val="000000"/>
                </a:solidFill>
                <a:latin typeface="poppins-bold"/>
                <a:ea typeface="poppins-bold"/>
              </a:rPr>
              <a:t>Can image signatures prevent runtime exploits?</a:t>
            </a:r>
            <a:endParaRPr b="0" lang="en-IN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63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64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标题 1"/>
          <p:cNvSpPr/>
          <p:nvPr/>
        </p:nvSpPr>
        <p:spPr>
          <a:xfrm>
            <a:off x="1019880" y="1747440"/>
            <a:ext cx="10161360" cy="114228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t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标题 1"/>
          <p:cNvSpPr/>
          <p:nvPr/>
        </p:nvSpPr>
        <p:spPr>
          <a:xfrm>
            <a:off x="1019880" y="3180240"/>
            <a:ext cx="10161360" cy="11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tIns="0" anchor="ctr">
            <a:noAutofit/>
          </a:bodyPr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000000">
                    <a:alpha val="70000"/>
                  </a:srgbClr>
                </a:solidFill>
                <a:latin typeface="poppins-bold"/>
                <a:ea typeface="poppins-bold"/>
              </a:rPr>
              <a:t>、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标题 1"/>
          <p:cNvSpPr/>
          <p:nvPr/>
        </p:nvSpPr>
        <p:spPr>
          <a:xfrm>
            <a:off x="1019880" y="3181680"/>
            <a:ext cx="68040" cy="11408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标题 1"/>
          <p:cNvSpPr/>
          <p:nvPr/>
        </p:nvSpPr>
        <p:spPr>
          <a:xfrm>
            <a:off x="1607760" y="3330720"/>
            <a:ext cx="841320" cy="84132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标题 1"/>
          <p:cNvSpPr/>
          <p:nvPr/>
        </p:nvSpPr>
        <p:spPr>
          <a:xfrm>
            <a:off x="1814040" y="3570480"/>
            <a:ext cx="413640" cy="361800"/>
          </a:xfrm>
          <a:custGeom>
            <a:avLst/>
            <a:gdLst>
              <a:gd name="textAreaLeft" fmla="*/ 0 w 413640"/>
              <a:gd name="textAreaRight" fmla="*/ 414000 w 413640"/>
              <a:gd name="textAreaTop" fmla="*/ 0 h 361800"/>
              <a:gd name="textAreaBottom" fmla="*/ 362160 h 36180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1" name="标题 1"/>
          <p:cNvSpPr/>
          <p:nvPr/>
        </p:nvSpPr>
        <p:spPr>
          <a:xfrm>
            <a:off x="1019880" y="4612680"/>
            <a:ext cx="10161360" cy="11422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t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标题 1"/>
          <p:cNvSpPr/>
          <p:nvPr/>
        </p:nvSpPr>
        <p:spPr>
          <a:xfrm>
            <a:off x="1019880" y="4614120"/>
            <a:ext cx="68040" cy="114084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标题 1"/>
          <p:cNvSpPr/>
          <p:nvPr/>
        </p:nvSpPr>
        <p:spPr>
          <a:xfrm>
            <a:off x="1607760" y="4763160"/>
            <a:ext cx="841320" cy="84132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标题 1"/>
          <p:cNvSpPr/>
          <p:nvPr/>
        </p:nvSpPr>
        <p:spPr>
          <a:xfrm>
            <a:off x="1839960" y="4977000"/>
            <a:ext cx="362160" cy="413640"/>
          </a:xfrm>
          <a:custGeom>
            <a:avLst/>
            <a:gdLst>
              <a:gd name="textAreaLeft" fmla="*/ 0 w 362160"/>
              <a:gd name="textAreaRight" fmla="*/ 362520 w 362160"/>
              <a:gd name="textAreaTop" fmla="*/ 0 h 413640"/>
              <a:gd name="textAreaBottom" fmla="*/ 414000 h 41364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标题 1"/>
          <p:cNvSpPr/>
          <p:nvPr/>
        </p:nvSpPr>
        <p:spPr>
          <a:xfrm>
            <a:off x="1019880" y="1749240"/>
            <a:ext cx="68040" cy="11408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6" name="标题 1"/>
          <p:cNvSpPr/>
          <p:nvPr/>
        </p:nvSpPr>
        <p:spPr>
          <a:xfrm>
            <a:off x="1607760" y="1897920"/>
            <a:ext cx="841320" cy="841320"/>
          </a:xfrm>
          <a:prstGeom prst="ellipse">
            <a:avLst/>
          </a:prstGeom>
          <a:noFill/>
          <a:ln cap="sq" w="12700">
            <a:solidFill>
              <a:srgbClr val="22aacf">
                <a:lumMod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标题 1"/>
          <p:cNvSpPr/>
          <p:nvPr/>
        </p:nvSpPr>
        <p:spPr>
          <a:xfrm>
            <a:off x="1821960" y="2112120"/>
            <a:ext cx="413640" cy="413640"/>
          </a:xfrm>
          <a:custGeom>
            <a:avLst/>
            <a:gdLst>
              <a:gd name="textAreaLeft" fmla="*/ 0 w 413640"/>
              <a:gd name="textAreaRight" fmla="*/ 414000 w 413640"/>
              <a:gd name="textAreaTop" fmla="*/ 0 h 413640"/>
              <a:gd name="textAreaBottom" fmla="*/ 414000 h 4136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8" name="标题 1"/>
          <p:cNvSpPr/>
          <p:nvPr/>
        </p:nvSpPr>
        <p:spPr>
          <a:xfrm>
            <a:off x="2599560" y="1875600"/>
            <a:ext cx="77378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should you avoid pulling images directly from Docker Hub in production?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标题 1"/>
          <p:cNvSpPr/>
          <p:nvPr/>
        </p:nvSpPr>
        <p:spPr>
          <a:xfrm>
            <a:off x="2599560" y="2192040"/>
            <a:ext cx="80298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Trust issues, outdated, unsigned, and can be tampered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标题 1"/>
          <p:cNvSpPr/>
          <p:nvPr/>
        </p:nvSpPr>
        <p:spPr>
          <a:xfrm>
            <a:off x="2599560" y="3323520"/>
            <a:ext cx="46897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000000"/>
                </a:solidFill>
                <a:latin typeface="poppins-bold"/>
                <a:ea typeface="poppins-bold"/>
              </a:rPr>
              <a:t>Which tools allow image signing and verification?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标题 1"/>
          <p:cNvSpPr/>
          <p:nvPr/>
        </p:nvSpPr>
        <p:spPr>
          <a:xfrm>
            <a:off x="2599560" y="3639600"/>
            <a:ext cx="80298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Cosign, Docker Content Trust, Notary v2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标题 1"/>
          <p:cNvSpPr/>
          <p:nvPr/>
        </p:nvSpPr>
        <p:spPr>
          <a:xfrm>
            <a:off x="2599560" y="4758480"/>
            <a:ext cx="46897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10" spc="-1" strike="noStrike">
                <a:solidFill>
                  <a:srgbClr val="000000"/>
                </a:solidFill>
                <a:latin typeface="poppins-bold"/>
                <a:ea typeface="poppins-bold"/>
              </a:rPr>
              <a:t>Can image signatures prevent runtime exploits?</a:t>
            </a:r>
            <a:endParaRPr b="0" lang="en-IN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标题 1"/>
          <p:cNvSpPr/>
          <p:nvPr/>
        </p:nvSpPr>
        <p:spPr>
          <a:xfrm>
            <a:off x="2599560" y="5074920"/>
            <a:ext cx="80298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No — they ensure trust at pull/build time, not runtime behavior.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86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87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标题 1"/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 flipH="1">
            <a:off x="244440" y="1775880"/>
            <a:ext cx="4569840" cy="4281840"/>
          </a:xfrm>
          <a:prstGeom prst="rect">
            <a:avLst/>
          </a:prstGeom>
          <a:ln w="0">
            <a:noFill/>
          </a:ln>
        </p:spPr>
      </p:pic>
      <p:sp>
        <p:nvSpPr>
          <p:cNvPr id="490" name="标题 1"/>
          <p:cNvSpPr/>
          <p:nvPr/>
        </p:nvSpPr>
        <p:spPr>
          <a:xfrm>
            <a:off x="802800" y="568440"/>
            <a:ext cx="969948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Least Privilege Containers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标题 1"/>
          <p:cNvSpPr/>
          <p:nvPr/>
        </p:nvSpPr>
        <p:spPr>
          <a:xfrm>
            <a:off x="5245200" y="3729240"/>
            <a:ext cx="6387120" cy="18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Understanding the least privilege principle in Docker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标题 1"/>
          <p:cNvSpPr/>
          <p:nvPr/>
        </p:nvSpPr>
        <p:spPr>
          <a:xfrm>
            <a:off x="6289200" y="1978200"/>
            <a:ext cx="317196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Part-04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 flipH="1">
            <a:off x="244440" y="1775880"/>
            <a:ext cx="4569840" cy="4281840"/>
          </a:xfrm>
          <a:prstGeom prst="rect">
            <a:avLst/>
          </a:prstGeom>
          <a:ln w="0">
            <a:noFill/>
          </a:ln>
        </p:spPr>
      </p:pic>
      <p:sp>
        <p:nvSpPr>
          <p:cNvPr id="26" name="标题 1"/>
          <p:cNvSpPr/>
          <p:nvPr/>
        </p:nvSpPr>
        <p:spPr>
          <a:xfrm>
            <a:off x="447480" y="568440"/>
            <a:ext cx="1151568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Container Recap..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标题 1"/>
          <p:cNvSpPr/>
          <p:nvPr/>
        </p:nvSpPr>
        <p:spPr>
          <a:xfrm>
            <a:off x="5245200" y="3729240"/>
            <a:ext cx="6387120" cy="18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Container Technology Fundamentals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标题 1"/>
          <p:cNvSpPr/>
          <p:nvPr/>
        </p:nvSpPr>
        <p:spPr>
          <a:xfrm>
            <a:off x="7534080" y="2143440"/>
            <a:ext cx="317196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Part-00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标题 1"/>
          <p:cNvSpPr/>
          <p:nvPr/>
        </p:nvSpPr>
        <p:spPr>
          <a:xfrm>
            <a:off x="994320" y="1470600"/>
            <a:ext cx="362880" cy="80820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d1eff7"/>
              </a:gs>
            </a:gsLst>
            <a:lin ang="108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标题 1"/>
          <p:cNvSpPr/>
          <p:nvPr/>
        </p:nvSpPr>
        <p:spPr>
          <a:xfrm>
            <a:off x="4611960" y="2370600"/>
            <a:ext cx="362880" cy="80820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d1eff7"/>
              </a:gs>
            </a:gsLst>
            <a:lin ang="108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标题 1"/>
          <p:cNvSpPr/>
          <p:nvPr/>
        </p:nvSpPr>
        <p:spPr>
          <a:xfrm>
            <a:off x="8161200" y="4159440"/>
            <a:ext cx="362880" cy="80820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d1eff7"/>
              </a:gs>
            </a:gsLst>
            <a:lin ang="108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标题 1"/>
          <p:cNvSpPr/>
          <p:nvPr/>
        </p:nvSpPr>
        <p:spPr>
          <a:xfrm>
            <a:off x="0" y="4546080"/>
            <a:ext cx="8864280" cy="2311560"/>
          </a:xfrm>
          <a:custGeom>
            <a:avLst/>
            <a:gdLst>
              <a:gd name="textAreaLeft" fmla="*/ 0 w 8864280"/>
              <a:gd name="textAreaRight" fmla="*/ 8864640 w 8864280"/>
              <a:gd name="textAreaTop" fmla="*/ 0 h 2311560"/>
              <a:gd name="textAreaBottom" fmla="*/ 2311920 h 2311560"/>
            </a:gdLst>
            <a:ahLst/>
            <a:rect l="textAreaLeft" t="textAreaTop" r="textAreaRight" b="textAreaBottom"/>
            <a:pathLst>
              <a:path w="8767392" h="2311842">
                <a:moveTo>
                  <a:pt x="371740" y="0"/>
                </a:moveTo>
                <a:cubicBezTo>
                  <a:pt x="3733891" y="0"/>
                  <a:pt x="6718067" y="855932"/>
                  <a:pt x="8587824" y="2178285"/>
                </a:cubicBezTo>
                <a:lnTo>
                  <a:pt x="8767392" y="2311842"/>
                </a:lnTo>
                <a:lnTo>
                  <a:pt x="0" y="2311842"/>
                </a:lnTo>
                <a:lnTo>
                  <a:pt x="0" y="4972"/>
                </a:lnTo>
                <a:close/>
              </a:path>
            </a:pathLst>
          </a:cu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标题 1"/>
          <p:cNvSpPr/>
          <p:nvPr/>
        </p:nvSpPr>
        <p:spPr>
          <a:xfrm rot="21431400">
            <a:off x="744840" y="4171320"/>
            <a:ext cx="8228520" cy="2786040"/>
          </a:xfrm>
          <a:custGeom>
            <a:avLst/>
            <a:gdLst>
              <a:gd name="textAreaLeft" fmla="*/ 0 w 8228520"/>
              <a:gd name="textAreaRight" fmla="*/ 8228880 w 8228520"/>
              <a:gd name="textAreaTop" fmla="*/ 0 h 2786040"/>
              <a:gd name="textAreaBottom" fmla="*/ 2786400 h 2786040"/>
            </a:gdLst>
            <a:ahLst/>
            <a:rect l="textAreaLeft" t="textAreaTop" r="textAreaRight" b="textAreaBottom"/>
            <a:pathLst>
              <a:path w="9247286" h="3562120">
                <a:moveTo>
                  <a:pt x="0" y="0"/>
                </a:moveTo>
                <a:lnTo>
                  <a:pt x="138295" y="1850"/>
                </a:lnTo>
                <a:cubicBezTo>
                  <a:pt x="4332388" y="114296"/>
                  <a:pt x="7861553" y="1559728"/>
                  <a:pt x="9241518" y="3553106"/>
                </a:cubicBezTo>
                <a:lnTo>
                  <a:pt x="9247286" y="3562120"/>
                </a:lnTo>
                <a:lnTo>
                  <a:pt x="9027492" y="3330898"/>
                </a:lnTo>
                <a:cubicBezTo>
                  <a:pt x="6900106" y="1306763"/>
                  <a:pt x="3894809" y="219134"/>
                  <a:pt x="95904" y="51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99" name=""/>
          <p:cNvGrpSpPr/>
          <p:nvPr/>
        </p:nvGrpSpPr>
        <p:grpSpPr>
          <a:xfrm>
            <a:off x="1054800" y="4242600"/>
            <a:ext cx="241920" cy="241920"/>
            <a:chOff x="1054800" y="4242600"/>
            <a:chExt cx="241920" cy="241920"/>
          </a:xfrm>
        </p:grpSpPr>
        <p:sp>
          <p:nvSpPr>
            <p:cNvPr id="500" name="标题 1"/>
            <p:cNvSpPr/>
            <p:nvPr/>
          </p:nvSpPr>
          <p:spPr>
            <a:xfrm>
              <a:off x="1054800" y="4242600"/>
              <a:ext cx="241920" cy="241920"/>
            </a:xfrm>
            <a:prstGeom prst="ellipse">
              <a:avLst/>
            </a:prstGeom>
            <a:solidFill>
              <a:schemeClr val="accent1"/>
            </a:solidFill>
            <a:ln cap="sq" w="2540">
              <a:solidFill>
                <a:srgbClr val="5b9bd5">
                  <a:lumMod val="50000"/>
                  <a:alpha val="4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1" name="标题 1"/>
            <p:cNvSpPr/>
            <p:nvPr/>
          </p:nvSpPr>
          <p:spPr>
            <a:xfrm>
              <a:off x="1140840" y="4328640"/>
              <a:ext cx="69840" cy="69840"/>
            </a:xfrm>
            <a:prstGeom prst="ellipse">
              <a:avLst/>
            </a:prstGeom>
            <a:solidFill>
              <a:schemeClr val="accent1"/>
            </a:solidFill>
            <a:ln w="25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2" name=""/>
          <p:cNvGrpSpPr/>
          <p:nvPr/>
        </p:nvGrpSpPr>
        <p:grpSpPr>
          <a:xfrm>
            <a:off x="4547160" y="4583880"/>
            <a:ext cx="241920" cy="241920"/>
            <a:chOff x="4547160" y="4583880"/>
            <a:chExt cx="241920" cy="241920"/>
          </a:xfrm>
        </p:grpSpPr>
        <p:sp>
          <p:nvSpPr>
            <p:cNvPr id="503" name="标题 1"/>
            <p:cNvSpPr/>
            <p:nvPr/>
          </p:nvSpPr>
          <p:spPr>
            <a:xfrm>
              <a:off x="4547160" y="4583880"/>
              <a:ext cx="241920" cy="241920"/>
            </a:xfrm>
            <a:prstGeom prst="ellipse">
              <a:avLst/>
            </a:prstGeom>
            <a:solidFill>
              <a:schemeClr val="accent1"/>
            </a:solidFill>
            <a:ln cap="sq" w="2540">
              <a:solidFill>
                <a:srgbClr val="5b9bd5">
                  <a:lumMod val="50000"/>
                  <a:alpha val="4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4" name="标题 1"/>
            <p:cNvSpPr/>
            <p:nvPr/>
          </p:nvSpPr>
          <p:spPr>
            <a:xfrm>
              <a:off x="4633200" y="4669920"/>
              <a:ext cx="69840" cy="69840"/>
            </a:xfrm>
            <a:prstGeom prst="ellipse">
              <a:avLst/>
            </a:prstGeom>
            <a:solidFill>
              <a:schemeClr val="accent1"/>
            </a:solidFill>
            <a:ln w="25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5" name=""/>
          <p:cNvGrpSpPr/>
          <p:nvPr/>
        </p:nvGrpSpPr>
        <p:grpSpPr>
          <a:xfrm>
            <a:off x="8098560" y="5973840"/>
            <a:ext cx="241920" cy="241920"/>
            <a:chOff x="8098560" y="5973840"/>
            <a:chExt cx="241920" cy="241920"/>
          </a:xfrm>
        </p:grpSpPr>
        <p:sp>
          <p:nvSpPr>
            <p:cNvPr id="506" name="标题 1"/>
            <p:cNvSpPr/>
            <p:nvPr/>
          </p:nvSpPr>
          <p:spPr>
            <a:xfrm>
              <a:off x="8098560" y="5973840"/>
              <a:ext cx="241920" cy="241920"/>
            </a:xfrm>
            <a:prstGeom prst="ellipse">
              <a:avLst/>
            </a:prstGeom>
            <a:solidFill>
              <a:schemeClr val="accent1"/>
            </a:solidFill>
            <a:ln cap="sq" w="2540">
              <a:solidFill>
                <a:srgbClr val="5b9bd5">
                  <a:lumMod val="50000"/>
                  <a:alpha val="4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7" name="标题 1"/>
            <p:cNvSpPr/>
            <p:nvPr/>
          </p:nvSpPr>
          <p:spPr>
            <a:xfrm>
              <a:off x="8184600" y="6059880"/>
              <a:ext cx="69840" cy="69840"/>
            </a:xfrm>
            <a:prstGeom prst="ellipse">
              <a:avLst/>
            </a:prstGeom>
            <a:solidFill>
              <a:schemeClr val="accent1"/>
            </a:solidFill>
            <a:ln w="25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840" bIns="2484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08" name="标题 1"/>
          <p:cNvSpPr/>
          <p:nvPr/>
        </p:nvSpPr>
        <p:spPr>
          <a:xfrm>
            <a:off x="1445400" y="1156680"/>
            <a:ext cx="28796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Deﬁnition: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标题 1"/>
          <p:cNvSpPr/>
          <p:nvPr/>
        </p:nvSpPr>
        <p:spPr>
          <a:xfrm>
            <a:off x="1470960" y="1847520"/>
            <a:ext cx="287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A process should have only the minimum privileges necessary to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perform its function.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标题 1"/>
          <p:cNvSpPr/>
          <p:nvPr/>
        </p:nvSpPr>
        <p:spPr>
          <a:xfrm>
            <a:off x="8706600" y="3834000"/>
            <a:ext cx="28796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Note: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标题 1"/>
          <p:cNvSpPr/>
          <p:nvPr/>
        </p:nvSpPr>
        <p:spPr>
          <a:xfrm>
            <a:off x="8731800" y="4575240"/>
            <a:ext cx="287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Enforcing it helps reduce attack impact and detection surface.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标题 1"/>
          <p:cNvSpPr/>
          <p:nvPr/>
        </p:nvSpPr>
        <p:spPr>
          <a:xfrm>
            <a:off x="5159880" y="2033280"/>
            <a:ext cx="287964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it matters in containers: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标题 1"/>
          <p:cNvSpPr/>
          <p:nvPr/>
        </p:nvSpPr>
        <p:spPr>
          <a:xfrm>
            <a:off x="5159880" y="2766240"/>
            <a:ext cx="287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Containers often default to full Linux capabilities and root access.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Privilege escalation within a container can compromise the host.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What is the Principle of Least Privilege?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16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17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标题 1"/>
          <p:cNvSpPr/>
          <p:nvPr/>
        </p:nvSpPr>
        <p:spPr>
          <a:xfrm>
            <a:off x="4393800" y="1595520"/>
            <a:ext cx="1969560" cy="188748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9" name="标题 1"/>
          <p:cNvSpPr/>
          <p:nvPr/>
        </p:nvSpPr>
        <p:spPr>
          <a:xfrm flipH="1">
            <a:off x="4346280" y="1543680"/>
            <a:ext cx="3486960" cy="4176720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cap="sq" w="12700">
            <a:solidFill>
              <a:srgbClr val="14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标题 1"/>
          <p:cNvSpPr/>
          <p:nvPr/>
        </p:nvSpPr>
        <p:spPr>
          <a:xfrm>
            <a:off x="706680" y="1595520"/>
            <a:ext cx="1969560" cy="18874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1" name="标题 1"/>
          <p:cNvSpPr/>
          <p:nvPr/>
        </p:nvSpPr>
        <p:spPr>
          <a:xfrm flipH="1">
            <a:off x="661320" y="1543680"/>
            <a:ext cx="3486960" cy="4176720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标题 1"/>
          <p:cNvSpPr/>
          <p:nvPr/>
        </p:nvSpPr>
        <p:spPr>
          <a:xfrm>
            <a:off x="829080" y="2744640"/>
            <a:ext cx="3162240" cy="25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- If compromised, attacker gets host root privileges if namespaces aren’t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strict.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- Most containers don’t need root at all.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标题 1"/>
          <p:cNvSpPr/>
          <p:nvPr/>
        </p:nvSpPr>
        <p:spPr>
          <a:xfrm>
            <a:off x="1493640" y="1757880"/>
            <a:ext cx="24976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Running containers as root is dangerous because: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标题 1"/>
          <p:cNvSpPr/>
          <p:nvPr/>
        </p:nvSpPr>
        <p:spPr>
          <a:xfrm>
            <a:off x="905040" y="1771560"/>
            <a:ext cx="285480" cy="241200"/>
          </a:xfrm>
          <a:custGeom>
            <a:avLst/>
            <a:gdLst>
              <a:gd name="textAreaLeft" fmla="*/ 0 w 285480"/>
              <a:gd name="textAreaRight" fmla="*/ 285840 w 285480"/>
              <a:gd name="textAreaTop" fmla="*/ 0 h 241200"/>
              <a:gd name="textAreaBottom" fmla="*/ 241560 h 24120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25" name="标题 1"/>
          <p:cNvCxnSpPr/>
          <p:nvPr/>
        </p:nvCxnSpPr>
        <p:spPr>
          <a:xfrm flipH="1">
            <a:off x="1248120" y="2545200"/>
            <a:ext cx="2743920" cy="360"/>
          </a:xfrm>
          <a:prstGeom prst="straightConnector1">
            <a:avLst/>
          </a:prstGeom>
          <a:ln cap="sq" w="12700">
            <a:solidFill>
              <a:srgbClr val="22aacf"/>
            </a:solidFill>
            <a:miter/>
          </a:ln>
        </p:spPr>
      </p:cxnSp>
      <p:sp>
        <p:nvSpPr>
          <p:cNvPr id="526" name="标题 1"/>
          <p:cNvSpPr/>
          <p:nvPr/>
        </p:nvSpPr>
        <p:spPr>
          <a:xfrm>
            <a:off x="1248120" y="2530080"/>
            <a:ext cx="594360" cy="298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15120" bIns="151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7" name="标题 1"/>
          <p:cNvSpPr/>
          <p:nvPr/>
        </p:nvSpPr>
        <p:spPr>
          <a:xfrm>
            <a:off x="4516200" y="2744640"/>
            <a:ext cx="3162240" cy="25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 u="sng">
                <a:solidFill>
                  <a:srgbClr val="262626"/>
                </a:solidFill>
                <a:uFillTx/>
                <a:latin typeface="Poppins"/>
                <a:ea typeface="Poppins"/>
              </a:rPr>
              <a:t>Dockerfile example: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FROM alpine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RUN adduser -D myuser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USER myuser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标题 1"/>
          <p:cNvSpPr/>
          <p:nvPr/>
        </p:nvSpPr>
        <p:spPr>
          <a:xfrm>
            <a:off x="5180760" y="1757880"/>
            <a:ext cx="24976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Use the USER instruction in your Dockerfile: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标题 1"/>
          <p:cNvSpPr/>
          <p:nvPr/>
        </p:nvSpPr>
        <p:spPr>
          <a:xfrm>
            <a:off x="4592160" y="1757880"/>
            <a:ext cx="285480" cy="268920"/>
          </a:xfrm>
          <a:custGeom>
            <a:avLst/>
            <a:gdLst>
              <a:gd name="textAreaLeft" fmla="*/ 0 w 285480"/>
              <a:gd name="textAreaRight" fmla="*/ 285840 w 285480"/>
              <a:gd name="textAreaTop" fmla="*/ 0 h 268920"/>
              <a:gd name="textAreaBottom" fmla="*/ 269280 h 26892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0" name="标题 1"/>
          <p:cNvCxnSpPr/>
          <p:nvPr/>
        </p:nvCxnSpPr>
        <p:spPr>
          <a:xfrm flipH="1">
            <a:off x="4935240" y="2545200"/>
            <a:ext cx="2743920" cy="360"/>
          </a:xfrm>
          <a:prstGeom prst="straightConnector1">
            <a:avLst/>
          </a:prstGeom>
          <a:ln cap="sq" w="12700">
            <a:solidFill>
              <a:srgbClr val="14729d"/>
            </a:solidFill>
            <a:miter/>
          </a:ln>
        </p:spPr>
      </p:cxnSp>
      <p:sp>
        <p:nvSpPr>
          <p:cNvPr id="531" name="标题 1"/>
          <p:cNvSpPr/>
          <p:nvPr/>
        </p:nvSpPr>
        <p:spPr>
          <a:xfrm>
            <a:off x="4935240" y="2530080"/>
            <a:ext cx="594360" cy="2988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15120" bIns="151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2" name="标题 1"/>
          <p:cNvSpPr/>
          <p:nvPr/>
        </p:nvSpPr>
        <p:spPr>
          <a:xfrm>
            <a:off x="8077320" y="1595520"/>
            <a:ext cx="1969560" cy="18874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3" name="标题 1"/>
          <p:cNvSpPr/>
          <p:nvPr/>
        </p:nvSpPr>
        <p:spPr>
          <a:xfrm flipH="1">
            <a:off x="8031600" y="1543680"/>
            <a:ext cx="3486960" cy="4176720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标题 1"/>
          <p:cNvSpPr/>
          <p:nvPr/>
        </p:nvSpPr>
        <p:spPr>
          <a:xfrm>
            <a:off x="8199720" y="2744640"/>
            <a:ext cx="3162240" cy="25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docker run - -user 1001:1001 myapp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标题 1"/>
          <p:cNvSpPr/>
          <p:nvPr/>
        </p:nvSpPr>
        <p:spPr>
          <a:xfrm>
            <a:off x="8864280" y="1757880"/>
            <a:ext cx="24976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标题 1"/>
          <p:cNvSpPr/>
          <p:nvPr/>
        </p:nvSpPr>
        <p:spPr>
          <a:xfrm>
            <a:off x="8275680" y="1764000"/>
            <a:ext cx="285480" cy="256680"/>
          </a:xfrm>
          <a:custGeom>
            <a:avLst/>
            <a:gdLst>
              <a:gd name="textAreaLeft" fmla="*/ 0 w 285480"/>
              <a:gd name="textAreaRight" fmla="*/ 285840 w 285480"/>
              <a:gd name="textAreaTop" fmla="*/ 0 h 256680"/>
              <a:gd name="textAreaBottom" fmla="*/ 257040 h 25668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7" name="标题 1"/>
          <p:cNvCxnSpPr/>
          <p:nvPr/>
        </p:nvCxnSpPr>
        <p:spPr>
          <a:xfrm flipH="1">
            <a:off x="8618760" y="2545200"/>
            <a:ext cx="2743920" cy="360"/>
          </a:xfrm>
          <a:prstGeom prst="straightConnector1">
            <a:avLst/>
          </a:prstGeom>
          <a:ln cap="sq" w="12700">
            <a:solidFill>
              <a:srgbClr val="22aacf"/>
            </a:solidFill>
            <a:miter/>
          </a:ln>
        </p:spPr>
      </p:cxnSp>
      <p:sp>
        <p:nvSpPr>
          <p:cNvPr id="538" name="标题 1"/>
          <p:cNvSpPr/>
          <p:nvPr/>
        </p:nvSpPr>
        <p:spPr>
          <a:xfrm>
            <a:off x="8618760" y="2530080"/>
            <a:ext cx="594360" cy="298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15120" bIns="151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9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Avoid Running as Root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1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42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标题 1"/>
          <p:cNvSpPr/>
          <p:nvPr/>
        </p:nvSpPr>
        <p:spPr>
          <a:xfrm>
            <a:off x="6355080" y="2021040"/>
            <a:ext cx="4859640" cy="236016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  <a:effectLst>
            <a:outerShdw algn="ctr" blurRad="63360" dir="0" dist="0" kx="0" ky="0" rotWithShape="0" sx="100000" sy="100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标题 1"/>
          <p:cNvSpPr/>
          <p:nvPr/>
        </p:nvSpPr>
        <p:spPr>
          <a:xfrm>
            <a:off x="1006200" y="2021040"/>
            <a:ext cx="4859640" cy="236016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  <a:effectLst>
            <a:outerShdw algn="ctr" blurRad="63360" dir="0" dist="0" kx="0" ky="0" rotWithShape="0" sx="100000" sy="100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标题 1"/>
          <p:cNvSpPr/>
          <p:nvPr/>
        </p:nvSpPr>
        <p:spPr>
          <a:xfrm>
            <a:off x="705960" y="1721160"/>
            <a:ext cx="599760" cy="5997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!!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7" name="标题 1"/>
          <p:cNvSpPr/>
          <p:nvPr/>
        </p:nvSpPr>
        <p:spPr>
          <a:xfrm>
            <a:off x="1313640" y="2225160"/>
            <a:ext cx="4347360" cy="4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Linux capabilities are like fine- grained root powers.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标题 1"/>
          <p:cNvSpPr/>
          <p:nvPr/>
        </p:nvSpPr>
        <p:spPr>
          <a:xfrm>
            <a:off x="1313640" y="2865240"/>
            <a:ext cx="3570480" cy="12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r>
              <a:rPr b="0" lang="en-US" sz="939" spc="-1" strike="noStrike">
                <a:solidFill>
                  <a:srgbClr val="404040"/>
                </a:solidFill>
                <a:latin typeface="Poppins"/>
                <a:ea typeface="Poppins"/>
              </a:rPr>
              <a:t>- Containers inherit dozens of capabilities by default.</a:t>
            </a:r>
            <a:endParaRPr b="0" lang="en-IN" sz="93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39" spc="-1" strike="noStrike">
                <a:solidFill>
                  <a:srgbClr val="404040"/>
                </a:solidFill>
                <a:latin typeface="Poppins"/>
                <a:ea typeface="Poppins"/>
              </a:rPr>
              <a:t>- You should drop all and add only those explicitly required.</a:t>
            </a:r>
            <a:endParaRPr b="0" lang="en-IN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标题 1"/>
          <p:cNvSpPr/>
          <p:nvPr/>
        </p:nvSpPr>
        <p:spPr>
          <a:xfrm>
            <a:off x="6669720" y="2260800"/>
            <a:ext cx="40255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标题 1"/>
          <p:cNvSpPr/>
          <p:nvPr/>
        </p:nvSpPr>
        <p:spPr>
          <a:xfrm>
            <a:off x="6669720" y="2865240"/>
            <a:ext cx="3570480" cy="12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docker run - -cap- drop=ALL - -cap- add=NET_BIND_SERVICE myapp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1" name="标题 1"/>
          <p:cNvCxnSpPr/>
          <p:nvPr/>
        </p:nvCxnSpPr>
        <p:spPr>
          <a:xfrm>
            <a:off x="1397160" y="2636640"/>
            <a:ext cx="1136520" cy="360"/>
          </a:xfrm>
          <a:prstGeom prst="straightConnector1">
            <a:avLst/>
          </a:prstGeom>
          <a:ln cap="sq" w="6350">
            <a:solidFill>
              <a:srgbClr val="000000"/>
            </a:solidFill>
            <a:miter/>
          </a:ln>
        </p:spPr>
      </p:cxnSp>
      <p:cxnSp>
        <p:nvCxnSpPr>
          <p:cNvPr id="552" name="标题 1"/>
          <p:cNvCxnSpPr/>
          <p:nvPr/>
        </p:nvCxnSpPr>
        <p:spPr>
          <a:xfrm>
            <a:off x="6794280" y="2636640"/>
            <a:ext cx="1136520" cy="360"/>
          </a:xfrm>
          <a:prstGeom prst="straightConnector1">
            <a:avLst/>
          </a:prstGeom>
          <a:ln cap="sq" w="6350">
            <a:solidFill>
              <a:srgbClr val="000000"/>
            </a:solidFill>
            <a:miter/>
          </a:ln>
        </p:spPr>
      </p:cxnSp>
      <p:sp>
        <p:nvSpPr>
          <p:cNvPr id="553" name="标题 1"/>
          <p:cNvSpPr/>
          <p:nvPr/>
        </p:nvSpPr>
        <p:spPr>
          <a:xfrm>
            <a:off x="5048280" y="2931480"/>
            <a:ext cx="539640" cy="53964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63360" dir="0" dist="0" kx="0" ky="0" rotWithShape="0" sx="102000" sy="102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4" name="标题 1"/>
          <p:cNvSpPr/>
          <p:nvPr/>
        </p:nvSpPr>
        <p:spPr>
          <a:xfrm>
            <a:off x="5196960" y="3075480"/>
            <a:ext cx="241920" cy="251640"/>
          </a:xfrm>
          <a:custGeom>
            <a:avLst/>
            <a:gdLst>
              <a:gd name="textAreaLeft" fmla="*/ 0 w 241920"/>
              <a:gd name="textAreaRight" fmla="*/ 242280 w 241920"/>
              <a:gd name="textAreaTop" fmla="*/ 0 h 251640"/>
              <a:gd name="textAreaBottom" fmla="*/ 252000 h 251640"/>
            </a:gdLst>
            <a:ahLst/>
            <a:rect l="textAreaLeft" t="textAreaTop" r="textAreaRight" b="textAreaBottom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标题 1"/>
          <p:cNvSpPr/>
          <p:nvPr/>
        </p:nvSpPr>
        <p:spPr>
          <a:xfrm>
            <a:off x="10362240" y="2931480"/>
            <a:ext cx="539640" cy="53964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63360" dir="0" dist="0" kx="0" ky="0" rotWithShape="0" sx="102000" sy="102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6" name="标题 1"/>
          <p:cNvSpPr/>
          <p:nvPr/>
        </p:nvSpPr>
        <p:spPr>
          <a:xfrm>
            <a:off x="10506240" y="3090960"/>
            <a:ext cx="251640" cy="220320"/>
          </a:xfrm>
          <a:custGeom>
            <a:avLst/>
            <a:gdLst>
              <a:gd name="textAreaLeft" fmla="*/ 0 w 251640"/>
              <a:gd name="textAreaRight" fmla="*/ 252000 w 251640"/>
              <a:gd name="textAreaTop" fmla="*/ 0 h 220320"/>
              <a:gd name="textAreaBottom" fmla="*/ 220680 h 22032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Drop Unnecessary Capabilities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59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60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561" name="标题 1"/>
          <p:cNvSpPr/>
          <p:nvPr/>
        </p:nvSpPr>
        <p:spPr>
          <a:xfrm>
            <a:off x="6065640" y="1721160"/>
            <a:ext cx="599760" cy="5997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$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标题 1"/>
          <p:cNvSpPr/>
          <p:nvPr/>
        </p:nvSpPr>
        <p:spPr>
          <a:xfrm>
            <a:off x="660240" y="1742040"/>
            <a:ext cx="3419640" cy="377964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>
            <a:solidFill>
              <a:srgbClr val="22aacf">
                <a:lumMod val="60000"/>
                <a:lumOff val="40000"/>
              </a:srgbClr>
            </a:solidFill>
            <a:miter/>
          </a:ln>
          <a:effectLst>
            <a:outerShdw algn="tl" blurRad="317520" dir="2700000" dist="12677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标题 1"/>
          <p:cNvSpPr/>
          <p:nvPr/>
        </p:nvSpPr>
        <p:spPr>
          <a:xfrm>
            <a:off x="870840" y="2034720"/>
            <a:ext cx="359640" cy="3596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标题 1"/>
          <p:cNvSpPr/>
          <p:nvPr/>
        </p:nvSpPr>
        <p:spPr>
          <a:xfrm>
            <a:off x="930240" y="2123280"/>
            <a:ext cx="2879640" cy="323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Read-only root filesystem: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标题 1"/>
          <p:cNvSpPr/>
          <p:nvPr/>
        </p:nvSpPr>
        <p:spPr>
          <a:xfrm>
            <a:off x="930240" y="2750040"/>
            <a:ext cx="2879640" cy="23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Prevent tampering with container internals.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标题 1"/>
          <p:cNvSpPr/>
          <p:nvPr/>
        </p:nvSpPr>
        <p:spPr>
          <a:xfrm>
            <a:off x="4379760" y="1742040"/>
            <a:ext cx="3419640" cy="377964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>
            <a:solidFill>
              <a:srgbClr val="22aacf">
                <a:lumMod val="60000"/>
                <a:lumOff val="40000"/>
              </a:srgbClr>
            </a:solidFill>
            <a:miter/>
          </a:ln>
          <a:effectLst>
            <a:outerShdw algn="tl" blurRad="317520" dir="2700000" dist="12677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标题 1"/>
          <p:cNvSpPr/>
          <p:nvPr/>
        </p:nvSpPr>
        <p:spPr>
          <a:xfrm>
            <a:off x="4590000" y="2034720"/>
            <a:ext cx="359640" cy="3596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标题 1"/>
          <p:cNvSpPr/>
          <p:nvPr/>
        </p:nvSpPr>
        <p:spPr>
          <a:xfrm>
            <a:off x="4649760" y="2123280"/>
            <a:ext cx="2879640" cy="323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No privilege escalation: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标题 1"/>
          <p:cNvSpPr/>
          <p:nvPr/>
        </p:nvSpPr>
        <p:spPr>
          <a:xfrm>
            <a:off x="4649760" y="2750040"/>
            <a:ext cx="2879640" cy="2339640"/>
          </a:xfrm>
          <a:prstGeom prst="rect">
            <a:avLst/>
          </a:prstGeom>
          <a:solidFill>
            <a:schemeClr val="bg1">
              <a:alpha val="10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Prevent </a:t>
            </a:r>
            <a:r>
              <a:rPr b="0" i="1" lang="en-US" sz="1400" spc="-1" strike="noStrike" u="sng">
                <a:solidFill>
                  <a:srgbClr val="262626"/>
                </a:solidFill>
                <a:uFillTx/>
                <a:latin typeface="Poppins"/>
                <a:ea typeface="Poppins"/>
              </a:rPr>
              <a:t>setuid</a:t>
            </a: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 programs from becoming root.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标题 1"/>
          <p:cNvSpPr/>
          <p:nvPr/>
        </p:nvSpPr>
        <p:spPr>
          <a:xfrm>
            <a:off x="8098920" y="1742040"/>
            <a:ext cx="3419640" cy="377964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>
            <a:solidFill>
              <a:srgbClr val="22aacf">
                <a:lumMod val="60000"/>
                <a:lumOff val="40000"/>
              </a:srgbClr>
            </a:solidFill>
            <a:miter/>
          </a:ln>
          <a:effectLst>
            <a:outerShdw algn="tl" blurRad="317520" dir="2700000" dist="12677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标题 1"/>
          <p:cNvSpPr/>
          <p:nvPr/>
        </p:nvSpPr>
        <p:spPr>
          <a:xfrm>
            <a:off x="8309160" y="2034720"/>
            <a:ext cx="359640" cy="3596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标题 1"/>
          <p:cNvSpPr/>
          <p:nvPr/>
        </p:nvSpPr>
        <p:spPr>
          <a:xfrm>
            <a:off x="8368920" y="2123280"/>
            <a:ext cx="2879640" cy="323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Example runtime flags: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标题 1"/>
          <p:cNvSpPr/>
          <p:nvPr/>
        </p:nvSpPr>
        <p:spPr>
          <a:xfrm>
            <a:off x="8368920" y="2750040"/>
            <a:ext cx="2879640" cy="23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docker run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--read-only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--tmpfs /tmp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--security-opt no-new-privileges:true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myapp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Filesystem Security Options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76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77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Dockerﬁle Hardening Summary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81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82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graphicFrame>
        <p:nvGraphicFramePr>
          <p:cNvPr id="583" name="表格 7"/>
          <p:cNvGraphicFramePr/>
          <p:nvPr/>
        </p:nvGraphicFramePr>
        <p:xfrm>
          <a:off x="1765440" y="2197080"/>
          <a:ext cx="8653320" cy="1976760"/>
        </p:xfrm>
        <a:graphic>
          <a:graphicData uri="http://schemas.openxmlformats.org/drawingml/2006/table">
            <a:tbl>
              <a:tblPr/>
              <a:tblGrid>
                <a:gridCol w="3740400"/>
                <a:gridCol w="4913280"/>
              </a:tblGrid>
              <a:tr h="393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Dockerfile / Args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93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 non-root user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appuser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0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Drop capabilities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--cap-drop=ALL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276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privilege escalation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--security-opt no-new-privileges:true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0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Read-only ﬁlesystem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--read-only, --tmpfs /tmp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标题 1"/>
          <p:cNvSpPr/>
          <p:nvPr/>
        </p:nvSpPr>
        <p:spPr>
          <a:xfrm>
            <a:off x="1508760" y="135540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标题 1"/>
          <p:cNvSpPr/>
          <p:nvPr/>
        </p:nvSpPr>
        <p:spPr>
          <a:xfrm>
            <a:off x="2465640" y="1739880"/>
            <a:ext cx="8204760" cy="100008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标题 1"/>
          <p:cNvSpPr/>
          <p:nvPr/>
        </p:nvSpPr>
        <p:spPr>
          <a:xfrm>
            <a:off x="1675800" y="135540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8" name="标题 1"/>
          <p:cNvSpPr/>
          <p:nvPr/>
        </p:nvSpPr>
        <p:spPr>
          <a:xfrm>
            <a:off x="2043720" y="1540080"/>
            <a:ext cx="1335960" cy="11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标题 1"/>
          <p:cNvSpPr/>
          <p:nvPr/>
        </p:nvSpPr>
        <p:spPr>
          <a:xfrm>
            <a:off x="3971880" y="1127160"/>
            <a:ext cx="636588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can happen if you run containers as root?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标题 1"/>
          <p:cNvSpPr/>
          <p:nvPr/>
        </p:nvSpPr>
        <p:spPr>
          <a:xfrm>
            <a:off x="1508760" y="305424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标题 1"/>
          <p:cNvSpPr/>
          <p:nvPr/>
        </p:nvSpPr>
        <p:spPr>
          <a:xfrm>
            <a:off x="2465640" y="3438720"/>
            <a:ext cx="8204760" cy="100008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标题 1"/>
          <p:cNvSpPr/>
          <p:nvPr/>
        </p:nvSpPr>
        <p:spPr>
          <a:xfrm>
            <a:off x="1675800" y="305424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3" name="标题 1"/>
          <p:cNvSpPr/>
          <p:nvPr/>
        </p:nvSpPr>
        <p:spPr>
          <a:xfrm>
            <a:off x="2043720" y="3238920"/>
            <a:ext cx="1335960" cy="11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标题 1"/>
          <p:cNvSpPr/>
          <p:nvPr/>
        </p:nvSpPr>
        <p:spPr>
          <a:xfrm>
            <a:off x="3971880" y="2826000"/>
            <a:ext cx="636588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should we avoid granting default Linux capabilities to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标题 1"/>
          <p:cNvSpPr/>
          <p:nvPr/>
        </p:nvSpPr>
        <p:spPr>
          <a:xfrm>
            <a:off x="1508760" y="475308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标题 1"/>
          <p:cNvSpPr/>
          <p:nvPr/>
        </p:nvSpPr>
        <p:spPr>
          <a:xfrm>
            <a:off x="2465640" y="5137200"/>
            <a:ext cx="8204760" cy="100008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标题 1"/>
          <p:cNvSpPr/>
          <p:nvPr/>
        </p:nvSpPr>
        <p:spPr>
          <a:xfrm>
            <a:off x="1675800" y="475308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8" name="标题 1"/>
          <p:cNvSpPr/>
          <p:nvPr/>
        </p:nvSpPr>
        <p:spPr>
          <a:xfrm>
            <a:off x="2043720" y="4937400"/>
            <a:ext cx="1335960" cy="11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标题 1"/>
          <p:cNvSpPr/>
          <p:nvPr/>
        </p:nvSpPr>
        <p:spPr>
          <a:xfrm>
            <a:off x="3971880" y="4524480"/>
            <a:ext cx="636588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How can you make the root filesystem immutable in a container?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02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03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标题 1"/>
          <p:cNvSpPr/>
          <p:nvPr/>
        </p:nvSpPr>
        <p:spPr>
          <a:xfrm>
            <a:off x="1508760" y="135540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标题 1"/>
          <p:cNvSpPr/>
          <p:nvPr/>
        </p:nvSpPr>
        <p:spPr>
          <a:xfrm>
            <a:off x="2465640" y="1739880"/>
            <a:ext cx="8204760" cy="100008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标题 1"/>
          <p:cNvSpPr/>
          <p:nvPr/>
        </p:nvSpPr>
        <p:spPr>
          <a:xfrm>
            <a:off x="1675800" y="135540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8" name="标题 1"/>
          <p:cNvSpPr/>
          <p:nvPr/>
        </p:nvSpPr>
        <p:spPr>
          <a:xfrm>
            <a:off x="2043720" y="1540080"/>
            <a:ext cx="1335960" cy="11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标题 1"/>
          <p:cNvSpPr/>
          <p:nvPr/>
        </p:nvSpPr>
        <p:spPr>
          <a:xfrm>
            <a:off x="3971880" y="1845720"/>
            <a:ext cx="64688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Attackers can exploit the kernel or mounted volumes to escape.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标题 1"/>
          <p:cNvSpPr/>
          <p:nvPr/>
        </p:nvSpPr>
        <p:spPr>
          <a:xfrm>
            <a:off x="3971880" y="1127160"/>
            <a:ext cx="636588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can happen if you run containers as root?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标题 1"/>
          <p:cNvSpPr/>
          <p:nvPr/>
        </p:nvSpPr>
        <p:spPr>
          <a:xfrm>
            <a:off x="1508760" y="305424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标题 1"/>
          <p:cNvSpPr/>
          <p:nvPr/>
        </p:nvSpPr>
        <p:spPr>
          <a:xfrm>
            <a:off x="2465640" y="3438720"/>
            <a:ext cx="8204760" cy="100008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标题 1"/>
          <p:cNvSpPr/>
          <p:nvPr/>
        </p:nvSpPr>
        <p:spPr>
          <a:xfrm>
            <a:off x="1675800" y="305424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4" name="标题 1"/>
          <p:cNvSpPr/>
          <p:nvPr/>
        </p:nvSpPr>
        <p:spPr>
          <a:xfrm>
            <a:off x="2043720" y="3238920"/>
            <a:ext cx="1335960" cy="11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标题 1"/>
          <p:cNvSpPr/>
          <p:nvPr/>
        </p:nvSpPr>
        <p:spPr>
          <a:xfrm>
            <a:off x="3971880" y="3544560"/>
            <a:ext cx="64688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Many are rarely needed and can be abused for escalation.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标题 1"/>
          <p:cNvSpPr/>
          <p:nvPr/>
        </p:nvSpPr>
        <p:spPr>
          <a:xfrm>
            <a:off x="3971880" y="2826000"/>
            <a:ext cx="636588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should we avoid granting default Linux capabilities to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标题 1"/>
          <p:cNvSpPr/>
          <p:nvPr/>
        </p:nvSpPr>
        <p:spPr>
          <a:xfrm>
            <a:off x="1508760" y="475308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标题 1"/>
          <p:cNvSpPr/>
          <p:nvPr/>
        </p:nvSpPr>
        <p:spPr>
          <a:xfrm>
            <a:off x="2465640" y="5137200"/>
            <a:ext cx="8204760" cy="100008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标题 1"/>
          <p:cNvSpPr/>
          <p:nvPr/>
        </p:nvSpPr>
        <p:spPr>
          <a:xfrm>
            <a:off x="1675800" y="4753080"/>
            <a:ext cx="2072520" cy="14857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0" name="标题 1"/>
          <p:cNvSpPr/>
          <p:nvPr/>
        </p:nvSpPr>
        <p:spPr>
          <a:xfrm>
            <a:off x="2043720" y="4937400"/>
            <a:ext cx="1335960" cy="111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标题 1"/>
          <p:cNvSpPr/>
          <p:nvPr/>
        </p:nvSpPr>
        <p:spPr>
          <a:xfrm>
            <a:off x="3971880" y="5243400"/>
            <a:ext cx="646884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- -read- only and - -tmpfs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标题 1"/>
          <p:cNvSpPr/>
          <p:nvPr/>
        </p:nvSpPr>
        <p:spPr>
          <a:xfrm>
            <a:off x="3971880" y="4524480"/>
            <a:ext cx="636588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How can you make the root filesystem immutable in a container?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25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26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标题 1"/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8" name="" descr=""/>
          <p:cNvPicPr/>
          <p:nvPr/>
        </p:nvPicPr>
        <p:blipFill>
          <a:blip r:embed="rId1"/>
          <a:stretch/>
        </p:blipFill>
        <p:spPr>
          <a:xfrm flipH="1">
            <a:off x="244440" y="1775880"/>
            <a:ext cx="4569840" cy="4281840"/>
          </a:xfrm>
          <a:prstGeom prst="rect">
            <a:avLst/>
          </a:prstGeom>
          <a:ln w="0">
            <a:noFill/>
          </a:ln>
        </p:spPr>
      </p:pic>
      <p:sp>
        <p:nvSpPr>
          <p:cNvPr id="629" name="标题 1"/>
          <p:cNvSpPr/>
          <p:nvPr/>
        </p:nvSpPr>
        <p:spPr>
          <a:xfrm>
            <a:off x="802800" y="568440"/>
            <a:ext cx="969948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Least Privilege Containers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标题 1"/>
          <p:cNvSpPr/>
          <p:nvPr/>
        </p:nvSpPr>
        <p:spPr>
          <a:xfrm>
            <a:off x="5245200" y="2916360"/>
            <a:ext cx="6387120" cy="26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Using Docker security features like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user namespaces,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seccomp, and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AppArmor profiles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标题 1"/>
          <p:cNvSpPr/>
          <p:nvPr/>
        </p:nvSpPr>
        <p:spPr>
          <a:xfrm>
            <a:off x="5654520" y="1762200"/>
            <a:ext cx="317196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Part-05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标题 1"/>
          <p:cNvSpPr/>
          <p:nvPr/>
        </p:nvSpPr>
        <p:spPr>
          <a:xfrm>
            <a:off x="660240" y="1292040"/>
            <a:ext cx="10556640" cy="467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标题 1"/>
          <p:cNvSpPr/>
          <p:nvPr/>
        </p:nvSpPr>
        <p:spPr>
          <a:xfrm>
            <a:off x="1073880" y="2946240"/>
            <a:ext cx="9475920" cy="1965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Namespaces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Isolation of what a process can see (already covered earlier)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Control groups (cgroups)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Isolation of what a process can use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seccomp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Restriction of what a process can call (syscalls)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AppArmor / SELinux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Restriction of what a process can access/do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Note: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This section focuses on restricting behavior beyond user/capability isolation.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标题 1"/>
          <p:cNvSpPr/>
          <p:nvPr/>
        </p:nvSpPr>
        <p:spPr>
          <a:xfrm flipH="1" flipV="1" rot="10800000">
            <a:off x="1074240" y="1554120"/>
            <a:ext cx="720000" cy="571320"/>
          </a:xfrm>
          <a:custGeom>
            <a:avLst/>
            <a:gdLst>
              <a:gd name="textAreaLeft" fmla="*/ 360 w 720000"/>
              <a:gd name="textAreaRight" fmla="*/ 720720 w 720000"/>
              <a:gd name="textAreaTop" fmla="*/ -360 h 571320"/>
              <a:gd name="textAreaBottom" fmla="*/ 571320 h 571320"/>
            </a:gdLst>
            <a:ahLst/>
            <a:rect l="textAreaLeft" t="textAreaTop" r="textAreaRight" b="textAreaBottom"/>
            <a:pathLst>
              <a:path w="675000" h="535680">
                <a:moveTo>
                  <a:pt x="270000" y="535680"/>
                </a:moveTo>
                <a:lnTo>
                  <a:pt x="0" y="535680"/>
                </a:lnTo>
                <a:lnTo>
                  <a:pt x="0" y="265680"/>
                </a:lnTo>
                <a:cubicBezTo>
                  <a:pt x="2360" y="118253"/>
                  <a:pt x="122554" y="-19"/>
                  <a:pt x="270000" y="0"/>
                </a:cubicBezTo>
                <a:lnTo>
                  <a:pt x="270000" y="115830"/>
                </a:lnTo>
                <a:cubicBezTo>
                  <a:pt x="186566" y="115871"/>
                  <a:pt x="118303" y="182278"/>
                  <a:pt x="115965" y="265680"/>
                </a:cubicBezTo>
                <a:lnTo>
                  <a:pt x="270000" y="265680"/>
                </a:lnTo>
                <a:close/>
                <a:moveTo>
                  <a:pt x="675000" y="535680"/>
                </a:moveTo>
                <a:lnTo>
                  <a:pt x="405000" y="535680"/>
                </a:lnTo>
                <a:lnTo>
                  <a:pt x="405000" y="265680"/>
                </a:lnTo>
                <a:cubicBezTo>
                  <a:pt x="407360" y="118253"/>
                  <a:pt x="527554" y="-19"/>
                  <a:pt x="675000" y="0"/>
                </a:cubicBezTo>
                <a:lnTo>
                  <a:pt x="675000" y="115830"/>
                </a:lnTo>
                <a:cubicBezTo>
                  <a:pt x="591566" y="115871"/>
                  <a:pt x="523303" y="182278"/>
                  <a:pt x="520965" y="265680"/>
                </a:cubicBezTo>
                <a:lnTo>
                  <a:pt x="675000" y="2656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8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标题 1"/>
          <p:cNvSpPr/>
          <p:nvPr/>
        </p:nvSpPr>
        <p:spPr>
          <a:xfrm>
            <a:off x="2064240" y="1681560"/>
            <a:ext cx="257760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containers rely on Linux kernel features for process isolation: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Overview of Isolation in Docker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38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39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标题 1"/>
          <p:cNvSpPr/>
          <p:nvPr/>
        </p:nvSpPr>
        <p:spPr>
          <a:xfrm rot="16200000">
            <a:off x="4394160" y="-1650240"/>
            <a:ext cx="4660560" cy="10934280"/>
          </a:xfrm>
          <a:custGeom>
            <a:avLst/>
            <a:gdLst>
              <a:gd name="textAreaLeft" fmla="*/ 0 w 4660560"/>
              <a:gd name="textAreaRight" fmla="*/ 4660920 w 4660560"/>
              <a:gd name="textAreaTop" fmla="*/ 0 h 10934280"/>
              <a:gd name="textAreaBottom" fmla="*/ 10934640 h 10934280"/>
            </a:gdLst>
            <a:ahLst/>
            <a:rect l="textAreaLeft" t="textAreaTop" r="textAreaRight" b="textAreaBottom"/>
            <a:pathLst>
              <a:path w="4661082" h="12192000">
                <a:moveTo>
                  <a:pt x="4661082" y="0"/>
                </a:moveTo>
                <a:lnTo>
                  <a:pt x="4661082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  <a:effectLst>
            <a:outerShdw algn="t" blurRad="203040" dir="5400000" dist="101520" kx="0" ky="0" rotWithShape="0" sx="100000" sy="100000">
              <a:schemeClr val="accent1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标题 1"/>
          <p:cNvSpPr/>
          <p:nvPr/>
        </p:nvSpPr>
        <p:spPr>
          <a:xfrm>
            <a:off x="4538160" y="1750320"/>
            <a:ext cx="757080" cy="5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01.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标题 1"/>
          <p:cNvSpPr/>
          <p:nvPr/>
        </p:nvSpPr>
        <p:spPr>
          <a:xfrm>
            <a:off x="4562640" y="3410280"/>
            <a:ext cx="758520" cy="5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02.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标题 1"/>
          <p:cNvSpPr/>
          <p:nvPr/>
        </p:nvSpPr>
        <p:spPr>
          <a:xfrm>
            <a:off x="4568760" y="4257360"/>
            <a:ext cx="758520" cy="5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03.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标题 1"/>
          <p:cNvSpPr/>
          <p:nvPr/>
        </p:nvSpPr>
        <p:spPr>
          <a:xfrm>
            <a:off x="4587840" y="5079240"/>
            <a:ext cx="758520" cy="5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04.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6" name="" descr=""/>
          <p:cNvPicPr/>
          <p:nvPr/>
        </p:nvPicPr>
        <p:blipFill>
          <a:blip r:embed="rId1"/>
          <a:stretch/>
        </p:blipFill>
        <p:spPr>
          <a:xfrm>
            <a:off x="840600" y="1391760"/>
            <a:ext cx="3229200" cy="4843080"/>
          </a:xfrm>
          <a:prstGeom prst="rect">
            <a:avLst/>
          </a:prstGeom>
          <a:ln w="0">
            <a:noFill/>
          </a:ln>
        </p:spPr>
      </p:pic>
      <p:sp>
        <p:nvSpPr>
          <p:cNvPr id="647" name="标题 1"/>
          <p:cNvSpPr/>
          <p:nvPr/>
        </p:nvSpPr>
        <p:spPr>
          <a:xfrm rot="16200000">
            <a:off x="8176320" y="2904840"/>
            <a:ext cx="6857640" cy="104868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48680"/>
              <a:gd name="textAreaBottom" fmla="*/ 1049040 h 1048680"/>
            </a:gdLst>
            <a:ahLst/>
            <a:rect l="textAreaLeft" t="textAreaTop" r="textAreaRight" b="textAreaBottom"/>
            <a:pathLst>
              <a:path w="12192001" h="1034554">
                <a:moveTo>
                  <a:pt x="0" y="0"/>
                </a:moveTo>
                <a:lnTo>
                  <a:pt x="173424" y="41741"/>
                </a:lnTo>
                <a:cubicBezTo>
                  <a:pt x="1459040" y="319993"/>
                  <a:pt x="3636204" y="502935"/>
                  <a:pt x="6105587" y="502935"/>
                </a:cubicBezTo>
                <a:cubicBezTo>
                  <a:pt x="8574971" y="502935"/>
                  <a:pt x="10752134" y="319993"/>
                  <a:pt x="12037750" y="41741"/>
                </a:cubicBezTo>
                <a:lnTo>
                  <a:pt x="12192001" y="4615"/>
                </a:lnTo>
                <a:lnTo>
                  <a:pt x="12192001" y="1034554"/>
                </a:lnTo>
                <a:lnTo>
                  <a:pt x="0" y="10345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algn="tr" blurRad="127080" dir="10800000" dist="38160" kx="0" ky="0" rotWithShape="0" sx="100000" sy="100000">
              <a:schemeClr val="accent1">
                <a:lumMod val="50000"/>
                <a:alpha val="32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标题 1"/>
          <p:cNvSpPr/>
          <p:nvPr/>
        </p:nvSpPr>
        <p:spPr>
          <a:xfrm rot="16200000">
            <a:off x="8238240" y="2904840"/>
            <a:ext cx="6857640" cy="104868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48680"/>
              <a:gd name="textAreaBottom" fmla="*/ 1049040 h 1048680"/>
            </a:gdLst>
            <a:ahLst/>
            <a:rect l="textAreaLeft" t="textAreaTop" r="textAreaRight" b="textAreaBottom"/>
            <a:pathLst>
              <a:path w="12192001" h="1034554">
                <a:moveTo>
                  <a:pt x="0" y="0"/>
                </a:moveTo>
                <a:lnTo>
                  <a:pt x="173424" y="41741"/>
                </a:lnTo>
                <a:cubicBezTo>
                  <a:pt x="1459040" y="319993"/>
                  <a:pt x="3636204" y="502935"/>
                  <a:pt x="6105587" y="502935"/>
                </a:cubicBezTo>
                <a:cubicBezTo>
                  <a:pt x="8574971" y="502935"/>
                  <a:pt x="10752134" y="319993"/>
                  <a:pt x="12037750" y="41741"/>
                </a:cubicBezTo>
                <a:lnTo>
                  <a:pt x="12192001" y="4615"/>
                </a:lnTo>
                <a:lnTo>
                  <a:pt x="12192001" y="1034554"/>
                </a:lnTo>
                <a:lnTo>
                  <a:pt x="0" y="1034554"/>
                </a:lnTo>
                <a:close/>
              </a:path>
            </a:pathLst>
          </a:custGeom>
          <a:gradFill rotWithShape="0">
            <a:gsLst>
              <a:gs pos="0">
                <a:srgbClr val="74cfe8"/>
              </a:gs>
              <a:gs pos="100000">
                <a:srgbClr val="22aacf"/>
              </a:gs>
            </a:gsLst>
            <a:lin ang="189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标题 1"/>
          <p:cNvSpPr/>
          <p:nvPr/>
        </p:nvSpPr>
        <p:spPr>
          <a:xfrm>
            <a:off x="5486040" y="4301280"/>
            <a:ext cx="431964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标题 1"/>
          <p:cNvSpPr/>
          <p:nvPr/>
        </p:nvSpPr>
        <p:spPr>
          <a:xfrm>
            <a:off x="5486040" y="4571640"/>
            <a:ext cx="5100840" cy="6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docker run --security-opt seccomp=default.json ubuntu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标题 1"/>
          <p:cNvSpPr/>
          <p:nvPr/>
        </p:nvSpPr>
        <p:spPr>
          <a:xfrm>
            <a:off x="5486040" y="5150880"/>
            <a:ext cx="431964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Generating custom profiles: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标题 1"/>
          <p:cNvSpPr/>
          <p:nvPr/>
        </p:nvSpPr>
        <p:spPr>
          <a:xfrm>
            <a:off x="5486040" y="5433840"/>
            <a:ext cx="485964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Use oci- seccomp- bpf- hook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标题 1"/>
          <p:cNvSpPr/>
          <p:nvPr/>
        </p:nvSpPr>
        <p:spPr>
          <a:xfrm>
            <a:off x="5486040" y="3484800"/>
            <a:ext cx="431964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Use case: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标题 1"/>
          <p:cNvSpPr/>
          <p:nvPr/>
        </p:nvSpPr>
        <p:spPr>
          <a:xfrm>
            <a:off x="5486040" y="3760200"/>
            <a:ext cx="485964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Preventing keyctl or ptrace even if attacker gets shell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标题 1"/>
          <p:cNvSpPr/>
          <p:nvPr/>
        </p:nvSpPr>
        <p:spPr>
          <a:xfrm>
            <a:off x="5486040" y="1753560"/>
            <a:ext cx="431964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标题 1"/>
          <p:cNvSpPr/>
          <p:nvPr/>
        </p:nvSpPr>
        <p:spPr>
          <a:xfrm>
            <a:off x="5486040" y="2029320"/>
            <a:ext cx="576144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- seccomp allows filtering of syscalls a container can make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- Docker has a default seccomp profile that blocks ~44 dangerous syscalls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- You can apply custom seccomp profiles for fine- grained control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seccomp (Secure Computing Mode)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59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60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标题 1"/>
          <p:cNvSpPr/>
          <p:nvPr/>
        </p:nvSpPr>
        <p:spPr>
          <a:xfrm>
            <a:off x="8726400" y="1141560"/>
            <a:ext cx="2452680" cy="513720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52000" rIns="180000" tIns="1280160" bIns="39600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标题 1"/>
          <p:cNvSpPr/>
          <p:nvPr/>
        </p:nvSpPr>
        <p:spPr>
          <a:xfrm flipV="1">
            <a:off x="8726400" y="1141200"/>
            <a:ext cx="2454840" cy="511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642600" bIns="-59148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标题 1"/>
          <p:cNvSpPr/>
          <p:nvPr/>
        </p:nvSpPr>
        <p:spPr>
          <a:xfrm>
            <a:off x="6118920" y="1192680"/>
            <a:ext cx="2452680" cy="51372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380880" dir="5400000" dist="127080" kx="0" ky="0" rotWithShape="0" sx="102000" sy="102000">
              <a:schemeClr val="accent1">
                <a:lumMod val="40000"/>
                <a:lumOff val="60000"/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标题 1"/>
          <p:cNvSpPr/>
          <p:nvPr/>
        </p:nvSpPr>
        <p:spPr>
          <a:xfrm flipV="1">
            <a:off x="6106320" y="1141200"/>
            <a:ext cx="2454840" cy="511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642600" bIns="-59148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标题 1"/>
          <p:cNvSpPr/>
          <p:nvPr/>
        </p:nvSpPr>
        <p:spPr>
          <a:xfrm>
            <a:off x="7107840" y="1455120"/>
            <a:ext cx="451440" cy="451440"/>
          </a:xfrm>
          <a:custGeom>
            <a:avLst/>
            <a:gdLst>
              <a:gd name="textAreaLeft" fmla="*/ 0 w 451440"/>
              <a:gd name="textAreaRight" fmla="*/ 451800 w 451440"/>
              <a:gd name="textAreaTop" fmla="*/ 0 h 451440"/>
              <a:gd name="textAreaBottom" fmla="*/ 451800 h 4514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标题 1"/>
          <p:cNvSpPr/>
          <p:nvPr/>
        </p:nvSpPr>
        <p:spPr>
          <a:xfrm>
            <a:off x="9786240" y="1442160"/>
            <a:ext cx="451440" cy="395280"/>
          </a:xfrm>
          <a:custGeom>
            <a:avLst/>
            <a:gdLst>
              <a:gd name="textAreaLeft" fmla="*/ 0 w 451440"/>
              <a:gd name="textAreaRight" fmla="*/ 451800 w 451440"/>
              <a:gd name="textAreaTop" fmla="*/ 0 h 395280"/>
              <a:gd name="textAreaBottom" fmla="*/ 395640 h 39528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标题 1"/>
          <p:cNvSpPr/>
          <p:nvPr/>
        </p:nvSpPr>
        <p:spPr>
          <a:xfrm>
            <a:off x="6338520" y="2162520"/>
            <a:ext cx="2145240" cy="39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A container is not a lightweight VM — it is just a process (or group of processes) running with isolation enforced by the Linux kernel using: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Namespaces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cgroups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Union File Systems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标题 1"/>
          <p:cNvSpPr/>
          <p:nvPr/>
        </p:nvSpPr>
        <p:spPr>
          <a:xfrm>
            <a:off x="9065520" y="2168640"/>
            <a:ext cx="1892520" cy="39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Containers share the host kernel, unlike virtual machines, which emulate hardware.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标题 1"/>
          <p:cNvSpPr/>
          <p:nvPr/>
        </p:nvSpPr>
        <p:spPr>
          <a:xfrm>
            <a:off x="1162080" y="1858320"/>
            <a:ext cx="3734640" cy="35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is a container?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Container (Docker) Architecture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1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2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标题 1"/>
          <p:cNvSpPr/>
          <p:nvPr/>
        </p:nvSpPr>
        <p:spPr>
          <a:xfrm>
            <a:off x="1636200" y="4688280"/>
            <a:ext cx="9534960" cy="131724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标题 1"/>
          <p:cNvSpPr/>
          <p:nvPr/>
        </p:nvSpPr>
        <p:spPr>
          <a:xfrm>
            <a:off x="660240" y="4365000"/>
            <a:ext cx="1951200" cy="1919880"/>
          </a:xfrm>
          <a:prstGeom prst="roundRect">
            <a:avLst>
              <a:gd name="adj" fmla="val 19173"/>
            </a:avLst>
          </a:prstGeom>
          <a:noFill/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标题 1"/>
          <p:cNvSpPr/>
          <p:nvPr/>
        </p:nvSpPr>
        <p:spPr>
          <a:xfrm>
            <a:off x="846360" y="4365000"/>
            <a:ext cx="1951200" cy="191988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5" name="标题 1"/>
          <p:cNvSpPr/>
          <p:nvPr/>
        </p:nvSpPr>
        <p:spPr>
          <a:xfrm>
            <a:off x="2957760" y="5083920"/>
            <a:ext cx="7220880" cy="8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# Create your own profile: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sudo apparmor_parser -r my_custom_proﬁle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docker run --security-opt apparmor=my_custom_proﬁle nginx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标题 1"/>
          <p:cNvSpPr/>
          <p:nvPr/>
        </p:nvSpPr>
        <p:spPr>
          <a:xfrm>
            <a:off x="2957760" y="4072320"/>
            <a:ext cx="286668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Custom profile example: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标题 1"/>
          <p:cNvSpPr/>
          <p:nvPr/>
        </p:nvSpPr>
        <p:spPr>
          <a:xfrm>
            <a:off x="4118040" y="6264720"/>
            <a:ext cx="5176080" cy="3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Ubuntu uses AppArmor, RedHat/CentOS prefer SELinux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标题 1"/>
          <p:cNvSpPr/>
          <p:nvPr/>
        </p:nvSpPr>
        <p:spPr>
          <a:xfrm>
            <a:off x="3419640" y="6218640"/>
            <a:ext cx="783720" cy="3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Note: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标题 1"/>
          <p:cNvSpPr/>
          <p:nvPr/>
        </p:nvSpPr>
        <p:spPr>
          <a:xfrm>
            <a:off x="1636200" y="1341000"/>
            <a:ext cx="6055200" cy="124092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标题 1"/>
          <p:cNvSpPr/>
          <p:nvPr/>
        </p:nvSpPr>
        <p:spPr>
          <a:xfrm>
            <a:off x="660240" y="903240"/>
            <a:ext cx="1951200" cy="1919880"/>
          </a:xfrm>
          <a:prstGeom prst="roundRect">
            <a:avLst>
              <a:gd name="adj" fmla="val 19173"/>
            </a:avLst>
          </a:prstGeom>
          <a:noFill/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标题 1"/>
          <p:cNvSpPr/>
          <p:nvPr/>
        </p:nvSpPr>
        <p:spPr>
          <a:xfrm>
            <a:off x="846360" y="903240"/>
            <a:ext cx="1951200" cy="191988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2" name="标题 1"/>
          <p:cNvSpPr/>
          <p:nvPr/>
        </p:nvSpPr>
        <p:spPr>
          <a:xfrm>
            <a:off x="2957760" y="1558440"/>
            <a:ext cx="445212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 AppArmor profiles enforce filesystem- level restrictions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 Applies to processes by path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 Comes with a default docker- default profile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标题 1"/>
          <p:cNvSpPr/>
          <p:nvPr/>
        </p:nvSpPr>
        <p:spPr>
          <a:xfrm>
            <a:off x="2945160" y="712440"/>
            <a:ext cx="286668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标题 1"/>
          <p:cNvSpPr/>
          <p:nvPr/>
        </p:nvSpPr>
        <p:spPr>
          <a:xfrm>
            <a:off x="4536360" y="2991960"/>
            <a:ext cx="6436080" cy="105048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标题 1"/>
          <p:cNvSpPr/>
          <p:nvPr/>
        </p:nvSpPr>
        <p:spPr>
          <a:xfrm>
            <a:off x="9821880" y="2376720"/>
            <a:ext cx="1951200" cy="1919880"/>
          </a:xfrm>
          <a:prstGeom prst="roundRect">
            <a:avLst>
              <a:gd name="adj" fmla="val 19173"/>
            </a:avLst>
          </a:prstGeom>
          <a:noFill/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标题 1"/>
          <p:cNvSpPr/>
          <p:nvPr/>
        </p:nvSpPr>
        <p:spPr>
          <a:xfrm>
            <a:off x="10007640" y="2376720"/>
            <a:ext cx="1951200" cy="191988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7" name="标题 1"/>
          <p:cNvSpPr/>
          <p:nvPr/>
        </p:nvSpPr>
        <p:spPr>
          <a:xfrm>
            <a:off x="4740480" y="3273120"/>
            <a:ext cx="485856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docker run - -security- opt apparmor=docker- default ubuntu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标题 1"/>
          <p:cNvSpPr/>
          <p:nvPr/>
        </p:nvSpPr>
        <p:spPr>
          <a:xfrm>
            <a:off x="8804520" y="2337840"/>
            <a:ext cx="2866680" cy="54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70" spc="-1" strike="noStrike">
                <a:solidFill>
                  <a:srgbClr val="262626"/>
                </a:solidFill>
                <a:latin typeface="poppins-bold"/>
                <a:ea typeface="poppins-bold"/>
              </a:rPr>
              <a:t>Usage:</a:t>
            </a:r>
            <a:endParaRPr b="0" lang="en-IN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标题 1"/>
          <p:cNvSpPr/>
          <p:nvPr/>
        </p:nvSpPr>
        <p:spPr>
          <a:xfrm>
            <a:off x="1461960" y="4965120"/>
            <a:ext cx="719640" cy="719640"/>
          </a:xfrm>
          <a:custGeom>
            <a:avLst/>
            <a:gdLst>
              <a:gd name="textAreaLeft" fmla="*/ 0 w 719640"/>
              <a:gd name="textAreaRight" fmla="*/ 720000 w 719640"/>
              <a:gd name="textAreaTop" fmla="*/ 0 h 719640"/>
              <a:gd name="textAreaBottom" fmla="*/ 720000 h 7196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0" name="标题 1"/>
          <p:cNvSpPr/>
          <p:nvPr/>
        </p:nvSpPr>
        <p:spPr>
          <a:xfrm>
            <a:off x="10611360" y="2976840"/>
            <a:ext cx="743760" cy="719640"/>
          </a:xfrm>
          <a:custGeom>
            <a:avLst/>
            <a:gdLst>
              <a:gd name="textAreaLeft" fmla="*/ 0 w 743760"/>
              <a:gd name="textAreaRight" fmla="*/ 744120 w 743760"/>
              <a:gd name="textAreaTop" fmla="*/ 0 h 719640"/>
              <a:gd name="textAreaBottom" fmla="*/ 720000 h 71964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标题 1"/>
          <p:cNvSpPr/>
          <p:nvPr/>
        </p:nvSpPr>
        <p:spPr>
          <a:xfrm>
            <a:off x="1489680" y="1503360"/>
            <a:ext cx="664200" cy="719640"/>
          </a:xfrm>
          <a:custGeom>
            <a:avLst/>
            <a:gdLst>
              <a:gd name="textAreaLeft" fmla="*/ 0 w 664200"/>
              <a:gd name="textAreaRight" fmla="*/ 664560 w 664200"/>
              <a:gd name="textAreaTop" fmla="*/ 0 h 719640"/>
              <a:gd name="textAreaBottom" fmla="*/ 720000 h 71964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AppArmor (Mandatory Access Control)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84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85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标题 1"/>
          <p:cNvSpPr/>
          <p:nvPr/>
        </p:nvSpPr>
        <p:spPr>
          <a:xfrm>
            <a:off x="1163880" y="1616400"/>
            <a:ext cx="9851400" cy="1730520"/>
          </a:xfrm>
          <a:prstGeom prst="roundRec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标题 1"/>
          <p:cNvSpPr/>
          <p:nvPr/>
        </p:nvSpPr>
        <p:spPr>
          <a:xfrm>
            <a:off x="1163880" y="1581840"/>
            <a:ext cx="2131920" cy="1799640"/>
          </a:xfrm>
          <a:prstGeom prst="roundRect">
            <a:avLst>
              <a:gd name="adj" fmla="val 3785"/>
            </a:avLst>
          </a:prstGeom>
          <a:gradFill rotWithShape="0">
            <a:gsLst>
              <a:gs pos="0">
                <a:srgbClr val="22aacf"/>
              </a:gs>
              <a:gs pos="100000">
                <a:srgbClr val="74cfe8"/>
              </a:gs>
            </a:gsLst>
            <a:lin ang="16200000"/>
          </a:gradFill>
          <a:ln cap="sq" w="12700">
            <a:solidFill>
              <a:srgbClr val="22aacf"/>
            </a:solidFill>
            <a:miter/>
          </a:ln>
          <a:effectLst>
            <a:outerShdw algn="l" blurRad="88920" dir="0" dist="76320" kx="0" ky="0" rotWithShape="0" sx="100000" sy="100000">
              <a:schemeClr val="accent3">
                <a:lumMod val="50000"/>
                <a:alpha val="1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标题 1"/>
          <p:cNvSpPr/>
          <p:nvPr/>
        </p:nvSpPr>
        <p:spPr>
          <a:xfrm>
            <a:off x="1870200" y="1787760"/>
            <a:ext cx="719640" cy="719640"/>
          </a:xfrm>
          <a:custGeom>
            <a:avLst/>
            <a:gdLst>
              <a:gd name="textAreaLeft" fmla="*/ 0 w 719640"/>
              <a:gd name="textAreaRight" fmla="*/ 720000 w 719640"/>
              <a:gd name="textAreaTop" fmla="*/ 0 h 719640"/>
              <a:gd name="textAreaBottom" fmla="*/ 720000 h 7196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标题 1"/>
          <p:cNvSpPr/>
          <p:nvPr/>
        </p:nvSpPr>
        <p:spPr>
          <a:xfrm>
            <a:off x="1286640" y="2500200"/>
            <a:ext cx="188640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Namespace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标题 1"/>
          <p:cNvSpPr/>
          <p:nvPr/>
        </p:nvSpPr>
        <p:spPr>
          <a:xfrm>
            <a:off x="3619800" y="1709280"/>
            <a:ext cx="7038720" cy="15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PID → Isolates process tree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NET → Each container has its own virtual network interface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MNT → Controls filesystem mounts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IPC → Shared memory separation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UTS → Unique hostname/domain name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USER → Separate user Ids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标题 1"/>
          <p:cNvSpPr/>
          <p:nvPr/>
        </p:nvSpPr>
        <p:spPr>
          <a:xfrm>
            <a:off x="1163880" y="3950640"/>
            <a:ext cx="9851400" cy="1730520"/>
          </a:xfrm>
          <a:prstGeom prst="roundRec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标题 1"/>
          <p:cNvSpPr/>
          <p:nvPr/>
        </p:nvSpPr>
        <p:spPr>
          <a:xfrm>
            <a:off x="1163880" y="3917880"/>
            <a:ext cx="2137680" cy="1799640"/>
          </a:xfrm>
          <a:prstGeom prst="roundRect">
            <a:avLst>
              <a:gd name="adj" fmla="val 3785"/>
            </a:avLst>
          </a:prstGeom>
          <a:gradFill rotWithShape="0">
            <a:gsLst>
              <a:gs pos="0">
                <a:srgbClr val="14729d"/>
              </a:gs>
              <a:gs pos="100000">
                <a:srgbClr val="4eb8e8"/>
              </a:gs>
            </a:gsLst>
            <a:lin ang="16200000"/>
          </a:gradFill>
          <a:ln cap="sq" w="12700">
            <a:solidFill>
              <a:srgbClr val="14729d"/>
            </a:solidFill>
            <a:miter/>
          </a:ln>
          <a:effectLst>
            <a:outerShdw algn="l" blurRad="88920" dir="0" dist="76320" kx="0" ky="0" rotWithShape="0" sx="100000" sy="100000">
              <a:schemeClr val="accent2">
                <a:lumMod val="50000"/>
                <a:alpha val="1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标题 1"/>
          <p:cNvSpPr/>
          <p:nvPr/>
        </p:nvSpPr>
        <p:spPr>
          <a:xfrm>
            <a:off x="1288440" y="4843800"/>
            <a:ext cx="188280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Usage: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标题 1"/>
          <p:cNvSpPr/>
          <p:nvPr/>
        </p:nvSpPr>
        <p:spPr>
          <a:xfrm>
            <a:off x="3619800" y="4038480"/>
            <a:ext cx="703872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docker inspect &lt;container&gt; to see namespaces in action.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标题 1"/>
          <p:cNvSpPr/>
          <p:nvPr/>
        </p:nvSpPr>
        <p:spPr>
          <a:xfrm>
            <a:off x="1873080" y="4125960"/>
            <a:ext cx="719640" cy="719640"/>
          </a:xfrm>
          <a:custGeom>
            <a:avLst/>
            <a:gdLst>
              <a:gd name="textAreaLeft" fmla="*/ 0 w 719640"/>
              <a:gd name="textAreaRight" fmla="*/ 720000 w 719640"/>
              <a:gd name="textAreaTop" fmla="*/ 0 h 719640"/>
              <a:gd name="textAreaBottom" fmla="*/ 720000 h 719640"/>
            </a:gdLst>
            <a:ahLst/>
            <a:rect l="textAreaLeft" t="textAreaTop" r="textAreaRight" b="textAreaBottom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gradFill rotWithShape="0">
            <a:gsLst>
              <a:gs pos="1000">
                <a:srgbClr val="ffffff">
                  <a:alpha val="0"/>
                </a:srgbClr>
              </a:gs>
              <a:gs pos="100000">
                <a:srgbClr val="ffffff"/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Namespace Recap (Quick Visual)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99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00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标题 1"/>
          <p:cNvSpPr/>
          <p:nvPr/>
        </p:nvSpPr>
        <p:spPr>
          <a:xfrm>
            <a:off x="772200" y="2853720"/>
            <a:ext cx="2416320" cy="340956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4165" dist="126756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标题 1"/>
          <p:cNvSpPr/>
          <p:nvPr/>
        </p:nvSpPr>
        <p:spPr>
          <a:xfrm>
            <a:off x="772200" y="2758320"/>
            <a:ext cx="2416320" cy="950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4" name="标题 1"/>
          <p:cNvSpPr/>
          <p:nvPr/>
        </p:nvSpPr>
        <p:spPr>
          <a:xfrm>
            <a:off x="933480" y="3114720"/>
            <a:ext cx="2033280" cy="26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seccomp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--security-opt seccomp=...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Filter dangerous syscalls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标题 1"/>
          <p:cNvSpPr/>
          <p:nvPr/>
        </p:nvSpPr>
        <p:spPr>
          <a:xfrm>
            <a:off x="3515760" y="3219120"/>
            <a:ext cx="2416320" cy="304416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4165" dist="126756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标题 1"/>
          <p:cNvSpPr/>
          <p:nvPr/>
        </p:nvSpPr>
        <p:spPr>
          <a:xfrm>
            <a:off x="3515760" y="3219120"/>
            <a:ext cx="2416320" cy="950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7" name="标题 1"/>
          <p:cNvSpPr/>
          <p:nvPr/>
        </p:nvSpPr>
        <p:spPr>
          <a:xfrm>
            <a:off x="3677040" y="3575520"/>
            <a:ext cx="2033280" cy="26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AppArmor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 </a:t>
            </a: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--security- opt apparmor=...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Control access to files and processes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标题 1"/>
          <p:cNvSpPr/>
          <p:nvPr/>
        </p:nvSpPr>
        <p:spPr>
          <a:xfrm>
            <a:off x="6259320" y="2853720"/>
            <a:ext cx="2416320" cy="340956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4165" dist="126756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标题 1"/>
          <p:cNvSpPr/>
          <p:nvPr/>
        </p:nvSpPr>
        <p:spPr>
          <a:xfrm>
            <a:off x="6259320" y="2758320"/>
            <a:ext cx="2416320" cy="950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0" name="标题 1"/>
          <p:cNvSpPr/>
          <p:nvPr/>
        </p:nvSpPr>
        <p:spPr>
          <a:xfrm>
            <a:off x="6420600" y="3114720"/>
            <a:ext cx="2033280" cy="26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Namespaces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I</a:t>
            </a: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mplicit in Docker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Provide isolation boundaries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标题 1"/>
          <p:cNvSpPr/>
          <p:nvPr/>
        </p:nvSpPr>
        <p:spPr>
          <a:xfrm>
            <a:off x="9002880" y="3219120"/>
            <a:ext cx="2416320" cy="304416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4165" dist="126756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标题 1"/>
          <p:cNvSpPr/>
          <p:nvPr/>
        </p:nvSpPr>
        <p:spPr>
          <a:xfrm>
            <a:off x="9002880" y="3219120"/>
            <a:ext cx="2416320" cy="950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3" name="标题 1"/>
          <p:cNvSpPr/>
          <p:nvPr/>
        </p:nvSpPr>
        <p:spPr>
          <a:xfrm>
            <a:off x="9164160" y="3575520"/>
            <a:ext cx="2033280" cy="26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cgroups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--memory, - -cpus, etc.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→ </a:t>
            </a: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Restrict resource usage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标题 1"/>
          <p:cNvSpPr/>
          <p:nvPr/>
        </p:nvSpPr>
        <p:spPr>
          <a:xfrm>
            <a:off x="660240" y="1755360"/>
            <a:ext cx="8794440" cy="541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Features, Docker Options and its Purposes...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Practical Security with Isolation Features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17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18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标题 1"/>
          <p:cNvSpPr/>
          <p:nvPr/>
        </p:nvSpPr>
        <p:spPr>
          <a:xfrm>
            <a:off x="3347640" y="2882520"/>
            <a:ext cx="958320" cy="39844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1" name="标题 1"/>
          <p:cNvSpPr/>
          <p:nvPr/>
        </p:nvSpPr>
        <p:spPr>
          <a:xfrm>
            <a:off x="2319120" y="4241520"/>
            <a:ext cx="958320" cy="263196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2" name="标题 1"/>
          <p:cNvSpPr/>
          <p:nvPr/>
        </p:nvSpPr>
        <p:spPr>
          <a:xfrm>
            <a:off x="1266840" y="5557320"/>
            <a:ext cx="958320" cy="1300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标题 1"/>
          <p:cNvSpPr/>
          <p:nvPr/>
        </p:nvSpPr>
        <p:spPr>
          <a:xfrm>
            <a:off x="3342960" y="1853280"/>
            <a:ext cx="3106440" cy="1440720"/>
          </a:xfrm>
          <a:custGeom>
            <a:avLst/>
            <a:gdLst>
              <a:gd name="textAreaLeft" fmla="*/ 0 w 3106440"/>
              <a:gd name="textAreaRight" fmla="*/ 3106800 w 3106440"/>
              <a:gd name="textAreaTop" fmla="*/ 0 h 1440720"/>
              <a:gd name="textAreaBottom" fmla="*/ 1441080 h 144072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22aacf"/>
              </a:gs>
              <a:gs pos="100000">
                <a:srgbClr val="3bbcdf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标题 1"/>
          <p:cNvSpPr/>
          <p:nvPr/>
        </p:nvSpPr>
        <p:spPr>
          <a:xfrm>
            <a:off x="2314440" y="3219840"/>
            <a:ext cx="3106440" cy="1440720"/>
          </a:xfrm>
          <a:custGeom>
            <a:avLst/>
            <a:gdLst>
              <a:gd name="textAreaLeft" fmla="*/ 0 w 3106440"/>
              <a:gd name="textAreaRight" fmla="*/ 3106800 w 3106440"/>
              <a:gd name="textAreaTop" fmla="*/ 0 h 1440720"/>
              <a:gd name="textAreaBottom" fmla="*/ 1441080 h 144072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14729d"/>
              </a:gs>
              <a:gs pos="100000">
                <a:srgbClr val="1a92c9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2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标题 1"/>
          <p:cNvSpPr/>
          <p:nvPr/>
        </p:nvSpPr>
        <p:spPr>
          <a:xfrm>
            <a:off x="1262160" y="4536000"/>
            <a:ext cx="3106440" cy="1440720"/>
          </a:xfrm>
          <a:custGeom>
            <a:avLst/>
            <a:gdLst>
              <a:gd name="textAreaLeft" fmla="*/ 0 w 3106440"/>
              <a:gd name="textAreaRight" fmla="*/ 3106800 w 3106440"/>
              <a:gd name="textAreaTop" fmla="*/ 0 h 1440720"/>
              <a:gd name="textAreaBottom" fmla="*/ 1441080 h 144072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b3d73b"/>
              </a:gs>
              <a:gs pos="100000">
                <a:srgbClr val="bedd58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3">
                <a:lumMod val="50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标题 1"/>
          <p:cNvSpPr/>
          <p:nvPr/>
        </p:nvSpPr>
        <p:spPr>
          <a:xfrm>
            <a:off x="5944320" y="3378600"/>
            <a:ext cx="472320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4729d"/>
                </a:solidFill>
                <a:latin typeface="poppins-bold"/>
                <a:ea typeface="poppins-bold"/>
              </a:rPr>
              <a:t>How is AppArmor different from seccomp?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标题 1"/>
          <p:cNvSpPr/>
          <p:nvPr/>
        </p:nvSpPr>
        <p:spPr>
          <a:xfrm>
            <a:off x="4987440" y="4776120"/>
            <a:ext cx="496908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3d73b"/>
                </a:solidFill>
                <a:latin typeface="poppins-bold"/>
                <a:ea typeface="poppins-bold"/>
              </a:rPr>
              <a:t>Which namespace is responsible for isolating process IDs?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标题 1"/>
          <p:cNvSpPr/>
          <p:nvPr/>
        </p:nvSpPr>
        <p:spPr>
          <a:xfrm>
            <a:off x="6903720" y="1954440"/>
            <a:ext cx="423396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aacf"/>
                </a:solidFill>
                <a:latin typeface="poppins-bold"/>
                <a:ea typeface="poppins-bold"/>
              </a:rPr>
              <a:t>What is the purpose of seccomp in Docker containers?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标题 1"/>
          <p:cNvSpPr/>
          <p:nvPr/>
        </p:nvSpPr>
        <p:spPr>
          <a:xfrm>
            <a:off x="5407560" y="2226240"/>
            <a:ext cx="396000" cy="452160"/>
          </a:xfrm>
          <a:custGeom>
            <a:avLst/>
            <a:gdLst>
              <a:gd name="textAreaLeft" fmla="*/ 0 w 396000"/>
              <a:gd name="textAreaRight" fmla="*/ 396360 w 396000"/>
              <a:gd name="textAreaTop" fmla="*/ 0 h 452160"/>
              <a:gd name="textAreaBottom" fmla="*/ 452520 h 45216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标题 1"/>
          <p:cNvSpPr/>
          <p:nvPr/>
        </p:nvSpPr>
        <p:spPr>
          <a:xfrm>
            <a:off x="4346640" y="3622320"/>
            <a:ext cx="452160" cy="426240"/>
          </a:xfrm>
          <a:custGeom>
            <a:avLst/>
            <a:gdLst>
              <a:gd name="textAreaLeft" fmla="*/ 0 w 452160"/>
              <a:gd name="textAreaRight" fmla="*/ 452520 w 452160"/>
              <a:gd name="textAreaTop" fmla="*/ 0 h 426240"/>
              <a:gd name="textAreaBottom" fmla="*/ 426600 h 42624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标题 1"/>
          <p:cNvSpPr/>
          <p:nvPr/>
        </p:nvSpPr>
        <p:spPr>
          <a:xfrm>
            <a:off x="3342960" y="4917240"/>
            <a:ext cx="452160" cy="452160"/>
          </a:xfrm>
          <a:custGeom>
            <a:avLst/>
            <a:gdLst>
              <a:gd name="textAreaLeft" fmla="*/ 0 w 452160"/>
              <a:gd name="textAreaRight" fmla="*/ 452520 w 452160"/>
              <a:gd name="textAreaTop" fmla="*/ 0 h 452160"/>
              <a:gd name="textAreaBottom" fmla="*/ 452520 h 45216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34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35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标题 1"/>
          <p:cNvSpPr/>
          <p:nvPr/>
        </p:nvSpPr>
        <p:spPr>
          <a:xfrm>
            <a:off x="3347640" y="2882520"/>
            <a:ext cx="958320" cy="39844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8" name="标题 1"/>
          <p:cNvSpPr/>
          <p:nvPr/>
        </p:nvSpPr>
        <p:spPr>
          <a:xfrm>
            <a:off x="2319120" y="4241520"/>
            <a:ext cx="958320" cy="263196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9" name="标题 1"/>
          <p:cNvSpPr/>
          <p:nvPr/>
        </p:nvSpPr>
        <p:spPr>
          <a:xfrm>
            <a:off x="1266840" y="5557320"/>
            <a:ext cx="958320" cy="130032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标题 1"/>
          <p:cNvSpPr/>
          <p:nvPr/>
        </p:nvSpPr>
        <p:spPr>
          <a:xfrm>
            <a:off x="3342960" y="1853280"/>
            <a:ext cx="3106440" cy="1440720"/>
          </a:xfrm>
          <a:custGeom>
            <a:avLst/>
            <a:gdLst>
              <a:gd name="textAreaLeft" fmla="*/ 0 w 3106440"/>
              <a:gd name="textAreaRight" fmla="*/ 3106800 w 3106440"/>
              <a:gd name="textAreaTop" fmla="*/ 0 h 1440720"/>
              <a:gd name="textAreaBottom" fmla="*/ 1441080 h 144072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22aacf"/>
              </a:gs>
              <a:gs pos="100000">
                <a:srgbClr val="3bbcdf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标题 1"/>
          <p:cNvSpPr/>
          <p:nvPr/>
        </p:nvSpPr>
        <p:spPr>
          <a:xfrm>
            <a:off x="2314440" y="3219840"/>
            <a:ext cx="3106440" cy="1440720"/>
          </a:xfrm>
          <a:custGeom>
            <a:avLst/>
            <a:gdLst>
              <a:gd name="textAreaLeft" fmla="*/ 0 w 3106440"/>
              <a:gd name="textAreaRight" fmla="*/ 3106800 w 3106440"/>
              <a:gd name="textAreaTop" fmla="*/ 0 h 1440720"/>
              <a:gd name="textAreaBottom" fmla="*/ 1441080 h 144072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14729d"/>
              </a:gs>
              <a:gs pos="100000">
                <a:srgbClr val="1a92c9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2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标题 1"/>
          <p:cNvSpPr/>
          <p:nvPr/>
        </p:nvSpPr>
        <p:spPr>
          <a:xfrm>
            <a:off x="1262160" y="4536000"/>
            <a:ext cx="3106440" cy="1440720"/>
          </a:xfrm>
          <a:custGeom>
            <a:avLst/>
            <a:gdLst>
              <a:gd name="textAreaLeft" fmla="*/ 0 w 3106440"/>
              <a:gd name="textAreaRight" fmla="*/ 3106800 w 3106440"/>
              <a:gd name="textAreaTop" fmla="*/ 0 h 1440720"/>
              <a:gd name="textAreaBottom" fmla="*/ 1441080 h 144072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b3d73b"/>
              </a:gs>
              <a:gs pos="100000">
                <a:srgbClr val="bedd58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3">
                <a:lumMod val="50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标题 1"/>
          <p:cNvSpPr/>
          <p:nvPr/>
        </p:nvSpPr>
        <p:spPr>
          <a:xfrm>
            <a:off x="5954400" y="3848040"/>
            <a:ext cx="47088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Poppins"/>
                <a:ea typeface="Poppins"/>
              </a:rPr>
              <a:t>AppArmor restricts file access/paths; seccomp restricts syscalls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标题 1"/>
          <p:cNvSpPr/>
          <p:nvPr/>
        </p:nvSpPr>
        <p:spPr>
          <a:xfrm>
            <a:off x="5944320" y="3378600"/>
            <a:ext cx="472320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4729d"/>
                </a:solidFill>
                <a:latin typeface="poppins-bold"/>
                <a:ea typeface="poppins-bold"/>
              </a:rPr>
              <a:t>How is AppArmor different from seccomp?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标题 1"/>
          <p:cNvSpPr/>
          <p:nvPr/>
        </p:nvSpPr>
        <p:spPr>
          <a:xfrm>
            <a:off x="4993920" y="5250960"/>
            <a:ext cx="49629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Poppins"/>
                <a:ea typeface="Poppins"/>
              </a:rPr>
              <a:t>PID namespace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标题 1"/>
          <p:cNvSpPr/>
          <p:nvPr/>
        </p:nvSpPr>
        <p:spPr>
          <a:xfrm>
            <a:off x="4987440" y="4776120"/>
            <a:ext cx="496908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3d73b"/>
                </a:solidFill>
                <a:latin typeface="poppins-bold"/>
                <a:ea typeface="poppins-bold"/>
              </a:rPr>
              <a:t>Which namespace is responsible for isolating process IDs?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标题 1"/>
          <p:cNvSpPr/>
          <p:nvPr/>
        </p:nvSpPr>
        <p:spPr>
          <a:xfrm>
            <a:off x="6902280" y="2444040"/>
            <a:ext cx="42321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Poppins"/>
                <a:ea typeface="Poppins"/>
              </a:rPr>
              <a:t>To restrict syscalls and reduce kernel attack surface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标题 1"/>
          <p:cNvSpPr/>
          <p:nvPr/>
        </p:nvSpPr>
        <p:spPr>
          <a:xfrm>
            <a:off x="6903720" y="1954440"/>
            <a:ext cx="423396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aacf"/>
                </a:solidFill>
                <a:latin typeface="poppins-bold"/>
                <a:ea typeface="poppins-bold"/>
              </a:rPr>
              <a:t>What is the purpose of seccomp in Docker containers?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标题 1"/>
          <p:cNvSpPr/>
          <p:nvPr/>
        </p:nvSpPr>
        <p:spPr>
          <a:xfrm>
            <a:off x="5407560" y="2226240"/>
            <a:ext cx="396000" cy="452160"/>
          </a:xfrm>
          <a:custGeom>
            <a:avLst/>
            <a:gdLst>
              <a:gd name="textAreaLeft" fmla="*/ 0 w 396000"/>
              <a:gd name="textAreaRight" fmla="*/ 396360 w 396000"/>
              <a:gd name="textAreaTop" fmla="*/ 0 h 452160"/>
              <a:gd name="textAreaBottom" fmla="*/ 452520 h 45216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标题 1"/>
          <p:cNvSpPr/>
          <p:nvPr/>
        </p:nvSpPr>
        <p:spPr>
          <a:xfrm>
            <a:off x="4346640" y="3622320"/>
            <a:ext cx="452160" cy="426240"/>
          </a:xfrm>
          <a:custGeom>
            <a:avLst/>
            <a:gdLst>
              <a:gd name="textAreaLeft" fmla="*/ 0 w 452160"/>
              <a:gd name="textAreaRight" fmla="*/ 452520 w 452160"/>
              <a:gd name="textAreaTop" fmla="*/ 0 h 426240"/>
              <a:gd name="textAreaBottom" fmla="*/ 426600 h 42624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标题 1"/>
          <p:cNvSpPr/>
          <p:nvPr/>
        </p:nvSpPr>
        <p:spPr>
          <a:xfrm>
            <a:off x="3342960" y="4917240"/>
            <a:ext cx="452160" cy="452160"/>
          </a:xfrm>
          <a:custGeom>
            <a:avLst/>
            <a:gdLst>
              <a:gd name="textAreaLeft" fmla="*/ 0 w 452160"/>
              <a:gd name="textAreaRight" fmla="*/ 452520 w 452160"/>
              <a:gd name="textAreaTop" fmla="*/ 0 h 452160"/>
              <a:gd name="textAreaBottom" fmla="*/ 452520 h 45216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54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55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标题 1"/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7" name="" descr=""/>
          <p:cNvPicPr/>
          <p:nvPr/>
        </p:nvPicPr>
        <p:blipFill>
          <a:blip r:embed="rId1"/>
          <a:stretch/>
        </p:blipFill>
        <p:spPr>
          <a:xfrm flipH="1">
            <a:off x="244440" y="1775880"/>
            <a:ext cx="4569840" cy="4281840"/>
          </a:xfrm>
          <a:prstGeom prst="rect">
            <a:avLst/>
          </a:prstGeom>
          <a:ln w="0">
            <a:noFill/>
          </a:ln>
        </p:spPr>
      </p:pic>
      <p:sp>
        <p:nvSpPr>
          <p:cNvPr id="758" name="标题 1"/>
          <p:cNvSpPr/>
          <p:nvPr/>
        </p:nvSpPr>
        <p:spPr>
          <a:xfrm>
            <a:off x="802800" y="568440"/>
            <a:ext cx="736272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Lab &amp; Hands-on 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标题 1"/>
          <p:cNvSpPr/>
          <p:nvPr/>
        </p:nvSpPr>
        <p:spPr>
          <a:xfrm>
            <a:off x="5245200" y="2916360"/>
            <a:ext cx="6387120" cy="26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Securing Docker Containers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标题 1"/>
          <p:cNvSpPr/>
          <p:nvPr/>
        </p:nvSpPr>
        <p:spPr>
          <a:xfrm>
            <a:off x="5527440" y="1635480"/>
            <a:ext cx="317196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Part-06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2" name="" descr=""/>
          <p:cNvPicPr/>
          <p:nvPr/>
        </p:nvPicPr>
        <p:blipFill>
          <a:blip r:embed="rId1"/>
          <a:stretch/>
        </p:blipFill>
        <p:spPr>
          <a:xfrm>
            <a:off x="6336360" y="800280"/>
            <a:ext cx="5611320" cy="5257440"/>
          </a:xfrm>
          <a:prstGeom prst="rect">
            <a:avLst/>
          </a:prstGeom>
          <a:ln w="0">
            <a:noFill/>
          </a:ln>
        </p:spPr>
      </p:pic>
      <p:sp>
        <p:nvSpPr>
          <p:cNvPr id="763" name="标题 1"/>
          <p:cNvSpPr/>
          <p:nvPr/>
        </p:nvSpPr>
        <p:spPr>
          <a:xfrm>
            <a:off x="585000" y="1553040"/>
            <a:ext cx="5563080" cy="24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6500" spc="-1" strike="noStrike">
                <a:solidFill>
                  <a:srgbClr val="262626"/>
                </a:solidFill>
                <a:latin typeface="poppins-bold"/>
                <a:ea typeface="poppins-bold"/>
              </a:rPr>
              <a:t>Thanks</a:t>
            </a:r>
            <a:endParaRPr b="0" lang="en-IN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标题 1"/>
          <p:cNvSpPr/>
          <p:nvPr/>
        </p:nvSpPr>
        <p:spPr>
          <a:xfrm>
            <a:off x="585000" y="4323240"/>
            <a:ext cx="4545720" cy="772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latin typeface="Poppins"/>
                <a:ea typeface="Poppins"/>
              </a:rPr>
              <a:t>Karthikeyan Vaiyapuri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/>
          <p:nvPr/>
        </p:nvSpPr>
        <p:spPr>
          <a:xfrm>
            <a:off x="-88920" y="-7632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标题 1"/>
          <p:cNvSpPr/>
          <p:nvPr/>
        </p:nvSpPr>
        <p:spPr>
          <a:xfrm>
            <a:off x="1013760" y="663840"/>
            <a:ext cx="242964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Main Components: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标题 1"/>
          <p:cNvSpPr/>
          <p:nvPr/>
        </p:nvSpPr>
        <p:spPr>
          <a:xfrm>
            <a:off x="574920" y="1742760"/>
            <a:ext cx="2495880" cy="1547640"/>
          </a:xfrm>
          <a:prstGeom prst="wedgeRectCallout">
            <a:avLst>
              <a:gd name="adj1" fmla="val -37592"/>
              <a:gd name="adj2" fmla="val 59608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标题 1"/>
          <p:cNvSpPr/>
          <p:nvPr/>
        </p:nvSpPr>
        <p:spPr>
          <a:xfrm>
            <a:off x="755280" y="1878120"/>
            <a:ext cx="2821320" cy="15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Docker CLI: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Frontend interface for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users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标题 1"/>
          <p:cNvSpPr/>
          <p:nvPr/>
        </p:nvSpPr>
        <p:spPr>
          <a:xfrm>
            <a:off x="1739520" y="3977280"/>
            <a:ext cx="3029400" cy="1878480"/>
          </a:xfrm>
          <a:prstGeom prst="wedgeRectCallout">
            <a:avLst>
              <a:gd name="adj1" fmla="val -37775"/>
              <a:gd name="adj2" fmla="val 60195"/>
            </a:avLst>
          </a:prstGeom>
          <a:solidFill>
            <a:schemeClr val="accent1"/>
          </a:solidFill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标题 1"/>
          <p:cNvSpPr/>
          <p:nvPr/>
        </p:nvSpPr>
        <p:spPr>
          <a:xfrm>
            <a:off x="1843560" y="4113360"/>
            <a:ext cx="2821320" cy="15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Engine: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daemon (dockerd):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Manages images,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containers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Container runtime: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(default: runc)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标题 1"/>
          <p:cNvSpPr/>
          <p:nvPr/>
        </p:nvSpPr>
        <p:spPr>
          <a:xfrm>
            <a:off x="3755160" y="1145160"/>
            <a:ext cx="3029400" cy="1878480"/>
          </a:xfrm>
          <a:prstGeom prst="wedgeRectCallout">
            <a:avLst>
              <a:gd name="adj1" fmla="val -37592"/>
              <a:gd name="adj2" fmla="val 59608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标题 1"/>
          <p:cNvSpPr/>
          <p:nvPr/>
        </p:nvSpPr>
        <p:spPr>
          <a:xfrm>
            <a:off x="3859200" y="1281240"/>
            <a:ext cx="2821320" cy="15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Container: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Actual running process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isolated by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namespaces/cgroups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Docker Architecture Summary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3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4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80880" y="3390840"/>
            <a:ext cx="736200" cy="7362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rcRect l="11754" t="0" r="20005" b="0"/>
          <a:stretch/>
        </p:blipFill>
        <p:spPr>
          <a:xfrm>
            <a:off x="1335960" y="5978160"/>
            <a:ext cx="682920" cy="56052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rcRect l="23131" t="30371" r="23098" b="30506"/>
          <a:stretch/>
        </p:blipFill>
        <p:spPr>
          <a:xfrm>
            <a:off x="3476520" y="3189240"/>
            <a:ext cx="847440" cy="616680"/>
          </a:xfrm>
          <a:prstGeom prst="rect">
            <a:avLst/>
          </a:prstGeom>
          <a:ln w="0">
            <a:noFill/>
          </a:ln>
        </p:spPr>
      </p:pic>
      <p:sp>
        <p:nvSpPr>
          <p:cNvPr id="58" name="标题 1"/>
          <p:cNvSpPr/>
          <p:nvPr/>
        </p:nvSpPr>
        <p:spPr>
          <a:xfrm>
            <a:off x="9258480" y="1143000"/>
            <a:ext cx="1409400" cy="49500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标题 1"/>
          <p:cNvSpPr/>
          <p:nvPr/>
        </p:nvSpPr>
        <p:spPr>
          <a:xfrm>
            <a:off x="9296280" y="1305720"/>
            <a:ext cx="126972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CLI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标题 1"/>
          <p:cNvSpPr/>
          <p:nvPr/>
        </p:nvSpPr>
        <p:spPr>
          <a:xfrm>
            <a:off x="8661240" y="2082960"/>
            <a:ext cx="2539800" cy="68544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标题 1"/>
          <p:cNvSpPr/>
          <p:nvPr/>
        </p:nvSpPr>
        <p:spPr>
          <a:xfrm>
            <a:off x="8826480" y="2224080"/>
            <a:ext cx="22093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Daemon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(dockerd + containerd)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标题 1"/>
          <p:cNvSpPr/>
          <p:nvPr/>
        </p:nvSpPr>
        <p:spPr>
          <a:xfrm>
            <a:off x="9220320" y="3162240"/>
            <a:ext cx="1333080" cy="54576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标题 1"/>
          <p:cNvSpPr/>
          <p:nvPr/>
        </p:nvSpPr>
        <p:spPr>
          <a:xfrm>
            <a:off x="9258480" y="3265200"/>
            <a:ext cx="12697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runc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(OCI runtime)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标题 1"/>
          <p:cNvSpPr/>
          <p:nvPr/>
        </p:nvSpPr>
        <p:spPr>
          <a:xfrm>
            <a:off x="9080640" y="4152960"/>
            <a:ext cx="1701360" cy="91404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标题 1"/>
          <p:cNvSpPr/>
          <p:nvPr/>
        </p:nvSpPr>
        <p:spPr>
          <a:xfrm>
            <a:off x="9296280" y="4238280"/>
            <a:ext cx="126972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Linux Kernel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-Namespace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-Cgroups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-Overlay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标题 1"/>
          <p:cNvSpPr/>
          <p:nvPr/>
        </p:nvSpPr>
        <p:spPr>
          <a:xfrm>
            <a:off x="8699400" y="5511960"/>
            <a:ext cx="2539800" cy="60912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标题 1"/>
          <p:cNvSpPr/>
          <p:nvPr/>
        </p:nvSpPr>
        <p:spPr>
          <a:xfrm>
            <a:off x="9144000" y="5725440"/>
            <a:ext cx="180288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Containerized Process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标题 1"/>
          <p:cNvSpPr/>
          <p:nvPr/>
        </p:nvSpPr>
        <p:spPr>
          <a:xfrm>
            <a:off x="9791640" y="1752480"/>
            <a:ext cx="346320" cy="26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>
                <a:alpha val="10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标题 1"/>
          <p:cNvSpPr/>
          <p:nvPr/>
        </p:nvSpPr>
        <p:spPr>
          <a:xfrm>
            <a:off x="9791640" y="2832120"/>
            <a:ext cx="346320" cy="26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>
                <a:alpha val="10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标题 1"/>
          <p:cNvSpPr/>
          <p:nvPr/>
        </p:nvSpPr>
        <p:spPr>
          <a:xfrm>
            <a:off x="9791640" y="3797280"/>
            <a:ext cx="346320" cy="26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>
                <a:alpha val="10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标题 1"/>
          <p:cNvSpPr/>
          <p:nvPr/>
        </p:nvSpPr>
        <p:spPr>
          <a:xfrm>
            <a:off x="9791640" y="5156280"/>
            <a:ext cx="346320" cy="26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>
                <a:alpha val="10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Docker architecture - different 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4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5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755800" y="1257480"/>
            <a:ext cx="6235200" cy="46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标题 1"/>
          <p:cNvSpPr/>
          <p:nvPr/>
        </p:nvSpPr>
        <p:spPr>
          <a:xfrm>
            <a:off x="5412240" y="3000240"/>
            <a:ext cx="1353960" cy="1353960"/>
          </a:xfrm>
          <a:prstGeom prst="roundRect">
            <a:avLst>
              <a:gd name="adj" fmla="val 7500"/>
            </a:avLst>
          </a:prstGeom>
          <a:gradFill rotWithShape="0">
            <a:gsLst>
              <a:gs pos="1000">
                <a:srgbClr val="14729d"/>
              </a:gs>
              <a:gs pos="100000">
                <a:srgbClr val="4eb8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2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标题 1"/>
          <p:cNvSpPr/>
          <p:nvPr/>
        </p:nvSpPr>
        <p:spPr>
          <a:xfrm>
            <a:off x="5828040" y="3394080"/>
            <a:ext cx="522720" cy="566280"/>
          </a:xfrm>
          <a:custGeom>
            <a:avLst/>
            <a:gdLst>
              <a:gd name="textAreaLeft" fmla="*/ 0 w 522720"/>
              <a:gd name="textAreaRight" fmla="*/ 523080 w 522720"/>
              <a:gd name="textAreaTop" fmla="*/ 0 h 566280"/>
              <a:gd name="textAreaBottom" fmla="*/ 566640 h 566280"/>
            </a:gdLst>
            <a:ahLst/>
            <a:rect l="textAreaLeft" t="textAreaTop" r="textAreaRight" b="textAreaBottom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标题 1"/>
          <p:cNvSpPr/>
          <p:nvPr/>
        </p:nvSpPr>
        <p:spPr>
          <a:xfrm>
            <a:off x="6140520" y="1543320"/>
            <a:ext cx="1353960" cy="1353960"/>
          </a:xfrm>
          <a:prstGeom prst="roundRect">
            <a:avLst>
              <a:gd name="adj" fmla="val 7500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标题 1"/>
          <p:cNvSpPr/>
          <p:nvPr/>
        </p:nvSpPr>
        <p:spPr>
          <a:xfrm>
            <a:off x="6579360" y="1948320"/>
            <a:ext cx="475920" cy="543600"/>
          </a:xfrm>
          <a:custGeom>
            <a:avLst/>
            <a:gdLst>
              <a:gd name="textAreaLeft" fmla="*/ 0 w 475920"/>
              <a:gd name="textAreaRight" fmla="*/ 476280 w 475920"/>
              <a:gd name="textAreaTop" fmla="*/ 0 h 543600"/>
              <a:gd name="textAreaBottom" fmla="*/ 543960 h 54360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标题 1"/>
          <p:cNvSpPr/>
          <p:nvPr/>
        </p:nvSpPr>
        <p:spPr>
          <a:xfrm>
            <a:off x="4684320" y="1543320"/>
            <a:ext cx="1353960" cy="1353960"/>
          </a:xfrm>
          <a:prstGeom prst="roundRect">
            <a:avLst>
              <a:gd name="adj" fmla="val 7500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标题 1"/>
          <p:cNvSpPr/>
          <p:nvPr/>
        </p:nvSpPr>
        <p:spPr>
          <a:xfrm>
            <a:off x="5068080" y="1926720"/>
            <a:ext cx="586800" cy="586800"/>
          </a:xfrm>
          <a:custGeom>
            <a:avLst/>
            <a:gdLst>
              <a:gd name="textAreaLeft" fmla="*/ 0 w 586800"/>
              <a:gd name="textAreaRight" fmla="*/ 587160 w 586800"/>
              <a:gd name="textAreaTop" fmla="*/ 0 h 586800"/>
              <a:gd name="textAreaBottom" fmla="*/ 587160 h 58680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标题 1"/>
          <p:cNvSpPr/>
          <p:nvPr/>
        </p:nvSpPr>
        <p:spPr>
          <a:xfrm>
            <a:off x="660240" y="1130400"/>
            <a:ext cx="367632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Namespaces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标题 1"/>
          <p:cNvSpPr/>
          <p:nvPr/>
        </p:nvSpPr>
        <p:spPr>
          <a:xfrm>
            <a:off x="7842240" y="1130400"/>
            <a:ext cx="3676320" cy="8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Control Groups (cgroups)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标题 1"/>
          <p:cNvSpPr/>
          <p:nvPr/>
        </p:nvSpPr>
        <p:spPr>
          <a:xfrm>
            <a:off x="660240" y="2007360"/>
            <a:ext cx="367632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isolate what a process can see.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标题 1"/>
          <p:cNvSpPr/>
          <p:nvPr/>
        </p:nvSpPr>
        <p:spPr>
          <a:xfrm>
            <a:off x="3654360" y="4333680"/>
            <a:ext cx="520020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Union Filesystems (OverlayFS)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标题 1"/>
          <p:cNvSpPr/>
          <p:nvPr/>
        </p:nvSpPr>
        <p:spPr>
          <a:xfrm>
            <a:off x="4619520" y="5923080"/>
            <a:ext cx="3650760" cy="5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Eﬃcient storage + fast deploys.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标题 1"/>
          <p:cNvSpPr/>
          <p:nvPr/>
        </p:nvSpPr>
        <p:spPr>
          <a:xfrm>
            <a:off x="7842240" y="2007360"/>
            <a:ext cx="367632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limits what resources it can use.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Examples: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Core Building Blocks of Container Isolation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2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93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94" name="标题 1"/>
          <p:cNvSpPr/>
          <p:nvPr/>
        </p:nvSpPr>
        <p:spPr>
          <a:xfrm>
            <a:off x="8184960" y="2502360"/>
            <a:ext cx="266040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i="1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Limit memory: memory.max = 256MB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CPU shares: cpu.shares = 1024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i="1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Block device throttling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标题 1"/>
          <p:cNvSpPr/>
          <p:nvPr/>
        </p:nvSpPr>
        <p:spPr>
          <a:xfrm>
            <a:off x="7842240" y="3137400"/>
            <a:ext cx="367632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Docker automatically sets these limits per container using the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--memory, --cpus, etc., ﬂags.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标题 1"/>
          <p:cNvSpPr/>
          <p:nvPr/>
        </p:nvSpPr>
        <p:spPr>
          <a:xfrm>
            <a:off x="4784760" y="5542200"/>
            <a:ext cx="4527360" cy="4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- Common base layers (e.g. Ubuntu) are shared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- Only changes are stored in top read-write layer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标题 1"/>
          <p:cNvSpPr/>
          <p:nvPr/>
        </p:nvSpPr>
        <p:spPr>
          <a:xfrm>
            <a:off x="4619520" y="5008680"/>
            <a:ext cx="3650760" cy="5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Docker images use layered ﬁlesystems so that: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8" name=""/>
          <p:cNvGraphicFramePr/>
          <p:nvPr/>
        </p:nvGraphicFramePr>
        <p:xfrm>
          <a:off x="581040" y="2370960"/>
          <a:ext cx="3856320" cy="2781720"/>
        </p:xfrm>
        <a:graphic>
          <a:graphicData uri="http://schemas.openxmlformats.org/drawingml/2006/table">
            <a:tbl>
              <a:tblPr/>
              <a:tblGrid>
                <a:gridCol w="902520"/>
                <a:gridCol w="295380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Namespace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Isolates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477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pid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Process IDs (each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container has PID 1)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mnt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Filesystems and mount points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Network interfaces and stacks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ipc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Interprocess communication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uts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Hostname and domain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and group IDs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cgroup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(not isolation, but grouping mechanism)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/>
          <p:nvPr/>
        </p:nvSpPr>
        <p:spPr>
          <a:xfrm flipH="1"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 flipH="1">
            <a:off x="244440" y="1775880"/>
            <a:ext cx="4569840" cy="4281840"/>
          </a:xfrm>
          <a:prstGeom prst="rect">
            <a:avLst/>
          </a:prstGeom>
          <a:ln w="0">
            <a:noFill/>
          </a:ln>
        </p:spPr>
      </p:pic>
      <p:sp>
        <p:nvSpPr>
          <p:cNvPr id="101" name="标题 1"/>
          <p:cNvSpPr/>
          <p:nvPr/>
        </p:nvSpPr>
        <p:spPr>
          <a:xfrm>
            <a:off x="447480" y="568440"/>
            <a:ext cx="1151568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Security Best Practices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标题 1"/>
          <p:cNvSpPr/>
          <p:nvPr/>
        </p:nvSpPr>
        <p:spPr>
          <a:xfrm>
            <a:off x="5245200" y="3729240"/>
            <a:ext cx="6387120" cy="18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Introduction to container security fundamentals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标题 1"/>
          <p:cNvSpPr/>
          <p:nvPr/>
        </p:nvSpPr>
        <p:spPr>
          <a:xfrm>
            <a:off x="7356240" y="2067120"/>
            <a:ext cx="317196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Part-01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标题 1"/>
          <p:cNvSpPr/>
          <p:nvPr/>
        </p:nvSpPr>
        <p:spPr>
          <a:xfrm>
            <a:off x="660240" y="1451880"/>
            <a:ext cx="3488760" cy="409608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标题 1"/>
          <p:cNvSpPr/>
          <p:nvPr/>
        </p:nvSpPr>
        <p:spPr>
          <a:xfrm>
            <a:off x="790200" y="1617480"/>
            <a:ext cx="3244320" cy="41943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标题 1"/>
          <p:cNvSpPr/>
          <p:nvPr/>
        </p:nvSpPr>
        <p:spPr>
          <a:xfrm>
            <a:off x="978120" y="1742040"/>
            <a:ext cx="8319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n>
                  <a:solidFill>
                    <a:srgbClr val="3860f4"/>
                  </a:solidFill>
                </a:ln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标题 1"/>
          <p:cNvSpPr/>
          <p:nvPr/>
        </p:nvSpPr>
        <p:spPr>
          <a:xfrm>
            <a:off x="978120" y="3139560"/>
            <a:ext cx="28904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Containers are Just process.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标题 1"/>
          <p:cNvSpPr/>
          <p:nvPr/>
        </p:nvSpPr>
        <p:spPr>
          <a:xfrm>
            <a:off x="3812760" y="1720080"/>
            <a:ext cx="111960" cy="1105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标题 1"/>
          <p:cNvSpPr/>
          <p:nvPr/>
        </p:nvSpPr>
        <p:spPr>
          <a:xfrm>
            <a:off x="978120" y="2355480"/>
            <a:ext cx="289044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Containers are Just process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标题 1"/>
          <p:cNvSpPr/>
          <p:nvPr/>
        </p:nvSpPr>
        <p:spPr>
          <a:xfrm>
            <a:off x="4337640" y="1451880"/>
            <a:ext cx="3488760" cy="409608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标题 1"/>
          <p:cNvSpPr/>
          <p:nvPr/>
        </p:nvSpPr>
        <p:spPr>
          <a:xfrm>
            <a:off x="4467240" y="1617480"/>
            <a:ext cx="3244320" cy="41943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cap="sq" w="12700">
            <a:solidFill>
              <a:srgbClr val="14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标题 1"/>
          <p:cNvSpPr/>
          <p:nvPr/>
        </p:nvSpPr>
        <p:spPr>
          <a:xfrm>
            <a:off x="4655160" y="1742040"/>
            <a:ext cx="8319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n>
                  <a:solidFill>
                    <a:srgbClr val="89c700"/>
                  </a:solidFill>
                </a:ln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标题 1"/>
          <p:cNvSpPr/>
          <p:nvPr/>
        </p:nvSpPr>
        <p:spPr>
          <a:xfrm>
            <a:off x="4655160" y="3139560"/>
            <a:ext cx="28904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Default Docker Behavior Isn't Always Secure.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标题 1"/>
          <p:cNvSpPr/>
          <p:nvPr/>
        </p:nvSpPr>
        <p:spPr>
          <a:xfrm>
            <a:off x="7489800" y="1720080"/>
            <a:ext cx="111960" cy="11052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标题 1"/>
          <p:cNvSpPr/>
          <p:nvPr/>
        </p:nvSpPr>
        <p:spPr>
          <a:xfrm>
            <a:off x="4655160" y="2355480"/>
            <a:ext cx="289044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Default Docker Behavior Isn't Always Secure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标题 1"/>
          <p:cNvSpPr/>
          <p:nvPr/>
        </p:nvSpPr>
        <p:spPr>
          <a:xfrm>
            <a:off x="8029800" y="1451880"/>
            <a:ext cx="3488760" cy="409608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标题 1"/>
          <p:cNvSpPr/>
          <p:nvPr/>
        </p:nvSpPr>
        <p:spPr>
          <a:xfrm>
            <a:off x="8159400" y="1617480"/>
            <a:ext cx="3244320" cy="41943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标题 1"/>
          <p:cNvSpPr/>
          <p:nvPr/>
        </p:nvSpPr>
        <p:spPr>
          <a:xfrm>
            <a:off x="8347320" y="1742040"/>
            <a:ext cx="8319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n>
                  <a:solidFill>
                    <a:srgbClr val="3860f4"/>
                  </a:solidFill>
                </a:ln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标题 1"/>
          <p:cNvSpPr/>
          <p:nvPr/>
        </p:nvSpPr>
        <p:spPr>
          <a:xfrm>
            <a:off x="8347320" y="3139560"/>
            <a:ext cx="28904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Containers Multiply Risk Quickly.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标题 1"/>
          <p:cNvSpPr/>
          <p:nvPr/>
        </p:nvSpPr>
        <p:spPr>
          <a:xfrm>
            <a:off x="11181960" y="1720080"/>
            <a:ext cx="111960" cy="1105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标题 1"/>
          <p:cNvSpPr/>
          <p:nvPr/>
        </p:nvSpPr>
        <p:spPr>
          <a:xfrm>
            <a:off x="8347320" y="2355480"/>
            <a:ext cx="289044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Containers Multiply Risk Quickly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标题 1"/>
          <p:cNvSpPr/>
          <p:nvPr/>
        </p:nvSpPr>
        <p:spPr>
          <a:xfrm>
            <a:off x="541440" y="228600"/>
            <a:ext cx="1112472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Do Containers Need Dedicated Security?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标题 1"/>
          <p:cNvSpPr/>
          <p:nvPr/>
        </p:nvSpPr>
        <p:spPr>
          <a:xfrm flipH="1" flipV="1">
            <a:off x="293400" y="289440"/>
            <a:ext cx="172800" cy="124560"/>
          </a:xfrm>
          <a:custGeom>
            <a:avLst/>
            <a:gdLst>
              <a:gd name="textAreaLeft" fmla="*/ 360 w 172800"/>
              <a:gd name="textAreaRight" fmla="*/ 173520 w 172800"/>
              <a:gd name="textAreaTop" fmla="*/ 360 h 124560"/>
              <a:gd name="textAreaBottom" fmla="*/ 125280 h 12456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5" name="标题 1"/>
          <p:cNvCxnSpPr/>
          <p:nvPr/>
        </p:nvCxnSpPr>
        <p:spPr>
          <a:xfrm>
            <a:off x="293040" y="781560"/>
            <a:ext cx="11899080" cy="36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26" name="标题 1"/>
          <p:cNvCxnSpPr/>
          <p:nvPr/>
        </p:nvCxnSpPr>
        <p:spPr>
          <a:xfrm>
            <a:off x="293040" y="842400"/>
            <a:ext cx="11899080" cy="36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aacf"/>
      </a:accent1>
      <a:accent2>
        <a:srgbClr val="14729d"/>
      </a:accent2>
      <a:accent3>
        <a:srgbClr val="b3d73b"/>
      </a:accent3>
      <a:accent4>
        <a:srgbClr val="cae0eb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 pitchFamily="0" charset="1"/>
        <a:ea typeface=""/>
        <a:cs typeface=""/>
      </a:majorFont>
      <a:minorFont>
        <a:latin typeface="等线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2025-07-14T22:58:12Z</dcterms:modified>
  <cp:revision>1</cp:revision>
  <dc:subject/>
  <dc:title/>
</cp:coreProperties>
</file>