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9.png" ContentType="image/png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8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notesMasterIdLst>
    <p:notesMasterId r:id="rId19"/>
  </p:notes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notesMaster" Target="notesMasters/notesMaster1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33" Type="http://schemas.openxmlformats.org/officeDocument/2006/relationships/slide" Target="slides/slide14.xml"/><Relationship Id="rId34" Type="http://schemas.openxmlformats.org/officeDocument/2006/relationships/slide" Target="slides/slide15.xml"/><Relationship Id="rId35" Type="http://schemas.openxmlformats.org/officeDocument/2006/relationships/slide" Target="slides/slide16.xml"/><Relationship Id="rId36" Type="http://schemas.openxmlformats.org/officeDocument/2006/relationships/slide" Target="slides/slide17.xml"/><Relationship Id="rId37" Type="http://schemas.openxmlformats.org/officeDocument/2006/relationships/slide" Target="slides/slide18.xml"/><Relationship Id="rId38" Type="http://schemas.openxmlformats.org/officeDocument/2006/relationships/slide" Target="slides/slide19.xml"/><Relationship Id="rId39" Type="http://schemas.openxmlformats.org/officeDocument/2006/relationships/slide" Target="slides/slide20.xml"/><Relationship Id="rId40" Type="http://schemas.openxmlformats.org/officeDocument/2006/relationships/slide" Target="slides/slide21.xml"/><Relationship Id="rId41" Type="http://schemas.openxmlformats.org/officeDocument/2006/relationships/slide" Target="slides/slide22.xml"/><Relationship Id="rId42" Type="http://schemas.openxmlformats.org/officeDocument/2006/relationships/slide" Target="slides/slide23.xml"/><Relationship Id="rId43" Type="http://schemas.openxmlformats.org/officeDocument/2006/relationships/slide" Target="slides/slide24.xml"/><Relationship Id="rId44" Type="http://schemas.openxmlformats.org/officeDocument/2006/relationships/slide" Target="slides/slide25.xml"/><Relationship Id="rId45" Type="http://schemas.openxmlformats.org/officeDocument/2006/relationships/slide" Target="slides/slide26.xml"/><Relationship Id="rId4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75DA9DB-BAF9-4DEE-9E6F-5DEE0BD35952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5EF396-4157-48AB-B1C7-AF7B678F30D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763538-3923-4AF2-A386-91C822D0FCF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399D03-2E1F-4C93-BA4B-5CA27B85471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2D932B-72E2-486E-8C11-7243A342F02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E0A970-B695-4A88-9DB4-D0A25A2F208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BA4976-EB41-43F5-AD81-A1EE0998F1F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7CEAC8-5F1B-4681-A302-DB8B56829FD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9AEFA2-FFF0-427F-AB2E-A4255D36994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0EFF07-A7EF-4C72-93BE-233D564B470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7118E1-61A4-4AE1-9F2C-946D6AC9176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0809E5-D980-434D-84D5-AE5C22B0A46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70C2E5-E09F-424D-96D6-E0F2CF07188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4CF982-6F3D-4281-8BC0-DC75ADC5649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DAB64F-7471-4BE2-B616-A0E83F16CDE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D75F66-433D-4417-8B53-4E9F3F2EEF3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5CE31D-E3DC-4648-A3BF-747E58E870A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E69B71-C858-4E9F-ABE0-D58BA724564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D53DC5-E774-4387-A171-7460CADD9EC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16F444-0AC7-4C54-B611-6DFB524FFA8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4FFA5D-BD31-46D1-9B8F-D00CB8D8A69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206767-4F3B-409C-9E75-1CB74DED20A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ADE326-702E-4C83-AE56-845BA8D0E79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D76FAC-EE6A-4D1A-85E2-CD027A8A8BE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B44BBF-6C4C-47E7-9941-DA76B631961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813691-FE48-47D7-B832-DF624867C07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9D895A-36A3-4633-BD0E-3DAF803DF24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8 mast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7 mast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1c0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6e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1c0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6e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1c0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6e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1c0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6e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1c0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6e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1c0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6e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1c0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6e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1c0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6e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1c0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6e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1c0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6e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1c0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6e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1c0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6e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1c0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6e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1c0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6e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1c0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6e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1c0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6e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1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0"/>
          <p:cNvSpPr/>
          <p:nvPr/>
        </p:nvSpPr>
        <p:spPr>
          <a:xfrm>
            <a:off x="793800" y="2192760"/>
            <a:ext cx="13042080" cy="14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Advanced Kubernetes Concepts</a:t>
            </a:r>
            <a:endParaRPr b="0" lang="en-IN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 1"/>
          <p:cNvSpPr/>
          <p:nvPr/>
        </p:nvSpPr>
        <p:spPr>
          <a:xfrm>
            <a:off x="793800" y="4063680"/>
            <a:ext cx="130420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Total Duration: 3 Hours (180 minutes)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 2"/>
          <p:cNvSpPr/>
          <p:nvPr/>
        </p:nvSpPr>
        <p:spPr>
          <a:xfrm>
            <a:off x="793800" y="4766760"/>
            <a:ext cx="8978040" cy="5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450"/>
              </a:lnSpc>
              <a:tabLst>
                <a:tab algn="l" pos="0"/>
              </a:tabLst>
            </a:pPr>
            <a:r>
              <a:rPr b="0" lang="en-US" sz="355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Architecture, Networking, and Scheduling</a:t>
            </a:r>
            <a:endParaRPr b="0" lang="en-IN" sz="3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 3"/>
          <p:cNvSpPr/>
          <p:nvPr/>
        </p:nvSpPr>
        <p:spPr>
          <a:xfrm>
            <a:off x="793800" y="5673960"/>
            <a:ext cx="130420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Presenter: Karthikeyan Vaiyapuri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 0"/>
          <p:cNvSpPr/>
          <p:nvPr/>
        </p:nvSpPr>
        <p:spPr>
          <a:xfrm>
            <a:off x="637560" y="786240"/>
            <a:ext cx="3729960" cy="2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Control Plane Components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 1"/>
          <p:cNvSpPr/>
          <p:nvPr/>
        </p:nvSpPr>
        <p:spPr>
          <a:xfrm>
            <a:off x="637560" y="1435320"/>
            <a:ext cx="1335456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403011"/>
                </a:solidFill>
                <a:latin typeface="Brygada 1918"/>
                <a:ea typeface="Brygada 1918"/>
              </a:rPr>
              <a:t>The Control Plane manages the state of the cluster. Its components are critical for cluster operations.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Shape 2"/>
          <p:cNvSpPr/>
          <p:nvPr/>
        </p:nvSpPr>
        <p:spPr>
          <a:xfrm>
            <a:off x="637560" y="1931760"/>
            <a:ext cx="13354560" cy="1094760"/>
          </a:xfrm>
          <a:prstGeom prst="roundRect">
            <a:avLst>
              <a:gd name="adj" fmla="val 24943"/>
            </a:avLst>
          </a:prstGeom>
          <a:noFill/>
          <a:ln w="22860">
            <a:solidFill>
              <a:srgbClr val="626c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Shape 3"/>
          <p:cNvSpPr/>
          <p:nvPr/>
        </p:nvSpPr>
        <p:spPr>
          <a:xfrm>
            <a:off x="660600" y="1954800"/>
            <a:ext cx="727920" cy="1049040"/>
          </a:xfrm>
          <a:prstGeom prst="roundRect">
            <a:avLst>
              <a:gd name="adj" fmla="val 33736"/>
            </a:avLst>
          </a:prstGeom>
          <a:solidFill>
            <a:srgbClr val="626c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Text 4"/>
          <p:cNvSpPr/>
          <p:nvPr/>
        </p:nvSpPr>
        <p:spPr>
          <a:xfrm>
            <a:off x="884160" y="2308680"/>
            <a:ext cx="27252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tabLst>
                <a:tab algn="l" pos="0"/>
              </a:tabLst>
            </a:pPr>
            <a:r>
              <a:rPr b="0" lang="en-US" sz="2150" spc="-1" strike="noStrike">
                <a:solidFill>
                  <a:srgbClr val="ffffff"/>
                </a:solidFill>
                <a:latin typeface="Brygada 1918 Semi Bold"/>
                <a:ea typeface="Brygada 1918 Semi Bold"/>
              </a:rPr>
              <a:t>1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 5"/>
          <p:cNvSpPr/>
          <p:nvPr/>
        </p:nvSpPr>
        <p:spPr>
          <a:xfrm>
            <a:off x="1571400" y="2136960"/>
            <a:ext cx="3027600" cy="2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API Server (kube-apiserver):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 6"/>
          <p:cNvSpPr/>
          <p:nvPr/>
        </p:nvSpPr>
        <p:spPr>
          <a:xfrm>
            <a:off x="1571400" y="2530800"/>
            <a:ext cx="1239804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403011"/>
                </a:solidFill>
                <a:latin typeface="Brygada 1918"/>
                <a:ea typeface="Brygada 1918"/>
              </a:rPr>
              <a:t>The front-end for the control plane. It exposes the Kubernetes API, which is how users, management devices, and CLIs interact with the cluster.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Shape 7"/>
          <p:cNvSpPr/>
          <p:nvPr/>
        </p:nvSpPr>
        <p:spPr>
          <a:xfrm>
            <a:off x="637560" y="3209400"/>
            <a:ext cx="13354560" cy="1094760"/>
          </a:xfrm>
          <a:prstGeom prst="roundRect">
            <a:avLst>
              <a:gd name="adj" fmla="val 24943"/>
            </a:avLst>
          </a:prstGeom>
          <a:noFill/>
          <a:ln w="22860">
            <a:solidFill>
              <a:srgbClr val="8379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Shape 8"/>
          <p:cNvSpPr/>
          <p:nvPr/>
        </p:nvSpPr>
        <p:spPr>
          <a:xfrm>
            <a:off x="660600" y="3232440"/>
            <a:ext cx="727920" cy="1049040"/>
          </a:xfrm>
          <a:prstGeom prst="roundRect">
            <a:avLst>
              <a:gd name="adj" fmla="val 33736"/>
            </a:avLst>
          </a:prstGeom>
          <a:solidFill>
            <a:srgbClr val="8379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Text 9"/>
          <p:cNvSpPr/>
          <p:nvPr/>
        </p:nvSpPr>
        <p:spPr>
          <a:xfrm>
            <a:off x="884160" y="3586320"/>
            <a:ext cx="27252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tabLst>
                <a:tab algn="l" pos="0"/>
              </a:tabLst>
            </a:pPr>
            <a:r>
              <a:rPr b="0" lang="en-US" sz="2150" spc="-1" strike="noStrike">
                <a:solidFill>
                  <a:srgbClr val="ffffff"/>
                </a:solidFill>
                <a:latin typeface="Brygada 1918 Semi Bold"/>
                <a:ea typeface="Brygada 1918 Semi Bold"/>
              </a:rPr>
              <a:t>2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 10"/>
          <p:cNvSpPr/>
          <p:nvPr/>
        </p:nvSpPr>
        <p:spPr>
          <a:xfrm>
            <a:off x="1571400" y="3414600"/>
            <a:ext cx="2276280" cy="2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etcd: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 11"/>
          <p:cNvSpPr/>
          <p:nvPr/>
        </p:nvSpPr>
        <p:spPr>
          <a:xfrm>
            <a:off x="1571400" y="3808440"/>
            <a:ext cx="1239804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403011"/>
                </a:solidFill>
                <a:latin typeface="Brygada 1918"/>
                <a:ea typeface="Brygada 1918"/>
              </a:rPr>
              <a:t>A consistent and highly-available key-value store used as Kubernetes' backing store for all cluster data. Think of it as the cluster's database.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Shape 12"/>
          <p:cNvSpPr/>
          <p:nvPr/>
        </p:nvSpPr>
        <p:spPr>
          <a:xfrm>
            <a:off x="637560" y="4487040"/>
            <a:ext cx="13354560" cy="1386360"/>
          </a:xfrm>
          <a:prstGeom prst="roundRect">
            <a:avLst>
              <a:gd name="adj" fmla="val 19702"/>
            </a:avLst>
          </a:prstGeom>
          <a:noFill/>
          <a:ln w="22860">
            <a:solidFill>
              <a:srgbClr val="e8af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Shape 13"/>
          <p:cNvSpPr/>
          <p:nvPr/>
        </p:nvSpPr>
        <p:spPr>
          <a:xfrm>
            <a:off x="660600" y="4510080"/>
            <a:ext cx="727920" cy="1340640"/>
          </a:xfrm>
          <a:prstGeom prst="roundRect">
            <a:avLst>
              <a:gd name="adj" fmla="val 33736"/>
            </a:avLst>
          </a:prstGeom>
          <a:solidFill>
            <a:srgbClr val="e8af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 14"/>
          <p:cNvSpPr/>
          <p:nvPr/>
        </p:nvSpPr>
        <p:spPr>
          <a:xfrm>
            <a:off x="884160" y="5009760"/>
            <a:ext cx="27252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tabLst>
                <a:tab algn="l" pos="0"/>
              </a:tabLst>
            </a:pPr>
            <a:r>
              <a:rPr b="0" lang="en-US" sz="2150" spc="-1" strike="noStrike">
                <a:solidFill>
                  <a:srgbClr val="000000"/>
                </a:solidFill>
                <a:latin typeface="Brygada 1918 Semi Bold"/>
                <a:ea typeface="Brygada 1918 Semi Bold"/>
              </a:rPr>
              <a:t>3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 15"/>
          <p:cNvSpPr/>
          <p:nvPr/>
        </p:nvSpPr>
        <p:spPr>
          <a:xfrm>
            <a:off x="1571400" y="4692240"/>
            <a:ext cx="3026880" cy="2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Scheduler (kube-scheduler):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 16"/>
          <p:cNvSpPr/>
          <p:nvPr/>
        </p:nvSpPr>
        <p:spPr>
          <a:xfrm>
            <a:off x="1571400" y="5086080"/>
            <a:ext cx="12398040" cy="5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403011"/>
                </a:solidFill>
                <a:latin typeface="Brygada 1918"/>
                <a:ea typeface="Brygada 1918"/>
              </a:rPr>
              <a:t>Watches for newly created Pods with no assigned Node and selects a Node for them to run on based on resource requirements, policies, and affinity rules.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Shape 17"/>
          <p:cNvSpPr/>
          <p:nvPr/>
        </p:nvSpPr>
        <p:spPr>
          <a:xfrm>
            <a:off x="637560" y="6056280"/>
            <a:ext cx="13354560" cy="1386360"/>
          </a:xfrm>
          <a:prstGeom prst="roundRect">
            <a:avLst>
              <a:gd name="adj" fmla="val 19702"/>
            </a:avLst>
          </a:prstGeom>
          <a:noFill/>
          <a:ln w="22860">
            <a:solidFill>
              <a:srgbClr val="cc91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Shape 18"/>
          <p:cNvSpPr/>
          <p:nvPr/>
        </p:nvSpPr>
        <p:spPr>
          <a:xfrm>
            <a:off x="660600" y="6078960"/>
            <a:ext cx="727920" cy="1340640"/>
          </a:xfrm>
          <a:prstGeom prst="roundRect">
            <a:avLst>
              <a:gd name="adj" fmla="val 33736"/>
            </a:avLst>
          </a:prstGeom>
          <a:solidFill>
            <a:srgbClr val="cc91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Text 19"/>
          <p:cNvSpPr/>
          <p:nvPr/>
        </p:nvSpPr>
        <p:spPr>
          <a:xfrm>
            <a:off x="884160" y="6579000"/>
            <a:ext cx="27252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tabLst>
                <a:tab algn="l" pos="0"/>
              </a:tabLst>
            </a:pPr>
            <a:r>
              <a:rPr b="0" lang="en-US" sz="2150" spc="-1" strike="noStrike">
                <a:solidFill>
                  <a:srgbClr val="000000"/>
                </a:solidFill>
                <a:latin typeface="Brygada 1918 Semi Bold"/>
                <a:ea typeface="Brygada 1918 Semi Bold"/>
              </a:rPr>
              <a:t>4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 20"/>
          <p:cNvSpPr/>
          <p:nvPr/>
        </p:nvSpPr>
        <p:spPr>
          <a:xfrm>
            <a:off x="1571400" y="6261120"/>
            <a:ext cx="5126040" cy="2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Controller Manager (kube-controller-manager):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 21"/>
          <p:cNvSpPr/>
          <p:nvPr/>
        </p:nvSpPr>
        <p:spPr>
          <a:xfrm>
            <a:off x="1571400" y="6655320"/>
            <a:ext cx="12398040" cy="5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403011"/>
                </a:solidFill>
                <a:latin typeface="Brygada 1918"/>
                <a:ea typeface="Brygada 1918"/>
              </a:rPr>
              <a:t>Runs controller processes. These controllers watch the state of the cluster and work to move the current state towards the desired state. (e.g., Node controller, Replication controller).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 0"/>
          <p:cNvSpPr/>
          <p:nvPr/>
        </p:nvSpPr>
        <p:spPr>
          <a:xfrm>
            <a:off x="793800" y="1833480"/>
            <a:ext cx="45414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Worker Node Components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 1"/>
          <p:cNvSpPr/>
          <p:nvPr/>
        </p:nvSpPr>
        <p:spPr>
          <a:xfrm>
            <a:off x="793800" y="2641320"/>
            <a:ext cx="130420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Worker Nodes are where your application Pods are scheduled and run.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Shape 2"/>
          <p:cNvSpPr/>
          <p:nvPr/>
        </p:nvSpPr>
        <p:spPr>
          <a:xfrm>
            <a:off x="793800" y="3259440"/>
            <a:ext cx="4195800" cy="3135960"/>
          </a:xfrm>
          <a:prstGeom prst="roundRect">
            <a:avLst>
              <a:gd name="adj" fmla="val 10847"/>
            </a:avLst>
          </a:prstGeom>
          <a:solidFill>
            <a:srgbClr val="626c3b"/>
          </a:solidFill>
          <a:ln w="7620">
            <a:solidFill>
              <a:srgbClr val="7b855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Text 3"/>
          <p:cNvSpPr/>
          <p:nvPr/>
        </p:nvSpPr>
        <p:spPr>
          <a:xfrm>
            <a:off x="1028160" y="349380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Brygada 1918 Semi Bold"/>
                <a:ea typeface="Brygada 1918 Semi Bold"/>
              </a:rPr>
              <a:t>Kubelet: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 4"/>
          <p:cNvSpPr/>
          <p:nvPr/>
        </p:nvSpPr>
        <p:spPr>
          <a:xfrm>
            <a:off x="1028160" y="3984480"/>
            <a:ext cx="3726720" cy="18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ffffff"/>
                </a:solidFill>
                <a:latin typeface="Brygada 1918"/>
                <a:ea typeface="Brygada 1918"/>
              </a:rPr>
              <a:t>An agent that runs on each Node. It ensures that containers described in PodSpecs are running and healthy. It communicates with the API server.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Shape 5"/>
          <p:cNvSpPr/>
          <p:nvPr/>
        </p:nvSpPr>
        <p:spPr>
          <a:xfrm>
            <a:off x="5217120" y="3259440"/>
            <a:ext cx="4195800" cy="3135960"/>
          </a:xfrm>
          <a:prstGeom prst="roundRect">
            <a:avLst>
              <a:gd name="adj" fmla="val 10847"/>
            </a:avLst>
          </a:prstGeom>
          <a:solidFill>
            <a:srgbClr val="83792e"/>
          </a:solidFill>
          <a:ln w="7620">
            <a:solidFill>
              <a:srgbClr val="9c924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Text 6"/>
          <p:cNvSpPr/>
          <p:nvPr/>
        </p:nvSpPr>
        <p:spPr>
          <a:xfrm>
            <a:off x="5451480" y="349380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Brygada 1918 Semi Bold"/>
                <a:ea typeface="Brygada 1918 Semi Bold"/>
              </a:rPr>
              <a:t>Kube-proxy: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 7"/>
          <p:cNvSpPr/>
          <p:nvPr/>
        </p:nvSpPr>
        <p:spPr>
          <a:xfrm>
            <a:off x="5451480" y="3984480"/>
            <a:ext cx="3726720" cy="21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ffffff"/>
                </a:solidFill>
                <a:latin typeface="Brygada 1918"/>
                <a:ea typeface="Brygada 1918"/>
              </a:rPr>
              <a:t>A network proxy that runs on each Node. It maintains network rules on nodes and enables network communication to your Pods from network sessions inside or outside of your cluster.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Shape 8"/>
          <p:cNvSpPr/>
          <p:nvPr/>
        </p:nvSpPr>
        <p:spPr>
          <a:xfrm>
            <a:off x="9640080" y="3259440"/>
            <a:ext cx="4195800" cy="3135960"/>
          </a:xfrm>
          <a:prstGeom prst="roundRect">
            <a:avLst>
              <a:gd name="adj" fmla="val 10847"/>
            </a:avLst>
          </a:prstGeom>
          <a:solidFill>
            <a:srgbClr val="e8af3b"/>
          </a:solidFill>
          <a:ln w="7620">
            <a:solidFill>
              <a:srgbClr val="ce952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 9"/>
          <p:cNvSpPr/>
          <p:nvPr/>
        </p:nvSpPr>
        <p:spPr>
          <a:xfrm>
            <a:off x="9874440" y="349380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Brygada 1918 Semi Bold"/>
                <a:ea typeface="Brygada 1918 Semi Bold"/>
              </a:rPr>
              <a:t>Container Runtime: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 10"/>
          <p:cNvSpPr/>
          <p:nvPr/>
        </p:nvSpPr>
        <p:spPr>
          <a:xfrm>
            <a:off x="9874440" y="3984480"/>
            <a:ext cx="3726720" cy="18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000000"/>
                </a:solidFill>
                <a:latin typeface="Brygada 1918"/>
                <a:ea typeface="Brygada 1918"/>
              </a:rPr>
              <a:t>The software responsible for running containers. Kubernetes supports several container runtimes, such as </a:t>
            </a:r>
            <a:r>
              <a:rPr b="1" lang="en-US" sz="1750" spc="-1" strike="noStrike">
                <a:solidFill>
                  <a:srgbClr val="000000"/>
                </a:solidFill>
                <a:latin typeface="Brygada 1918"/>
                <a:ea typeface="Brygada 1918"/>
              </a:rPr>
              <a:t>containerd</a:t>
            </a:r>
            <a:r>
              <a:rPr b="0" lang="en-US" sz="1750" spc="-1" strike="noStrike">
                <a:solidFill>
                  <a:srgbClr val="000000"/>
                </a:solidFill>
                <a:latin typeface="Brygada 1918"/>
                <a:ea typeface="Brygada 1918"/>
              </a:rPr>
              <a:t>, </a:t>
            </a:r>
            <a:r>
              <a:rPr b="1" lang="en-US" sz="1750" spc="-1" strike="noStrike">
                <a:solidFill>
                  <a:srgbClr val="000000"/>
                </a:solidFill>
                <a:latin typeface="Brygada 1918"/>
                <a:ea typeface="Brygada 1918"/>
              </a:rPr>
              <a:t>CRI-O</a:t>
            </a:r>
            <a:r>
              <a:rPr b="0" lang="en-US" sz="1750" spc="-1" strike="noStrike">
                <a:solidFill>
                  <a:srgbClr val="000000"/>
                </a:solidFill>
                <a:latin typeface="Brygada 1918"/>
                <a:ea typeface="Brygada 1918"/>
              </a:rPr>
              <a:t>, and historically, </a:t>
            </a:r>
            <a:r>
              <a:rPr b="1" lang="en-US" sz="1750" spc="-1" strike="noStrike">
                <a:solidFill>
                  <a:srgbClr val="000000"/>
                </a:solidFill>
                <a:latin typeface="Brygada 1918"/>
                <a:ea typeface="Brygada 1918"/>
              </a:rPr>
              <a:t>Docker</a:t>
            </a:r>
            <a:r>
              <a:rPr b="0" lang="en-US" sz="1750" spc="-1" strike="noStrike">
                <a:solidFill>
                  <a:srgbClr val="000000"/>
                </a:solidFill>
                <a:latin typeface="Brygada 1918"/>
                <a:ea typeface="Brygada 1918"/>
              </a:rPr>
              <a:t>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 0"/>
          <p:cNvSpPr/>
          <p:nvPr/>
        </p:nvSpPr>
        <p:spPr>
          <a:xfrm>
            <a:off x="620640" y="487440"/>
            <a:ext cx="353664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How It All Works Together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Image 0" descr="preencoded.png"/>
          <p:cNvPicPr/>
          <p:nvPr/>
        </p:nvPicPr>
        <p:blipFill>
          <a:blip r:embed="rId1"/>
          <a:stretch/>
        </p:blipFill>
        <p:spPr>
          <a:xfrm>
            <a:off x="620640" y="1119240"/>
            <a:ext cx="885960" cy="1063080"/>
          </a:xfrm>
          <a:prstGeom prst="rect">
            <a:avLst/>
          </a:prstGeom>
          <a:ln w="0">
            <a:noFill/>
          </a:ln>
        </p:spPr>
      </p:pic>
      <p:sp>
        <p:nvSpPr>
          <p:cNvPr id="188" name="Text 1"/>
          <p:cNvSpPr/>
          <p:nvPr/>
        </p:nvSpPr>
        <p:spPr>
          <a:xfrm>
            <a:off x="1684440" y="1296360"/>
            <a:ext cx="221580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User Request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 2"/>
          <p:cNvSpPr/>
          <p:nvPr/>
        </p:nvSpPr>
        <p:spPr>
          <a:xfrm>
            <a:off x="1684440" y="1679760"/>
            <a:ext cx="1232460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tabLst>
                <a:tab algn="l" pos="0"/>
              </a:tabLst>
            </a:pPr>
            <a:r>
              <a:rPr b="0" lang="en-US" sz="1350" spc="-1" strike="noStrike">
                <a:solidFill>
                  <a:srgbClr val="403011"/>
                </a:solidFill>
                <a:latin typeface="Brygada 1918"/>
                <a:ea typeface="Brygada 1918"/>
              </a:rPr>
              <a:t>A user (or CI/CD system) sends a request to the </a:t>
            </a:r>
            <a:r>
              <a:rPr b="1" lang="en-US" sz="1350" spc="-1" strike="noStrike">
                <a:solidFill>
                  <a:srgbClr val="403011"/>
                </a:solidFill>
                <a:latin typeface="Brygada 1918"/>
                <a:ea typeface="Brygada 1918"/>
              </a:rPr>
              <a:t>API Server</a:t>
            </a:r>
            <a:r>
              <a:rPr b="0" lang="en-US" sz="1350" spc="-1" strike="noStrike">
                <a:solidFill>
                  <a:srgbClr val="403011"/>
                </a:solidFill>
                <a:latin typeface="Brygada 1918"/>
                <a:ea typeface="Brygada 1918"/>
              </a:rPr>
              <a:t> to create a new Pod (e.g., using kubectl apply -f pod.yaml).</a:t>
            </a:r>
            <a:endParaRPr b="0" lang="en-IN" sz="13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Image 1" descr="preencoded.png"/>
          <p:cNvPicPr/>
          <p:nvPr/>
        </p:nvPicPr>
        <p:blipFill>
          <a:blip r:embed="rId2"/>
          <a:stretch/>
        </p:blipFill>
        <p:spPr>
          <a:xfrm>
            <a:off x="620640" y="2183040"/>
            <a:ext cx="885960" cy="1063080"/>
          </a:xfrm>
          <a:prstGeom prst="rect">
            <a:avLst/>
          </a:prstGeom>
          <a:ln w="0">
            <a:noFill/>
          </a:ln>
        </p:spPr>
      </p:pic>
      <p:sp>
        <p:nvSpPr>
          <p:cNvPr id="191" name="Text 3"/>
          <p:cNvSpPr/>
          <p:nvPr/>
        </p:nvSpPr>
        <p:spPr>
          <a:xfrm>
            <a:off x="1684440" y="2360520"/>
            <a:ext cx="221580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API Server &amp; etcd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 4"/>
          <p:cNvSpPr/>
          <p:nvPr/>
        </p:nvSpPr>
        <p:spPr>
          <a:xfrm>
            <a:off x="1684440" y="2743920"/>
            <a:ext cx="1232460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tabLst>
                <a:tab algn="l" pos="0"/>
              </a:tabLst>
            </a:pPr>
            <a:r>
              <a:rPr b="0" lang="en-US" sz="1350" spc="-1" strike="noStrike">
                <a:solidFill>
                  <a:srgbClr val="403011"/>
                </a:solidFill>
                <a:latin typeface="Brygada 1918"/>
                <a:ea typeface="Brygada 1918"/>
              </a:rPr>
              <a:t>The API Server authenticates the request and writes the Pod's configuration to </a:t>
            </a:r>
            <a:r>
              <a:rPr b="1" lang="en-US" sz="1350" spc="-1" strike="noStrike">
                <a:solidFill>
                  <a:srgbClr val="403011"/>
                </a:solidFill>
                <a:latin typeface="Brygada 1918"/>
                <a:ea typeface="Brygada 1918"/>
              </a:rPr>
              <a:t>etcd</a:t>
            </a:r>
            <a:r>
              <a:rPr b="0" lang="en-US" sz="1350" spc="-1" strike="noStrike">
                <a:solidFill>
                  <a:srgbClr val="403011"/>
                </a:solidFill>
                <a:latin typeface="Brygada 1918"/>
                <a:ea typeface="Brygada 1918"/>
              </a:rPr>
              <a:t>.</a:t>
            </a:r>
            <a:endParaRPr b="0" lang="en-IN" sz="13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Image 2" descr="preencoded.png"/>
          <p:cNvPicPr/>
          <p:nvPr/>
        </p:nvPicPr>
        <p:blipFill>
          <a:blip r:embed="rId3"/>
          <a:stretch/>
        </p:blipFill>
        <p:spPr>
          <a:xfrm>
            <a:off x="620640" y="3247200"/>
            <a:ext cx="885960" cy="1304280"/>
          </a:xfrm>
          <a:prstGeom prst="rect">
            <a:avLst/>
          </a:prstGeom>
          <a:ln w="0">
            <a:noFill/>
          </a:ln>
        </p:spPr>
      </p:pic>
      <p:sp>
        <p:nvSpPr>
          <p:cNvPr id="194" name="Text 5"/>
          <p:cNvSpPr/>
          <p:nvPr/>
        </p:nvSpPr>
        <p:spPr>
          <a:xfrm>
            <a:off x="1684440" y="3424320"/>
            <a:ext cx="237492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Scheduler Assignment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Text 6"/>
          <p:cNvSpPr/>
          <p:nvPr/>
        </p:nvSpPr>
        <p:spPr>
          <a:xfrm>
            <a:off x="1684440" y="3807720"/>
            <a:ext cx="12324600" cy="5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00"/>
              </a:lnSpc>
              <a:tabLst>
                <a:tab algn="l" pos="0"/>
              </a:tabLst>
            </a:pPr>
            <a:r>
              <a:rPr b="0" lang="en-US" sz="1350" spc="-1" strike="noStrike">
                <a:solidFill>
                  <a:srgbClr val="403011"/>
                </a:solidFill>
                <a:latin typeface="Brygada 1918"/>
                <a:ea typeface="Brygada 1918"/>
              </a:rPr>
              <a:t>The </a:t>
            </a:r>
            <a:r>
              <a:rPr b="1" lang="en-US" sz="1350" spc="-1" strike="noStrike">
                <a:solidFill>
                  <a:srgbClr val="403011"/>
                </a:solidFill>
                <a:latin typeface="Brygada 1918"/>
                <a:ea typeface="Brygada 1918"/>
              </a:rPr>
              <a:t>Scheduler</a:t>
            </a:r>
            <a:r>
              <a:rPr b="0" lang="en-US" sz="1350" spc="-1" strike="noStrike">
                <a:solidFill>
                  <a:srgbClr val="403011"/>
                </a:solidFill>
                <a:latin typeface="Brygada 1918"/>
                <a:ea typeface="Brygada 1918"/>
              </a:rPr>
              <a:t> sees the new Pod with no assigned Node. It evaluates all Worker Nodes and assigns the Pod to a suitable one. It updates the Pod's definition in etcd via the API server.</a:t>
            </a:r>
            <a:endParaRPr b="0" lang="en-IN" sz="13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Image 3" descr="preencoded.png"/>
          <p:cNvPicPr/>
          <p:nvPr/>
        </p:nvPicPr>
        <p:blipFill>
          <a:blip r:embed="rId4"/>
          <a:stretch/>
        </p:blipFill>
        <p:spPr>
          <a:xfrm>
            <a:off x="620640" y="4552200"/>
            <a:ext cx="885960" cy="1063080"/>
          </a:xfrm>
          <a:prstGeom prst="rect">
            <a:avLst/>
          </a:prstGeom>
          <a:ln w="0">
            <a:noFill/>
          </a:ln>
        </p:spPr>
      </p:pic>
      <p:sp>
        <p:nvSpPr>
          <p:cNvPr id="197" name="Text 7"/>
          <p:cNvSpPr/>
          <p:nvPr/>
        </p:nvSpPr>
        <p:spPr>
          <a:xfrm>
            <a:off x="1684440" y="4729680"/>
            <a:ext cx="221580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Kubelet Action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 8"/>
          <p:cNvSpPr/>
          <p:nvPr/>
        </p:nvSpPr>
        <p:spPr>
          <a:xfrm>
            <a:off x="1684440" y="5113080"/>
            <a:ext cx="1232460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tabLst>
                <a:tab algn="l" pos="0"/>
              </a:tabLst>
            </a:pPr>
            <a:r>
              <a:rPr b="0" lang="en-US" sz="1350" spc="-1" strike="noStrike">
                <a:solidFill>
                  <a:srgbClr val="403011"/>
                </a:solidFill>
                <a:latin typeface="Brygada 1918"/>
                <a:ea typeface="Brygada 1918"/>
              </a:rPr>
              <a:t>The </a:t>
            </a:r>
            <a:r>
              <a:rPr b="1" lang="en-US" sz="1350" spc="-1" strike="noStrike">
                <a:solidFill>
                  <a:srgbClr val="403011"/>
                </a:solidFill>
                <a:latin typeface="Brygada 1918"/>
                <a:ea typeface="Brygada 1918"/>
              </a:rPr>
              <a:t>Kubelet</a:t>
            </a:r>
            <a:r>
              <a:rPr b="0" lang="en-US" sz="1350" spc="-1" strike="noStrike">
                <a:solidFill>
                  <a:srgbClr val="403011"/>
                </a:solidFill>
                <a:latin typeface="Brygada 1918"/>
                <a:ea typeface="Brygada 1918"/>
              </a:rPr>
              <a:t> on the assigned Node sees the Pod is assigned to it.</a:t>
            </a:r>
            <a:endParaRPr b="0" lang="en-IN" sz="13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Image 4" descr="preencoded.png"/>
          <p:cNvPicPr/>
          <p:nvPr/>
        </p:nvPicPr>
        <p:blipFill>
          <a:blip r:embed="rId5"/>
          <a:stretch/>
        </p:blipFill>
        <p:spPr>
          <a:xfrm>
            <a:off x="620640" y="5616000"/>
            <a:ext cx="885960" cy="1063080"/>
          </a:xfrm>
          <a:prstGeom prst="rect">
            <a:avLst/>
          </a:prstGeom>
          <a:ln w="0">
            <a:noFill/>
          </a:ln>
        </p:spPr>
      </p:pic>
      <p:sp>
        <p:nvSpPr>
          <p:cNvPr id="200" name="Text 9"/>
          <p:cNvSpPr/>
          <p:nvPr/>
        </p:nvSpPr>
        <p:spPr>
          <a:xfrm>
            <a:off x="1684440" y="5793480"/>
            <a:ext cx="312876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Container Runtime Execution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 10"/>
          <p:cNvSpPr/>
          <p:nvPr/>
        </p:nvSpPr>
        <p:spPr>
          <a:xfrm>
            <a:off x="1684440" y="6176880"/>
            <a:ext cx="1232460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tabLst>
                <a:tab algn="l" pos="0"/>
              </a:tabLst>
            </a:pPr>
            <a:r>
              <a:rPr b="0" lang="en-US" sz="1350" spc="-1" strike="noStrike">
                <a:solidFill>
                  <a:srgbClr val="403011"/>
                </a:solidFill>
                <a:latin typeface="Brygada 1918"/>
                <a:ea typeface="Brygada 1918"/>
              </a:rPr>
              <a:t>The Kubelet instructs the </a:t>
            </a:r>
            <a:r>
              <a:rPr b="1" lang="en-US" sz="1350" spc="-1" strike="noStrike">
                <a:solidFill>
                  <a:srgbClr val="403011"/>
                </a:solidFill>
                <a:latin typeface="Brygada 1918"/>
                <a:ea typeface="Brygada 1918"/>
              </a:rPr>
              <a:t>Container Runtime</a:t>
            </a:r>
            <a:r>
              <a:rPr b="0" lang="en-US" sz="1350" spc="-1" strike="noStrike">
                <a:solidFill>
                  <a:srgbClr val="403011"/>
                </a:solidFill>
                <a:latin typeface="Brygada 1918"/>
                <a:ea typeface="Brygada 1918"/>
              </a:rPr>
              <a:t> to pull the required container images and start the containers.</a:t>
            </a:r>
            <a:endParaRPr b="0" lang="en-IN" sz="13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Image 5" descr="preencoded.png"/>
          <p:cNvPicPr/>
          <p:nvPr/>
        </p:nvPicPr>
        <p:blipFill>
          <a:blip r:embed="rId6"/>
          <a:stretch/>
        </p:blipFill>
        <p:spPr>
          <a:xfrm>
            <a:off x="620640" y="6680160"/>
            <a:ext cx="885960" cy="1063080"/>
          </a:xfrm>
          <a:prstGeom prst="rect">
            <a:avLst/>
          </a:prstGeom>
          <a:ln w="0">
            <a:noFill/>
          </a:ln>
        </p:spPr>
      </p:pic>
      <p:sp>
        <p:nvSpPr>
          <p:cNvPr id="203" name="Text 11"/>
          <p:cNvSpPr/>
          <p:nvPr/>
        </p:nvSpPr>
        <p:spPr>
          <a:xfrm>
            <a:off x="1684440" y="6857280"/>
            <a:ext cx="250740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Kube-proxy Networking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 12"/>
          <p:cNvSpPr/>
          <p:nvPr/>
        </p:nvSpPr>
        <p:spPr>
          <a:xfrm>
            <a:off x="1684440" y="7240680"/>
            <a:ext cx="1232460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403011"/>
                </a:solidFill>
                <a:latin typeface="Brygada 1918"/>
                <a:ea typeface="Brygada 1918"/>
              </a:rPr>
              <a:t>Kube-proxy</a:t>
            </a:r>
            <a:r>
              <a:rPr b="0" lang="en-US" sz="1350" spc="-1" strike="noStrike">
                <a:solidFill>
                  <a:srgbClr val="403011"/>
                </a:solidFill>
                <a:latin typeface="Brygada 1918"/>
                <a:ea typeface="Brygada 1918"/>
              </a:rPr>
              <a:t> updates the network rules on the Node to ensure the new Pod is reachable.</a:t>
            </a:r>
            <a:endParaRPr b="0" lang="en-IN" sz="13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 26"/>
          <p:cNvSpPr/>
          <p:nvPr/>
        </p:nvSpPr>
        <p:spPr>
          <a:xfrm>
            <a:off x="793800" y="3224520"/>
            <a:ext cx="340164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 27"/>
          <p:cNvSpPr/>
          <p:nvPr/>
        </p:nvSpPr>
        <p:spPr>
          <a:xfrm>
            <a:off x="793800" y="3876840"/>
            <a:ext cx="808452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3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Part 3: Networking in Kubernetes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 28"/>
          <p:cNvSpPr/>
          <p:nvPr/>
        </p:nvSpPr>
        <p:spPr>
          <a:xfrm>
            <a:off x="793800" y="4642200"/>
            <a:ext cx="130420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 29"/>
          <p:cNvSpPr/>
          <p:nvPr/>
        </p:nvSpPr>
        <p:spPr>
          <a:xfrm>
            <a:off x="793800" y="1182240"/>
            <a:ext cx="55753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The Kubernetes Networking Model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Shape 11"/>
          <p:cNvSpPr/>
          <p:nvPr/>
        </p:nvSpPr>
        <p:spPr>
          <a:xfrm>
            <a:off x="793800" y="2300040"/>
            <a:ext cx="8025840" cy="121320"/>
          </a:xfrm>
          <a:prstGeom prst="roundRect">
            <a:avLst>
              <a:gd name="adj" fmla="val 279070"/>
            </a:avLst>
          </a:prstGeom>
          <a:solidFill>
            <a:srgbClr val="626c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1400" bIns="414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Shape 15"/>
          <p:cNvSpPr/>
          <p:nvPr/>
        </p:nvSpPr>
        <p:spPr>
          <a:xfrm>
            <a:off x="4539960" y="2019960"/>
            <a:ext cx="679680" cy="679680"/>
          </a:xfrm>
          <a:prstGeom prst="roundRect">
            <a:avLst>
              <a:gd name="adj" fmla="val 134383"/>
            </a:avLst>
          </a:prstGeom>
          <a:solidFill>
            <a:srgbClr val="626c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Text 30"/>
          <p:cNvSpPr/>
          <p:nvPr/>
        </p:nvSpPr>
        <p:spPr>
          <a:xfrm>
            <a:off x="4744080" y="2190240"/>
            <a:ext cx="27144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399"/>
              </a:lnSpc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Brygada 1918 Semi Bold"/>
                <a:ea typeface="Brygada 1918 Semi Bold"/>
              </a:rPr>
              <a:t>1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 32"/>
          <p:cNvSpPr/>
          <p:nvPr/>
        </p:nvSpPr>
        <p:spPr>
          <a:xfrm>
            <a:off x="1051200" y="2811960"/>
            <a:ext cx="7588440" cy="43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Kubernetes imposes a fundamental set of requirements on any network implementation: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All Pods can communicate with all other Pods</a:t>
            </a: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 without NAT (Network Address Translation).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All Nodes can communicate with all Pods</a:t>
            </a: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 (and vice-versa) without NAT.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The IP address that a Pod sees itself as is the same IP address that others see it as.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Shape 19"/>
          <p:cNvSpPr/>
          <p:nvPr/>
        </p:nvSpPr>
        <p:spPr>
          <a:xfrm>
            <a:off x="9360000" y="2289960"/>
            <a:ext cx="4195800" cy="121320"/>
          </a:xfrm>
          <a:prstGeom prst="roundRect">
            <a:avLst>
              <a:gd name="adj" fmla="val 279070"/>
            </a:avLst>
          </a:prstGeom>
          <a:solidFill>
            <a:srgbClr val="8379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1400" bIns="414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Shape 22"/>
          <p:cNvSpPr/>
          <p:nvPr/>
        </p:nvSpPr>
        <p:spPr>
          <a:xfrm>
            <a:off x="11117880" y="1980000"/>
            <a:ext cx="679680" cy="679680"/>
          </a:xfrm>
          <a:prstGeom prst="roundRect">
            <a:avLst>
              <a:gd name="adj" fmla="val 134383"/>
            </a:avLst>
          </a:prstGeom>
          <a:solidFill>
            <a:srgbClr val="8379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5" name="Text 34"/>
          <p:cNvSpPr/>
          <p:nvPr/>
        </p:nvSpPr>
        <p:spPr>
          <a:xfrm>
            <a:off x="11321640" y="2150280"/>
            <a:ext cx="27144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399"/>
              </a:lnSpc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Brygada 1918 Semi Bold"/>
                <a:ea typeface="Brygada 1918 Semi Bold"/>
              </a:rPr>
              <a:t>2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 36"/>
          <p:cNvSpPr/>
          <p:nvPr/>
        </p:nvSpPr>
        <p:spPr>
          <a:xfrm>
            <a:off x="9617040" y="2796840"/>
            <a:ext cx="368100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This creates a flat, clean network space where every Pod gets its own unique IP address across the entire cluster.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 31"/>
          <p:cNvSpPr/>
          <p:nvPr/>
        </p:nvSpPr>
        <p:spPr>
          <a:xfrm>
            <a:off x="793800" y="1833480"/>
            <a:ext cx="45414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CNI (Container Network Interface)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Shape 6"/>
          <p:cNvSpPr/>
          <p:nvPr/>
        </p:nvSpPr>
        <p:spPr>
          <a:xfrm>
            <a:off x="793800" y="2520000"/>
            <a:ext cx="3345840" cy="4679640"/>
          </a:xfrm>
          <a:prstGeom prst="roundRect">
            <a:avLst>
              <a:gd name="adj" fmla="val 10847"/>
            </a:avLst>
          </a:prstGeom>
          <a:solidFill>
            <a:srgbClr val="626c3b"/>
          </a:solidFill>
          <a:ln w="7620">
            <a:solidFill>
              <a:srgbClr val="7b855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Text 35"/>
          <p:cNvSpPr/>
          <p:nvPr/>
        </p:nvSpPr>
        <p:spPr>
          <a:xfrm>
            <a:off x="1028160" y="2869560"/>
            <a:ext cx="283464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Brygada 1918 Semi Bold"/>
                <a:ea typeface="Brygada 1918 Semi Bold"/>
              </a:rPr>
              <a:t>What is it?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 37"/>
          <p:cNvSpPr/>
          <p:nvPr/>
        </p:nvSpPr>
        <p:spPr>
          <a:xfrm>
            <a:off x="1028160" y="3601800"/>
            <a:ext cx="2931480" cy="270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750" spc="-1" strike="noStrike">
                <a:solidFill>
                  <a:srgbClr val="ffffff"/>
                </a:solidFill>
                <a:latin typeface="Brygada 1918"/>
                <a:ea typeface="Brygada 1918"/>
              </a:rPr>
              <a:t>CNI is a standard/specification for writing plugins to configure network interfaces for Linux containers.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Shape 9"/>
          <p:cNvSpPr/>
          <p:nvPr/>
        </p:nvSpPr>
        <p:spPr>
          <a:xfrm>
            <a:off x="4500000" y="2520000"/>
            <a:ext cx="5399640" cy="4679640"/>
          </a:xfrm>
          <a:prstGeom prst="roundRect">
            <a:avLst>
              <a:gd name="adj" fmla="val 10847"/>
            </a:avLst>
          </a:prstGeom>
          <a:solidFill>
            <a:srgbClr val="83792e"/>
          </a:solidFill>
          <a:ln w="7620">
            <a:solidFill>
              <a:srgbClr val="9c924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" name="Text 38"/>
          <p:cNvSpPr/>
          <p:nvPr/>
        </p:nvSpPr>
        <p:spPr>
          <a:xfrm>
            <a:off x="4895640" y="2869560"/>
            <a:ext cx="361008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Brygada 1918 Semi Bold"/>
                <a:ea typeface="Brygada 1918 Semi Bold"/>
              </a:rPr>
              <a:t>How it works?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 39"/>
          <p:cNvSpPr/>
          <p:nvPr/>
        </p:nvSpPr>
        <p:spPr>
          <a:xfrm>
            <a:off x="4895640" y="3601800"/>
            <a:ext cx="4745880" cy="32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750" spc="-1" strike="noStrike">
                <a:solidFill>
                  <a:srgbClr val="ffffff"/>
                </a:solidFill>
                <a:latin typeface="Brygada 1918"/>
                <a:ea typeface="Brygada 1918"/>
              </a:rPr>
              <a:t>When a Kubelet needs to set up networking for a new Pod, it calls a CNI plugin. The plugin is responsible for: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750" spc="-1" strike="noStrike">
                <a:solidFill>
                  <a:srgbClr val="ffffff"/>
                </a:solidFill>
                <a:latin typeface="Brygada 1918"/>
                <a:ea typeface="Brygada 1918"/>
              </a:rPr>
              <a:t>Assigning an IP address to the Pod's network interface.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750" spc="-1" strike="noStrike">
                <a:solidFill>
                  <a:srgbClr val="ffffff"/>
                </a:solidFill>
                <a:latin typeface="Brygada 1918"/>
                <a:ea typeface="Brygada 1918"/>
              </a:rPr>
              <a:t>Setting up the necessary routes to make the Pod reachable from other Pods and Nodes.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Shape 10"/>
          <p:cNvSpPr/>
          <p:nvPr/>
        </p:nvSpPr>
        <p:spPr>
          <a:xfrm>
            <a:off x="10289880" y="2520000"/>
            <a:ext cx="3546000" cy="4679640"/>
          </a:xfrm>
          <a:prstGeom prst="roundRect">
            <a:avLst>
              <a:gd name="adj" fmla="val 10847"/>
            </a:avLst>
          </a:prstGeom>
          <a:solidFill>
            <a:srgbClr val="e8af3b"/>
          </a:solidFill>
          <a:ln w="7620">
            <a:solidFill>
              <a:srgbClr val="ce952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Text 40"/>
          <p:cNvSpPr/>
          <p:nvPr/>
        </p:nvSpPr>
        <p:spPr>
          <a:xfrm>
            <a:off x="10487880" y="2869560"/>
            <a:ext cx="239580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Brygada 1918 Semi Bold"/>
                <a:ea typeface="Brygada 1918 Semi Bold"/>
              </a:rPr>
              <a:t>Popular CNI Plugins: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 41"/>
          <p:cNvSpPr/>
          <p:nvPr/>
        </p:nvSpPr>
        <p:spPr>
          <a:xfrm>
            <a:off x="10487880" y="3601800"/>
            <a:ext cx="3149640" cy="270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750" spc="-1" strike="noStrike">
                <a:solidFill>
                  <a:srgbClr val="000000"/>
                </a:solidFill>
                <a:latin typeface="Brygada 1918"/>
                <a:ea typeface="Brygada 1918"/>
              </a:rPr>
              <a:t>Calico,Flannel, Cilium, Weave Net. 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750" spc="-1" strike="noStrike">
                <a:solidFill>
                  <a:srgbClr val="000000"/>
                </a:solidFill>
                <a:latin typeface="Brygada 1918"/>
                <a:ea typeface="Brygada 1918"/>
              </a:rPr>
              <a:t>Each offers different features for performance, security, and network policy.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 33"/>
          <p:cNvSpPr/>
          <p:nvPr/>
        </p:nvSpPr>
        <p:spPr>
          <a:xfrm>
            <a:off x="793800" y="1563840"/>
            <a:ext cx="37836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Services: Exposing Your Application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 42"/>
          <p:cNvSpPr/>
          <p:nvPr/>
        </p:nvSpPr>
        <p:spPr>
          <a:xfrm>
            <a:off x="793800" y="2371680"/>
            <a:ext cx="13042080" cy="12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spcBef>
                <a:spcPts val="340"/>
              </a:spcBef>
              <a:spcAft>
                <a:spcPts val="142"/>
              </a:spcAft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Pods are ephemeral—they can be created and destroyed. 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849"/>
              </a:lnSpc>
              <a:spcBef>
                <a:spcPts val="340"/>
              </a:spcBef>
              <a:spcAft>
                <a:spcPts val="142"/>
              </a:spcAft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A </a:t>
            </a:r>
            <a:r>
              <a:rPr b="1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Service</a:t>
            </a: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 is an abstraction that defines a logical set of Pods and a policy by which to access them.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 44"/>
          <p:cNvSpPr/>
          <p:nvPr/>
        </p:nvSpPr>
        <p:spPr>
          <a:xfrm>
            <a:off x="793800" y="3607920"/>
            <a:ext cx="130420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Types of Services: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 45"/>
          <p:cNvSpPr/>
          <p:nvPr/>
        </p:nvSpPr>
        <p:spPr>
          <a:xfrm>
            <a:off x="1644120" y="436068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ClusterIP (default):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 46"/>
          <p:cNvSpPr/>
          <p:nvPr/>
        </p:nvSpPr>
        <p:spPr>
          <a:xfrm>
            <a:off x="1644120" y="4851000"/>
            <a:ext cx="330732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Exposes the Service on an internal IP in the cluster. This makes the Service only reachable from within the cluster.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Text 47"/>
          <p:cNvSpPr/>
          <p:nvPr/>
        </p:nvSpPr>
        <p:spPr>
          <a:xfrm>
            <a:off x="6086520" y="436068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NodePort: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Text 48"/>
          <p:cNvSpPr/>
          <p:nvPr/>
        </p:nvSpPr>
        <p:spPr>
          <a:xfrm>
            <a:off x="6086520" y="4851000"/>
            <a:ext cx="330732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Exposes the Service on each Node’s IP at a static port. A ClusterIP Service, to which the NodePort Service routes, is automatically created.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Text 49"/>
          <p:cNvSpPr/>
          <p:nvPr/>
        </p:nvSpPr>
        <p:spPr>
          <a:xfrm>
            <a:off x="10528560" y="436068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LoadBalancer: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Text 50"/>
          <p:cNvSpPr/>
          <p:nvPr/>
        </p:nvSpPr>
        <p:spPr>
          <a:xfrm>
            <a:off x="10528560" y="4851000"/>
            <a:ext cx="3307320" cy="18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Exposes the Service externally using a cloud provider's load balancer. NodePort and ClusterIP Services are automatically created, to which the external load balancer will route.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9693720" y="4140000"/>
            <a:ext cx="745920" cy="722880"/>
          </a:xfrm>
          <a:prstGeom prst="rect">
            <a:avLst/>
          </a:prstGeom>
          <a:ln w="0">
            <a:noFill/>
          </a:ln>
        </p:spPr>
      </p:pic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5193720" y="4140000"/>
            <a:ext cx="745920" cy="722880"/>
          </a:xfrm>
          <a:prstGeom prst="rect">
            <a:avLst/>
          </a:prstGeom>
          <a:ln w="0">
            <a:noFill/>
          </a:ln>
        </p:spPr>
      </p:pic>
      <p:pic>
        <p:nvPicPr>
          <p:cNvPr id="238" name="" descr=""/>
          <p:cNvPicPr/>
          <p:nvPr/>
        </p:nvPicPr>
        <p:blipFill>
          <a:blip r:embed="rId3"/>
          <a:stretch/>
        </p:blipFill>
        <p:spPr>
          <a:xfrm>
            <a:off x="801720" y="4140000"/>
            <a:ext cx="745920" cy="72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 43"/>
          <p:cNvSpPr/>
          <p:nvPr/>
        </p:nvSpPr>
        <p:spPr>
          <a:xfrm>
            <a:off x="793800" y="89280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DNS and Service Discovery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Shape 23"/>
          <p:cNvSpPr/>
          <p:nvPr/>
        </p:nvSpPr>
        <p:spPr>
          <a:xfrm>
            <a:off x="856800" y="1700640"/>
            <a:ext cx="12822840" cy="5679000"/>
          </a:xfrm>
          <a:prstGeom prst="roundRect">
            <a:avLst>
              <a:gd name="adj" fmla="val 3968"/>
            </a:avLst>
          </a:prstGeom>
          <a:noFill/>
          <a:ln w="30480">
            <a:solidFill>
              <a:srgbClr val="626c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Shape 24"/>
          <p:cNvSpPr/>
          <p:nvPr/>
        </p:nvSpPr>
        <p:spPr>
          <a:xfrm>
            <a:off x="763200" y="1700640"/>
            <a:ext cx="371520" cy="5679000"/>
          </a:xfrm>
          <a:prstGeom prst="roundRect">
            <a:avLst>
              <a:gd name="adj" fmla="val 279070"/>
            </a:avLst>
          </a:prstGeom>
          <a:solidFill>
            <a:srgbClr val="626c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2" name="Text 52"/>
          <p:cNvSpPr/>
          <p:nvPr/>
        </p:nvSpPr>
        <p:spPr>
          <a:xfrm>
            <a:off x="1922760" y="1980000"/>
            <a:ext cx="10970280" cy="50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buClr>
                <a:srgbClr val="403011"/>
              </a:buClr>
              <a:buFont typeface="Symbol" charset="2"/>
              <a:buChar char=""/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How does one Pod find another using a Service? </a:t>
            </a:r>
            <a:r>
              <a:rPr b="1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Through DNS</a:t>
            </a: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buClr>
                <a:srgbClr val="403011"/>
              </a:buClr>
              <a:buFont typeface="Symbol" charset="2"/>
              <a:buChar char=""/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Kubernetes provides a built-in DNS service (usually </a:t>
            </a:r>
            <a:r>
              <a:rPr b="1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CoreDNS</a:t>
            </a: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) that automatically creates DNS records for Services.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buClr>
                <a:srgbClr val="403011"/>
              </a:buClr>
              <a:buFont typeface="Symbol" charset="2"/>
              <a:buChar char=""/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A Pod in the </a:t>
            </a:r>
            <a:r>
              <a:rPr b="0" lang="en-US" sz="1750" spc="-1" strike="noStrike">
                <a:solidFill>
                  <a:srgbClr val="403011"/>
                </a:solidFill>
                <a:highlight>
                  <a:srgbClr val="dddddd"/>
                </a:highlight>
                <a:latin typeface="Brygada 1918"/>
                <a:ea typeface="Brygada 1918"/>
              </a:rPr>
              <a:t>default</a:t>
            </a: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 namespace can reach a service named </a:t>
            </a:r>
            <a:r>
              <a:rPr b="0" lang="en-US" sz="1750" spc="-1" strike="noStrike">
                <a:solidFill>
                  <a:srgbClr val="403011"/>
                </a:solidFill>
                <a:highlight>
                  <a:srgbClr val="dddddd"/>
                </a:highlight>
                <a:latin typeface="Brygada 1918"/>
                <a:ea typeface="Brygada 1918"/>
              </a:rPr>
              <a:t>my-service</a:t>
            </a: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 simply by connecting to </a:t>
            </a:r>
            <a:r>
              <a:rPr b="0" lang="en-US" sz="1750" spc="-1" strike="noStrike">
                <a:solidFill>
                  <a:srgbClr val="403011"/>
                </a:solidFill>
                <a:highlight>
                  <a:srgbClr val="dddddd"/>
                </a:highlight>
                <a:latin typeface="Brygada 1918"/>
                <a:ea typeface="Brygada 1918"/>
              </a:rPr>
              <a:t>my-service</a:t>
            </a: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buClr>
                <a:srgbClr val="403011"/>
              </a:buClr>
              <a:buFont typeface="Symbol" charset="2"/>
              <a:buChar char=""/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A Pod in another namespace (e.g., </a:t>
            </a:r>
            <a:r>
              <a:rPr b="0" lang="en-US" sz="1750" spc="-1" strike="noStrike">
                <a:solidFill>
                  <a:srgbClr val="403011"/>
                </a:solidFill>
                <a:highlight>
                  <a:srgbClr val="dddddd"/>
                </a:highlight>
                <a:latin typeface="Brygada 1918"/>
                <a:ea typeface="Brygada 1918"/>
              </a:rPr>
              <a:t>staging</a:t>
            </a: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) can reach it at </a:t>
            </a:r>
            <a:r>
              <a:rPr b="0" lang="en-US" sz="1750" spc="-1" strike="noStrike">
                <a:solidFill>
                  <a:srgbClr val="403011"/>
                </a:solidFill>
                <a:highlight>
                  <a:srgbClr val="dddddd"/>
                </a:highlight>
                <a:latin typeface="Brygada 1918"/>
                <a:ea typeface="Brygada 1918"/>
              </a:rPr>
              <a:t>my-service.default.svc.cluster.local</a:t>
            </a: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 51"/>
          <p:cNvSpPr/>
          <p:nvPr/>
        </p:nvSpPr>
        <p:spPr>
          <a:xfrm>
            <a:off x="793800" y="3224520"/>
            <a:ext cx="340164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 53"/>
          <p:cNvSpPr/>
          <p:nvPr/>
        </p:nvSpPr>
        <p:spPr>
          <a:xfrm>
            <a:off x="793800" y="3876840"/>
            <a:ext cx="808452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3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Part 4: Pod Lifecycle and Scheduling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Text 54"/>
          <p:cNvSpPr/>
          <p:nvPr/>
        </p:nvSpPr>
        <p:spPr>
          <a:xfrm>
            <a:off x="793800" y="4642200"/>
            <a:ext cx="130420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 55"/>
          <p:cNvSpPr/>
          <p:nvPr/>
        </p:nvSpPr>
        <p:spPr>
          <a:xfrm>
            <a:off x="637560" y="786240"/>
            <a:ext cx="3729960" cy="2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The Pod Lifecycle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 56"/>
          <p:cNvSpPr/>
          <p:nvPr/>
        </p:nvSpPr>
        <p:spPr>
          <a:xfrm>
            <a:off x="637560" y="1435320"/>
            <a:ext cx="1335456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216000" indent="-216000">
              <a:lnSpc>
                <a:spcPts val="2251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403011"/>
                </a:solidFill>
                <a:latin typeface="Brygada 1918"/>
                <a:ea typeface="Brygada 1918"/>
              </a:rPr>
              <a:t>A Pod's status field is a PodStatus object, which has a phase field.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ts val="2251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403011"/>
                </a:solidFill>
                <a:latin typeface="Brygada 1918"/>
                <a:ea typeface="Brygada 1918"/>
              </a:rPr>
              <a:t>The phase of a Pod is a high-level summary of where the Pod is in its lifecycle.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Shape 25"/>
          <p:cNvSpPr/>
          <p:nvPr/>
        </p:nvSpPr>
        <p:spPr>
          <a:xfrm>
            <a:off x="637560" y="3371760"/>
            <a:ext cx="13354560" cy="1932480"/>
          </a:xfrm>
          <a:prstGeom prst="roundRect">
            <a:avLst>
              <a:gd name="adj" fmla="val 24943"/>
            </a:avLst>
          </a:prstGeom>
          <a:noFill/>
          <a:ln w="22860">
            <a:solidFill>
              <a:srgbClr val="626c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Shape 26"/>
          <p:cNvSpPr/>
          <p:nvPr/>
        </p:nvSpPr>
        <p:spPr>
          <a:xfrm>
            <a:off x="660600" y="3412440"/>
            <a:ext cx="727920" cy="1851840"/>
          </a:xfrm>
          <a:prstGeom prst="roundRect">
            <a:avLst>
              <a:gd name="adj" fmla="val 33736"/>
            </a:avLst>
          </a:prstGeom>
          <a:solidFill>
            <a:srgbClr val="626c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0" name="Text 57"/>
          <p:cNvSpPr/>
          <p:nvPr/>
        </p:nvSpPr>
        <p:spPr>
          <a:xfrm>
            <a:off x="884160" y="4037040"/>
            <a:ext cx="27252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tabLst>
                <a:tab algn="l" pos="0"/>
              </a:tabLst>
            </a:pPr>
            <a:r>
              <a:rPr b="0" lang="en-US" sz="2150" spc="-1" strike="noStrike">
                <a:solidFill>
                  <a:srgbClr val="ffffff"/>
                </a:solidFill>
                <a:latin typeface="Brygada 1918 Semi Bold"/>
                <a:ea typeface="Brygada 1918 Semi Bold"/>
              </a:rPr>
              <a:t>1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Text 58"/>
          <p:cNvSpPr/>
          <p:nvPr/>
        </p:nvSpPr>
        <p:spPr>
          <a:xfrm>
            <a:off x="1571400" y="3733920"/>
            <a:ext cx="302760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Pending: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Text 59"/>
          <p:cNvSpPr/>
          <p:nvPr/>
        </p:nvSpPr>
        <p:spPr>
          <a:xfrm>
            <a:off x="1571400" y="4140000"/>
            <a:ext cx="10488240" cy="80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51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403011"/>
                </a:solidFill>
                <a:latin typeface="Brygada 1918"/>
                <a:ea typeface="Brygada 1918"/>
              </a:rPr>
              <a:t>The Pod has been accepted by the cluster, but one or more of its containers has not been created yet.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251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403011"/>
                </a:solidFill>
                <a:latin typeface="Brygada 1918"/>
                <a:ea typeface="Brygada 1918"/>
              </a:rPr>
              <a:t>This includes time waiting to be scheduled and time spent downloading images.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Shape 27"/>
          <p:cNvSpPr/>
          <p:nvPr/>
        </p:nvSpPr>
        <p:spPr>
          <a:xfrm>
            <a:off x="637560" y="5627160"/>
            <a:ext cx="13354560" cy="1932480"/>
          </a:xfrm>
          <a:prstGeom prst="roundRect">
            <a:avLst>
              <a:gd name="adj" fmla="val 24943"/>
            </a:avLst>
          </a:prstGeom>
          <a:noFill/>
          <a:ln w="22860">
            <a:solidFill>
              <a:srgbClr val="8379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Shape 28"/>
          <p:cNvSpPr/>
          <p:nvPr/>
        </p:nvSpPr>
        <p:spPr>
          <a:xfrm>
            <a:off x="660600" y="5667840"/>
            <a:ext cx="727920" cy="1851840"/>
          </a:xfrm>
          <a:prstGeom prst="roundRect">
            <a:avLst>
              <a:gd name="adj" fmla="val 33736"/>
            </a:avLst>
          </a:prstGeom>
          <a:solidFill>
            <a:srgbClr val="8379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5" name="Text 60"/>
          <p:cNvSpPr/>
          <p:nvPr/>
        </p:nvSpPr>
        <p:spPr>
          <a:xfrm>
            <a:off x="884160" y="6292440"/>
            <a:ext cx="27252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tabLst>
                <a:tab algn="l" pos="0"/>
              </a:tabLst>
            </a:pPr>
            <a:r>
              <a:rPr b="0" lang="en-US" sz="2150" spc="-1" strike="noStrike">
                <a:solidFill>
                  <a:srgbClr val="ffffff"/>
                </a:solidFill>
                <a:latin typeface="Brygada 1918 Semi Bold"/>
                <a:ea typeface="Brygada 1918 Semi Bold"/>
              </a:rPr>
              <a:t>2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Text 61"/>
          <p:cNvSpPr/>
          <p:nvPr/>
        </p:nvSpPr>
        <p:spPr>
          <a:xfrm>
            <a:off x="1571400" y="5989320"/>
            <a:ext cx="227628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Running: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Text 62"/>
          <p:cNvSpPr/>
          <p:nvPr/>
        </p:nvSpPr>
        <p:spPr>
          <a:xfrm>
            <a:off x="1571400" y="6372000"/>
            <a:ext cx="1066824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51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403011"/>
                </a:solidFill>
                <a:latin typeface="Brygada 1918"/>
                <a:ea typeface="Brygada 1918"/>
              </a:rPr>
              <a:t>The Pod has been bound to a node, and all of its containers have been created.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251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403011"/>
                </a:solidFill>
                <a:latin typeface="Brygada 1918"/>
                <a:ea typeface="Brygada 1918"/>
              </a:rPr>
              <a:t>At least one container is still running, or is in the process of starting or restarting.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Text 63"/>
          <p:cNvSpPr/>
          <p:nvPr/>
        </p:nvSpPr>
        <p:spPr>
          <a:xfrm>
            <a:off x="637560" y="2516400"/>
            <a:ext cx="3729960" cy="2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Phases: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0"/>
          <p:cNvSpPr/>
          <p:nvPr/>
        </p:nvSpPr>
        <p:spPr>
          <a:xfrm>
            <a:off x="793800" y="89280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Agenda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Shape 1"/>
          <p:cNvSpPr/>
          <p:nvPr/>
        </p:nvSpPr>
        <p:spPr>
          <a:xfrm>
            <a:off x="793800" y="1700640"/>
            <a:ext cx="4195800" cy="3686040"/>
          </a:xfrm>
          <a:prstGeom prst="roundRect">
            <a:avLst>
              <a:gd name="adj" fmla="val 3968"/>
            </a:avLst>
          </a:prstGeom>
          <a:noFill/>
          <a:ln w="30480">
            <a:solidFill>
              <a:srgbClr val="626c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Shape 2"/>
          <p:cNvSpPr/>
          <p:nvPr/>
        </p:nvSpPr>
        <p:spPr>
          <a:xfrm>
            <a:off x="763200" y="1700640"/>
            <a:ext cx="121320" cy="3686040"/>
          </a:xfrm>
          <a:prstGeom prst="roundRect">
            <a:avLst>
              <a:gd name="adj" fmla="val 279070"/>
            </a:avLst>
          </a:prstGeom>
          <a:solidFill>
            <a:srgbClr val="626c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 3"/>
          <p:cNvSpPr/>
          <p:nvPr/>
        </p:nvSpPr>
        <p:spPr>
          <a:xfrm>
            <a:off x="1142640" y="1958040"/>
            <a:ext cx="3589560" cy="10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Introduction &amp; Kubernetes Basics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 4"/>
          <p:cNvSpPr/>
          <p:nvPr/>
        </p:nvSpPr>
        <p:spPr>
          <a:xfrm>
            <a:off x="1142640" y="3157200"/>
            <a:ext cx="358956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3011"/>
              </a:buClr>
              <a:buFont typeface="Symbol" charset="2"/>
              <a:buChar char=""/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What is Kubernetes and Why Use It?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 5"/>
          <p:cNvSpPr/>
          <p:nvPr/>
        </p:nvSpPr>
        <p:spPr>
          <a:xfrm>
            <a:off x="1142640" y="3962160"/>
            <a:ext cx="358956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3011"/>
              </a:buClr>
              <a:buFont typeface="Symbol" charset="2"/>
              <a:buChar char=""/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Core Concepts: Containers, Pods, Nodes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 6"/>
          <p:cNvSpPr/>
          <p:nvPr/>
        </p:nvSpPr>
        <p:spPr>
          <a:xfrm>
            <a:off x="1142640" y="4767480"/>
            <a:ext cx="358956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3011"/>
              </a:buClr>
              <a:buFont typeface="Symbol" charset="2"/>
              <a:buChar char=""/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High-Level Architecture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Shape 7"/>
          <p:cNvSpPr/>
          <p:nvPr/>
        </p:nvSpPr>
        <p:spPr>
          <a:xfrm>
            <a:off x="5217120" y="1700640"/>
            <a:ext cx="4195800" cy="3686040"/>
          </a:xfrm>
          <a:prstGeom prst="roundRect">
            <a:avLst>
              <a:gd name="adj" fmla="val 3968"/>
            </a:avLst>
          </a:prstGeom>
          <a:noFill/>
          <a:ln w="30480">
            <a:solidFill>
              <a:srgbClr val="8379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Shape 8"/>
          <p:cNvSpPr/>
          <p:nvPr/>
        </p:nvSpPr>
        <p:spPr>
          <a:xfrm>
            <a:off x="5186520" y="1700640"/>
            <a:ext cx="121320" cy="3686040"/>
          </a:xfrm>
          <a:prstGeom prst="roundRect">
            <a:avLst>
              <a:gd name="adj" fmla="val 279070"/>
            </a:avLst>
          </a:prstGeom>
          <a:solidFill>
            <a:srgbClr val="8379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 9"/>
          <p:cNvSpPr/>
          <p:nvPr/>
        </p:nvSpPr>
        <p:spPr>
          <a:xfrm>
            <a:off x="5565600" y="1958040"/>
            <a:ext cx="358956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Kubernetes Architecture Deep Dive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 10"/>
          <p:cNvSpPr/>
          <p:nvPr/>
        </p:nvSpPr>
        <p:spPr>
          <a:xfrm>
            <a:off x="5565600" y="2802960"/>
            <a:ext cx="358956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3011"/>
              </a:buClr>
              <a:buFont typeface="Symbol" charset="2"/>
              <a:buChar char=""/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Control Plane Components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 11"/>
          <p:cNvSpPr/>
          <p:nvPr/>
        </p:nvSpPr>
        <p:spPr>
          <a:xfrm>
            <a:off x="5565600" y="3245040"/>
            <a:ext cx="358956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3011"/>
              </a:buClr>
              <a:buFont typeface="Symbol" charset="2"/>
              <a:buChar char=""/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Worker Node Components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Shape 12"/>
          <p:cNvSpPr/>
          <p:nvPr/>
        </p:nvSpPr>
        <p:spPr>
          <a:xfrm>
            <a:off x="9640080" y="1700640"/>
            <a:ext cx="4195800" cy="3686040"/>
          </a:xfrm>
          <a:prstGeom prst="roundRect">
            <a:avLst>
              <a:gd name="adj" fmla="val 3968"/>
            </a:avLst>
          </a:prstGeom>
          <a:noFill/>
          <a:ln w="30480">
            <a:solidFill>
              <a:srgbClr val="e8af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Shape 13"/>
          <p:cNvSpPr/>
          <p:nvPr/>
        </p:nvSpPr>
        <p:spPr>
          <a:xfrm>
            <a:off x="9609480" y="1700640"/>
            <a:ext cx="121320" cy="3686040"/>
          </a:xfrm>
          <a:prstGeom prst="roundRect">
            <a:avLst>
              <a:gd name="adj" fmla="val 279070"/>
            </a:avLst>
          </a:prstGeom>
          <a:solidFill>
            <a:srgbClr val="e8af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 14"/>
          <p:cNvSpPr/>
          <p:nvPr/>
        </p:nvSpPr>
        <p:spPr>
          <a:xfrm>
            <a:off x="9988920" y="1958040"/>
            <a:ext cx="358956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Networking in Kubernetes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 15"/>
          <p:cNvSpPr/>
          <p:nvPr/>
        </p:nvSpPr>
        <p:spPr>
          <a:xfrm>
            <a:off x="9988920" y="2802960"/>
            <a:ext cx="358956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3011"/>
              </a:buClr>
              <a:buFont typeface="Symbol" charset="2"/>
              <a:buChar char=""/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CNI, DNS, and Services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Shape 16"/>
          <p:cNvSpPr/>
          <p:nvPr/>
        </p:nvSpPr>
        <p:spPr>
          <a:xfrm>
            <a:off x="793800" y="5614560"/>
            <a:ext cx="6407280" cy="1721520"/>
          </a:xfrm>
          <a:prstGeom prst="roundRect">
            <a:avLst>
              <a:gd name="adj" fmla="val 8495"/>
            </a:avLst>
          </a:prstGeom>
          <a:noFill/>
          <a:ln w="30480">
            <a:solidFill>
              <a:srgbClr val="cc91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Shape 17"/>
          <p:cNvSpPr/>
          <p:nvPr/>
        </p:nvSpPr>
        <p:spPr>
          <a:xfrm>
            <a:off x="763200" y="5614560"/>
            <a:ext cx="121320" cy="1721520"/>
          </a:xfrm>
          <a:prstGeom prst="roundRect">
            <a:avLst>
              <a:gd name="adj" fmla="val 279070"/>
            </a:avLst>
          </a:prstGeom>
          <a:solidFill>
            <a:srgbClr val="cc91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 18"/>
          <p:cNvSpPr/>
          <p:nvPr/>
        </p:nvSpPr>
        <p:spPr>
          <a:xfrm>
            <a:off x="1142640" y="5871600"/>
            <a:ext cx="50652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Pod Lifecycle and Scheduling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 19"/>
          <p:cNvSpPr/>
          <p:nvPr/>
        </p:nvSpPr>
        <p:spPr>
          <a:xfrm>
            <a:off x="1142640" y="6362280"/>
            <a:ext cx="580104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3011"/>
              </a:buClr>
              <a:buFont typeface="Symbol" charset="2"/>
              <a:buChar char=""/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Phases, States, and the Scheduler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Shape 20"/>
          <p:cNvSpPr/>
          <p:nvPr/>
        </p:nvSpPr>
        <p:spPr>
          <a:xfrm>
            <a:off x="7428600" y="5614560"/>
            <a:ext cx="6407280" cy="1721520"/>
          </a:xfrm>
          <a:prstGeom prst="roundRect">
            <a:avLst>
              <a:gd name="adj" fmla="val 8495"/>
            </a:avLst>
          </a:prstGeom>
          <a:noFill/>
          <a:ln w="30480">
            <a:solidFill>
              <a:srgbClr val="626c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Shape 21"/>
          <p:cNvSpPr/>
          <p:nvPr/>
        </p:nvSpPr>
        <p:spPr>
          <a:xfrm>
            <a:off x="7398000" y="5614560"/>
            <a:ext cx="121320" cy="1721520"/>
          </a:xfrm>
          <a:prstGeom prst="roundRect">
            <a:avLst>
              <a:gd name="adj" fmla="val 279070"/>
            </a:avLst>
          </a:prstGeom>
          <a:solidFill>
            <a:srgbClr val="626c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Text 22"/>
          <p:cNvSpPr/>
          <p:nvPr/>
        </p:nvSpPr>
        <p:spPr>
          <a:xfrm>
            <a:off x="7777440" y="5871600"/>
            <a:ext cx="580104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Lab: Scheduling with Taints/Tolerations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 23"/>
          <p:cNvSpPr/>
          <p:nvPr/>
        </p:nvSpPr>
        <p:spPr>
          <a:xfrm>
            <a:off x="7777440" y="6716520"/>
            <a:ext cx="580104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3011"/>
              </a:buClr>
              <a:buFont typeface="Symbol" charset="2"/>
              <a:buChar char=""/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Hands-on exercise to control pod placement.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 64"/>
          <p:cNvSpPr/>
          <p:nvPr/>
        </p:nvSpPr>
        <p:spPr>
          <a:xfrm>
            <a:off x="637560" y="786240"/>
            <a:ext cx="3729960" cy="2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Phases Continued ...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Shape 29"/>
          <p:cNvSpPr/>
          <p:nvPr/>
        </p:nvSpPr>
        <p:spPr>
          <a:xfrm>
            <a:off x="637560" y="1931760"/>
            <a:ext cx="13354560" cy="1413360"/>
          </a:xfrm>
          <a:prstGeom prst="roundRect">
            <a:avLst>
              <a:gd name="adj" fmla="val 24943"/>
            </a:avLst>
          </a:prstGeom>
          <a:noFill/>
          <a:ln w="22860">
            <a:solidFill>
              <a:srgbClr val="626c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Shape 30"/>
          <p:cNvSpPr/>
          <p:nvPr/>
        </p:nvSpPr>
        <p:spPr>
          <a:xfrm>
            <a:off x="660600" y="1961640"/>
            <a:ext cx="727920" cy="1353960"/>
          </a:xfrm>
          <a:prstGeom prst="roundRect">
            <a:avLst>
              <a:gd name="adj" fmla="val 33736"/>
            </a:avLst>
          </a:prstGeom>
          <a:solidFill>
            <a:srgbClr val="626c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2" name="Text 66"/>
          <p:cNvSpPr/>
          <p:nvPr/>
        </p:nvSpPr>
        <p:spPr>
          <a:xfrm>
            <a:off x="884160" y="2418120"/>
            <a:ext cx="27252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tabLst>
                <a:tab algn="l" pos="0"/>
              </a:tabLst>
            </a:pPr>
            <a:r>
              <a:rPr b="0" lang="en-US" sz="2150" spc="-1" strike="noStrike">
                <a:solidFill>
                  <a:srgbClr val="ffffff"/>
                </a:solidFill>
                <a:latin typeface="Brygada 1918 Semi Bold"/>
                <a:ea typeface="Brygada 1918 Semi Bold"/>
              </a:rPr>
              <a:t>3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Text 67"/>
          <p:cNvSpPr/>
          <p:nvPr/>
        </p:nvSpPr>
        <p:spPr>
          <a:xfrm>
            <a:off x="1571400" y="2196720"/>
            <a:ext cx="302760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Succeeded: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Text 68"/>
          <p:cNvSpPr/>
          <p:nvPr/>
        </p:nvSpPr>
        <p:spPr>
          <a:xfrm>
            <a:off x="1571400" y="2705040"/>
            <a:ext cx="12398040" cy="3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51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403011"/>
                </a:solidFill>
                <a:latin typeface="Brygada 1918"/>
                <a:ea typeface="Brygada 1918"/>
              </a:rPr>
              <a:t>All containers in the Pod have terminated in success, and will not be restarted.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Shape 31"/>
          <p:cNvSpPr/>
          <p:nvPr/>
        </p:nvSpPr>
        <p:spPr>
          <a:xfrm>
            <a:off x="637560" y="3580920"/>
            <a:ext cx="13354560" cy="1413360"/>
          </a:xfrm>
          <a:prstGeom prst="roundRect">
            <a:avLst>
              <a:gd name="adj" fmla="val 24943"/>
            </a:avLst>
          </a:prstGeom>
          <a:noFill/>
          <a:ln w="22860">
            <a:solidFill>
              <a:srgbClr val="8379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Shape 32"/>
          <p:cNvSpPr/>
          <p:nvPr/>
        </p:nvSpPr>
        <p:spPr>
          <a:xfrm>
            <a:off x="660600" y="3610800"/>
            <a:ext cx="727920" cy="1353960"/>
          </a:xfrm>
          <a:prstGeom prst="roundRect">
            <a:avLst>
              <a:gd name="adj" fmla="val 33736"/>
            </a:avLst>
          </a:prstGeom>
          <a:solidFill>
            <a:srgbClr val="8379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7" name="Text 69"/>
          <p:cNvSpPr/>
          <p:nvPr/>
        </p:nvSpPr>
        <p:spPr>
          <a:xfrm>
            <a:off x="884160" y="4067280"/>
            <a:ext cx="27252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tabLst>
                <a:tab algn="l" pos="0"/>
              </a:tabLst>
            </a:pPr>
            <a:r>
              <a:rPr b="0" lang="en-US" sz="2150" spc="-1" strike="noStrike">
                <a:solidFill>
                  <a:srgbClr val="ffffff"/>
                </a:solidFill>
                <a:latin typeface="Brygada 1918 Semi Bold"/>
                <a:ea typeface="Brygada 1918 Semi Bold"/>
              </a:rPr>
              <a:t>4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Text 70"/>
          <p:cNvSpPr/>
          <p:nvPr/>
        </p:nvSpPr>
        <p:spPr>
          <a:xfrm>
            <a:off x="1571400" y="3845880"/>
            <a:ext cx="22762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Failed: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 71"/>
          <p:cNvSpPr/>
          <p:nvPr/>
        </p:nvSpPr>
        <p:spPr>
          <a:xfrm>
            <a:off x="1571400" y="4354200"/>
            <a:ext cx="12398040" cy="3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51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403011"/>
                </a:solidFill>
                <a:latin typeface="Brygada 1918"/>
                <a:ea typeface="Brygada 1918"/>
              </a:rPr>
              <a:t>All containers in the Pod have terminated, and at least one container has terminated in failure.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Shape 33"/>
          <p:cNvSpPr/>
          <p:nvPr/>
        </p:nvSpPr>
        <p:spPr>
          <a:xfrm>
            <a:off x="637560" y="5230080"/>
            <a:ext cx="13354560" cy="1789560"/>
          </a:xfrm>
          <a:prstGeom prst="roundRect">
            <a:avLst>
              <a:gd name="adj" fmla="val 19702"/>
            </a:avLst>
          </a:prstGeom>
          <a:noFill/>
          <a:ln w="22860">
            <a:solidFill>
              <a:srgbClr val="e8af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Shape 34"/>
          <p:cNvSpPr/>
          <p:nvPr/>
        </p:nvSpPr>
        <p:spPr>
          <a:xfrm>
            <a:off x="660600" y="5259960"/>
            <a:ext cx="727920" cy="1730520"/>
          </a:xfrm>
          <a:prstGeom prst="roundRect">
            <a:avLst>
              <a:gd name="adj" fmla="val 33736"/>
            </a:avLst>
          </a:prstGeom>
          <a:solidFill>
            <a:srgbClr val="e8af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Text 72"/>
          <p:cNvSpPr/>
          <p:nvPr/>
        </p:nvSpPr>
        <p:spPr>
          <a:xfrm>
            <a:off x="884160" y="5904720"/>
            <a:ext cx="27252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tabLst>
                <a:tab algn="l" pos="0"/>
              </a:tabLst>
            </a:pPr>
            <a:r>
              <a:rPr b="0" lang="en-US" sz="2150" spc="-1" strike="noStrike">
                <a:solidFill>
                  <a:srgbClr val="000000"/>
                </a:solidFill>
                <a:latin typeface="Brygada 1918 Semi Bold"/>
                <a:ea typeface="Brygada 1918 Semi Bold"/>
              </a:rPr>
              <a:t>5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 73"/>
          <p:cNvSpPr/>
          <p:nvPr/>
        </p:nvSpPr>
        <p:spPr>
          <a:xfrm>
            <a:off x="1571400" y="5495040"/>
            <a:ext cx="30268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Unknown: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 74"/>
          <p:cNvSpPr/>
          <p:nvPr/>
        </p:nvSpPr>
        <p:spPr>
          <a:xfrm>
            <a:off x="1571400" y="6003360"/>
            <a:ext cx="12398040" cy="7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403011"/>
                </a:solidFill>
                <a:latin typeface="Brygada 1918"/>
                <a:ea typeface="Brygada 1918"/>
              </a:rPr>
              <a:t>The state of the Pod could not be obtained, typically due to a communication error with the node where the Pod should be running.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 65"/>
          <p:cNvSpPr/>
          <p:nvPr/>
        </p:nvSpPr>
        <p:spPr>
          <a:xfrm>
            <a:off x="793800" y="1182240"/>
            <a:ext cx="55753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The Kubernetes Scheduler in Detail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Shape 35"/>
          <p:cNvSpPr/>
          <p:nvPr/>
        </p:nvSpPr>
        <p:spPr>
          <a:xfrm>
            <a:off x="793800" y="3308040"/>
            <a:ext cx="6273000" cy="121320"/>
          </a:xfrm>
          <a:prstGeom prst="roundRect">
            <a:avLst>
              <a:gd name="adj" fmla="val 279070"/>
            </a:avLst>
          </a:prstGeom>
          <a:solidFill>
            <a:srgbClr val="626c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1400" bIns="414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7" name="Shape 36"/>
          <p:cNvSpPr/>
          <p:nvPr/>
        </p:nvSpPr>
        <p:spPr>
          <a:xfrm>
            <a:off x="3421800" y="2998080"/>
            <a:ext cx="1016280" cy="679680"/>
          </a:xfrm>
          <a:prstGeom prst="roundRect">
            <a:avLst>
              <a:gd name="adj" fmla="val 134383"/>
            </a:avLst>
          </a:prstGeom>
          <a:solidFill>
            <a:srgbClr val="626c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Text 75"/>
          <p:cNvSpPr/>
          <p:nvPr/>
        </p:nvSpPr>
        <p:spPr>
          <a:xfrm>
            <a:off x="3727080" y="3168360"/>
            <a:ext cx="40608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399"/>
              </a:lnSpc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Brygada 1918 Semi Bold"/>
                <a:ea typeface="Brygada 1918 Semi Bold"/>
              </a:rPr>
              <a:t>1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 76"/>
          <p:cNvSpPr/>
          <p:nvPr/>
        </p:nvSpPr>
        <p:spPr>
          <a:xfrm>
            <a:off x="1178640" y="3905280"/>
            <a:ext cx="42379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Filtering: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Text 77"/>
          <p:cNvSpPr/>
          <p:nvPr/>
        </p:nvSpPr>
        <p:spPr>
          <a:xfrm>
            <a:off x="1178640" y="4395960"/>
            <a:ext cx="5503320" cy="18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The scheduler finds the set of feasible Nodes for a Pod. For example, if a Pod requests 2 CPU cores, the scheduler will filter out any Nodes with less than 2 available cores.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Shape 37"/>
          <p:cNvSpPr/>
          <p:nvPr/>
        </p:nvSpPr>
        <p:spPr>
          <a:xfrm>
            <a:off x="7406640" y="3308040"/>
            <a:ext cx="6273000" cy="121320"/>
          </a:xfrm>
          <a:prstGeom prst="roundRect">
            <a:avLst>
              <a:gd name="adj" fmla="val 279070"/>
            </a:avLst>
          </a:prstGeom>
          <a:solidFill>
            <a:srgbClr val="8379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1400" bIns="414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2" name="Shape 38"/>
          <p:cNvSpPr/>
          <p:nvPr/>
        </p:nvSpPr>
        <p:spPr>
          <a:xfrm>
            <a:off x="10034640" y="2998080"/>
            <a:ext cx="1016280" cy="679680"/>
          </a:xfrm>
          <a:prstGeom prst="roundRect">
            <a:avLst>
              <a:gd name="adj" fmla="val 134383"/>
            </a:avLst>
          </a:prstGeom>
          <a:solidFill>
            <a:srgbClr val="8379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3" name="Text 79"/>
          <p:cNvSpPr/>
          <p:nvPr/>
        </p:nvSpPr>
        <p:spPr>
          <a:xfrm>
            <a:off x="10339200" y="3168360"/>
            <a:ext cx="40608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399"/>
              </a:lnSpc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Brygada 1918 Semi Bold"/>
                <a:ea typeface="Brygada 1918 Semi Bold"/>
              </a:rPr>
              <a:t>2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Text 80"/>
          <p:cNvSpPr/>
          <p:nvPr/>
        </p:nvSpPr>
        <p:spPr>
          <a:xfrm>
            <a:off x="7791120" y="3905280"/>
            <a:ext cx="42379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Scoring: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Text 81"/>
          <p:cNvSpPr/>
          <p:nvPr/>
        </p:nvSpPr>
        <p:spPr>
          <a:xfrm>
            <a:off x="7791120" y="4395960"/>
            <a:ext cx="550332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The scheduler ranks the feasible Nodes and picks the one with the highest score. It calculates the score based on a set of rules, like preferring nodes that already have the required container image downloaded or spreading pods across different nodes.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Text 83"/>
          <p:cNvSpPr/>
          <p:nvPr/>
        </p:nvSpPr>
        <p:spPr>
          <a:xfrm>
            <a:off x="637560" y="1906560"/>
            <a:ext cx="13354560" cy="5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216000" indent="-216000">
              <a:lnSpc>
                <a:spcPts val="2251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The scheduler's role is to assign Pods to Nodes. This is a two-step process: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 78"/>
          <p:cNvSpPr/>
          <p:nvPr/>
        </p:nvSpPr>
        <p:spPr>
          <a:xfrm>
            <a:off x="793800" y="3224520"/>
            <a:ext cx="340164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Text 82"/>
          <p:cNvSpPr/>
          <p:nvPr/>
        </p:nvSpPr>
        <p:spPr>
          <a:xfrm>
            <a:off x="793800" y="3876840"/>
            <a:ext cx="808452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3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Part 5: Lab - Scheduling and Taints/Tolerations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Text 84"/>
          <p:cNvSpPr/>
          <p:nvPr/>
        </p:nvSpPr>
        <p:spPr>
          <a:xfrm>
            <a:off x="793800" y="4642200"/>
            <a:ext cx="130420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 85"/>
          <p:cNvSpPr/>
          <p:nvPr/>
        </p:nvSpPr>
        <p:spPr>
          <a:xfrm>
            <a:off x="793800" y="89280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Agenda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Shape 45"/>
          <p:cNvSpPr/>
          <p:nvPr/>
        </p:nvSpPr>
        <p:spPr>
          <a:xfrm>
            <a:off x="833040" y="3060000"/>
            <a:ext cx="12966480" cy="2261520"/>
          </a:xfrm>
          <a:prstGeom prst="roundRect">
            <a:avLst>
              <a:gd name="adj" fmla="val 8495"/>
            </a:avLst>
          </a:prstGeom>
          <a:noFill/>
          <a:ln w="30480">
            <a:solidFill>
              <a:srgbClr val="cc91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Shape 46"/>
          <p:cNvSpPr/>
          <p:nvPr/>
        </p:nvSpPr>
        <p:spPr>
          <a:xfrm>
            <a:off x="771120" y="3060000"/>
            <a:ext cx="245880" cy="2261520"/>
          </a:xfrm>
          <a:prstGeom prst="roundRect">
            <a:avLst>
              <a:gd name="adj" fmla="val 279070"/>
            </a:avLst>
          </a:prstGeom>
          <a:solidFill>
            <a:srgbClr val="cc91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3" name="Text 95"/>
          <p:cNvSpPr/>
          <p:nvPr/>
        </p:nvSpPr>
        <p:spPr>
          <a:xfrm>
            <a:off x="1539000" y="3397680"/>
            <a:ext cx="10250640" cy="46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Key Concepts: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Text 96"/>
          <p:cNvSpPr/>
          <p:nvPr/>
        </p:nvSpPr>
        <p:spPr>
          <a:xfrm>
            <a:off x="1539000" y="4042080"/>
            <a:ext cx="1173960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buClr>
                <a:srgbClr val="403011"/>
              </a:buClr>
              <a:buFont typeface="Symbol" charset="2"/>
              <a:buChar char=""/>
            </a:pPr>
            <a:r>
              <a:rPr b="1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Taint:</a:t>
            </a: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 Applied to a Node. It marks the node so that it repels certain Pods.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buClr>
                <a:srgbClr val="403011"/>
              </a:buClr>
              <a:buFont typeface="Symbol" charset="2"/>
              <a:buChar char=""/>
            </a:pPr>
            <a:r>
              <a:rPr b="1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Toleration:</a:t>
            </a: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 Applied to a Pod. It allows the Pod to be scheduled on a Node with a matching Taint.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Shape 47"/>
          <p:cNvSpPr/>
          <p:nvPr/>
        </p:nvSpPr>
        <p:spPr>
          <a:xfrm>
            <a:off x="833400" y="5614560"/>
            <a:ext cx="12966480" cy="1721520"/>
          </a:xfrm>
          <a:prstGeom prst="roundRect">
            <a:avLst>
              <a:gd name="adj" fmla="val 8495"/>
            </a:avLst>
          </a:prstGeom>
          <a:noFill/>
          <a:ln w="30480">
            <a:solidFill>
              <a:srgbClr val="626c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Shape 48"/>
          <p:cNvSpPr/>
          <p:nvPr/>
        </p:nvSpPr>
        <p:spPr>
          <a:xfrm>
            <a:off x="771480" y="5614560"/>
            <a:ext cx="245880" cy="1721520"/>
          </a:xfrm>
          <a:prstGeom prst="roundRect">
            <a:avLst>
              <a:gd name="adj" fmla="val 279070"/>
            </a:avLst>
          </a:prstGeom>
          <a:solidFill>
            <a:srgbClr val="626c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7" name="Text 97"/>
          <p:cNvSpPr/>
          <p:nvPr/>
        </p:nvSpPr>
        <p:spPr>
          <a:xfrm>
            <a:off x="1539360" y="5871600"/>
            <a:ext cx="1173960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User case: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Text 98"/>
          <p:cNvSpPr/>
          <p:nvPr/>
        </p:nvSpPr>
        <p:spPr>
          <a:xfrm>
            <a:off x="1215360" y="6500520"/>
            <a:ext cx="117396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buClr>
                <a:srgbClr val="403011"/>
              </a:buClr>
              <a:buFont typeface="Symbol" charset="2"/>
              <a:buChar char=""/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Dedicating a set of nodes for a specific group of users or for running workloads with special hardware (like GPUs).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Shape 4"/>
          <p:cNvSpPr/>
          <p:nvPr/>
        </p:nvSpPr>
        <p:spPr>
          <a:xfrm>
            <a:off x="845640" y="1800000"/>
            <a:ext cx="13014000" cy="979560"/>
          </a:xfrm>
          <a:prstGeom prst="roundRect">
            <a:avLst>
              <a:gd name="adj" fmla="val 3968"/>
            </a:avLst>
          </a:prstGeom>
          <a:noFill/>
          <a:ln w="30480">
            <a:solidFill>
              <a:srgbClr val="e8af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Shape 39"/>
          <p:cNvSpPr/>
          <p:nvPr/>
        </p:nvSpPr>
        <p:spPr>
          <a:xfrm>
            <a:off x="756000" y="1800000"/>
            <a:ext cx="269280" cy="979560"/>
          </a:xfrm>
          <a:prstGeom prst="roundRect">
            <a:avLst>
              <a:gd name="adj" fmla="val 279070"/>
            </a:avLst>
          </a:prstGeom>
          <a:solidFill>
            <a:srgbClr val="e8af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 86"/>
          <p:cNvSpPr/>
          <p:nvPr/>
        </p:nvSpPr>
        <p:spPr>
          <a:xfrm>
            <a:off x="1549440" y="1868400"/>
            <a:ext cx="11110320" cy="1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Text 87"/>
          <p:cNvSpPr/>
          <p:nvPr/>
        </p:nvSpPr>
        <p:spPr>
          <a:xfrm>
            <a:off x="1224000" y="2272680"/>
            <a:ext cx="11110320" cy="68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buClr>
                <a:srgbClr val="403011"/>
              </a:buClr>
              <a:buFont typeface="Symbol" charset="2"/>
              <a:buChar char=""/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Learn how to influence where Kubernetes schedules your Pods.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Shape 40"/>
          <p:cNvSpPr/>
          <p:nvPr/>
        </p:nvSpPr>
        <p:spPr>
          <a:xfrm>
            <a:off x="845640" y="1800000"/>
            <a:ext cx="13014000" cy="979560"/>
          </a:xfrm>
          <a:prstGeom prst="roundRect">
            <a:avLst>
              <a:gd name="adj" fmla="val 3968"/>
            </a:avLst>
          </a:prstGeom>
          <a:noFill/>
          <a:ln w="30480">
            <a:solidFill>
              <a:srgbClr val="e8af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Shape 41"/>
          <p:cNvSpPr/>
          <p:nvPr/>
        </p:nvSpPr>
        <p:spPr>
          <a:xfrm>
            <a:off x="756000" y="1800000"/>
            <a:ext cx="269280" cy="979560"/>
          </a:xfrm>
          <a:prstGeom prst="roundRect">
            <a:avLst>
              <a:gd name="adj" fmla="val 279070"/>
            </a:avLst>
          </a:prstGeom>
          <a:solidFill>
            <a:srgbClr val="e8af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Text 88"/>
          <p:cNvSpPr/>
          <p:nvPr/>
        </p:nvSpPr>
        <p:spPr>
          <a:xfrm>
            <a:off x="1549440" y="1868400"/>
            <a:ext cx="11110320" cy="1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Goal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 89"/>
          <p:cNvSpPr/>
          <p:nvPr/>
        </p:nvSpPr>
        <p:spPr>
          <a:xfrm>
            <a:off x="793800" y="3224520"/>
            <a:ext cx="340164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Text 90"/>
          <p:cNvSpPr/>
          <p:nvPr/>
        </p:nvSpPr>
        <p:spPr>
          <a:xfrm>
            <a:off x="793800" y="3876840"/>
            <a:ext cx="808452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3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Part 6: Wrap-up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Text 91"/>
          <p:cNvSpPr/>
          <p:nvPr/>
        </p:nvSpPr>
        <p:spPr>
          <a:xfrm>
            <a:off x="793800" y="4642200"/>
            <a:ext cx="130420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 92"/>
          <p:cNvSpPr/>
          <p:nvPr/>
        </p:nvSpPr>
        <p:spPr>
          <a:xfrm>
            <a:off x="637560" y="786240"/>
            <a:ext cx="3729960" cy="2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Summary &amp; Key Takeaways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Shape 42"/>
          <p:cNvSpPr/>
          <p:nvPr/>
        </p:nvSpPr>
        <p:spPr>
          <a:xfrm>
            <a:off x="637560" y="1931760"/>
            <a:ext cx="13354560" cy="1413360"/>
          </a:xfrm>
          <a:prstGeom prst="roundRect">
            <a:avLst>
              <a:gd name="adj" fmla="val 24943"/>
            </a:avLst>
          </a:prstGeom>
          <a:noFill/>
          <a:ln w="22860">
            <a:solidFill>
              <a:srgbClr val="626c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Shape 43"/>
          <p:cNvSpPr/>
          <p:nvPr/>
        </p:nvSpPr>
        <p:spPr>
          <a:xfrm>
            <a:off x="660600" y="1961640"/>
            <a:ext cx="727920" cy="1353960"/>
          </a:xfrm>
          <a:prstGeom prst="roundRect">
            <a:avLst>
              <a:gd name="adj" fmla="val 33736"/>
            </a:avLst>
          </a:prstGeom>
          <a:solidFill>
            <a:srgbClr val="626c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2" name="Text 93"/>
          <p:cNvSpPr/>
          <p:nvPr/>
        </p:nvSpPr>
        <p:spPr>
          <a:xfrm>
            <a:off x="884160" y="2418120"/>
            <a:ext cx="27252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tabLst>
                <a:tab algn="l" pos="0"/>
              </a:tabLst>
            </a:pPr>
            <a:r>
              <a:rPr b="0" lang="en-US" sz="2150" spc="-1" strike="noStrike">
                <a:solidFill>
                  <a:srgbClr val="ffffff"/>
                </a:solidFill>
                <a:latin typeface="Brygada 1918 Semi Bold"/>
                <a:ea typeface="Brygada 1918 Semi Bold"/>
              </a:rPr>
              <a:t>1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Text 94"/>
          <p:cNvSpPr/>
          <p:nvPr/>
        </p:nvSpPr>
        <p:spPr>
          <a:xfrm>
            <a:off x="1571400" y="2196720"/>
            <a:ext cx="302760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Architecture: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Text 99"/>
          <p:cNvSpPr/>
          <p:nvPr/>
        </p:nvSpPr>
        <p:spPr>
          <a:xfrm>
            <a:off x="1571400" y="2705040"/>
            <a:ext cx="12398040" cy="3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51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403011"/>
                </a:solidFill>
                <a:latin typeface="Brygada 1918"/>
                <a:ea typeface="Brygada 1918"/>
              </a:rPr>
              <a:t>Kubernetes uses a Control Plane (brain) and Worker Nodes (muscle) to manage containerized applications.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Shape 44"/>
          <p:cNvSpPr/>
          <p:nvPr/>
        </p:nvSpPr>
        <p:spPr>
          <a:xfrm>
            <a:off x="637560" y="3580920"/>
            <a:ext cx="13354560" cy="1413360"/>
          </a:xfrm>
          <a:prstGeom prst="roundRect">
            <a:avLst>
              <a:gd name="adj" fmla="val 24943"/>
            </a:avLst>
          </a:prstGeom>
          <a:noFill/>
          <a:ln w="22860">
            <a:solidFill>
              <a:srgbClr val="8379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Shape 49"/>
          <p:cNvSpPr/>
          <p:nvPr/>
        </p:nvSpPr>
        <p:spPr>
          <a:xfrm>
            <a:off x="660600" y="3610800"/>
            <a:ext cx="727920" cy="1353960"/>
          </a:xfrm>
          <a:prstGeom prst="roundRect">
            <a:avLst>
              <a:gd name="adj" fmla="val 33736"/>
            </a:avLst>
          </a:prstGeom>
          <a:solidFill>
            <a:srgbClr val="8379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7" name="Text 100"/>
          <p:cNvSpPr/>
          <p:nvPr/>
        </p:nvSpPr>
        <p:spPr>
          <a:xfrm>
            <a:off x="884160" y="4067280"/>
            <a:ext cx="27252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tabLst>
                <a:tab algn="l" pos="0"/>
              </a:tabLst>
            </a:pPr>
            <a:r>
              <a:rPr b="0" lang="en-US" sz="2150" spc="-1" strike="noStrike">
                <a:solidFill>
                  <a:srgbClr val="ffffff"/>
                </a:solidFill>
                <a:latin typeface="Brygada 1918 Semi Bold"/>
                <a:ea typeface="Brygada 1918 Semi Bold"/>
              </a:rPr>
              <a:t>2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Text 101"/>
          <p:cNvSpPr/>
          <p:nvPr/>
        </p:nvSpPr>
        <p:spPr>
          <a:xfrm>
            <a:off x="1571400" y="3845880"/>
            <a:ext cx="22762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Networking: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Text 102"/>
          <p:cNvSpPr/>
          <p:nvPr/>
        </p:nvSpPr>
        <p:spPr>
          <a:xfrm>
            <a:off x="1571400" y="4354200"/>
            <a:ext cx="12398040" cy="3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51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403011"/>
                </a:solidFill>
                <a:latin typeface="Brygada 1918"/>
                <a:ea typeface="Brygada 1918"/>
              </a:rPr>
              <a:t>The CNI model provides a flat network where every Pod gets a unique IP. Services provide stable endpoints for accessing ephemeral Pods.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Shape 50"/>
          <p:cNvSpPr/>
          <p:nvPr/>
        </p:nvSpPr>
        <p:spPr>
          <a:xfrm>
            <a:off x="637560" y="5230080"/>
            <a:ext cx="13354560" cy="1249560"/>
          </a:xfrm>
          <a:prstGeom prst="roundRect">
            <a:avLst>
              <a:gd name="adj" fmla="val 19702"/>
            </a:avLst>
          </a:prstGeom>
          <a:noFill/>
          <a:ln w="22860">
            <a:solidFill>
              <a:srgbClr val="e8af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Shape 51"/>
          <p:cNvSpPr/>
          <p:nvPr/>
        </p:nvSpPr>
        <p:spPr>
          <a:xfrm>
            <a:off x="660600" y="5250960"/>
            <a:ext cx="727920" cy="1208160"/>
          </a:xfrm>
          <a:prstGeom prst="roundRect">
            <a:avLst>
              <a:gd name="adj" fmla="val 33736"/>
            </a:avLst>
          </a:prstGeom>
          <a:solidFill>
            <a:srgbClr val="e8af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Text 103"/>
          <p:cNvSpPr/>
          <p:nvPr/>
        </p:nvSpPr>
        <p:spPr>
          <a:xfrm>
            <a:off x="884160" y="5701320"/>
            <a:ext cx="27252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tabLst>
                <a:tab algn="l" pos="0"/>
              </a:tabLst>
            </a:pPr>
            <a:r>
              <a:rPr b="0" lang="en-US" sz="2150" spc="-1" strike="noStrike">
                <a:solidFill>
                  <a:srgbClr val="000000"/>
                </a:solidFill>
                <a:latin typeface="Brygada 1918 Semi Bold"/>
                <a:ea typeface="Brygada 1918 Semi Bold"/>
              </a:rPr>
              <a:t>3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Text 104"/>
          <p:cNvSpPr/>
          <p:nvPr/>
        </p:nvSpPr>
        <p:spPr>
          <a:xfrm>
            <a:off x="1571400" y="5415120"/>
            <a:ext cx="302688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Scheduling: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Text 105"/>
          <p:cNvSpPr/>
          <p:nvPr/>
        </p:nvSpPr>
        <p:spPr>
          <a:xfrm>
            <a:off x="1571400" y="5770080"/>
            <a:ext cx="1239804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403011"/>
                </a:solidFill>
                <a:latin typeface="Brygada 1918"/>
                <a:ea typeface="Brygada 1918"/>
              </a:rPr>
              <a:t>The scheduler intelligently places Pods on Nodes. We can influence this process with tools like Taints and Tolerations.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Text 106"/>
          <p:cNvSpPr/>
          <p:nvPr/>
        </p:nvSpPr>
        <p:spPr>
          <a:xfrm>
            <a:off x="707400" y="6850080"/>
            <a:ext cx="1239804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403011"/>
                </a:solidFill>
                <a:latin typeface="Brygada 1918"/>
                <a:ea typeface="Brygada 1918"/>
              </a:rPr>
              <a:t>Kubernetes is a powerful, declarative system for robust application management.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 107"/>
          <p:cNvSpPr/>
          <p:nvPr/>
        </p:nvSpPr>
        <p:spPr>
          <a:xfrm>
            <a:off x="793800" y="3224520"/>
            <a:ext cx="340164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Text 108"/>
          <p:cNvSpPr/>
          <p:nvPr/>
        </p:nvSpPr>
        <p:spPr>
          <a:xfrm>
            <a:off x="3313800" y="3876840"/>
            <a:ext cx="8084520" cy="20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33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Thank you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33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&amp;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33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Q&amp;A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Text 109"/>
          <p:cNvSpPr/>
          <p:nvPr/>
        </p:nvSpPr>
        <p:spPr>
          <a:xfrm>
            <a:off x="793800" y="4642200"/>
            <a:ext cx="130420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 0"/>
          <p:cNvSpPr/>
          <p:nvPr/>
        </p:nvSpPr>
        <p:spPr>
          <a:xfrm>
            <a:off x="793800" y="3224520"/>
            <a:ext cx="340164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300"/>
              </a:lnSpc>
              <a:tabLst>
                <a:tab algn="l" pos="0"/>
              </a:tabLst>
            </a:pPr>
            <a:endParaRPr b="0" lang="en-US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 1"/>
          <p:cNvSpPr/>
          <p:nvPr/>
        </p:nvSpPr>
        <p:spPr>
          <a:xfrm>
            <a:off x="793800" y="3876840"/>
            <a:ext cx="808452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3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Part 1: Introduction &amp; Kubernetes Basics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 2"/>
          <p:cNvSpPr/>
          <p:nvPr/>
        </p:nvSpPr>
        <p:spPr>
          <a:xfrm>
            <a:off x="793800" y="4642200"/>
            <a:ext cx="130420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0"/>
          <p:cNvSpPr/>
          <p:nvPr/>
        </p:nvSpPr>
        <p:spPr>
          <a:xfrm>
            <a:off x="793800" y="1563840"/>
            <a:ext cx="37836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What is Kubernetes?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 1"/>
          <p:cNvSpPr/>
          <p:nvPr/>
        </p:nvSpPr>
        <p:spPr>
          <a:xfrm>
            <a:off x="793800" y="2371680"/>
            <a:ext cx="130420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Kubernetes (K8s) is an </a:t>
            </a:r>
            <a:r>
              <a:rPr b="1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open-source container orchestration platform</a:t>
            </a: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 2"/>
          <p:cNvSpPr/>
          <p:nvPr/>
        </p:nvSpPr>
        <p:spPr>
          <a:xfrm>
            <a:off x="793800" y="2989800"/>
            <a:ext cx="130420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It automates the deployment, scaling, and management of containerized applications.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 3"/>
          <p:cNvSpPr/>
          <p:nvPr/>
        </p:nvSpPr>
        <p:spPr>
          <a:xfrm>
            <a:off x="793800" y="3607920"/>
            <a:ext cx="130420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1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Why use it?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Image 0" descr="preencoded.png"/>
          <p:cNvPicPr/>
          <p:nvPr/>
        </p:nvPicPr>
        <p:blipFill>
          <a:blip r:embed="rId1"/>
          <a:stretch/>
        </p:blipFill>
        <p:spPr>
          <a:xfrm>
            <a:off x="793800" y="4226040"/>
            <a:ext cx="566280" cy="566280"/>
          </a:xfrm>
          <a:prstGeom prst="rect">
            <a:avLst/>
          </a:prstGeom>
          <a:ln w="0">
            <a:noFill/>
          </a:ln>
        </p:spPr>
      </p:pic>
      <p:sp>
        <p:nvSpPr>
          <p:cNvPr id="106" name="Text 4"/>
          <p:cNvSpPr/>
          <p:nvPr/>
        </p:nvSpPr>
        <p:spPr>
          <a:xfrm>
            <a:off x="1644120" y="436068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High Availability: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 5"/>
          <p:cNvSpPr/>
          <p:nvPr/>
        </p:nvSpPr>
        <p:spPr>
          <a:xfrm>
            <a:off x="1644120" y="4851000"/>
            <a:ext cx="330732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No single point of failure; automatically restarts and reschedules failed containers.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Image 1" descr="preencoded.png"/>
          <p:cNvPicPr/>
          <p:nvPr/>
        </p:nvPicPr>
        <p:blipFill>
          <a:blip r:embed="rId2"/>
          <a:stretch/>
        </p:blipFill>
        <p:spPr>
          <a:xfrm>
            <a:off x="5235840" y="4226040"/>
            <a:ext cx="566280" cy="566280"/>
          </a:xfrm>
          <a:prstGeom prst="rect">
            <a:avLst/>
          </a:prstGeom>
          <a:ln w="0">
            <a:noFill/>
          </a:ln>
        </p:spPr>
      </p:pic>
      <p:sp>
        <p:nvSpPr>
          <p:cNvPr id="109" name="Text 6"/>
          <p:cNvSpPr/>
          <p:nvPr/>
        </p:nvSpPr>
        <p:spPr>
          <a:xfrm>
            <a:off x="6086520" y="436068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Scalability: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 7"/>
          <p:cNvSpPr/>
          <p:nvPr/>
        </p:nvSpPr>
        <p:spPr>
          <a:xfrm>
            <a:off x="6086520" y="4851000"/>
            <a:ext cx="330732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Scale applications up or down based on demand, manually or automatically.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Image 2" descr="preencoded.png"/>
          <p:cNvPicPr/>
          <p:nvPr/>
        </p:nvPicPr>
        <p:blipFill>
          <a:blip r:embed="rId3"/>
          <a:stretch/>
        </p:blipFill>
        <p:spPr>
          <a:xfrm>
            <a:off x="9677880" y="4226040"/>
            <a:ext cx="566280" cy="566280"/>
          </a:xfrm>
          <a:prstGeom prst="rect">
            <a:avLst/>
          </a:prstGeom>
          <a:ln w="0">
            <a:noFill/>
          </a:ln>
        </p:spPr>
      </p:pic>
      <p:sp>
        <p:nvSpPr>
          <p:cNvPr id="112" name="Text 8"/>
          <p:cNvSpPr/>
          <p:nvPr/>
        </p:nvSpPr>
        <p:spPr>
          <a:xfrm>
            <a:off x="10528560" y="436068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Portability: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 9"/>
          <p:cNvSpPr/>
          <p:nvPr/>
        </p:nvSpPr>
        <p:spPr>
          <a:xfrm>
            <a:off x="10528560" y="4851000"/>
            <a:ext cx="3307320" cy="18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Runs on-premises, in public clouds (AWS, Azure, GCP), or in hybrid environments. It provides a consistent application layer.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 0"/>
          <p:cNvSpPr/>
          <p:nvPr/>
        </p:nvSpPr>
        <p:spPr>
          <a:xfrm>
            <a:off x="793800" y="1182240"/>
            <a:ext cx="55753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Kubernetes Basics: Core Concepts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Shape 1"/>
          <p:cNvSpPr/>
          <p:nvPr/>
        </p:nvSpPr>
        <p:spPr>
          <a:xfrm>
            <a:off x="793800" y="2300040"/>
            <a:ext cx="4195800" cy="121320"/>
          </a:xfrm>
          <a:prstGeom prst="roundRect">
            <a:avLst>
              <a:gd name="adj" fmla="val 279070"/>
            </a:avLst>
          </a:prstGeom>
          <a:solidFill>
            <a:srgbClr val="626c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1400" bIns="414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Shape 2"/>
          <p:cNvSpPr/>
          <p:nvPr/>
        </p:nvSpPr>
        <p:spPr>
          <a:xfrm>
            <a:off x="2551680" y="1990080"/>
            <a:ext cx="679680" cy="679680"/>
          </a:xfrm>
          <a:prstGeom prst="roundRect">
            <a:avLst>
              <a:gd name="adj" fmla="val 134383"/>
            </a:avLst>
          </a:prstGeom>
          <a:solidFill>
            <a:srgbClr val="626c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Text 3"/>
          <p:cNvSpPr/>
          <p:nvPr/>
        </p:nvSpPr>
        <p:spPr>
          <a:xfrm>
            <a:off x="2755800" y="2160360"/>
            <a:ext cx="27144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399"/>
              </a:lnSpc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Brygada 1918 Semi Bold"/>
                <a:ea typeface="Brygada 1918 Semi Bold"/>
              </a:rPr>
              <a:t>1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 4"/>
          <p:cNvSpPr/>
          <p:nvPr/>
        </p:nvSpPr>
        <p:spPr>
          <a:xfrm>
            <a:off x="1051200" y="289728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Container: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 5"/>
          <p:cNvSpPr/>
          <p:nvPr/>
        </p:nvSpPr>
        <p:spPr>
          <a:xfrm>
            <a:off x="1051200" y="3387960"/>
            <a:ext cx="3681000" cy="18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A lightweight, standalone, executable package that includes everything needed to run a piece of software (code, runtime, system tools, libraries).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 6"/>
          <p:cNvSpPr/>
          <p:nvPr/>
        </p:nvSpPr>
        <p:spPr>
          <a:xfrm>
            <a:off x="1051200" y="5338440"/>
            <a:ext cx="368100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i="1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Example: A Docker container running an NGINX web server.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Shape 7"/>
          <p:cNvSpPr/>
          <p:nvPr/>
        </p:nvSpPr>
        <p:spPr>
          <a:xfrm>
            <a:off x="5217120" y="2300040"/>
            <a:ext cx="4195800" cy="121320"/>
          </a:xfrm>
          <a:prstGeom prst="roundRect">
            <a:avLst>
              <a:gd name="adj" fmla="val 279070"/>
            </a:avLst>
          </a:prstGeom>
          <a:solidFill>
            <a:srgbClr val="8379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1400" bIns="414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Shape 8"/>
          <p:cNvSpPr/>
          <p:nvPr/>
        </p:nvSpPr>
        <p:spPr>
          <a:xfrm>
            <a:off x="6975000" y="1990080"/>
            <a:ext cx="679680" cy="679680"/>
          </a:xfrm>
          <a:prstGeom prst="roundRect">
            <a:avLst>
              <a:gd name="adj" fmla="val 134383"/>
            </a:avLst>
          </a:prstGeom>
          <a:solidFill>
            <a:srgbClr val="8379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Text 9"/>
          <p:cNvSpPr/>
          <p:nvPr/>
        </p:nvSpPr>
        <p:spPr>
          <a:xfrm>
            <a:off x="7178760" y="2160360"/>
            <a:ext cx="27144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399"/>
              </a:lnSpc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Brygada 1918 Semi Bold"/>
                <a:ea typeface="Brygada 1918 Semi Bold"/>
              </a:rPr>
              <a:t>2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 10"/>
          <p:cNvSpPr/>
          <p:nvPr/>
        </p:nvSpPr>
        <p:spPr>
          <a:xfrm>
            <a:off x="5474160" y="289728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Pod: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 11"/>
          <p:cNvSpPr/>
          <p:nvPr/>
        </p:nvSpPr>
        <p:spPr>
          <a:xfrm>
            <a:off x="5474160" y="3387960"/>
            <a:ext cx="368100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The smallest and simplest deployable unit in Kubernetes. A Pod represents a single instance of a running process in your cluster.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 12"/>
          <p:cNvSpPr/>
          <p:nvPr/>
        </p:nvSpPr>
        <p:spPr>
          <a:xfrm>
            <a:off x="5474160" y="4975560"/>
            <a:ext cx="3681000" cy="18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A Pod can contain one or more containers that are co-located, share resources (like networking and storage), and are managed as a single unit.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Shape 13"/>
          <p:cNvSpPr/>
          <p:nvPr/>
        </p:nvSpPr>
        <p:spPr>
          <a:xfrm>
            <a:off x="9640080" y="2300040"/>
            <a:ext cx="4195800" cy="121320"/>
          </a:xfrm>
          <a:prstGeom prst="roundRect">
            <a:avLst>
              <a:gd name="adj" fmla="val 279070"/>
            </a:avLst>
          </a:prstGeom>
          <a:solidFill>
            <a:srgbClr val="e8af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1400" bIns="414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Shape 14"/>
          <p:cNvSpPr/>
          <p:nvPr/>
        </p:nvSpPr>
        <p:spPr>
          <a:xfrm>
            <a:off x="11397960" y="1990080"/>
            <a:ext cx="679680" cy="679680"/>
          </a:xfrm>
          <a:prstGeom prst="roundRect">
            <a:avLst>
              <a:gd name="adj" fmla="val 134383"/>
            </a:avLst>
          </a:prstGeom>
          <a:solidFill>
            <a:srgbClr val="e8af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 15"/>
          <p:cNvSpPr/>
          <p:nvPr/>
        </p:nvSpPr>
        <p:spPr>
          <a:xfrm>
            <a:off x="11602080" y="2160360"/>
            <a:ext cx="27144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399"/>
              </a:lnSpc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Brygada 1918 Semi Bold"/>
                <a:ea typeface="Brygada 1918 Semi Bold"/>
              </a:rPr>
              <a:t>3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 16"/>
          <p:cNvSpPr/>
          <p:nvPr/>
        </p:nvSpPr>
        <p:spPr>
          <a:xfrm>
            <a:off x="9897480" y="289728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Node: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 17"/>
          <p:cNvSpPr/>
          <p:nvPr/>
        </p:nvSpPr>
        <p:spPr>
          <a:xfrm>
            <a:off x="9897480" y="3387960"/>
            <a:ext cx="368100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A worker machine in a Kubernetes cluster. It can be a virtual machine (VM) or a physical machine.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 18"/>
          <p:cNvSpPr/>
          <p:nvPr/>
        </p:nvSpPr>
        <p:spPr>
          <a:xfrm>
            <a:off x="9897480" y="4612680"/>
            <a:ext cx="368100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Each Node runs the necessary services to manage Pods and is managed by the Control Plane.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 110"/>
          <p:cNvSpPr/>
          <p:nvPr/>
        </p:nvSpPr>
        <p:spPr>
          <a:xfrm>
            <a:off x="793800" y="89280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Core Kubernetes Resource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Shape 52"/>
          <p:cNvSpPr/>
          <p:nvPr/>
        </p:nvSpPr>
        <p:spPr>
          <a:xfrm>
            <a:off x="856800" y="1700640"/>
            <a:ext cx="12822840" cy="5679000"/>
          </a:xfrm>
          <a:prstGeom prst="roundRect">
            <a:avLst>
              <a:gd name="adj" fmla="val 3968"/>
            </a:avLst>
          </a:prstGeom>
          <a:noFill/>
          <a:ln w="30480">
            <a:solidFill>
              <a:srgbClr val="626c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Shape 53"/>
          <p:cNvSpPr/>
          <p:nvPr/>
        </p:nvSpPr>
        <p:spPr>
          <a:xfrm>
            <a:off x="763200" y="1700640"/>
            <a:ext cx="371520" cy="5679000"/>
          </a:xfrm>
          <a:prstGeom prst="roundRect">
            <a:avLst>
              <a:gd name="adj" fmla="val 279070"/>
            </a:avLst>
          </a:prstGeom>
          <a:solidFill>
            <a:srgbClr val="626c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36" name=""/>
          <p:cNvGraphicFramePr/>
          <p:nvPr/>
        </p:nvGraphicFramePr>
        <p:xfrm>
          <a:off x="1451160" y="2354760"/>
          <a:ext cx="11868840" cy="5241240"/>
        </p:xfrm>
        <a:graphic>
          <a:graphicData uri="http://schemas.openxmlformats.org/drawingml/2006/table">
            <a:tbl>
              <a:tblPr/>
              <a:tblGrid>
                <a:gridCol w="684000"/>
                <a:gridCol w="1413000"/>
                <a:gridCol w="9771840"/>
              </a:tblGrid>
              <a:tr h="3438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S.No</a:t>
                      </a:r>
                      <a:endParaRPr b="1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Resoures</a:t>
                      </a:r>
                      <a:endParaRPr b="1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Functionality</a:t>
                      </a:r>
                      <a:endParaRPr b="1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6996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Deployment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Manages ReplicaSets and provides declarative updates for Pods. Handles rolling updates, rollbacks, and scaling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6996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ReplicaSet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Ensures a specified number of Pod replicas are running. Managed automatically by Deployments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296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Smallest deployable unit containing one or more containers with shared storage and network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 111"/>
          <p:cNvSpPr/>
          <p:nvPr/>
        </p:nvSpPr>
        <p:spPr>
          <a:xfrm>
            <a:off x="793800" y="89280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Core Statefulset Resource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Shape 54"/>
          <p:cNvSpPr/>
          <p:nvPr/>
        </p:nvSpPr>
        <p:spPr>
          <a:xfrm>
            <a:off x="856800" y="1700640"/>
            <a:ext cx="12822840" cy="5679000"/>
          </a:xfrm>
          <a:prstGeom prst="roundRect">
            <a:avLst>
              <a:gd name="adj" fmla="val 3968"/>
            </a:avLst>
          </a:prstGeom>
          <a:noFill/>
          <a:ln w="30480">
            <a:solidFill>
              <a:srgbClr val="626c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Shape 55"/>
          <p:cNvSpPr/>
          <p:nvPr/>
        </p:nvSpPr>
        <p:spPr>
          <a:xfrm>
            <a:off x="763200" y="1700640"/>
            <a:ext cx="371520" cy="5679000"/>
          </a:xfrm>
          <a:prstGeom prst="roundRect">
            <a:avLst>
              <a:gd name="adj" fmla="val 279070"/>
            </a:avLst>
          </a:prstGeom>
          <a:solidFill>
            <a:srgbClr val="626c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40" name=""/>
          <p:cNvGraphicFramePr/>
          <p:nvPr/>
        </p:nvGraphicFramePr>
        <p:xfrm>
          <a:off x="1451160" y="2354760"/>
          <a:ext cx="11868840" cy="5241240"/>
        </p:xfrm>
        <a:graphic>
          <a:graphicData uri="http://schemas.openxmlformats.org/drawingml/2006/table">
            <a:tbl>
              <a:tblPr/>
              <a:tblGrid>
                <a:gridCol w="590040"/>
                <a:gridCol w="2585160"/>
                <a:gridCol w="8693640"/>
              </a:tblGrid>
              <a:tr h="3438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S.No</a:t>
                      </a:r>
                      <a:endParaRPr b="1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Resoures</a:t>
                      </a:r>
                      <a:endParaRPr b="1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Functionality</a:t>
                      </a:r>
                      <a:endParaRPr b="1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6996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StatefulSet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Manages Pods with persistent identity, ordered deployment/scaling, and stable network identities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6996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PersistentVolume (PV)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Cluster-wide storage resource provisioned by administrator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296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PersistentVolumeClaim (PVC)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Request for storage by users, automatically bound to PVs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296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StorageClass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Defines different storage tiers and provisioning policies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0"/>
          <p:cNvSpPr/>
          <p:nvPr/>
        </p:nvSpPr>
        <p:spPr>
          <a:xfrm>
            <a:off x="0" y="0"/>
            <a:ext cx="14629680" cy="4512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 1"/>
          <p:cNvSpPr/>
          <p:nvPr/>
        </p:nvSpPr>
        <p:spPr>
          <a:xfrm>
            <a:off x="793800" y="4709520"/>
            <a:ext cx="585828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High-Level Kubernetes Architecture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 2"/>
          <p:cNvSpPr/>
          <p:nvPr/>
        </p:nvSpPr>
        <p:spPr>
          <a:xfrm>
            <a:off x="793800" y="5319000"/>
            <a:ext cx="130420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A Kubernetes cluster consists of at least one </a:t>
            </a:r>
            <a:r>
              <a:rPr b="1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Control Plane</a:t>
            </a: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 and one or more </a:t>
            </a:r>
            <a:r>
              <a:rPr b="1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Worker Nodes</a:t>
            </a: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 3"/>
          <p:cNvSpPr/>
          <p:nvPr/>
        </p:nvSpPr>
        <p:spPr>
          <a:xfrm>
            <a:off x="793800" y="616392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Control Plane: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 4"/>
          <p:cNvSpPr/>
          <p:nvPr/>
        </p:nvSpPr>
        <p:spPr>
          <a:xfrm>
            <a:off x="793800" y="6744960"/>
            <a:ext cx="624384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The "brain" of the cluster. It makes global decisions about the cluster (e.g., scheduling) and detects/responds to cluster events.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 5"/>
          <p:cNvSpPr/>
          <p:nvPr/>
        </p:nvSpPr>
        <p:spPr>
          <a:xfrm>
            <a:off x="7599600" y="616392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Worker Nodes: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 6"/>
          <p:cNvSpPr/>
          <p:nvPr/>
        </p:nvSpPr>
        <p:spPr>
          <a:xfrm>
            <a:off x="7599600" y="6744960"/>
            <a:ext cx="624384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3011"/>
                </a:solidFill>
                <a:latin typeface="Brygada 1918"/>
                <a:ea typeface="Brygada 1918"/>
              </a:rPr>
              <a:t>The "muscle" of the cluster. They run the actual applications inside containers.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 7"/>
          <p:cNvSpPr/>
          <p:nvPr/>
        </p:nvSpPr>
        <p:spPr>
          <a:xfrm>
            <a:off x="793800" y="8377920"/>
            <a:ext cx="83397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3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844000" y="-9720"/>
            <a:ext cx="8315640" cy="452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13"/>
          <p:cNvSpPr/>
          <p:nvPr/>
        </p:nvSpPr>
        <p:spPr>
          <a:xfrm>
            <a:off x="793800" y="3224520"/>
            <a:ext cx="340164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 24"/>
          <p:cNvSpPr/>
          <p:nvPr/>
        </p:nvSpPr>
        <p:spPr>
          <a:xfrm>
            <a:off x="793800" y="3876840"/>
            <a:ext cx="808452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3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3011"/>
                </a:solidFill>
                <a:latin typeface="Brygada 1918 Semi Bold"/>
                <a:ea typeface="Brygada 1918 Semi Bold"/>
              </a:rPr>
              <a:t>Part 2: Kubernetes Architecture Deep Dive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 25"/>
          <p:cNvSpPr/>
          <p:nvPr/>
        </p:nvSpPr>
        <p:spPr>
          <a:xfrm>
            <a:off x="793800" y="4642200"/>
            <a:ext cx="130420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2025-07-20T15:56:37Z</dcterms:created>
  <dc:creator/>
  <dc:description/>
  <dc:language>en-IN</dc:language>
  <cp:lastModifiedBy/>
  <dcterms:modified xsi:type="dcterms:W3CDTF">2025-07-21T10:30:21Z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(16:9)</vt:lpwstr>
  </property>
  <property fmtid="{D5CDD505-2E9C-101B-9397-08002B2CF9AE}" pid="4" name="Slides">
    <vt:i4>9</vt:i4>
  </property>
</Properties>
</file>