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48.xml" ContentType="application/vnd.openxmlformats-officedocument.presentationml.slide+xml"/>
  <Override PartName="/ppt/slides/slide20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49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31.xml.rels" ContentType="application/vnd.openxmlformats-package.relationships+xml"/>
  <Override PartName="/ppt/slides/_rels/slide32.xml.rels" ContentType="application/vnd.openxmlformats-package.relationships+xml"/>
  <Override PartName="/ppt/slides/_rels/slide33.xml.rels" ContentType="application/vnd.openxmlformats-package.relationships+xml"/>
  <Override PartName="/ppt/slides/_rels/slide13.xml.rels" ContentType="application/vnd.openxmlformats-package.relationships+xml"/>
  <Override PartName="/ppt/slides/_rels/slide50.xml.rels" ContentType="application/vnd.openxmlformats-package.relationships+xml"/>
  <Override PartName="/ppt/slides/_rels/slide45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11.xml.rels" ContentType="application/vnd.openxmlformats-package.relationships+xml"/>
  <Override PartName="/ppt/slides/_rels/slide48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41.xml.rels" ContentType="application/vnd.openxmlformats-package.relationships+xml"/>
  <Override PartName="/ppt/slides/_rels/slide39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39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50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49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37" Type="http://schemas.openxmlformats.org/officeDocument/2006/relationships/slide" Target="slides/slide35.xml"/><Relationship Id="rId38" Type="http://schemas.openxmlformats.org/officeDocument/2006/relationships/slide" Target="slides/slide36.xml"/><Relationship Id="rId39" Type="http://schemas.openxmlformats.org/officeDocument/2006/relationships/slide" Target="slides/slide37.xml"/><Relationship Id="rId40" Type="http://schemas.openxmlformats.org/officeDocument/2006/relationships/slide" Target="slides/slide38.xml"/><Relationship Id="rId41" Type="http://schemas.openxmlformats.org/officeDocument/2006/relationships/slide" Target="slides/slide39.xml"/><Relationship Id="rId42" Type="http://schemas.openxmlformats.org/officeDocument/2006/relationships/slide" Target="slides/slide40.xml"/><Relationship Id="rId43" Type="http://schemas.openxmlformats.org/officeDocument/2006/relationships/slide" Target="slides/slide41.xml"/><Relationship Id="rId44" Type="http://schemas.openxmlformats.org/officeDocument/2006/relationships/slide" Target="slides/slide42.xml"/><Relationship Id="rId45" Type="http://schemas.openxmlformats.org/officeDocument/2006/relationships/slide" Target="slides/slide43.xml"/><Relationship Id="rId46" Type="http://schemas.openxmlformats.org/officeDocument/2006/relationships/slide" Target="slides/slide44.xml"/><Relationship Id="rId47" Type="http://schemas.openxmlformats.org/officeDocument/2006/relationships/slide" Target="slides/slide45.xml"/><Relationship Id="rId48" Type="http://schemas.openxmlformats.org/officeDocument/2006/relationships/slide" Target="slides/slide46.xml"/><Relationship Id="rId49" Type="http://schemas.openxmlformats.org/officeDocument/2006/relationships/slide" Target="slides/slide47.xml"/><Relationship Id="rId50" Type="http://schemas.openxmlformats.org/officeDocument/2006/relationships/slide" Target="slides/slide48.xml"/><Relationship Id="rId51" Type="http://schemas.openxmlformats.org/officeDocument/2006/relationships/slide" Target="slides/slide49.xml"/><Relationship Id="rId52" Type="http://schemas.openxmlformats.org/officeDocument/2006/relationships/slide" Target="slides/slide50.xml"/><Relationship Id="rId5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IN" sz="44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标题 1"/>
          <p:cNvSpPr/>
          <p:nvPr/>
        </p:nvSpPr>
        <p:spPr>
          <a:xfrm>
            <a:off x="723600" y="1735920"/>
            <a:ext cx="625428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4000" spc="-1" strike="noStrike">
                <a:solidFill>
                  <a:srgbClr val="31937b"/>
                </a:solidFill>
                <a:latin typeface="Poppins"/>
                <a:ea typeface="Poppins"/>
              </a:rPr>
              <a:t>Kubernetes Deployment Strategies and Autoscaling</a:t>
            </a:r>
            <a:endParaRPr b="0" lang="en-IN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" name="标题 1"/>
          <p:cNvCxnSpPr/>
          <p:nvPr/>
        </p:nvCxnSpPr>
        <p:spPr>
          <a:xfrm>
            <a:off x="781200" y="527652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7" name="标题 1"/>
          <p:cNvSpPr/>
          <p:nvPr/>
        </p:nvSpPr>
        <p:spPr>
          <a:xfrm>
            <a:off x="781200" y="5649120"/>
            <a:ext cx="56959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Karthikeyan Vaiyapuri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1" name="标题 1"/>
          <p:cNvCxnSpPr/>
          <p:nvPr/>
        </p:nvCxnSpPr>
        <p:spPr>
          <a:xfrm flipH="1" flipV="1">
            <a:off x="6113520" y="4871880"/>
            <a:ext cx="74160" cy="844200"/>
          </a:xfrm>
          <a:prstGeom prst="straightConnector1">
            <a:avLst/>
          </a:prstGeom>
          <a:ln cap="sq" w="25400">
            <a:solidFill>
              <a:srgbClr val="000000">
                <a:lumMod val="50000"/>
                <a:lumOff val="50000"/>
                <a:alpha val="20000"/>
              </a:srgbClr>
            </a:solidFill>
            <a:miter/>
          </a:ln>
        </p:spPr>
      </p:cxnSp>
      <p:sp>
        <p:nvSpPr>
          <p:cNvPr id="152" name="标题 1"/>
          <p:cNvSpPr/>
          <p:nvPr/>
        </p:nvSpPr>
        <p:spPr>
          <a:xfrm>
            <a:off x="1400400" y="5791320"/>
            <a:ext cx="4499280" cy="17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Before 100% → Blue, 0% → Green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3" name="标题 1"/>
          <p:cNvCxnSpPr/>
          <p:nvPr/>
        </p:nvCxnSpPr>
        <p:spPr>
          <a:xfrm>
            <a:off x="1485000" y="5590800"/>
            <a:ext cx="4390200" cy="360"/>
          </a:xfrm>
          <a:prstGeom prst="straightConnector1">
            <a:avLst/>
          </a:prstGeom>
          <a:ln cap="sq" w="25400">
            <a:solidFill>
              <a:srgbClr val="2a7a34"/>
            </a:solidFill>
            <a:miter/>
          </a:ln>
        </p:spPr>
      </p:cxnSp>
      <p:sp>
        <p:nvSpPr>
          <p:cNvPr id="154" name="标题 1"/>
          <p:cNvSpPr/>
          <p:nvPr/>
        </p:nvSpPr>
        <p:spPr>
          <a:xfrm>
            <a:off x="6380640" y="5194440"/>
            <a:ext cx="4499280" cy="174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After 0% → Blue, 100% → Green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55" name="标题 1"/>
          <p:cNvCxnSpPr/>
          <p:nvPr/>
        </p:nvCxnSpPr>
        <p:spPr>
          <a:xfrm>
            <a:off x="6427080" y="4993920"/>
            <a:ext cx="4390200" cy="360"/>
          </a:xfrm>
          <a:prstGeom prst="straightConnector1">
            <a:avLst/>
          </a:prstGeom>
          <a:ln cap="sq" w="25400">
            <a:solidFill>
              <a:srgbClr val="2a7a34"/>
            </a:solidFill>
            <a:miter/>
          </a:ln>
        </p:spPr>
      </p:cxnSp>
      <p:sp>
        <p:nvSpPr>
          <p:cNvPr id="156" name="标题 1"/>
          <p:cNvSpPr/>
          <p:nvPr/>
        </p:nvSpPr>
        <p:spPr>
          <a:xfrm>
            <a:off x="1434960" y="1544040"/>
            <a:ext cx="9497160" cy="12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7a34"/>
                </a:solidFill>
                <a:latin typeface="poppins-bold"/>
                <a:ea typeface="poppins-bold"/>
              </a:rPr>
              <a:t>Traffic Switch Before and After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标题 1"/>
          <p:cNvSpPr/>
          <p:nvPr/>
        </p:nvSpPr>
        <p:spPr>
          <a:xfrm>
            <a:off x="733320" y="1486080"/>
            <a:ext cx="475920" cy="377640"/>
          </a:xfrm>
          <a:custGeom>
            <a:avLst/>
            <a:gdLst>
              <a:gd name="textAreaLeft" fmla="*/ 0 w 475920"/>
              <a:gd name="textAreaRight" fmla="*/ 476280 w 475920"/>
              <a:gd name="textAreaTop" fmla="*/ 0 h 377640"/>
              <a:gd name="textAreaBottom" fmla="*/ 378000 h 377640"/>
            </a:gdLst>
            <a:ahLst/>
            <a:rect l="textAreaLeft" t="textAreaTop" r="textAreaRight" b="textAreaBottom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Blue Green Deployment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2" name="" descr=""/>
          <p:cNvPicPr/>
          <p:nvPr/>
        </p:nvPicPr>
        <p:blipFill>
          <a:blip r:embed="rId1"/>
          <a:stretch/>
        </p:blipFill>
        <p:spPr>
          <a:xfrm>
            <a:off x="5616000" y="1230840"/>
            <a:ext cx="4860000" cy="2873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Canary Deployment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67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168" name="标题 1"/>
          <p:cNvSpPr/>
          <p:nvPr/>
        </p:nvSpPr>
        <p:spPr>
          <a:xfrm>
            <a:off x="789480" y="1545480"/>
            <a:ext cx="237240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670" spc="-1" strike="noStrike">
                <a:solidFill>
                  <a:srgbClr val="31937b"/>
                </a:solidFill>
                <a:latin typeface="poppins-bold"/>
                <a:ea typeface="poppins-bold"/>
              </a:rPr>
              <a:t> </a:t>
            </a:r>
            <a:r>
              <a:rPr b="0" lang="en-US" sz="10670" spc="-1" strike="noStrike">
                <a:solidFill>
                  <a:srgbClr val="31937b"/>
                </a:solidFill>
                <a:latin typeface="poppins-bold"/>
                <a:ea typeface="poppins-bold"/>
              </a:rPr>
              <a:t>03</a:t>
            </a:r>
            <a:endParaRPr b="0" lang="en-IN" sz="1067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标题 1"/>
          <p:cNvSpPr/>
          <p:nvPr/>
        </p:nvSpPr>
        <p:spPr>
          <a:xfrm>
            <a:off x="2648520" y="2404440"/>
            <a:ext cx="8128800" cy="221760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标题 1"/>
          <p:cNvSpPr/>
          <p:nvPr/>
        </p:nvSpPr>
        <p:spPr>
          <a:xfrm>
            <a:off x="3823560" y="2799360"/>
            <a:ext cx="6673320" cy="1630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Gradual Traffic Shift to New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1485720" y="2013120"/>
            <a:ext cx="1980720" cy="2999520"/>
          </a:xfrm>
          <a:custGeom>
            <a:avLst/>
            <a:gdLst>
              <a:gd name="textAreaLeft" fmla="*/ 0 w 1980720"/>
              <a:gd name="textAreaRight" fmla="*/ 1981080 w 1980720"/>
              <a:gd name="textAreaTop" fmla="*/ 0 h 2999520"/>
              <a:gd name="textAreaBottom" fmla="*/ 2999880 h 2999520"/>
            </a:gdLst>
            <a:ahLst/>
            <a:rect l="textAreaLeft" t="textAreaTop" r="textAreaRight" b="textAreaBottom"/>
            <a:pathLst>
              <a:path w="1981200" h="2999874">
                <a:moveTo>
                  <a:pt x="0" y="0"/>
                </a:moveTo>
                <a:lnTo>
                  <a:pt x="1981200" y="0"/>
                </a:lnTo>
                <a:lnTo>
                  <a:pt x="1981200" y="2999874"/>
                </a:lnTo>
                <a:lnTo>
                  <a:pt x="0" y="2999874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标题 1"/>
          <p:cNvSpPr/>
          <p:nvPr/>
        </p:nvSpPr>
        <p:spPr>
          <a:xfrm>
            <a:off x="1401480" y="1933200"/>
            <a:ext cx="2149200" cy="1360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标题 1"/>
          <p:cNvSpPr/>
          <p:nvPr/>
        </p:nvSpPr>
        <p:spPr>
          <a:xfrm>
            <a:off x="1401480" y="4956840"/>
            <a:ext cx="2149200" cy="1360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5" name="标题 1"/>
          <p:cNvSpPr/>
          <p:nvPr/>
        </p:nvSpPr>
        <p:spPr>
          <a:xfrm flipV="1">
            <a:off x="3823560" y="2718360"/>
            <a:ext cx="272520" cy="558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28080" bIns="280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6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Concept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9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标题 1"/>
          <p:cNvSpPr/>
          <p:nvPr/>
        </p:nvSpPr>
        <p:spPr>
          <a:xfrm flipH="1" flipV="1">
            <a:off x="10971360" y="1129680"/>
            <a:ext cx="547200" cy="438120"/>
          </a:xfrm>
          <a:custGeom>
            <a:avLst/>
            <a:gdLst>
              <a:gd name="textAreaLeft" fmla="*/ 360 w 547200"/>
              <a:gd name="textAreaRight" fmla="*/ 547920 w 547200"/>
              <a:gd name="textAreaTop" fmla="*/ -360 h 438120"/>
              <a:gd name="textAreaBottom" fmla="*/ 438120 h 438120"/>
            </a:gdLst>
            <a:ahLst/>
            <a:rect l="textAreaLeft" t="textAreaTop" r="textAreaRight" b="textAreaBottom"/>
            <a:pathLst>
              <a:path w="98" h="78">
                <a:moveTo>
                  <a:pt x="41" y="0"/>
                </a:moveTo>
                <a:cubicBezTo>
                  <a:pt x="44" y="4"/>
                  <a:pt x="44" y="4"/>
                  <a:pt x="44" y="4"/>
                </a:cubicBezTo>
                <a:cubicBezTo>
                  <a:pt x="37" y="8"/>
                  <a:pt x="31" y="11"/>
                  <a:pt x="27" y="16"/>
                </a:cubicBezTo>
                <a:cubicBezTo>
                  <a:pt x="23" y="20"/>
                  <a:pt x="21" y="25"/>
                  <a:pt x="21" y="29"/>
                </a:cubicBezTo>
                <a:cubicBezTo>
                  <a:pt x="21" y="31"/>
                  <a:pt x="23" y="34"/>
                  <a:pt x="29" y="37"/>
                </a:cubicBezTo>
                <a:cubicBezTo>
                  <a:pt x="34" y="39"/>
                  <a:pt x="38" y="42"/>
                  <a:pt x="40" y="45"/>
                </a:cubicBezTo>
                <a:cubicBezTo>
                  <a:pt x="42" y="48"/>
                  <a:pt x="43" y="52"/>
                  <a:pt x="43" y="57"/>
                </a:cubicBezTo>
                <a:cubicBezTo>
                  <a:pt x="43" y="63"/>
                  <a:pt x="41" y="68"/>
                  <a:pt x="37" y="72"/>
                </a:cubicBezTo>
                <a:cubicBezTo>
                  <a:pt x="33" y="76"/>
                  <a:pt x="28" y="78"/>
                  <a:pt x="22" y="78"/>
                </a:cubicBezTo>
                <a:cubicBezTo>
                  <a:pt x="16" y="78"/>
                  <a:pt x="10" y="76"/>
                  <a:pt x="6" y="71"/>
                </a:cubicBezTo>
                <a:cubicBezTo>
                  <a:pt x="2" y="65"/>
                  <a:pt x="0" y="59"/>
                  <a:pt x="0" y="50"/>
                </a:cubicBezTo>
                <a:cubicBezTo>
                  <a:pt x="0" y="43"/>
                  <a:pt x="1" y="36"/>
                  <a:pt x="5" y="29"/>
                </a:cubicBezTo>
                <a:cubicBezTo>
                  <a:pt x="8" y="22"/>
                  <a:pt x="13" y="16"/>
                  <a:pt x="19" y="11"/>
                </a:cubicBezTo>
                <a:cubicBezTo>
                  <a:pt x="26" y="6"/>
                  <a:pt x="33" y="2"/>
                  <a:pt x="41" y="0"/>
                </a:cubicBezTo>
                <a:close/>
                <a:moveTo>
                  <a:pt x="95" y="0"/>
                </a:moveTo>
                <a:cubicBezTo>
                  <a:pt x="98" y="4"/>
                  <a:pt x="98" y="4"/>
                  <a:pt x="98" y="4"/>
                </a:cubicBezTo>
                <a:cubicBezTo>
                  <a:pt x="91" y="8"/>
                  <a:pt x="85" y="11"/>
                  <a:pt x="81" y="16"/>
                </a:cubicBezTo>
                <a:cubicBezTo>
                  <a:pt x="77" y="20"/>
                  <a:pt x="74" y="25"/>
                  <a:pt x="74" y="29"/>
                </a:cubicBezTo>
                <a:cubicBezTo>
                  <a:pt x="74" y="31"/>
                  <a:pt x="77" y="34"/>
                  <a:pt x="82" y="37"/>
                </a:cubicBezTo>
                <a:cubicBezTo>
                  <a:pt x="88" y="39"/>
                  <a:pt x="91" y="42"/>
                  <a:pt x="94" y="45"/>
                </a:cubicBezTo>
                <a:cubicBezTo>
                  <a:pt x="96" y="48"/>
                  <a:pt x="97" y="52"/>
                  <a:pt x="97" y="57"/>
                </a:cubicBezTo>
                <a:cubicBezTo>
                  <a:pt x="97" y="63"/>
                  <a:pt x="95" y="68"/>
                  <a:pt x="91" y="72"/>
                </a:cubicBezTo>
                <a:cubicBezTo>
                  <a:pt x="87" y="76"/>
                  <a:pt x="82" y="78"/>
                  <a:pt x="76" y="78"/>
                </a:cubicBezTo>
                <a:cubicBezTo>
                  <a:pt x="69" y="78"/>
                  <a:pt x="64" y="76"/>
                  <a:pt x="60" y="71"/>
                </a:cubicBezTo>
                <a:cubicBezTo>
                  <a:pt x="56" y="65"/>
                  <a:pt x="54" y="59"/>
                  <a:pt x="54" y="50"/>
                </a:cubicBezTo>
                <a:cubicBezTo>
                  <a:pt x="54" y="43"/>
                  <a:pt x="55" y="36"/>
                  <a:pt x="59" y="29"/>
                </a:cubicBezTo>
                <a:cubicBezTo>
                  <a:pt x="62" y="22"/>
                  <a:pt x="67" y="16"/>
                  <a:pt x="73" y="11"/>
                </a:cubicBezTo>
                <a:cubicBezTo>
                  <a:pt x="79" y="6"/>
                  <a:pt x="87" y="2"/>
                  <a:pt x="95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标题 1"/>
          <p:cNvSpPr/>
          <p:nvPr/>
        </p:nvSpPr>
        <p:spPr>
          <a:xfrm>
            <a:off x="1351080" y="1651680"/>
            <a:ext cx="9489600" cy="10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Step-by-Step Process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3" name="标题 1"/>
          <p:cNvCxnSpPr/>
          <p:nvPr/>
        </p:nvCxnSpPr>
        <p:spPr>
          <a:xfrm>
            <a:off x="-134640" y="3246840"/>
            <a:ext cx="12461760" cy="360"/>
          </a:xfrm>
          <a:prstGeom prst="straightConnector1">
            <a:avLst/>
          </a:prstGeom>
          <a:ln cap="sq" w="12700">
            <a:solidFill>
              <a:srgbClr val="ffffff">
                <a:lumMod val="85000"/>
              </a:srgbClr>
            </a:solidFill>
            <a:miter/>
          </a:ln>
        </p:spPr>
      </p:cxnSp>
      <p:sp>
        <p:nvSpPr>
          <p:cNvPr id="184" name="标题 1"/>
          <p:cNvSpPr/>
          <p:nvPr/>
        </p:nvSpPr>
        <p:spPr>
          <a:xfrm>
            <a:off x="1065240" y="2931120"/>
            <a:ext cx="615240" cy="683640"/>
          </a:xfrm>
          <a:custGeom>
            <a:avLst/>
            <a:gdLst>
              <a:gd name="textAreaLeft" fmla="*/ 0 w 615240"/>
              <a:gd name="textAreaRight" fmla="*/ 615600 w 615240"/>
              <a:gd name="textAreaTop" fmla="*/ 0 h 683640"/>
              <a:gd name="textAreaBottom" fmla="*/ 684000 h 68364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5" name="标题 1"/>
          <p:cNvSpPr/>
          <p:nvPr/>
        </p:nvSpPr>
        <p:spPr>
          <a:xfrm>
            <a:off x="1184760" y="3062520"/>
            <a:ext cx="375840" cy="329040"/>
          </a:xfrm>
          <a:custGeom>
            <a:avLst/>
            <a:gdLst>
              <a:gd name="textAreaLeft" fmla="*/ 0 w 375840"/>
              <a:gd name="textAreaRight" fmla="*/ 376200 w 375840"/>
              <a:gd name="textAreaTop" fmla="*/ 0 h 329040"/>
              <a:gd name="textAreaBottom" fmla="*/ 329400 h 329040"/>
            </a:gdLst>
            <a:ahLst/>
            <a:rect l="textAreaLeft" t="textAreaTop" r="textAreaRight" b="textAreaBottom"/>
            <a:pathLst>
              <a:path w="822401" h="720000">
                <a:moveTo>
                  <a:pt x="411293" y="234366"/>
                </a:moveTo>
                <a:cubicBezTo>
                  <a:pt x="480577" y="234366"/>
                  <a:pt x="536928" y="290716"/>
                  <a:pt x="536928" y="360000"/>
                </a:cubicBezTo>
                <a:cubicBezTo>
                  <a:pt x="536928" y="429284"/>
                  <a:pt x="480577" y="485635"/>
                  <a:pt x="411293" y="485635"/>
                </a:cubicBezTo>
                <a:cubicBezTo>
                  <a:pt x="342009" y="485635"/>
                  <a:pt x="285659" y="429284"/>
                  <a:pt x="285659" y="360000"/>
                </a:cubicBezTo>
                <a:cubicBezTo>
                  <a:pt x="285659" y="290716"/>
                  <a:pt x="342009" y="234366"/>
                  <a:pt x="411293" y="234366"/>
                </a:cubicBezTo>
                <a:close/>
                <a:moveTo>
                  <a:pt x="411293" y="178938"/>
                </a:moveTo>
                <a:cubicBezTo>
                  <a:pt x="311432" y="178938"/>
                  <a:pt x="230231" y="260139"/>
                  <a:pt x="230231" y="360000"/>
                </a:cubicBezTo>
                <a:cubicBezTo>
                  <a:pt x="230231" y="459862"/>
                  <a:pt x="311432" y="541063"/>
                  <a:pt x="411293" y="541063"/>
                </a:cubicBezTo>
                <a:cubicBezTo>
                  <a:pt x="511154" y="541063"/>
                  <a:pt x="592355" y="459862"/>
                  <a:pt x="592355" y="360000"/>
                </a:cubicBezTo>
                <a:cubicBezTo>
                  <a:pt x="592355" y="260139"/>
                  <a:pt x="511154" y="178938"/>
                  <a:pt x="411293" y="178938"/>
                </a:cubicBezTo>
                <a:close/>
                <a:moveTo>
                  <a:pt x="219884" y="0"/>
                </a:moveTo>
                <a:lnTo>
                  <a:pt x="602517" y="0"/>
                </a:lnTo>
                <a:cubicBezTo>
                  <a:pt x="612679" y="0"/>
                  <a:pt x="622194" y="5451"/>
                  <a:pt x="627275" y="14319"/>
                </a:cubicBezTo>
                <a:lnTo>
                  <a:pt x="818591" y="345682"/>
                </a:lnTo>
                <a:cubicBezTo>
                  <a:pt x="823672" y="354550"/>
                  <a:pt x="823672" y="365451"/>
                  <a:pt x="818591" y="374319"/>
                </a:cubicBezTo>
                <a:lnTo>
                  <a:pt x="627367" y="705682"/>
                </a:lnTo>
                <a:cubicBezTo>
                  <a:pt x="622286" y="714550"/>
                  <a:pt x="612771" y="720000"/>
                  <a:pt x="602609" y="720000"/>
                </a:cubicBezTo>
                <a:lnTo>
                  <a:pt x="219977" y="720000"/>
                </a:lnTo>
                <a:cubicBezTo>
                  <a:pt x="209815" y="720000"/>
                  <a:pt x="200300" y="714550"/>
                  <a:pt x="195219" y="705682"/>
                </a:cubicBezTo>
                <a:lnTo>
                  <a:pt x="3811" y="374319"/>
                </a:lnTo>
                <a:cubicBezTo>
                  <a:pt x="-1270" y="365543"/>
                  <a:pt x="-1270" y="354550"/>
                  <a:pt x="3811" y="345682"/>
                </a:cubicBezTo>
                <a:lnTo>
                  <a:pt x="195127" y="14319"/>
                </a:lnTo>
                <a:cubicBezTo>
                  <a:pt x="200208" y="5451"/>
                  <a:pt x="209723" y="0"/>
                  <a:pt x="219884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标题 1"/>
          <p:cNvSpPr/>
          <p:nvPr/>
        </p:nvSpPr>
        <p:spPr>
          <a:xfrm>
            <a:off x="293040" y="3812400"/>
            <a:ext cx="2159640" cy="235404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标题 1"/>
          <p:cNvSpPr/>
          <p:nvPr/>
        </p:nvSpPr>
        <p:spPr>
          <a:xfrm>
            <a:off x="293040" y="4292640"/>
            <a:ext cx="2159640" cy="19425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标题 1"/>
          <p:cNvSpPr/>
          <p:nvPr/>
        </p:nvSpPr>
        <p:spPr>
          <a:xfrm>
            <a:off x="455760" y="4433760"/>
            <a:ext cx="1833840" cy="15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Deploy new version alongside current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标题 1"/>
          <p:cNvSpPr/>
          <p:nvPr/>
        </p:nvSpPr>
        <p:spPr>
          <a:xfrm>
            <a:off x="3423600" y="2931120"/>
            <a:ext cx="615240" cy="683640"/>
          </a:xfrm>
          <a:custGeom>
            <a:avLst/>
            <a:gdLst>
              <a:gd name="textAreaLeft" fmla="*/ 0 w 615240"/>
              <a:gd name="textAreaRight" fmla="*/ 615600 w 615240"/>
              <a:gd name="textAreaTop" fmla="*/ 0 h 683640"/>
              <a:gd name="textAreaBottom" fmla="*/ 684000 h 68364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0" name="标题 1"/>
          <p:cNvSpPr/>
          <p:nvPr/>
        </p:nvSpPr>
        <p:spPr>
          <a:xfrm>
            <a:off x="3543120" y="3071520"/>
            <a:ext cx="375840" cy="311040"/>
          </a:xfrm>
          <a:custGeom>
            <a:avLst/>
            <a:gdLst>
              <a:gd name="textAreaLeft" fmla="*/ 0 w 375840"/>
              <a:gd name="textAreaRight" fmla="*/ 376200 w 375840"/>
              <a:gd name="textAreaTop" fmla="*/ 0 h 311040"/>
              <a:gd name="textAreaBottom" fmla="*/ 311400 h 311040"/>
            </a:gdLst>
            <a:ahLst/>
            <a:rect l="textAreaLeft" t="textAreaTop" r="textAreaRight" b="textAreaBottom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标题 1"/>
          <p:cNvSpPr/>
          <p:nvPr/>
        </p:nvSpPr>
        <p:spPr>
          <a:xfrm>
            <a:off x="2651400" y="3812400"/>
            <a:ext cx="2159640" cy="235404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标题 1"/>
          <p:cNvSpPr/>
          <p:nvPr/>
        </p:nvSpPr>
        <p:spPr>
          <a:xfrm>
            <a:off x="2651400" y="4292640"/>
            <a:ext cx="2159640" cy="19425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标题 1"/>
          <p:cNvSpPr/>
          <p:nvPr/>
        </p:nvSpPr>
        <p:spPr>
          <a:xfrm>
            <a:off x="2814120" y="4433760"/>
            <a:ext cx="1833840" cy="15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Route small percentage of traffic to new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标题 1"/>
          <p:cNvSpPr/>
          <p:nvPr/>
        </p:nvSpPr>
        <p:spPr>
          <a:xfrm>
            <a:off x="6053760" y="3211200"/>
            <a:ext cx="71640" cy="71640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25200" bIns="252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标题 1"/>
          <p:cNvSpPr/>
          <p:nvPr/>
        </p:nvSpPr>
        <p:spPr>
          <a:xfrm>
            <a:off x="5781960" y="2931120"/>
            <a:ext cx="615240" cy="683640"/>
          </a:xfrm>
          <a:custGeom>
            <a:avLst/>
            <a:gdLst>
              <a:gd name="textAreaLeft" fmla="*/ 0 w 615240"/>
              <a:gd name="textAreaRight" fmla="*/ 615600 w 615240"/>
              <a:gd name="textAreaTop" fmla="*/ 0 h 683640"/>
              <a:gd name="textAreaBottom" fmla="*/ 684000 h 68364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6" name="标题 1"/>
          <p:cNvSpPr/>
          <p:nvPr/>
        </p:nvSpPr>
        <p:spPr>
          <a:xfrm>
            <a:off x="5891760" y="3044160"/>
            <a:ext cx="395640" cy="366120"/>
          </a:xfrm>
          <a:custGeom>
            <a:avLst/>
            <a:gdLst>
              <a:gd name="textAreaLeft" fmla="*/ 0 w 395640"/>
              <a:gd name="textAreaRight" fmla="*/ 396000 w 395640"/>
              <a:gd name="textAreaTop" fmla="*/ 0 h 366120"/>
              <a:gd name="textAreaBottom" fmla="*/ 366480 h 366120"/>
            </a:gdLst>
            <a:ahLst/>
            <a:rect l="textAreaLeft" t="textAreaTop" r="textAreaRight" b="textAreaBottom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标题 1"/>
          <p:cNvSpPr/>
          <p:nvPr/>
        </p:nvSpPr>
        <p:spPr>
          <a:xfrm>
            <a:off x="5009760" y="3812400"/>
            <a:ext cx="2159640" cy="235404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标题 1"/>
          <p:cNvSpPr/>
          <p:nvPr/>
        </p:nvSpPr>
        <p:spPr>
          <a:xfrm>
            <a:off x="5009760" y="4292640"/>
            <a:ext cx="2159640" cy="19425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标题 1"/>
          <p:cNvSpPr/>
          <p:nvPr/>
        </p:nvSpPr>
        <p:spPr>
          <a:xfrm>
            <a:off x="5172480" y="4433760"/>
            <a:ext cx="1833840" cy="15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Monitor metrics and user feedback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标题 1"/>
          <p:cNvSpPr/>
          <p:nvPr/>
        </p:nvSpPr>
        <p:spPr>
          <a:xfrm>
            <a:off x="8140320" y="2931120"/>
            <a:ext cx="615240" cy="683640"/>
          </a:xfrm>
          <a:custGeom>
            <a:avLst/>
            <a:gdLst>
              <a:gd name="textAreaLeft" fmla="*/ 0 w 615240"/>
              <a:gd name="textAreaRight" fmla="*/ 615600 w 615240"/>
              <a:gd name="textAreaTop" fmla="*/ 0 h 683640"/>
              <a:gd name="textAreaBottom" fmla="*/ 684000 h 68364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标题 1"/>
          <p:cNvSpPr/>
          <p:nvPr/>
        </p:nvSpPr>
        <p:spPr>
          <a:xfrm>
            <a:off x="8268120" y="3032280"/>
            <a:ext cx="359640" cy="389520"/>
          </a:xfrm>
          <a:custGeom>
            <a:avLst/>
            <a:gdLst>
              <a:gd name="textAreaLeft" fmla="*/ 0 w 359640"/>
              <a:gd name="textAreaRight" fmla="*/ 360000 w 359640"/>
              <a:gd name="textAreaTop" fmla="*/ 0 h 389520"/>
              <a:gd name="textAreaBottom" fmla="*/ 389880 h 38952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标题 1"/>
          <p:cNvSpPr/>
          <p:nvPr/>
        </p:nvSpPr>
        <p:spPr>
          <a:xfrm>
            <a:off x="7368120" y="3812400"/>
            <a:ext cx="2159640" cy="235404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标题 1"/>
          <p:cNvSpPr/>
          <p:nvPr/>
        </p:nvSpPr>
        <p:spPr>
          <a:xfrm>
            <a:off x="7368120" y="4292640"/>
            <a:ext cx="2159640" cy="19425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标题 1"/>
          <p:cNvSpPr/>
          <p:nvPr/>
        </p:nvSpPr>
        <p:spPr>
          <a:xfrm>
            <a:off x="7530840" y="4433760"/>
            <a:ext cx="1833840" cy="15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Gradually increase traffic to new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标题 1"/>
          <p:cNvSpPr/>
          <p:nvPr/>
        </p:nvSpPr>
        <p:spPr>
          <a:xfrm>
            <a:off x="9726480" y="3812400"/>
            <a:ext cx="2159640" cy="2354040"/>
          </a:xfrm>
          <a:prstGeom prst="roundRect">
            <a:avLst>
              <a:gd name="adj" fmla="val 1123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标题 1"/>
          <p:cNvSpPr/>
          <p:nvPr/>
        </p:nvSpPr>
        <p:spPr>
          <a:xfrm>
            <a:off x="9726480" y="4292640"/>
            <a:ext cx="2159640" cy="1942560"/>
          </a:xfrm>
          <a:prstGeom prst="roundRect">
            <a:avLst>
              <a:gd name="adj" fmla="val 16667"/>
            </a:avLst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标题 1"/>
          <p:cNvSpPr/>
          <p:nvPr/>
        </p:nvSpPr>
        <p:spPr>
          <a:xfrm>
            <a:off x="9889200" y="4433760"/>
            <a:ext cx="1833840" cy="15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Complete rollout or rollback based on results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标题 1"/>
          <p:cNvSpPr/>
          <p:nvPr/>
        </p:nvSpPr>
        <p:spPr>
          <a:xfrm>
            <a:off x="10498680" y="2931120"/>
            <a:ext cx="615240" cy="683640"/>
          </a:xfrm>
          <a:custGeom>
            <a:avLst/>
            <a:gdLst>
              <a:gd name="textAreaLeft" fmla="*/ 0 w 615240"/>
              <a:gd name="textAreaRight" fmla="*/ 615600 w 615240"/>
              <a:gd name="textAreaTop" fmla="*/ 0 h 683640"/>
              <a:gd name="textAreaBottom" fmla="*/ 684000 h 683640"/>
            </a:gdLst>
            <a:ahLst/>
            <a:rect l="textAreaLeft" t="textAreaTop" r="textAreaRight" b="textAreaBottom"/>
            <a:pathLst>
              <a:path w="3143250" h="3448681">
                <a:moveTo>
                  <a:pt x="2424113" y="3048000"/>
                </a:moveTo>
                <a:lnTo>
                  <a:pt x="1897285" y="3048000"/>
                </a:lnTo>
                <a:cubicBezTo>
                  <a:pt x="1868805" y="3048010"/>
                  <a:pt x="1843468" y="3066107"/>
                  <a:pt x="1834229" y="3093053"/>
                </a:cubicBezTo>
                <a:cubicBezTo>
                  <a:pt x="1770888" y="3270314"/>
                  <a:pt x="1615154" y="3380041"/>
                  <a:pt x="1493330" y="3441287"/>
                </a:cubicBezTo>
                <a:cubicBezTo>
                  <a:pt x="1460583" y="3458128"/>
                  <a:pt x="1420387" y="3445231"/>
                  <a:pt x="1403547" y="3412484"/>
                </a:cubicBezTo>
                <a:cubicBezTo>
                  <a:pt x="1395727" y="3397291"/>
                  <a:pt x="1394041" y="3379680"/>
                  <a:pt x="1398842" y="3363278"/>
                </a:cubicBezTo>
                <a:cubicBezTo>
                  <a:pt x="1430750" y="3257550"/>
                  <a:pt x="1432465" y="3120199"/>
                  <a:pt x="1269111" y="3052667"/>
                </a:cubicBezTo>
                <a:cubicBezTo>
                  <a:pt x="1261339" y="3049505"/>
                  <a:pt x="1253023" y="3047914"/>
                  <a:pt x="1244632" y="3048000"/>
                </a:cubicBezTo>
                <a:lnTo>
                  <a:pt x="719138" y="3048000"/>
                </a:lnTo>
                <a:cubicBezTo>
                  <a:pt x="321969" y="3048000"/>
                  <a:pt x="0" y="2726036"/>
                  <a:pt x="0" y="2328863"/>
                </a:cubicBezTo>
                <a:lnTo>
                  <a:pt x="0" y="719138"/>
                </a:lnTo>
                <a:cubicBezTo>
                  <a:pt x="0" y="321969"/>
                  <a:pt x="321969" y="0"/>
                  <a:pt x="719138" y="0"/>
                </a:cubicBezTo>
                <a:lnTo>
                  <a:pt x="2424113" y="0"/>
                </a:lnTo>
                <a:cubicBezTo>
                  <a:pt x="2821286" y="0"/>
                  <a:pt x="3143250" y="321969"/>
                  <a:pt x="3143250" y="719138"/>
                </a:cubicBezTo>
                <a:lnTo>
                  <a:pt x="3143250" y="2328863"/>
                </a:lnTo>
                <a:cubicBezTo>
                  <a:pt x="3143250" y="2726036"/>
                  <a:pt x="2821286" y="3048000"/>
                  <a:pt x="2424113" y="304800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9" name="标题 1"/>
          <p:cNvSpPr/>
          <p:nvPr/>
        </p:nvSpPr>
        <p:spPr>
          <a:xfrm flipH="1" flipV="1">
            <a:off x="10625760" y="3052440"/>
            <a:ext cx="359640" cy="348120"/>
          </a:xfrm>
          <a:custGeom>
            <a:avLst/>
            <a:gdLst>
              <a:gd name="textAreaLeft" fmla="*/ -360 w 359640"/>
              <a:gd name="textAreaRight" fmla="*/ 359640 w 359640"/>
              <a:gd name="textAreaTop" fmla="*/ -360 h 348120"/>
              <a:gd name="textAreaBottom" fmla="*/ 348120 h 348120"/>
            </a:gdLst>
            <a:ahLst/>
            <a:rect l="textAreaLeft" t="textAreaTop" r="textAreaRight" b="textAreaBottom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Process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3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标题 1"/>
          <p:cNvSpPr/>
          <p:nvPr/>
        </p:nvSpPr>
        <p:spPr>
          <a:xfrm>
            <a:off x="660240" y="2117880"/>
            <a:ext cx="10816560" cy="4015800"/>
          </a:xfrm>
          <a:custGeom>
            <a:avLst/>
            <a:gdLst>
              <a:gd name="textAreaLeft" fmla="*/ 0 w 10816560"/>
              <a:gd name="textAreaRight" fmla="*/ 10816920 w 10816560"/>
              <a:gd name="textAreaTop" fmla="*/ 0 h 4015800"/>
              <a:gd name="textAreaBottom" fmla="*/ 4016160 h 4015800"/>
            </a:gdLst>
            <a:ahLst/>
            <a:rect l="textAreaLeft" t="textAreaTop" r="textAreaRight" b="textAreaBottom"/>
            <a:pathLst>
              <a:path w="10816976" h="5555534">
                <a:moveTo>
                  <a:pt x="0" y="3260407"/>
                </a:moveTo>
                <a:lnTo>
                  <a:pt x="0" y="5555535"/>
                </a:lnTo>
                <a:lnTo>
                  <a:pt x="10816976" y="5555535"/>
                </a:lnTo>
                <a:cubicBezTo>
                  <a:pt x="10816976" y="5555535"/>
                  <a:pt x="10816976" y="1300849"/>
                  <a:pt x="10816976" y="0"/>
                </a:cubicBezTo>
                <a:cubicBezTo>
                  <a:pt x="7367032" y="2618268"/>
                  <a:pt x="3276928" y="3260407"/>
                  <a:pt x="0" y="3260407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90000">
                <a:srgbClr val="f2f2f2"/>
              </a:gs>
            </a:gsLst>
            <a:lin ang="16800000"/>
          </a:gradFill>
          <a:ln w="6921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标题 1"/>
          <p:cNvSpPr/>
          <p:nvPr/>
        </p:nvSpPr>
        <p:spPr>
          <a:xfrm>
            <a:off x="660240" y="1899000"/>
            <a:ext cx="10858320" cy="2575440"/>
          </a:xfrm>
          <a:custGeom>
            <a:avLst/>
            <a:gdLst>
              <a:gd name="textAreaLeft" fmla="*/ 0 w 10858320"/>
              <a:gd name="textAreaRight" fmla="*/ 10858680 w 10858320"/>
              <a:gd name="textAreaTop" fmla="*/ 0 h 2575440"/>
              <a:gd name="textAreaBottom" fmla="*/ 2575800 h 2575440"/>
            </a:gdLst>
            <a:ahLst/>
            <a:rect l="textAreaLeft" t="textAreaTop" r="textAreaRight" b="textAreaBottom"/>
            <a:pathLst>
              <a:path w="10858500" h="3562841">
                <a:moveTo>
                  <a:pt x="10858500" y="0"/>
                </a:moveTo>
                <a:cubicBezTo>
                  <a:pt x="9232147" y="1988558"/>
                  <a:pt x="5366964" y="3566976"/>
                  <a:pt x="0" y="3562834"/>
                </a:cubicBezTo>
                <a:cubicBezTo>
                  <a:pt x="3993215" y="3455120"/>
                  <a:pt x="8034875" y="2543697"/>
                  <a:pt x="10342912" y="368712"/>
                </a:cubicBezTo>
                <a:cubicBezTo>
                  <a:pt x="10280626" y="269284"/>
                  <a:pt x="10197578" y="128428"/>
                  <a:pt x="10197578" y="128428"/>
                </a:cubicBezTo>
                <a:lnTo>
                  <a:pt x="10858500" y="0"/>
                </a:lnTo>
                <a:close/>
              </a:path>
            </a:pathLst>
          </a:custGeom>
          <a:gradFill rotWithShape="0">
            <a:gsLst>
              <a:gs pos="10000">
                <a:srgbClr val="98dca0"/>
              </a:gs>
              <a:gs pos="90000">
                <a:srgbClr val="2a7a34"/>
              </a:gs>
            </a:gsLst>
            <a:lin ang="0"/>
          </a:gradFill>
          <a:ln w="6921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标题 1"/>
          <p:cNvSpPr/>
          <p:nvPr/>
        </p:nvSpPr>
        <p:spPr>
          <a:xfrm>
            <a:off x="660240" y="1254240"/>
            <a:ext cx="7376760" cy="134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Phased Traffic Distribution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标题 1"/>
          <p:cNvSpPr/>
          <p:nvPr/>
        </p:nvSpPr>
        <p:spPr>
          <a:xfrm>
            <a:off x="1574280" y="4366800"/>
            <a:ext cx="151560" cy="15156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19" name="标题 1"/>
          <p:cNvSpPr/>
          <p:nvPr/>
        </p:nvSpPr>
        <p:spPr>
          <a:xfrm>
            <a:off x="660240" y="4709160"/>
            <a:ext cx="1979640" cy="11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Phase 95% old version, 5% new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标题 1"/>
          <p:cNvSpPr/>
          <p:nvPr/>
        </p:nvSpPr>
        <p:spPr>
          <a:xfrm>
            <a:off x="4362840" y="4167360"/>
            <a:ext cx="151560" cy="15156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1" name="标题 1"/>
          <p:cNvSpPr/>
          <p:nvPr/>
        </p:nvSpPr>
        <p:spPr>
          <a:xfrm>
            <a:off x="3448800" y="4533120"/>
            <a:ext cx="1979640" cy="11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Phase 80% old version, 20% new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标题 1"/>
          <p:cNvSpPr/>
          <p:nvPr/>
        </p:nvSpPr>
        <p:spPr>
          <a:xfrm>
            <a:off x="7151400" y="3658680"/>
            <a:ext cx="151560" cy="15156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3" name="标题 1"/>
          <p:cNvSpPr/>
          <p:nvPr/>
        </p:nvSpPr>
        <p:spPr>
          <a:xfrm>
            <a:off x="6237360" y="4149720"/>
            <a:ext cx="1979640" cy="11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Phase 50% old version, 50% new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标题 1"/>
          <p:cNvSpPr/>
          <p:nvPr/>
        </p:nvSpPr>
        <p:spPr>
          <a:xfrm>
            <a:off x="9911520" y="2733840"/>
            <a:ext cx="151560" cy="151560"/>
          </a:xfrm>
          <a:prstGeom prst="ellipse">
            <a:avLst/>
          </a:prstGeom>
          <a:solidFill>
            <a:schemeClr val="accent1"/>
          </a:solidFill>
          <a:ln cap="sq" w="2540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5" name="标题 1"/>
          <p:cNvSpPr/>
          <p:nvPr/>
        </p:nvSpPr>
        <p:spPr>
          <a:xfrm>
            <a:off x="8997480" y="3451320"/>
            <a:ext cx="1979640" cy="110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Phase 0% old version, 100% new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Traffic Distribution Example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8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标题 1"/>
          <p:cNvSpPr/>
          <p:nvPr/>
        </p:nvSpPr>
        <p:spPr>
          <a:xfrm>
            <a:off x="6095880" y="229356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1" name="标题 1"/>
          <p:cNvSpPr/>
          <p:nvPr/>
        </p:nvSpPr>
        <p:spPr>
          <a:xfrm>
            <a:off x="6095880" y="508464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2a7a34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标题 1"/>
          <p:cNvSpPr/>
          <p:nvPr/>
        </p:nvSpPr>
        <p:spPr>
          <a:xfrm>
            <a:off x="6095880" y="368892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2a7a34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标题 1"/>
          <p:cNvSpPr/>
          <p:nvPr/>
        </p:nvSpPr>
        <p:spPr>
          <a:xfrm>
            <a:off x="6523920" y="399384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Gradual confidence building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标题 1"/>
          <p:cNvSpPr/>
          <p:nvPr/>
        </p:nvSpPr>
        <p:spPr>
          <a:xfrm>
            <a:off x="6523920" y="259848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Real user feedback on small subset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标题 1"/>
          <p:cNvSpPr/>
          <p:nvPr/>
        </p:nvSpPr>
        <p:spPr>
          <a:xfrm>
            <a:off x="6523920" y="538956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A/B testing capabilities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标题 1"/>
          <p:cNvSpPr/>
          <p:nvPr/>
        </p:nvSpPr>
        <p:spPr>
          <a:xfrm>
            <a:off x="5587560" y="2694600"/>
            <a:ext cx="349560" cy="349560"/>
          </a:xfrm>
          <a:prstGeom prst="ellipse">
            <a:avLst/>
          </a:prstGeom>
          <a:solidFill>
            <a:schemeClr val="accent1"/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7" name="标题 1"/>
          <p:cNvSpPr/>
          <p:nvPr/>
        </p:nvSpPr>
        <p:spPr>
          <a:xfrm>
            <a:off x="5587560" y="408996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标题 1"/>
          <p:cNvSpPr/>
          <p:nvPr/>
        </p:nvSpPr>
        <p:spPr>
          <a:xfrm>
            <a:off x="5587560" y="548532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标题 1"/>
          <p:cNvSpPr/>
          <p:nvPr/>
        </p:nvSpPr>
        <p:spPr>
          <a:xfrm>
            <a:off x="660240" y="2228760"/>
            <a:ext cx="4468680" cy="280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Key Benefits of Canary Deployment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标题 1"/>
          <p:cNvSpPr/>
          <p:nvPr/>
        </p:nvSpPr>
        <p:spPr>
          <a:xfrm>
            <a:off x="6095880" y="1019880"/>
            <a:ext cx="5399640" cy="115164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cap="sq" w="3175">
            <a:solidFill>
              <a:srgbClr val="2a7a34"/>
            </a:solidFill>
            <a:round/>
          </a:ln>
          <a:effectLst>
            <a:outerShdw algn="ctr" blurRad="190440" dir="0" dist="0" kx="0" ky="0" rotWithShape="0" sx="102000" sy="102000">
              <a:schemeClr val="accent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标题 1"/>
          <p:cNvSpPr/>
          <p:nvPr/>
        </p:nvSpPr>
        <p:spPr>
          <a:xfrm>
            <a:off x="6523920" y="1324800"/>
            <a:ext cx="4660560" cy="21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Reduced blast radius of issues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标题 1"/>
          <p:cNvSpPr/>
          <p:nvPr/>
        </p:nvSpPr>
        <p:spPr>
          <a:xfrm>
            <a:off x="5587560" y="1420920"/>
            <a:ext cx="349560" cy="34956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Benefits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5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标题 1"/>
          <p:cNvSpPr/>
          <p:nvPr/>
        </p:nvSpPr>
        <p:spPr>
          <a:xfrm flipV="1" rot="16200000">
            <a:off x="6092280" y="3445920"/>
            <a:ext cx="1498320" cy="1392840"/>
          </a:xfrm>
          <a:prstGeom prst="arc">
            <a:avLst>
              <a:gd name="adj1" fmla="val 5250551"/>
              <a:gd name="adj2" fmla="val 2339093"/>
            </a:avLst>
          </a:prstGeom>
          <a:noFill/>
          <a:ln cap="rnd" w="7620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标题 1"/>
          <p:cNvSpPr/>
          <p:nvPr/>
        </p:nvSpPr>
        <p:spPr>
          <a:xfrm rot="16200000">
            <a:off x="4699080" y="3446280"/>
            <a:ext cx="1498320" cy="1392840"/>
          </a:xfrm>
          <a:prstGeom prst="arc">
            <a:avLst>
              <a:gd name="adj1" fmla="val 8845268"/>
              <a:gd name="adj2" fmla="val 5388773"/>
            </a:avLst>
          </a:prstGeom>
          <a:noFill/>
          <a:ln cap="rnd" w="76200">
            <a:solidFill>
              <a:srgbClr val="f2f2f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标题 1"/>
          <p:cNvSpPr/>
          <p:nvPr/>
        </p:nvSpPr>
        <p:spPr>
          <a:xfrm>
            <a:off x="7009920" y="3059640"/>
            <a:ext cx="549720" cy="549720"/>
          </a:xfrm>
          <a:prstGeom prst="ellipse">
            <a:avLst/>
          </a:prstGeom>
          <a:gradFill rotWithShape="0">
            <a:gsLst>
              <a:gs pos="0">
                <a:srgbClr val="7dd4a9"/>
              </a:gs>
              <a:gs pos="60000">
                <a:srgbClr val="37a76f"/>
              </a:gs>
            </a:gsLst>
            <a:lin ang="2700000"/>
          </a:gradFill>
          <a:ln w="57150">
            <a:noFill/>
          </a:ln>
          <a:effectLst>
            <a:outerShdw algn="ctr" blurRad="76320" dir="5400000" dist="50760" kx="0" ky="0" rotWithShape="0" sx="100000" sy="100000">
              <a:schemeClr val="accent2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标题 1"/>
          <p:cNvSpPr/>
          <p:nvPr/>
        </p:nvSpPr>
        <p:spPr>
          <a:xfrm>
            <a:off x="7165800" y="3234960"/>
            <a:ext cx="238320" cy="216000"/>
          </a:xfrm>
          <a:custGeom>
            <a:avLst/>
            <a:gdLst>
              <a:gd name="textAreaLeft" fmla="*/ 0 w 238320"/>
              <a:gd name="textAreaRight" fmla="*/ 238680 w 238320"/>
              <a:gd name="textAreaTop" fmla="*/ 0 h 216000"/>
              <a:gd name="textAreaBottom" fmla="*/ 216360 h 216000"/>
            </a:gdLst>
            <a:ahLst/>
            <a:rect l="textAreaLeft" t="textAreaTop" r="textAreaRight" b="textAreaBottom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标题 1"/>
          <p:cNvSpPr/>
          <p:nvPr/>
        </p:nvSpPr>
        <p:spPr>
          <a:xfrm>
            <a:off x="7652880" y="3131640"/>
            <a:ext cx="68400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7a76f"/>
                </a:solidFill>
                <a:latin typeface="poppins-bold"/>
                <a:ea typeface="poppins-bold"/>
              </a:rPr>
              <a:t>02.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标题 1"/>
          <p:cNvSpPr/>
          <p:nvPr/>
        </p:nvSpPr>
        <p:spPr>
          <a:xfrm>
            <a:off x="4676040" y="3059640"/>
            <a:ext cx="549720" cy="549720"/>
          </a:xfrm>
          <a:prstGeom prst="ellipse">
            <a:avLst/>
          </a:prstGeom>
          <a:gradFill rotWithShape="0">
            <a:gsLst>
              <a:gs pos="0">
                <a:srgbClr val="65ca71"/>
              </a:gs>
              <a:gs pos="60000">
                <a:srgbClr val="2a7a34"/>
              </a:gs>
            </a:gsLst>
            <a:lin ang="2700000"/>
          </a:gradFill>
          <a:ln w="57150">
            <a:noFill/>
          </a:ln>
          <a:effectLst>
            <a:outerShdw algn="ctr" blurRad="76320" dir="5400000" dist="5076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标题 1"/>
          <p:cNvSpPr/>
          <p:nvPr/>
        </p:nvSpPr>
        <p:spPr>
          <a:xfrm>
            <a:off x="4831920" y="3215520"/>
            <a:ext cx="238320" cy="238320"/>
          </a:xfrm>
          <a:custGeom>
            <a:avLst/>
            <a:gdLst>
              <a:gd name="textAreaLeft" fmla="*/ 0 w 238320"/>
              <a:gd name="textAreaRight" fmla="*/ 238680 w 238320"/>
              <a:gd name="textAreaTop" fmla="*/ 0 h 238320"/>
              <a:gd name="textAreaBottom" fmla="*/ 238680 h 2383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63230" y="189601"/>
                  <a:pt x="486344" y="199073"/>
                  <a:pt x="503636" y="216365"/>
                </a:cubicBezTo>
                <a:cubicBezTo>
                  <a:pt x="539523" y="252252"/>
                  <a:pt x="539523" y="310557"/>
                  <a:pt x="503636" y="346445"/>
                </a:cubicBezTo>
                <a:lnTo>
                  <a:pt x="362260" y="487907"/>
                </a:lnTo>
                <a:cubicBezTo>
                  <a:pt x="342622" y="507545"/>
                  <a:pt x="266503" y="522665"/>
                  <a:pt x="191861" y="528226"/>
                </a:cubicBezTo>
                <a:cubicBezTo>
                  <a:pt x="197336" y="453584"/>
                  <a:pt x="212456" y="377465"/>
                  <a:pt x="232180" y="357827"/>
                </a:cubicBezTo>
                <a:lnTo>
                  <a:pt x="373556" y="216452"/>
                </a:lnTo>
                <a:cubicBezTo>
                  <a:pt x="390761" y="199073"/>
                  <a:pt x="413875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02666" y="141636"/>
                  <a:pt x="366778" y="155278"/>
                  <a:pt x="339581" y="182476"/>
                </a:cubicBezTo>
                <a:lnTo>
                  <a:pt x="198205" y="323852"/>
                </a:lnTo>
                <a:cubicBezTo>
                  <a:pt x="143723" y="378335"/>
                  <a:pt x="141637" y="578364"/>
                  <a:pt x="141637" y="578364"/>
                </a:cubicBezTo>
                <a:cubicBezTo>
                  <a:pt x="141637" y="578364"/>
                  <a:pt x="341753" y="576278"/>
                  <a:pt x="396149" y="521796"/>
                </a:cubicBezTo>
                <a:lnTo>
                  <a:pt x="537524" y="380420"/>
                </a:lnTo>
                <a:cubicBezTo>
                  <a:pt x="592007" y="325938"/>
                  <a:pt x="592007" y="236872"/>
                  <a:pt x="537524" y="182476"/>
                </a:cubicBezTo>
                <a:cubicBezTo>
                  <a:pt x="510327" y="155191"/>
                  <a:pt x="474440" y="141636"/>
                  <a:pt x="438553" y="141636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标题 1"/>
          <p:cNvSpPr/>
          <p:nvPr/>
        </p:nvSpPr>
        <p:spPr>
          <a:xfrm>
            <a:off x="3954960" y="3131640"/>
            <a:ext cx="68256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poppins-bold"/>
                <a:ea typeface="poppins-bold"/>
              </a:rPr>
              <a:t>01.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标题 1"/>
          <p:cNvSpPr/>
          <p:nvPr/>
        </p:nvSpPr>
        <p:spPr>
          <a:xfrm>
            <a:off x="1166400" y="1319760"/>
            <a:ext cx="9846360" cy="104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Key Challenges of Canary Deployment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标题 1"/>
          <p:cNvSpPr/>
          <p:nvPr/>
        </p:nvSpPr>
        <p:spPr>
          <a:xfrm>
            <a:off x="7009920" y="4658040"/>
            <a:ext cx="549720" cy="549720"/>
          </a:xfrm>
          <a:prstGeom prst="ellipse">
            <a:avLst/>
          </a:prstGeom>
          <a:gradFill rotWithShape="0">
            <a:gsLst>
              <a:gs pos="0">
                <a:srgbClr val="7dd4a9"/>
              </a:gs>
              <a:gs pos="60000">
                <a:srgbClr val="37a76f"/>
              </a:gs>
            </a:gsLst>
            <a:lin ang="2700000"/>
          </a:gradFill>
          <a:ln w="57150">
            <a:noFill/>
          </a:ln>
          <a:effectLst>
            <a:outerShdw algn="ctr" blurRad="76320" dir="5400000" dist="50760" kx="0" ky="0" rotWithShape="0" sx="100000" sy="100000">
              <a:schemeClr val="accent2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标题 1"/>
          <p:cNvSpPr/>
          <p:nvPr/>
        </p:nvSpPr>
        <p:spPr>
          <a:xfrm>
            <a:off x="7671960" y="4730040"/>
            <a:ext cx="68400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37a76f"/>
                </a:solidFill>
                <a:latin typeface="poppins-bold"/>
                <a:ea typeface="poppins-bold"/>
              </a:rPr>
              <a:t>04.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标题 1"/>
          <p:cNvSpPr/>
          <p:nvPr/>
        </p:nvSpPr>
        <p:spPr>
          <a:xfrm>
            <a:off x="4676040" y="4658040"/>
            <a:ext cx="549720" cy="549720"/>
          </a:xfrm>
          <a:prstGeom prst="ellipse">
            <a:avLst/>
          </a:prstGeom>
          <a:gradFill rotWithShape="0">
            <a:gsLst>
              <a:gs pos="0">
                <a:srgbClr val="65ca71"/>
              </a:gs>
              <a:gs pos="60000">
                <a:srgbClr val="2a7a34"/>
              </a:gs>
            </a:gsLst>
            <a:lin ang="2700000"/>
          </a:gradFill>
          <a:ln w="57150">
            <a:noFill/>
          </a:ln>
          <a:effectLst>
            <a:outerShdw algn="ctr" blurRad="76320" dir="5400000" dist="50760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标题 1"/>
          <p:cNvSpPr/>
          <p:nvPr/>
        </p:nvSpPr>
        <p:spPr>
          <a:xfrm>
            <a:off x="3925080" y="4730040"/>
            <a:ext cx="684000" cy="51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t">
            <a:spAutoFit/>
          </a:bodyPr>
          <a:p>
            <a:pPr algn="r">
              <a:lnSpc>
                <a:spcPct val="100000"/>
              </a:lnSpc>
            </a:pPr>
            <a:r>
              <a:rPr b="0" lang="en-US" sz="2800" spc="-1" strike="noStrike">
                <a:solidFill>
                  <a:schemeClr val="accent1">
                    <a:lumMod val="60000"/>
                    <a:lumOff val="40000"/>
                  </a:schemeClr>
                </a:solidFill>
                <a:latin typeface="poppins-bold"/>
                <a:ea typeface="poppins-bold"/>
              </a:rPr>
              <a:t>03.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标题 1"/>
          <p:cNvSpPr/>
          <p:nvPr/>
        </p:nvSpPr>
        <p:spPr>
          <a:xfrm>
            <a:off x="4820760" y="4825080"/>
            <a:ext cx="260640" cy="215640"/>
          </a:xfrm>
          <a:custGeom>
            <a:avLst/>
            <a:gdLst>
              <a:gd name="textAreaLeft" fmla="*/ 0 w 260640"/>
              <a:gd name="textAreaRight" fmla="*/ 261000 w 260640"/>
              <a:gd name="textAreaTop" fmla="*/ 0 h 215640"/>
              <a:gd name="textAreaBottom" fmla="*/ 216000 h 215640"/>
            </a:gdLst>
            <a:ahLst/>
            <a:rect l="textAreaLeft" t="textAreaTop" r="textAreaRight" b="textAreaBottom"/>
            <a:pathLst>
              <a:path w="870468" h="720000">
                <a:moveTo>
                  <a:pt x="114387" y="394297"/>
                </a:moveTo>
                <a:lnTo>
                  <a:pt x="125598" y="421319"/>
                </a:lnTo>
                <a:cubicBezTo>
                  <a:pt x="132843" y="428564"/>
                  <a:pt x="142846" y="433051"/>
                  <a:pt x="153878" y="433051"/>
                </a:cubicBezTo>
                <a:lnTo>
                  <a:pt x="449972" y="433051"/>
                </a:lnTo>
                <a:cubicBezTo>
                  <a:pt x="461061" y="433051"/>
                  <a:pt x="471064" y="428564"/>
                  <a:pt x="478295" y="421319"/>
                </a:cubicBezTo>
                <a:lnTo>
                  <a:pt x="489465" y="394297"/>
                </a:lnTo>
                <a:close/>
                <a:moveTo>
                  <a:pt x="116266" y="68594"/>
                </a:moveTo>
                <a:cubicBezTo>
                  <a:pt x="89972" y="68594"/>
                  <a:pt x="68708" y="89972"/>
                  <a:pt x="68708" y="116152"/>
                </a:cubicBezTo>
                <a:lnTo>
                  <a:pt x="68708" y="241561"/>
                </a:lnTo>
                <a:lnTo>
                  <a:pt x="801875" y="241561"/>
                </a:lnTo>
                <a:lnTo>
                  <a:pt x="801875" y="116152"/>
                </a:lnTo>
                <a:cubicBezTo>
                  <a:pt x="801875" y="89858"/>
                  <a:pt x="780497" y="68594"/>
                  <a:pt x="754317" y="68594"/>
                </a:cubicBezTo>
                <a:lnTo>
                  <a:pt x="598821" y="68594"/>
                </a:lnTo>
                <a:close/>
                <a:moveTo>
                  <a:pt x="116266" y="0"/>
                </a:moveTo>
                <a:lnTo>
                  <a:pt x="598821" y="0"/>
                </a:lnTo>
                <a:lnTo>
                  <a:pt x="754317" y="0"/>
                </a:lnTo>
                <a:cubicBezTo>
                  <a:pt x="818338" y="0"/>
                  <a:pt x="870468" y="52131"/>
                  <a:pt x="870468" y="116152"/>
                </a:cubicBezTo>
                <a:lnTo>
                  <a:pt x="870468" y="360001"/>
                </a:lnTo>
                <a:lnTo>
                  <a:pt x="870468" y="603736"/>
                </a:lnTo>
                <a:cubicBezTo>
                  <a:pt x="870468" y="667870"/>
                  <a:pt x="818338" y="720000"/>
                  <a:pt x="754317" y="720000"/>
                </a:cubicBezTo>
                <a:lnTo>
                  <a:pt x="598821" y="720000"/>
                </a:lnTo>
                <a:lnTo>
                  <a:pt x="116266" y="720000"/>
                </a:lnTo>
                <a:cubicBezTo>
                  <a:pt x="52246" y="720000"/>
                  <a:pt x="115" y="667870"/>
                  <a:pt x="115" y="603850"/>
                </a:cubicBezTo>
                <a:lnTo>
                  <a:pt x="115" y="360279"/>
                </a:lnTo>
                <a:lnTo>
                  <a:pt x="0" y="360001"/>
                </a:lnTo>
                <a:lnTo>
                  <a:pt x="115" y="359723"/>
                </a:lnTo>
                <a:lnTo>
                  <a:pt x="115" y="116152"/>
                </a:lnTo>
                <a:cubicBezTo>
                  <a:pt x="115" y="52131"/>
                  <a:pt x="52246" y="0"/>
                  <a:pt x="116266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标题 1"/>
          <p:cNvSpPr/>
          <p:nvPr/>
        </p:nvSpPr>
        <p:spPr>
          <a:xfrm flipH="1" flipV="1">
            <a:off x="7172640" y="4824360"/>
            <a:ext cx="222840" cy="215640"/>
          </a:xfrm>
          <a:custGeom>
            <a:avLst/>
            <a:gdLst>
              <a:gd name="textAreaLeft" fmla="*/ -360 w 222840"/>
              <a:gd name="textAreaRight" fmla="*/ 222840 w 222840"/>
              <a:gd name="textAreaTop" fmla="*/ -360 h 215640"/>
              <a:gd name="textAreaBottom" fmla="*/ 215640 h 215640"/>
            </a:gdLst>
            <a:ahLst/>
            <a:rect l="textAreaLeft" t="textAreaTop" r="textAreaRight" b="textAreaBottom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标题 1"/>
          <p:cNvSpPr/>
          <p:nvPr/>
        </p:nvSpPr>
        <p:spPr>
          <a:xfrm>
            <a:off x="1064520" y="3015360"/>
            <a:ext cx="278532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Complex traffic management required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标题 1"/>
          <p:cNvSpPr/>
          <p:nvPr/>
        </p:nvSpPr>
        <p:spPr>
          <a:xfrm>
            <a:off x="1064520" y="4488480"/>
            <a:ext cx="278532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Session affinity complications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标题 1"/>
          <p:cNvSpPr/>
          <p:nvPr/>
        </p:nvSpPr>
        <p:spPr>
          <a:xfrm>
            <a:off x="8532360" y="4488480"/>
            <a:ext cx="278532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Database schema compatibility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标题 1"/>
          <p:cNvSpPr/>
          <p:nvPr/>
        </p:nvSpPr>
        <p:spPr>
          <a:xfrm>
            <a:off x="8532360" y="3015360"/>
            <a:ext cx="278532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Monitoring overhead for multiple versions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Challenges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9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Deployment Strategy Comparison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3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74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275" name="标题 1"/>
          <p:cNvSpPr/>
          <p:nvPr/>
        </p:nvSpPr>
        <p:spPr>
          <a:xfrm>
            <a:off x="789480" y="1545480"/>
            <a:ext cx="257544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1340" spc="-1" strike="noStrike">
                <a:solidFill>
                  <a:srgbClr val="31937b"/>
                </a:solidFill>
                <a:latin typeface="poppins-bold"/>
                <a:ea typeface="poppins-bold"/>
              </a:rPr>
              <a:t> </a:t>
            </a:r>
            <a:r>
              <a:rPr b="0" lang="en-US" sz="11340" spc="-1" strike="noStrike">
                <a:solidFill>
                  <a:srgbClr val="31937b"/>
                </a:solidFill>
                <a:latin typeface="poppins-bold"/>
                <a:ea typeface="poppins-bold"/>
              </a:rPr>
              <a:t>04</a:t>
            </a:r>
            <a:endParaRPr b="0" lang="en-IN" sz="1134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标题 1"/>
          <p:cNvSpPr/>
          <p:nvPr/>
        </p:nvSpPr>
        <p:spPr>
          <a:xfrm rot="18900000">
            <a:off x="1378440" y="3187800"/>
            <a:ext cx="3171240" cy="736560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标题 1"/>
          <p:cNvSpPr/>
          <p:nvPr/>
        </p:nvSpPr>
        <p:spPr>
          <a:xfrm>
            <a:off x="2300760" y="2326320"/>
            <a:ext cx="1897920" cy="737640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9" name="标题 1"/>
          <p:cNvSpPr/>
          <p:nvPr/>
        </p:nvSpPr>
        <p:spPr>
          <a:xfrm rot="5400000">
            <a:off x="2880720" y="2906280"/>
            <a:ext cx="1897920" cy="737640"/>
          </a:xfrm>
          <a:prstGeom prst="roundRect">
            <a:avLst>
              <a:gd name="adj" fmla="val 50000"/>
            </a:avLst>
          </a:prstGeom>
          <a:solidFill>
            <a:schemeClr val="accent1">
              <a:alpha val="90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标题 1"/>
          <p:cNvSpPr/>
          <p:nvPr/>
        </p:nvSpPr>
        <p:spPr>
          <a:xfrm>
            <a:off x="3515760" y="2376720"/>
            <a:ext cx="627120" cy="627120"/>
          </a:xfrm>
          <a:custGeom>
            <a:avLst/>
            <a:gdLst>
              <a:gd name="textAreaLeft" fmla="*/ 0 w 627120"/>
              <a:gd name="textAreaRight" fmla="*/ 627480 w 627120"/>
              <a:gd name="textAreaTop" fmla="*/ 0 h 627120"/>
              <a:gd name="textAreaBottom" fmla="*/ 627480 h 627120"/>
            </a:gdLst>
            <a:ahLst/>
            <a:rect l="textAreaLeft" t="textAreaTop" r="textAreaRight" b="textAreaBottom"/>
            <a:pathLst>
              <a:path w="269" h="269">
                <a:moveTo>
                  <a:pt x="222" y="48"/>
                </a:moveTo>
                <a:cubicBezTo>
                  <a:pt x="269" y="96"/>
                  <a:pt x="269" y="173"/>
                  <a:pt x="222" y="221"/>
                </a:cubicBezTo>
                <a:cubicBezTo>
                  <a:pt x="174" y="269"/>
                  <a:pt x="96" y="269"/>
                  <a:pt x="48" y="221"/>
                </a:cubicBezTo>
                <a:cubicBezTo>
                  <a:pt x="0" y="173"/>
                  <a:pt x="0" y="96"/>
                  <a:pt x="48" y="48"/>
                </a:cubicBezTo>
                <a:cubicBezTo>
                  <a:pt x="96" y="0"/>
                  <a:pt x="174" y="0"/>
                  <a:pt x="222" y="4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标题 1"/>
          <p:cNvSpPr/>
          <p:nvPr/>
        </p:nvSpPr>
        <p:spPr>
          <a:xfrm>
            <a:off x="4599000" y="2288160"/>
            <a:ext cx="5915520" cy="92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Strategy Comparison Metrics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标题 1"/>
          <p:cNvSpPr/>
          <p:nvPr/>
        </p:nvSpPr>
        <p:spPr>
          <a:xfrm>
            <a:off x="3651480" y="2493000"/>
            <a:ext cx="369360" cy="369360"/>
          </a:xfrm>
          <a:custGeom>
            <a:avLst/>
            <a:gdLst>
              <a:gd name="textAreaLeft" fmla="*/ 0 w 369360"/>
              <a:gd name="textAreaRight" fmla="*/ 369720 w 369360"/>
              <a:gd name="textAreaTop" fmla="*/ 0 h 369360"/>
              <a:gd name="textAreaBottom" fmla="*/ 369720 h 36936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3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Deployment Strategy Comparison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5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286" name=""/>
          <p:cNvGraphicFramePr/>
          <p:nvPr/>
        </p:nvGraphicFramePr>
        <p:xfrm>
          <a:off x="4320000" y="3380760"/>
          <a:ext cx="7019640" cy="1994400"/>
        </p:xfrm>
        <a:graphic>
          <a:graphicData uri="http://schemas.openxmlformats.org/drawingml/2006/table">
            <a:tbl>
              <a:tblPr/>
              <a:tblGrid>
                <a:gridCol w="1218960"/>
                <a:gridCol w="871920"/>
                <a:gridCol w="1590120"/>
                <a:gridCol w="1245600"/>
                <a:gridCol w="865440"/>
                <a:gridCol w="1227600"/>
              </a:tblGrid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Strategy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Downtim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e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Resource 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Usage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Rollback 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Speed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Risk Level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Complexit</a:t>
                      </a:r>
                      <a:r>
                        <a:rPr b="1" lang="en-US" sz="1200" spc="-1" strike="noStrike">
                          <a:solidFill>
                            <a:srgbClr val="ffffff"/>
                          </a:solidFill>
                          <a:latin typeface="Poppins"/>
                          <a:ea typeface="Poppins"/>
                        </a:rPr>
                        <a:t>y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</a:rPr>
                        <a:t>Rolling </a:t>
                      </a: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</a:rPr>
                        <a:t>Update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</a:rPr>
                        <a:t>None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Normal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Blue/Green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2x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Instant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Medium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Canary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None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1.1 – 1.5x </a:t>
                      </a:r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Resources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Fast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Very Low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Recreate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Normal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Slow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High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Low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8" name="标题 1"/>
          <p:cNvSpPr/>
          <p:nvPr/>
        </p:nvSpPr>
        <p:spPr>
          <a:xfrm flipH="1">
            <a:off x="2005200" y="0"/>
            <a:ext cx="6015240" cy="6857640"/>
          </a:xfrm>
          <a:custGeom>
            <a:avLst/>
            <a:gdLst>
              <a:gd name="textAreaLeft" fmla="*/ -360 w 6015240"/>
              <a:gd name="textAreaRight" fmla="*/ 6015240 w 6015240"/>
              <a:gd name="textAreaTop" fmla="*/ 0 h 6857640"/>
              <a:gd name="textAreaBottom" fmla="*/ 6858000 h 6857640"/>
            </a:gdLst>
            <a:ahLst/>
            <a:rect l="textAreaLeft" t="textAreaTop" r="textAreaRight" b="textAreaBottom"/>
            <a:pathLst>
              <a:path w="6015705" h="6858000">
                <a:moveTo>
                  <a:pt x="2107890" y="0"/>
                </a:moveTo>
                <a:lnTo>
                  <a:pt x="6015705" y="0"/>
                </a:lnTo>
                <a:lnTo>
                  <a:pt x="6003008" y="4441"/>
                </a:lnTo>
                <a:cubicBezTo>
                  <a:pt x="5797905" y="87614"/>
                  <a:pt x="5605722" y="212373"/>
                  <a:pt x="5439376" y="378718"/>
                </a:cubicBezTo>
                <a:lnTo>
                  <a:pt x="3593868" y="2224223"/>
                </a:lnTo>
                <a:cubicBezTo>
                  <a:pt x="2928487" y="2889605"/>
                  <a:pt x="2928487" y="3968399"/>
                  <a:pt x="3593868" y="4633781"/>
                </a:cubicBezTo>
                <a:lnTo>
                  <a:pt x="5439376" y="6479282"/>
                </a:lnTo>
                <a:cubicBezTo>
                  <a:pt x="5605722" y="6645628"/>
                  <a:pt x="5797905" y="6770387"/>
                  <a:pt x="6003008" y="6853560"/>
                </a:cubicBezTo>
                <a:lnTo>
                  <a:pt x="6015704" y="6858000"/>
                </a:lnTo>
                <a:lnTo>
                  <a:pt x="2107888" y="6858000"/>
                </a:lnTo>
                <a:lnTo>
                  <a:pt x="934172" y="5684287"/>
                </a:lnTo>
                <a:cubicBezTo>
                  <a:pt x="-311390" y="4438727"/>
                  <a:pt x="-311390" y="2419276"/>
                  <a:pt x="934172" y="1173716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9" name="标题 1"/>
          <p:cNvSpPr/>
          <p:nvPr/>
        </p:nvSpPr>
        <p:spPr>
          <a:xfrm>
            <a:off x="4238280" y="2278800"/>
            <a:ext cx="2300040" cy="2300040"/>
          </a:xfrm>
          <a:custGeom>
            <a:avLst/>
            <a:gdLst>
              <a:gd name="textAreaLeft" fmla="*/ 0 w 2300040"/>
              <a:gd name="textAreaRight" fmla="*/ 2300400 w 2300040"/>
              <a:gd name="textAreaTop" fmla="*/ 0 h 2300040"/>
              <a:gd name="textAreaBottom" fmla="*/ 2300400 h 2300040"/>
            </a:gdLst>
            <a:ahLst/>
            <a:rect l="textAreaLeft" t="textAreaTop" r="textAreaRight" b="textAreaBottom"/>
            <a:pathLst>
              <a:path w="5584459" h="5584460">
                <a:moveTo>
                  <a:pt x="2792230" y="0"/>
                </a:moveTo>
                <a:cubicBezTo>
                  <a:pt x="3135264" y="0"/>
                  <a:pt x="3478297" y="130863"/>
                  <a:pt x="3740023" y="392589"/>
                </a:cubicBezTo>
                <a:lnTo>
                  <a:pt x="5191871" y="1844438"/>
                </a:lnTo>
                <a:cubicBezTo>
                  <a:pt x="5715322" y="2367889"/>
                  <a:pt x="5715322" y="3216571"/>
                  <a:pt x="5191871" y="3740023"/>
                </a:cubicBezTo>
                <a:lnTo>
                  <a:pt x="3740023" y="5191871"/>
                </a:lnTo>
                <a:cubicBezTo>
                  <a:pt x="3216571" y="5715323"/>
                  <a:pt x="2367889" y="5715323"/>
                  <a:pt x="1844438" y="5191871"/>
                </a:cubicBezTo>
                <a:lnTo>
                  <a:pt x="392589" y="3740023"/>
                </a:lnTo>
                <a:cubicBezTo>
                  <a:pt x="-130863" y="3216571"/>
                  <a:pt x="-130863" y="2367889"/>
                  <a:pt x="392589" y="1844438"/>
                </a:cubicBezTo>
                <a:lnTo>
                  <a:pt x="1844438" y="392589"/>
                </a:lnTo>
                <a:cubicBezTo>
                  <a:pt x="2106164" y="130863"/>
                  <a:pt x="2449197" y="0"/>
                  <a:pt x="279223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algn="ctr" blurRad="317520" dir="0" dist="0" kx="0" ky="0" rotWithShape="0" sx="102000" sy="102000">
              <a:schemeClr val="accent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标题 1"/>
          <p:cNvSpPr/>
          <p:nvPr/>
        </p:nvSpPr>
        <p:spPr>
          <a:xfrm>
            <a:off x="660240" y="2226600"/>
            <a:ext cx="3271680" cy="24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Recommended Use Cases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标题 1"/>
          <p:cNvSpPr/>
          <p:nvPr/>
        </p:nvSpPr>
        <p:spPr>
          <a:xfrm>
            <a:off x="8117280" y="1084680"/>
            <a:ext cx="270468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r>
              <a:rPr b="1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Blue/Green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Critical services, compliance requirements, simple stateless apps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标题 1"/>
          <p:cNvSpPr/>
          <p:nvPr/>
        </p:nvSpPr>
        <p:spPr>
          <a:xfrm>
            <a:off x="8910000" y="2400840"/>
            <a:ext cx="259056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r>
              <a:rPr b="1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Canary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User- facing applications, A/B testing, gradual feature rollouts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标题 1"/>
          <p:cNvSpPr/>
          <p:nvPr/>
        </p:nvSpPr>
        <p:spPr>
          <a:xfrm>
            <a:off x="8910000" y="3872520"/>
            <a:ext cx="2590560" cy="54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r>
              <a:rPr b="1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Rolling Update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Standard applications, resource- constrained environments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标题 1"/>
          <p:cNvSpPr/>
          <p:nvPr/>
        </p:nvSpPr>
        <p:spPr>
          <a:xfrm>
            <a:off x="6625800" y="766440"/>
            <a:ext cx="1178640" cy="1178640"/>
          </a:xfrm>
          <a:custGeom>
            <a:avLst/>
            <a:gdLst>
              <a:gd name="textAreaLeft" fmla="*/ 0 w 1178640"/>
              <a:gd name="textAreaRight" fmla="*/ 1179000 w 1178640"/>
              <a:gd name="textAreaTop" fmla="*/ 0 h 1178640"/>
              <a:gd name="textAreaBottom" fmla="*/ 1179000 h 1178640"/>
            </a:gdLst>
            <a:ahLst/>
            <a:rect l="textAreaLeft" t="textAreaTop" r="textAreaRight" b="textAreaBottom"/>
            <a:pathLst>
              <a:path w="5584459" h="5584460">
                <a:moveTo>
                  <a:pt x="2792230" y="0"/>
                </a:moveTo>
                <a:cubicBezTo>
                  <a:pt x="3135264" y="0"/>
                  <a:pt x="3478297" y="130863"/>
                  <a:pt x="3740023" y="392589"/>
                </a:cubicBezTo>
                <a:lnTo>
                  <a:pt x="5191871" y="1844438"/>
                </a:lnTo>
                <a:cubicBezTo>
                  <a:pt x="5715322" y="2367889"/>
                  <a:pt x="5715322" y="3216571"/>
                  <a:pt x="5191871" y="3740023"/>
                </a:cubicBezTo>
                <a:lnTo>
                  <a:pt x="3740023" y="5191871"/>
                </a:lnTo>
                <a:cubicBezTo>
                  <a:pt x="3216571" y="5715323"/>
                  <a:pt x="2367889" y="5715323"/>
                  <a:pt x="1844438" y="5191871"/>
                </a:cubicBezTo>
                <a:lnTo>
                  <a:pt x="392589" y="3740023"/>
                </a:lnTo>
                <a:cubicBezTo>
                  <a:pt x="-130863" y="3216571"/>
                  <a:pt x="-130863" y="2367889"/>
                  <a:pt x="392589" y="1844438"/>
                </a:cubicBezTo>
                <a:lnTo>
                  <a:pt x="1844438" y="392589"/>
                </a:lnTo>
                <a:cubicBezTo>
                  <a:pt x="2106164" y="130863"/>
                  <a:pt x="2449197" y="0"/>
                  <a:pt x="279223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algn="ctr" blurRad="317520" dir="0" dist="0" kx="0" ky="0" rotWithShape="0" sx="102000" sy="102000">
              <a:schemeClr val="accent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标题 1"/>
          <p:cNvSpPr/>
          <p:nvPr/>
        </p:nvSpPr>
        <p:spPr>
          <a:xfrm>
            <a:off x="7002360" y="1143000"/>
            <a:ext cx="425160" cy="425160"/>
          </a:xfrm>
          <a:custGeom>
            <a:avLst/>
            <a:gdLst>
              <a:gd name="textAreaLeft" fmla="*/ 0 w 425160"/>
              <a:gd name="textAreaRight" fmla="*/ 425520 w 425160"/>
              <a:gd name="textAreaTop" fmla="*/ 0 h 425160"/>
              <a:gd name="textAreaBottom" fmla="*/ 425520 h 42516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6" name="标题 1"/>
          <p:cNvSpPr/>
          <p:nvPr/>
        </p:nvSpPr>
        <p:spPr>
          <a:xfrm>
            <a:off x="7415640" y="2082240"/>
            <a:ext cx="1178640" cy="1178640"/>
          </a:xfrm>
          <a:custGeom>
            <a:avLst/>
            <a:gdLst>
              <a:gd name="textAreaLeft" fmla="*/ 0 w 1178640"/>
              <a:gd name="textAreaRight" fmla="*/ 1179000 w 1178640"/>
              <a:gd name="textAreaTop" fmla="*/ 0 h 1178640"/>
              <a:gd name="textAreaBottom" fmla="*/ 1179000 h 1178640"/>
            </a:gdLst>
            <a:ahLst/>
            <a:rect l="textAreaLeft" t="textAreaTop" r="textAreaRight" b="textAreaBottom"/>
            <a:pathLst>
              <a:path w="5584459" h="5584460">
                <a:moveTo>
                  <a:pt x="2792230" y="0"/>
                </a:moveTo>
                <a:cubicBezTo>
                  <a:pt x="3135264" y="0"/>
                  <a:pt x="3478297" y="130863"/>
                  <a:pt x="3740023" y="392589"/>
                </a:cubicBezTo>
                <a:lnTo>
                  <a:pt x="5191871" y="1844438"/>
                </a:lnTo>
                <a:cubicBezTo>
                  <a:pt x="5715322" y="2367889"/>
                  <a:pt x="5715322" y="3216571"/>
                  <a:pt x="5191871" y="3740023"/>
                </a:cubicBezTo>
                <a:lnTo>
                  <a:pt x="3740023" y="5191871"/>
                </a:lnTo>
                <a:cubicBezTo>
                  <a:pt x="3216571" y="5715323"/>
                  <a:pt x="2367889" y="5715323"/>
                  <a:pt x="1844438" y="5191871"/>
                </a:cubicBezTo>
                <a:lnTo>
                  <a:pt x="392589" y="3740023"/>
                </a:lnTo>
                <a:cubicBezTo>
                  <a:pt x="-130863" y="3216571"/>
                  <a:pt x="-130863" y="2367889"/>
                  <a:pt x="392589" y="1844438"/>
                </a:cubicBezTo>
                <a:lnTo>
                  <a:pt x="1844438" y="392589"/>
                </a:lnTo>
                <a:cubicBezTo>
                  <a:pt x="2106164" y="130863"/>
                  <a:pt x="2449197" y="0"/>
                  <a:pt x="279223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algn="ctr" blurRad="317520" dir="0" dist="0" kx="0" ky="0" rotWithShape="0" sx="102000" sy="102000">
              <a:schemeClr val="accent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标题 1"/>
          <p:cNvSpPr/>
          <p:nvPr/>
        </p:nvSpPr>
        <p:spPr>
          <a:xfrm>
            <a:off x="7808400" y="2459160"/>
            <a:ext cx="392400" cy="425160"/>
          </a:xfrm>
          <a:custGeom>
            <a:avLst/>
            <a:gdLst>
              <a:gd name="textAreaLeft" fmla="*/ 0 w 392400"/>
              <a:gd name="textAreaRight" fmla="*/ 392760 w 392400"/>
              <a:gd name="textAreaTop" fmla="*/ 0 h 425160"/>
              <a:gd name="textAreaBottom" fmla="*/ 425520 h 42516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8" name="标题 1"/>
          <p:cNvSpPr/>
          <p:nvPr/>
        </p:nvSpPr>
        <p:spPr>
          <a:xfrm>
            <a:off x="7415640" y="3553920"/>
            <a:ext cx="1178640" cy="1178640"/>
          </a:xfrm>
          <a:custGeom>
            <a:avLst/>
            <a:gdLst>
              <a:gd name="textAreaLeft" fmla="*/ 0 w 1178640"/>
              <a:gd name="textAreaRight" fmla="*/ 1179000 w 1178640"/>
              <a:gd name="textAreaTop" fmla="*/ 0 h 1178640"/>
              <a:gd name="textAreaBottom" fmla="*/ 1179000 h 1178640"/>
            </a:gdLst>
            <a:ahLst/>
            <a:rect l="textAreaLeft" t="textAreaTop" r="textAreaRight" b="textAreaBottom"/>
            <a:pathLst>
              <a:path w="5584459" h="5584460">
                <a:moveTo>
                  <a:pt x="2792230" y="0"/>
                </a:moveTo>
                <a:cubicBezTo>
                  <a:pt x="3135264" y="0"/>
                  <a:pt x="3478297" y="130863"/>
                  <a:pt x="3740023" y="392589"/>
                </a:cubicBezTo>
                <a:lnTo>
                  <a:pt x="5191871" y="1844438"/>
                </a:lnTo>
                <a:cubicBezTo>
                  <a:pt x="5715322" y="2367889"/>
                  <a:pt x="5715322" y="3216571"/>
                  <a:pt x="5191871" y="3740023"/>
                </a:cubicBezTo>
                <a:lnTo>
                  <a:pt x="3740023" y="5191871"/>
                </a:lnTo>
                <a:cubicBezTo>
                  <a:pt x="3216571" y="5715323"/>
                  <a:pt x="2367889" y="5715323"/>
                  <a:pt x="1844438" y="5191871"/>
                </a:cubicBezTo>
                <a:lnTo>
                  <a:pt x="392589" y="3740023"/>
                </a:lnTo>
                <a:cubicBezTo>
                  <a:pt x="-130863" y="3216571"/>
                  <a:pt x="-130863" y="2367889"/>
                  <a:pt x="392589" y="1844438"/>
                </a:cubicBezTo>
                <a:lnTo>
                  <a:pt x="1844438" y="392589"/>
                </a:lnTo>
                <a:cubicBezTo>
                  <a:pt x="2106164" y="130863"/>
                  <a:pt x="2449197" y="0"/>
                  <a:pt x="279223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algn="ctr" blurRad="317520" dir="0" dist="0" kx="0" ky="0" rotWithShape="0" sx="102000" sy="102000">
              <a:schemeClr val="accent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标题 1"/>
          <p:cNvSpPr/>
          <p:nvPr/>
        </p:nvSpPr>
        <p:spPr>
          <a:xfrm>
            <a:off x="7792200" y="3950640"/>
            <a:ext cx="425160" cy="385560"/>
          </a:xfrm>
          <a:custGeom>
            <a:avLst/>
            <a:gdLst>
              <a:gd name="textAreaLeft" fmla="*/ 0 w 425160"/>
              <a:gd name="textAreaRight" fmla="*/ 425520 w 425160"/>
              <a:gd name="textAreaTop" fmla="*/ 0 h 385560"/>
              <a:gd name="textAreaBottom" fmla="*/ 385920 h 38556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0" name="标题 1"/>
          <p:cNvSpPr/>
          <p:nvPr/>
        </p:nvSpPr>
        <p:spPr>
          <a:xfrm>
            <a:off x="4888440" y="2924640"/>
            <a:ext cx="999720" cy="1009080"/>
          </a:xfrm>
          <a:custGeom>
            <a:avLst/>
            <a:gdLst>
              <a:gd name="textAreaLeft" fmla="*/ 0 w 999720"/>
              <a:gd name="textAreaRight" fmla="*/ 1000080 w 999720"/>
              <a:gd name="textAreaTop" fmla="*/ 0 h 1009080"/>
              <a:gd name="textAreaBottom" fmla="*/ 1009440 h 1009080"/>
            </a:gdLst>
            <a:ahLst/>
            <a:rect l="textAreaLeft" t="textAreaTop" r="textAreaRight" b="textAreaBottom"/>
            <a:pathLst>
              <a:path w="333205" h="336327">
                <a:moveTo>
                  <a:pt x="180615" y="0"/>
                </a:moveTo>
                <a:lnTo>
                  <a:pt x="131466" y="0"/>
                </a:lnTo>
                <a:cubicBezTo>
                  <a:pt x="98319" y="0"/>
                  <a:pt x="69077" y="21812"/>
                  <a:pt x="59743" y="53626"/>
                </a:cubicBezTo>
                <a:lnTo>
                  <a:pt x="2879" y="246888"/>
                </a:lnTo>
                <a:cubicBezTo>
                  <a:pt x="-10266" y="291560"/>
                  <a:pt x="23262" y="336233"/>
                  <a:pt x="69744" y="336233"/>
                </a:cubicBezTo>
                <a:cubicBezTo>
                  <a:pt x="88699" y="336233"/>
                  <a:pt x="93747" y="326041"/>
                  <a:pt x="93747" y="315468"/>
                </a:cubicBezTo>
                <a:cubicBezTo>
                  <a:pt x="93747" y="305753"/>
                  <a:pt x="86508" y="298704"/>
                  <a:pt x="77459" y="298418"/>
                </a:cubicBezTo>
                <a:cubicBezTo>
                  <a:pt x="59933" y="297847"/>
                  <a:pt x="44122" y="287560"/>
                  <a:pt x="42312" y="270129"/>
                </a:cubicBezTo>
                <a:cubicBezTo>
                  <a:pt x="38312" y="232505"/>
                  <a:pt x="67458" y="200692"/>
                  <a:pt x="103939" y="200692"/>
                </a:cubicBezTo>
                <a:lnTo>
                  <a:pt x="160994" y="200692"/>
                </a:lnTo>
                <a:cubicBezTo>
                  <a:pt x="184139" y="200692"/>
                  <a:pt x="202999" y="219456"/>
                  <a:pt x="202999" y="242697"/>
                </a:cubicBezTo>
                <a:lnTo>
                  <a:pt x="202999" y="260890"/>
                </a:lnTo>
                <a:cubicBezTo>
                  <a:pt x="202999" y="260890"/>
                  <a:pt x="202999" y="260890"/>
                  <a:pt x="202999" y="260985"/>
                </a:cubicBezTo>
                <a:lnTo>
                  <a:pt x="202999" y="293180"/>
                </a:lnTo>
                <a:cubicBezTo>
                  <a:pt x="202999" y="316897"/>
                  <a:pt x="222430" y="336328"/>
                  <a:pt x="246242" y="336328"/>
                </a:cubicBezTo>
                <a:lnTo>
                  <a:pt x="290057" y="336328"/>
                </a:lnTo>
                <a:cubicBezTo>
                  <a:pt x="313775" y="336328"/>
                  <a:pt x="333206" y="316897"/>
                  <a:pt x="333206" y="293180"/>
                </a:cubicBezTo>
                <a:lnTo>
                  <a:pt x="333206" y="260318"/>
                </a:lnTo>
                <a:lnTo>
                  <a:pt x="333206" y="235458"/>
                </a:lnTo>
                <a:lnTo>
                  <a:pt x="333206" y="153924"/>
                </a:lnTo>
                <a:cubicBezTo>
                  <a:pt x="249290" y="153353"/>
                  <a:pt x="181091" y="84677"/>
                  <a:pt x="180615" y="0"/>
                </a:cubicBezTo>
                <a:close/>
                <a:moveTo>
                  <a:pt x="128323" y="152019"/>
                </a:moveTo>
                <a:cubicBezTo>
                  <a:pt x="116036" y="152019"/>
                  <a:pt x="106034" y="142018"/>
                  <a:pt x="106034" y="129731"/>
                </a:cubicBezTo>
                <a:cubicBezTo>
                  <a:pt x="106034" y="117443"/>
                  <a:pt x="116036" y="107442"/>
                  <a:pt x="128323" y="107442"/>
                </a:cubicBezTo>
                <a:cubicBezTo>
                  <a:pt x="140610" y="107442"/>
                  <a:pt x="150611" y="117443"/>
                  <a:pt x="150611" y="129731"/>
                </a:cubicBezTo>
                <a:cubicBezTo>
                  <a:pt x="150611" y="142018"/>
                  <a:pt x="140610" y="152019"/>
                  <a:pt x="128323" y="152019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1" name="标题 1"/>
          <p:cNvSpPr/>
          <p:nvPr/>
        </p:nvSpPr>
        <p:spPr>
          <a:xfrm>
            <a:off x="5523840" y="2924280"/>
            <a:ext cx="364320" cy="363960"/>
          </a:xfrm>
          <a:custGeom>
            <a:avLst/>
            <a:gdLst>
              <a:gd name="textAreaLeft" fmla="*/ 0 w 364320"/>
              <a:gd name="textAreaRight" fmla="*/ 364680 w 364320"/>
              <a:gd name="textAreaTop" fmla="*/ 0 h 363960"/>
              <a:gd name="textAreaBottom" fmla="*/ 364320 h 363960"/>
            </a:gdLst>
            <a:ahLst/>
            <a:rect l="textAreaLeft" t="textAreaTop" r="textAreaRight" b="textAreaBottom"/>
            <a:pathLst>
              <a:path w="121538" h="121443">
                <a:moveTo>
                  <a:pt x="121539" y="121444"/>
                </a:moveTo>
                <a:cubicBezTo>
                  <a:pt x="54769" y="120968"/>
                  <a:pt x="571" y="66770"/>
                  <a:pt x="0" y="0"/>
                </a:cubicBezTo>
                <a:lnTo>
                  <a:pt x="66008" y="0"/>
                </a:lnTo>
                <a:cubicBezTo>
                  <a:pt x="96679" y="0"/>
                  <a:pt x="121539" y="24860"/>
                  <a:pt x="121539" y="55531"/>
                </a:cubicBezTo>
                <a:lnTo>
                  <a:pt x="121539" y="121444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2" name="标题 1"/>
          <p:cNvSpPr/>
          <p:nvPr/>
        </p:nvSpPr>
        <p:spPr>
          <a:xfrm>
            <a:off x="6625800" y="4912200"/>
            <a:ext cx="1178640" cy="1178640"/>
          </a:xfrm>
          <a:custGeom>
            <a:avLst/>
            <a:gdLst>
              <a:gd name="textAreaLeft" fmla="*/ 0 w 1178640"/>
              <a:gd name="textAreaRight" fmla="*/ 1179000 w 1178640"/>
              <a:gd name="textAreaTop" fmla="*/ 0 h 1178640"/>
              <a:gd name="textAreaBottom" fmla="*/ 1179000 h 1178640"/>
            </a:gdLst>
            <a:ahLst/>
            <a:rect l="textAreaLeft" t="textAreaTop" r="textAreaRight" b="textAreaBottom"/>
            <a:pathLst>
              <a:path w="5584459" h="5584460">
                <a:moveTo>
                  <a:pt x="2792230" y="0"/>
                </a:moveTo>
                <a:cubicBezTo>
                  <a:pt x="3135264" y="0"/>
                  <a:pt x="3478297" y="130863"/>
                  <a:pt x="3740023" y="392589"/>
                </a:cubicBezTo>
                <a:lnTo>
                  <a:pt x="5191871" y="1844438"/>
                </a:lnTo>
                <a:cubicBezTo>
                  <a:pt x="5715322" y="2367889"/>
                  <a:pt x="5715322" y="3216571"/>
                  <a:pt x="5191871" y="3740023"/>
                </a:cubicBezTo>
                <a:lnTo>
                  <a:pt x="3740023" y="5191871"/>
                </a:lnTo>
                <a:cubicBezTo>
                  <a:pt x="3216571" y="5715323"/>
                  <a:pt x="2367889" y="5715323"/>
                  <a:pt x="1844438" y="5191871"/>
                </a:cubicBezTo>
                <a:lnTo>
                  <a:pt x="392589" y="3740023"/>
                </a:lnTo>
                <a:cubicBezTo>
                  <a:pt x="-130863" y="3216571"/>
                  <a:pt x="-130863" y="2367889"/>
                  <a:pt x="392589" y="1844438"/>
                </a:cubicBezTo>
                <a:lnTo>
                  <a:pt x="1844438" y="392589"/>
                </a:lnTo>
                <a:cubicBezTo>
                  <a:pt x="2106164" y="130863"/>
                  <a:pt x="2449197" y="0"/>
                  <a:pt x="2792230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  <a:effectLst>
            <a:outerShdw algn="ctr" blurRad="317520" dir="0" dist="0" kx="0" ky="0" rotWithShape="0" sx="102000" sy="102000">
              <a:schemeClr val="accent1">
                <a:alpha val="3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标题 1"/>
          <p:cNvSpPr/>
          <p:nvPr/>
        </p:nvSpPr>
        <p:spPr>
          <a:xfrm>
            <a:off x="8117280" y="5230800"/>
            <a:ext cx="2590560" cy="73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r>
              <a:rPr b="1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Recreate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Development environments, applications that can't run multiple versions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标题 1"/>
          <p:cNvSpPr/>
          <p:nvPr/>
        </p:nvSpPr>
        <p:spPr>
          <a:xfrm>
            <a:off x="6995880" y="5298840"/>
            <a:ext cx="438480" cy="405720"/>
          </a:xfrm>
          <a:custGeom>
            <a:avLst/>
            <a:gdLst>
              <a:gd name="textAreaLeft" fmla="*/ 0 w 438480"/>
              <a:gd name="textAreaRight" fmla="*/ 438840 w 438480"/>
              <a:gd name="textAreaTop" fmla="*/ 0 h 405720"/>
              <a:gd name="textAreaBottom" fmla="*/ 406080 h 40572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5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6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Use Case Recommendations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7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8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标题 1"/>
          <p:cNvSpPr/>
          <p:nvPr/>
        </p:nvSpPr>
        <p:spPr>
          <a:xfrm>
            <a:off x="695520" y="1468080"/>
            <a:ext cx="2510640" cy="43275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ctr" blurRad="88920" dir="0" dist="0" kx="0" ky="0" rotWithShape="0" sx="99000" sy="99000">
              <a:schemeClr val="accent1">
                <a:lumMod val="75000"/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标题 1"/>
          <p:cNvSpPr/>
          <p:nvPr/>
        </p:nvSpPr>
        <p:spPr>
          <a:xfrm>
            <a:off x="695520" y="1468080"/>
            <a:ext cx="2510640" cy="79560"/>
          </a:xfrm>
          <a:prstGeom prst="rect">
            <a:avLst/>
          </a:prstGeom>
          <a:gradFill rotWithShape="0">
            <a:gsLst>
              <a:gs pos="0">
                <a:srgbClr val="2a7a34"/>
              </a:gs>
              <a:gs pos="98000">
                <a:srgbClr val="1f5b27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9960" bIns="399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标题 1"/>
          <p:cNvSpPr/>
          <p:nvPr/>
        </p:nvSpPr>
        <p:spPr>
          <a:xfrm>
            <a:off x="870840" y="2453040"/>
            <a:ext cx="21596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Advanced Deployment Strategies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标题 1"/>
          <p:cNvSpPr/>
          <p:nvPr/>
        </p:nvSpPr>
        <p:spPr>
          <a:xfrm>
            <a:off x="911520" y="3468240"/>
            <a:ext cx="2078640" cy="20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Blue/Green Deployments,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Canary Deployments,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Comparison and Use Cases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3" name="标题 1"/>
          <p:cNvCxnSpPr/>
          <p:nvPr/>
        </p:nvCxnSpPr>
        <p:spPr>
          <a:xfrm>
            <a:off x="1795680" y="3292560"/>
            <a:ext cx="310320" cy="360"/>
          </a:xfrm>
          <a:prstGeom prst="straightConnector1">
            <a:avLst/>
          </a:prstGeom>
          <a:ln cap="sq" w="28575">
            <a:solidFill>
              <a:srgbClr val="2a7a34"/>
            </a:solidFill>
            <a:miter/>
          </a:ln>
        </p:spPr>
      </p:cxnSp>
      <p:sp>
        <p:nvSpPr>
          <p:cNvPr id="14" name="标题 1"/>
          <p:cNvSpPr/>
          <p:nvPr/>
        </p:nvSpPr>
        <p:spPr>
          <a:xfrm>
            <a:off x="3470760" y="1468080"/>
            <a:ext cx="2510640" cy="43275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ctr" blurRad="88920" dir="0" dist="0" kx="0" ky="0" rotWithShape="0" sx="99000" sy="99000">
              <a:schemeClr val="accent1">
                <a:lumMod val="75000"/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标题 1"/>
          <p:cNvSpPr/>
          <p:nvPr/>
        </p:nvSpPr>
        <p:spPr>
          <a:xfrm>
            <a:off x="3470760" y="1468080"/>
            <a:ext cx="2510640" cy="79560"/>
          </a:xfrm>
          <a:prstGeom prst="rect">
            <a:avLst/>
          </a:prstGeom>
          <a:gradFill rotWithShape="0">
            <a:gsLst>
              <a:gs pos="0">
                <a:srgbClr val="2a7a34"/>
              </a:gs>
              <a:gs pos="98000">
                <a:srgbClr val="1f5b27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9960" bIns="399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标题 1"/>
          <p:cNvSpPr/>
          <p:nvPr/>
        </p:nvSpPr>
        <p:spPr>
          <a:xfrm>
            <a:off x="3646440" y="2453040"/>
            <a:ext cx="21596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Rolling Updates and Rollbacks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标题 1"/>
          <p:cNvSpPr/>
          <p:nvPr/>
        </p:nvSpPr>
        <p:spPr>
          <a:xfrm>
            <a:off x="3686760" y="3468240"/>
            <a:ext cx="2078640" cy="2083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Rolling Deployment Strategies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Rollback Mechanisms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" name="标题 1"/>
          <p:cNvCxnSpPr/>
          <p:nvPr/>
        </p:nvCxnSpPr>
        <p:spPr>
          <a:xfrm>
            <a:off x="4571280" y="3292560"/>
            <a:ext cx="310320" cy="360"/>
          </a:xfrm>
          <a:prstGeom prst="straightConnector1">
            <a:avLst/>
          </a:prstGeom>
          <a:ln cap="sq" w="28575">
            <a:solidFill>
              <a:srgbClr val="2a7a34"/>
            </a:solidFill>
            <a:miter/>
          </a:ln>
        </p:spPr>
      </p:cxnSp>
      <p:sp>
        <p:nvSpPr>
          <p:cNvPr id="19" name="标题 1"/>
          <p:cNvSpPr/>
          <p:nvPr/>
        </p:nvSpPr>
        <p:spPr>
          <a:xfrm>
            <a:off x="6246000" y="1468080"/>
            <a:ext cx="2510640" cy="43275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ctr" blurRad="88920" dir="0" dist="0" kx="0" ky="0" rotWithShape="0" sx="99000" sy="99000">
              <a:schemeClr val="accent1">
                <a:lumMod val="75000"/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标题 1"/>
          <p:cNvSpPr/>
          <p:nvPr/>
        </p:nvSpPr>
        <p:spPr>
          <a:xfrm>
            <a:off x="6246000" y="1468080"/>
            <a:ext cx="2510640" cy="79560"/>
          </a:xfrm>
          <a:prstGeom prst="rect">
            <a:avLst/>
          </a:prstGeom>
          <a:gradFill rotWithShape="0">
            <a:gsLst>
              <a:gs pos="0">
                <a:srgbClr val="2a7a34"/>
              </a:gs>
              <a:gs pos="98000">
                <a:srgbClr val="1f5b27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9960" bIns="399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标题 1"/>
          <p:cNvSpPr/>
          <p:nvPr/>
        </p:nvSpPr>
        <p:spPr>
          <a:xfrm>
            <a:off x="6421680" y="2453040"/>
            <a:ext cx="21596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Horizontal and Vertical Pod Autoscaling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标题 1"/>
          <p:cNvSpPr/>
          <p:nvPr/>
        </p:nvSpPr>
        <p:spPr>
          <a:xfrm>
            <a:off x="6462000" y="3468240"/>
            <a:ext cx="2078640" cy="20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HPA Configuration and Metrics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VPA Implementation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" name="标题 1"/>
          <p:cNvCxnSpPr/>
          <p:nvPr/>
        </p:nvCxnSpPr>
        <p:spPr>
          <a:xfrm>
            <a:off x="7346520" y="3292560"/>
            <a:ext cx="310320" cy="360"/>
          </a:xfrm>
          <a:prstGeom prst="straightConnector1">
            <a:avLst/>
          </a:prstGeom>
          <a:ln cap="sq" w="28575">
            <a:solidFill>
              <a:srgbClr val="2a7a34"/>
            </a:solidFill>
            <a:miter/>
          </a:ln>
        </p:spPr>
      </p:cxnSp>
      <p:sp>
        <p:nvSpPr>
          <p:cNvPr id="24" name="标题 1"/>
          <p:cNvSpPr/>
          <p:nvPr/>
        </p:nvSpPr>
        <p:spPr>
          <a:xfrm>
            <a:off x="7192440" y="1804680"/>
            <a:ext cx="618120" cy="582480"/>
          </a:xfrm>
          <a:custGeom>
            <a:avLst/>
            <a:gdLst>
              <a:gd name="textAreaLeft" fmla="*/ 0 w 618120"/>
              <a:gd name="textAreaRight" fmla="*/ 618480 w 618120"/>
              <a:gd name="textAreaTop" fmla="*/ 0 h 582480"/>
              <a:gd name="textAreaBottom" fmla="*/ 582840 h 58248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5" name="标题 1"/>
          <p:cNvSpPr/>
          <p:nvPr/>
        </p:nvSpPr>
        <p:spPr>
          <a:xfrm>
            <a:off x="1681920" y="1814040"/>
            <a:ext cx="537840" cy="582480"/>
          </a:xfrm>
          <a:custGeom>
            <a:avLst/>
            <a:gdLst>
              <a:gd name="textAreaLeft" fmla="*/ 0 w 537840"/>
              <a:gd name="textAreaRight" fmla="*/ 538200 w 537840"/>
              <a:gd name="textAreaTop" fmla="*/ 0 h 582480"/>
              <a:gd name="textAreaBottom" fmla="*/ 582840 h 582480"/>
            </a:gdLst>
            <a:ahLst/>
            <a:rect l="textAreaLeft" t="textAreaTop" r="textAreaRight" b="textAreaBottom"/>
            <a:pathLst>
              <a:path w="664672" h="720001">
                <a:moveTo>
                  <a:pt x="332293" y="387672"/>
                </a:moveTo>
                <a:cubicBezTo>
                  <a:pt x="550549" y="387672"/>
                  <a:pt x="628448" y="491162"/>
                  <a:pt x="660804" y="598902"/>
                </a:cubicBezTo>
                <a:cubicBezTo>
                  <a:pt x="679021" y="659624"/>
                  <a:pt x="630616" y="720001"/>
                  <a:pt x="563560" y="720001"/>
                </a:cubicBezTo>
                <a:lnTo>
                  <a:pt x="101112" y="720001"/>
                </a:lnTo>
                <a:cubicBezTo>
                  <a:pt x="34057" y="720001"/>
                  <a:pt x="-14348" y="659624"/>
                  <a:pt x="3868" y="598902"/>
                </a:cubicBezTo>
                <a:cubicBezTo>
                  <a:pt x="36138" y="491162"/>
                  <a:pt x="114037" y="387672"/>
                  <a:pt x="332293" y="387672"/>
                </a:cubicBezTo>
                <a:close/>
                <a:moveTo>
                  <a:pt x="332293" y="0"/>
                </a:moveTo>
                <a:cubicBezTo>
                  <a:pt x="430230" y="0"/>
                  <a:pt x="509604" y="79287"/>
                  <a:pt x="509517" y="177224"/>
                </a:cubicBezTo>
                <a:cubicBezTo>
                  <a:pt x="509517" y="275074"/>
                  <a:pt x="430144" y="354448"/>
                  <a:pt x="332293" y="354448"/>
                </a:cubicBezTo>
                <a:cubicBezTo>
                  <a:pt x="234442" y="354448"/>
                  <a:pt x="155069" y="275074"/>
                  <a:pt x="155069" y="177224"/>
                </a:cubicBezTo>
                <a:cubicBezTo>
                  <a:pt x="155069" y="79287"/>
                  <a:pt x="234442" y="0"/>
                  <a:pt x="332293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标题 1"/>
          <p:cNvSpPr/>
          <p:nvPr/>
        </p:nvSpPr>
        <p:spPr>
          <a:xfrm flipH="1" flipV="1">
            <a:off x="4425120" y="1814040"/>
            <a:ext cx="601920" cy="582480"/>
          </a:xfrm>
          <a:custGeom>
            <a:avLst/>
            <a:gdLst>
              <a:gd name="textAreaLeft" fmla="*/ 360 w 601920"/>
              <a:gd name="textAreaRight" fmla="*/ 602640 w 601920"/>
              <a:gd name="textAreaTop" fmla="*/ 360 h 582480"/>
              <a:gd name="textAreaBottom" fmla="*/ 583200 h 582480"/>
            </a:gdLst>
            <a:ahLst/>
            <a:rect l="textAreaLeft" t="textAreaTop" r="textAreaRight" b="textAreaBottom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标题 1"/>
          <p:cNvSpPr/>
          <p:nvPr/>
        </p:nvSpPr>
        <p:spPr>
          <a:xfrm>
            <a:off x="8973000" y="1468080"/>
            <a:ext cx="2510640" cy="43275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ctr" blurRad="88920" dir="0" dist="0" kx="0" ky="0" rotWithShape="0" sx="99000" sy="99000">
              <a:schemeClr val="accent1">
                <a:lumMod val="75000"/>
                <a:alpha val="24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标题 1"/>
          <p:cNvSpPr/>
          <p:nvPr/>
        </p:nvSpPr>
        <p:spPr>
          <a:xfrm>
            <a:off x="8973000" y="1468080"/>
            <a:ext cx="2510640" cy="79560"/>
          </a:xfrm>
          <a:prstGeom prst="rect">
            <a:avLst/>
          </a:prstGeom>
          <a:gradFill rotWithShape="0">
            <a:gsLst>
              <a:gs pos="0">
                <a:srgbClr val="2a7a34"/>
              </a:gs>
              <a:gs pos="98000">
                <a:srgbClr val="1f5b27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tIns="39960" bIns="3996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标题 1"/>
          <p:cNvSpPr/>
          <p:nvPr/>
        </p:nvSpPr>
        <p:spPr>
          <a:xfrm>
            <a:off x="9148320" y="2453040"/>
            <a:ext cx="2159640" cy="754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180" spc="-1" strike="noStrike">
                <a:solidFill>
                  <a:schemeClr val="accent1"/>
                </a:solidFill>
                <a:latin typeface="poppins-bold"/>
                <a:ea typeface="poppins-bold"/>
              </a:rPr>
              <a:t>Lab: Configuring HPA and VPA</a:t>
            </a:r>
            <a:endParaRPr b="0" lang="en-IN" sz="118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标题 1"/>
          <p:cNvSpPr/>
          <p:nvPr/>
        </p:nvSpPr>
        <p:spPr>
          <a:xfrm>
            <a:off x="9188640" y="3468240"/>
            <a:ext cx="2078640" cy="207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Hands-on exercises with autoscaling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" name="标题 1"/>
          <p:cNvCxnSpPr/>
          <p:nvPr/>
        </p:nvCxnSpPr>
        <p:spPr>
          <a:xfrm>
            <a:off x="10073160" y="3292560"/>
            <a:ext cx="310320" cy="360"/>
          </a:xfrm>
          <a:prstGeom prst="straightConnector1">
            <a:avLst/>
          </a:prstGeom>
          <a:ln cap="sq" w="28575">
            <a:solidFill>
              <a:srgbClr val="2a7a34"/>
            </a:solidFill>
            <a:miter/>
          </a:ln>
        </p:spPr>
      </p:cxnSp>
      <p:sp>
        <p:nvSpPr>
          <p:cNvPr id="32" name="标题 1"/>
          <p:cNvSpPr/>
          <p:nvPr/>
        </p:nvSpPr>
        <p:spPr>
          <a:xfrm>
            <a:off x="9935280" y="1856520"/>
            <a:ext cx="585720" cy="531000"/>
          </a:xfrm>
          <a:custGeom>
            <a:avLst/>
            <a:gdLst>
              <a:gd name="textAreaLeft" fmla="*/ 0 w 585720"/>
              <a:gd name="textAreaRight" fmla="*/ 586080 w 585720"/>
              <a:gd name="textAreaTop" fmla="*/ 0 h 531000"/>
              <a:gd name="textAreaBottom" fmla="*/ 531360 h 531000"/>
            </a:gdLst>
            <a:ahLst/>
            <a:rect l="textAreaLeft" t="textAreaTop" r="textAreaRight" b="textAreaBottom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Session Overview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Rolling Update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2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13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314" name="标题 1"/>
          <p:cNvSpPr/>
          <p:nvPr/>
        </p:nvSpPr>
        <p:spPr>
          <a:xfrm>
            <a:off x="789480" y="1545480"/>
            <a:ext cx="237240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720" spc="-1" strike="noStrike">
                <a:solidFill>
                  <a:srgbClr val="31937b"/>
                </a:solidFill>
                <a:latin typeface="poppins-bold"/>
                <a:ea typeface="poppins-bold"/>
              </a:rPr>
              <a:t> </a:t>
            </a:r>
            <a:r>
              <a:rPr b="0" lang="en-US" sz="10720" spc="-1" strike="noStrike">
                <a:solidFill>
                  <a:srgbClr val="31937b"/>
                </a:solidFill>
                <a:latin typeface="poppins-bold"/>
                <a:ea typeface="poppins-bold"/>
              </a:rPr>
              <a:t>05</a:t>
            </a:r>
            <a:endParaRPr b="0" lang="en-IN" sz="107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标题 1"/>
          <p:cNvSpPr/>
          <p:nvPr/>
        </p:nvSpPr>
        <p:spPr>
          <a:xfrm>
            <a:off x="10379160" y="1377720"/>
            <a:ext cx="3142800" cy="31428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317" name="标题 1"/>
          <p:cNvCxnSpPr/>
          <p:nvPr/>
        </p:nvCxnSpPr>
        <p:spPr>
          <a:xfrm>
            <a:off x="10914120" y="2949120"/>
            <a:ext cx="363600" cy="360"/>
          </a:xfrm>
          <a:prstGeom prst="straightConnector1">
            <a:avLst/>
          </a:prstGeom>
          <a:ln cap="sq" w="57150">
            <a:solidFill>
              <a:srgbClr val="ffffff"/>
            </a:solidFill>
            <a:miter/>
            <a:tailEnd len="med" type="triangle" w="med"/>
          </a:ln>
        </p:spPr>
      </p:cxnSp>
      <p:cxnSp>
        <p:nvCxnSpPr>
          <p:cNvPr id="318" name="标题 1"/>
          <p:cNvCxnSpPr/>
          <p:nvPr/>
        </p:nvCxnSpPr>
        <p:spPr>
          <a:xfrm>
            <a:off x="1118520" y="2949120"/>
            <a:ext cx="4816800" cy="360"/>
          </a:xfrm>
          <a:prstGeom prst="straightConnector1">
            <a:avLst/>
          </a:prstGeom>
          <a:ln cap="sq" w="10477">
            <a:solidFill>
              <a:srgbClr val="ffffff">
                <a:lumMod val="85000"/>
              </a:srgbClr>
            </a:solidFill>
            <a:miter/>
          </a:ln>
        </p:spPr>
      </p:cxnSp>
      <p:sp>
        <p:nvSpPr>
          <p:cNvPr id="319" name="标题 1"/>
          <p:cNvSpPr/>
          <p:nvPr/>
        </p:nvSpPr>
        <p:spPr>
          <a:xfrm>
            <a:off x="1042200" y="289584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2a7a34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标题 1"/>
          <p:cNvSpPr/>
          <p:nvPr/>
        </p:nvSpPr>
        <p:spPr>
          <a:xfrm>
            <a:off x="5828400" y="289584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2a7a34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标题 1"/>
          <p:cNvSpPr/>
          <p:nvPr/>
        </p:nvSpPr>
        <p:spPr>
          <a:xfrm>
            <a:off x="985320" y="3335760"/>
            <a:ext cx="458640" cy="496800"/>
          </a:xfrm>
          <a:custGeom>
            <a:avLst/>
            <a:gdLst>
              <a:gd name="textAreaLeft" fmla="*/ 0 w 458640"/>
              <a:gd name="textAreaRight" fmla="*/ 459000 w 458640"/>
              <a:gd name="textAreaTop" fmla="*/ 0 h 496800"/>
              <a:gd name="textAreaBottom" fmla="*/ 497160 h 49680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2" name="标题 1"/>
          <p:cNvSpPr/>
          <p:nvPr/>
        </p:nvSpPr>
        <p:spPr>
          <a:xfrm>
            <a:off x="5807160" y="3335760"/>
            <a:ext cx="434880" cy="496800"/>
          </a:xfrm>
          <a:custGeom>
            <a:avLst/>
            <a:gdLst>
              <a:gd name="textAreaLeft" fmla="*/ 0 w 434880"/>
              <a:gd name="textAreaRight" fmla="*/ 435240 w 434880"/>
              <a:gd name="textAreaTop" fmla="*/ 0 h 496800"/>
              <a:gd name="textAreaBottom" fmla="*/ 497160 h 49680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3" name="标题 1"/>
          <p:cNvSpPr/>
          <p:nvPr/>
        </p:nvSpPr>
        <p:spPr>
          <a:xfrm>
            <a:off x="966240" y="4011120"/>
            <a:ext cx="402264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MaxUnavailable</a:t>
            </a: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 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Maximum Pods that can be unavailable during update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4" name="标题 1"/>
          <p:cNvSpPr/>
          <p:nvPr/>
        </p:nvSpPr>
        <p:spPr>
          <a:xfrm>
            <a:off x="5776200" y="4011120"/>
            <a:ext cx="394632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MaxSurge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Maximum Pods that can be created above desired replica count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5" name="标题 1"/>
          <p:cNvSpPr/>
          <p:nvPr/>
        </p:nvSpPr>
        <p:spPr>
          <a:xfrm>
            <a:off x="1028880" y="1270800"/>
            <a:ext cx="894096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Key Configuration Parameters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Default Kubernetes Deployment Strategy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8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标题 1"/>
          <p:cNvSpPr/>
          <p:nvPr/>
        </p:nvSpPr>
        <p:spPr>
          <a:xfrm>
            <a:off x="1693440" y="2564280"/>
            <a:ext cx="1581840" cy="1581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1" name="标题 1"/>
          <p:cNvSpPr/>
          <p:nvPr/>
        </p:nvSpPr>
        <p:spPr>
          <a:xfrm>
            <a:off x="1159920" y="4335120"/>
            <a:ext cx="3141720" cy="17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progressDeadlineSecondsMaximum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Time to wait for rollout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标题 1"/>
          <p:cNvSpPr/>
          <p:nvPr/>
        </p:nvSpPr>
        <p:spPr>
          <a:xfrm>
            <a:off x="5169600" y="2564280"/>
            <a:ext cx="1581840" cy="1581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3" name="标题 1"/>
          <p:cNvSpPr/>
          <p:nvPr/>
        </p:nvSpPr>
        <p:spPr>
          <a:xfrm>
            <a:off x="4839480" y="4335120"/>
            <a:ext cx="2633760" cy="17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revisionHistoryLimit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Number of old ReplicaSets to keep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标题 1"/>
          <p:cNvSpPr/>
          <p:nvPr/>
        </p:nvSpPr>
        <p:spPr>
          <a:xfrm>
            <a:off x="8353800" y="2564280"/>
            <a:ext cx="1581840" cy="1581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5" name="标题 1"/>
          <p:cNvSpPr/>
          <p:nvPr/>
        </p:nvSpPr>
        <p:spPr>
          <a:xfrm>
            <a:off x="8353800" y="4335120"/>
            <a:ext cx="3103560" cy="17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minReadySecondsMinimum</a:t>
            </a: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 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Time Pod should be ready before considering available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标题 1"/>
          <p:cNvSpPr/>
          <p:nvPr/>
        </p:nvSpPr>
        <p:spPr>
          <a:xfrm>
            <a:off x="4003560" y="3292560"/>
            <a:ext cx="285480" cy="28548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标题 1"/>
          <p:cNvSpPr/>
          <p:nvPr/>
        </p:nvSpPr>
        <p:spPr>
          <a:xfrm>
            <a:off x="7619400" y="3295440"/>
            <a:ext cx="285480" cy="28548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标题 1"/>
          <p:cNvSpPr/>
          <p:nvPr/>
        </p:nvSpPr>
        <p:spPr>
          <a:xfrm>
            <a:off x="905400" y="1136520"/>
            <a:ext cx="500040" cy="396720"/>
          </a:xfrm>
          <a:custGeom>
            <a:avLst/>
            <a:gdLst>
              <a:gd name="textAreaLeft" fmla="*/ 0 w 500040"/>
              <a:gd name="textAreaRight" fmla="*/ 500400 w 500040"/>
              <a:gd name="textAreaTop" fmla="*/ 0 h 396720"/>
              <a:gd name="textAreaBottom" fmla="*/ 397080 h 396720"/>
            </a:gdLst>
            <a:ahLst/>
            <a:rect l="textAreaLeft" t="textAreaTop" r="textAreaRight" b="textAreaBottom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39" name="标题 1"/>
          <p:cNvSpPr/>
          <p:nvPr/>
        </p:nvSpPr>
        <p:spPr>
          <a:xfrm>
            <a:off x="1636200" y="1197360"/>
            <a:ext cx="9612000" cy="13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Detailed Configuration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标题 1"/>
          <p:cNvSpPr/>
          <p:nvPr/>
        </p:nvSpPr>
        <p:spPr>
          <a:xfrm>
            <a:off x="1410120" y="2861640"/>
            <a:ext cx="21384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OPPOSans B"/>
                <a:ea typeface="OPPOSans B"/>
              </a:rPr>
              <a:t>01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标题 1"/>
          <p:cNvSpPr/>
          <p:nvPr/>
        </p:nvSpPr>
        <p:spPr>
          <a:xfrm>
            <a:off x="4885200" y="2861640"/>
            <a:ext cx="21384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OPPOSans B"/>
                <a:ea typeface="OPPOSans B"/>
              </a:rPr>
              <a:t>02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标题 1"/>
          <p:cNvSpPr/>
          <p:nvPr/>
        </p:nvSpPr>
        <p:spPr>
          <a:xfrm>
            <a:off x="8068320" y="2861640"/>
            <a:ext cx="21384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OPPOSans B"/>
                <a:ea typeface="OPPOSans B"/>
              </a:rPr>
              <a:t>03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Key Configuration Parameters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5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7" name="" descr=""/>
          <p:cNvPicPr/>
          <p:nvPr/>
        </p:nvPicPr>
        <p:blipFill>
          <a:blip r:embed="rId1"/>
          <a:stretch/>
        </p:blipFill>
        <p:spPr>
          <a:xfrm>
            <a:off x="4464000" y="2304360"/>
            <a:ext cx="3237840" cy="3956040"/>
          </a:xfrm>
          <a:prstGeom prst="rect">
            <a:avLst/>
          </a:prstGeom>
          <a:ln w="0">
            <a:noFill/>
          </a:ln>
        </p:spPr>
      </p:pic>
      <p:sp>
        <p:nvSpPr>
          <p:cNvPr id="348" name="标题 1"/>
          <p:cNvSpPr/>
          <p:nvPr/>
        </p:nvSpPr>
        <p:spPr>
          <a:xfrm>
            <a:off x="673200" y="945720"/>
            <a:ext cx="1084536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Detailed Steps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标题 1"/>
          <p:cNvSpPr/>
          <p:nvPr/>
        </p:nvSpPr>
        <p:spPr>
          <a:xfrm>
            <a:off x="4469760" y="4097160"/>
            <a:ext cx="3239640" cy="2159640"/>
          </a:xfrm>
          <a:prstGeom prst="rect">
            <a:avLst/>
          </a:prstGeom>
          <a:gradFill rotWithShape="0">
            <a:gsLst>
              <a:gs pos="20000">
                <a:srgbClr val="2a7a34">
                  <a:alpha val="0"/>
                </a:srgbClr>
              </a:gs>
              <a:gs pos="100000">
                <a:srgbClr val="2a7a34"/>
              </a:gs>
            </a:gsLst>
            <a:lin ang="60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182880" tIns="0" bIns="274320" anchor="b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0" name="标题 1"/>
          <p:cNvSpPr/>
          <p:nvPr/>
        </p:nvSpPr>
        <p:spPr>
          <a:xfrm>
            <a:off x="4469760" y="2085120"/>
            <a:ext cx="3239640" cy="1076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74320" rIns="182880" tIns="-83160" bIns="190800" anchor="b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1" name="标题 1"/>
          <p:cNvSpPr/>
          <p:nvPr/>
        </p:nvSpPr>
        <p:spPr>
          <a:xfrm>
            <a:off x="8016840" y="2347200"/>
            <a:ext cx="371880" cy="371880"/>
          </a:xfrm>
          <a:custGeom>
            <a:avLst/>
            <a:gdLst>
              <a:gd name="textAreaLeft" fmla="*/ 0 w 371880"/>
              <a:gd name="textAreaRight" fmla="*/ 372240 w 371880"/>
              <a:gd name="textAreaTop" fmla="*/ 0 h 371880"/>
              <a:gd name="textAreaBottom" fmla="*/ 372240 h 37188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2" name="标题 1"/>
          <p:cNvSpPr/>
          <p:nvPr/>
        </p:nvSpPr>
        <p:spPr>
          <a:xfrm>
            <a:off x="8016840" y="4170960"/>
            <a:ext cx="35078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Repeat until all Pods are updated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标题 1"/>
          <p:cNvSpPr/>
          <p:nvPr/>
        </p:nvSpPr>
        <p:spPr>
          <a:xfrm>
            <a:off x="8048160" y="3742200"/>
            <a:ext cx="309600" cy="335520"/>
          </a:xfrm>
          <a:custGeom>
            <a:avLst/>
            <a:gdLst>
              <a:gd name="textAreaLeft" fmla="*/ 0 w 309600"/>
              <a:gd name="textAreaRight" fmla="*/ 309960 w 309600"/>
              <a:gd name="textAreaTop" fmla="*/ 0 h 335520"/>
              <a:gd name="textAreaBottom" fmla="*/ 335880 h 33552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4" name="标题 1"/>
          <p:cNvSpPr/>
          <p:nvPr/>
        </p:nvSpPr>
        <p:spPr>
          <a:xfrm>
            <a:off x="3809880" y="3827880"/>
            <a:ext cx="354600" cy="334080"/>
          </a:xfrm>
          <a:custGeom>
            <a:avLst/>
            <a:gdLst>
              <a:gd name="textAreaLeft" fmla="*/ 0 w 354600"/>
              <a:gd name="textAreaRight" fmla="*/ 354960 w 354600"/>
              <a:gd name="textAreaTop" fmla="*/ 0 h 334080"/>
              <a:gd name="textAreaBottom" fmla="*/ 334440 h 334080"/>
            </a:gdLst>
            <a:ahLst/>
            <a:rect l="textAreaLeft" t="textAreaTop" r="textAreaRight" b="textAreaBottom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5" name="标题 1"/>
          <p:cNvSpPr/>
          <p:nvPr/>
        </p:nvSpPr>
        <p:spPr>
          <a:xfrm>
            <a:off x="3808080" y="2347200"/>
            <a:ext cx="332280" cy="332280"/>
          </a:xfrm>
          <a:custGeom>
            <a:avLst/>
            <a:gdLst>
              <a:gd name="textAreaLeft" fmla="*/ 0 w 332280"/>
              <a:gd name="textAreaRight" fmla="*/ 332640 w 332280"/>
              <a:gd name="textAreaTop" fmla="*/ 0 h 332280"/>
              <a:gd name="textAreaBottom" fmla="*/ 332640 h 332280"/>
            </a:gdLst>
            <a:ahLst/>
            <a:rect l="textAreaLeft" t="textAreaTop" r="textAreaRight" b="textAreaBottom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accent1"/>
          </a:solidFill>
          <a:ln w="22225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60840" bIns="6084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6" name="标题 1"/>
          <p:cNvSpPr/>
          <p:nvPr/>
        </p:nvSpPr>
        <p:spPr>
          <a:xfrm>
            <a:off x="3794760" y="5186520"/>
            <a:ext cx="369720" cy="323640"/>
          </a:xfrm>
          <a:custGeom>
            <a:avLst/>
            <a:gdLst>
              <a:gd name="textAreaLeft" fmla="*/ 0 w 369720"/>
              <a:gd name="textAreaRight" fmla="*/ 370080 w 369720"/>
              <a:gd name="textAreaTop" fmla="*/ 0 h 323640"/>
              <a:gd name="textAreaBottom" fmla="*/ 324000 h 32364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155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7" name="标题 1"/>
          <p:cNvSpPr/>
          <p:nvPr/>
        </p:nvSpPr>
        <p:spPr>
          <a:xfrm>
            <a:off x="8065080" y="5180400"/>
            <a:ext cx="323640" cy="323640"/>
          </a:xfrm>
          <a:custGeom>
            <a:avLst/>
            <a:gdLst>
              <a:gd name="textAreaLeft" fmla="*/ 0 w 323640"/>
              <a:gd name="textAreaRight" fmla="*/ 324000 w 323640"/>
              <a:gd name="textAreaTop" fmla="*/ 0 h 323640"/>
              <a:gd name="textAreaBottom" fmla="*/ 324000 h 3236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8" name="标题 1"/>
          <p:cNvSpPr/>
          <p:nvPr/>
        </p:nvSpPr>
        <p:spPr>
          <a:xfrm>
            <a:off x="8016840" y="2811960"/>
            <a:ext cx="35078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Scale down old ReplicaSet gradually (respecting maxUnavailable)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标题 1"/>
          <p:cNvSpPr/>
          <p:nvPr/>
        </p:nvSpPr>
        <p:spPr>
          <a:xfrm>
            <a:off x="8016840" y="5669280"/>
            <a:ext cx="35078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Clean up old ReplicaSets (keeping history for rollbacks)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标题 1"/>
          <p:cNvSpPr/>
          <p:nvPr/>
        </p:nvSpPr>
        <p:spPr>
          <a:xfrm>
            <a:off x="663840" y="5542560"/>
            <a:ext cx="35078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Wait for new Pods to pass readiness checks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标题 1"/>
          <p:cNvSpPr/>
          <p:nvPr/>
        </p:nvSpPr>
        <p:spPr>
          <a:xfrm>
            <a:off x="663840" y="4170960"/>
            <a:ext cx="35078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Scale up new ReplicaSet gradually (respecting maxSurge)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标题 1"/>
          <p:cNvSpPr/>
          <p:nvPr/>
        </p:nvSpPr>
        <p:spPr>
          <a:xfrm>
            <a:off x="663840" y="2684880"/>
            <a:ext cx="3507840" cy="92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Create new ReplicaSet with updated Pod template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Step-by-Step Process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6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Rollback Mechanisms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371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372" name="标题 1"/>
          <p:cNvSpPr/>
          <p:nvPr/>
        </p:nvSpPr>
        <p:spPr>
          <a:xfrm>
            <a:off x="789480" y="1545480"/>
            <a:ext cx="255024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3800" spc="-1" strike="noStrike">
                <a:solidFill>
                  <a:srgbClr val="31937b"/>
                </a:solidFill>
                <a:latin typeface="poppins-bold"/>
                <a:ea typeface="poppins-bold"/>
              </a:rPr>
              <a:t>06</a:t>
            </a:r>
            <a:endParaRPr b="0" lang="en-IN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标题 1"/>
          <p:cNvSpPr/>
          <p:nvPr/>
        </p:nvSpPr>
        <p:spPr>
          <a:xfrm>
            <a:off x="4597560" y="1833840"/>
            <a:ext cx="2171160" cy="36086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2a7a34"/>
            </a:solidFill>
            <a:miter/>
          </a:ln>
          <a:effectLst>
            <a:outerShdw algn="ctr" blurRad="0" dir="2700000" dist="50402" kx="0" ky="0" rotWithShape="0" sx="100000" sy="100000">
              <a:schemeClr val="accen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5" name="标题 1"/>
          <p:cNvSpPr/>
          <p:nvPr/>
        </p:nvSpPr>
        <p:spPr>
          <a:xfrm>
            <a:off x="6966000" y="1833840"/>
            <a:ext cx="2171160" cy="36086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455f51"/>
            </a:solidFill>
            <a:miter/>
          </a:ln>
          <a:effectLst>
            <a:outerShdw algn="ctr" blurRad="0" dir="2700000" dist="50402" kx="0" ky="0" rotWithShape="0" sx="100000" sy="100000">
              <a:schemeClr val="tx2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标题 1"/>
          <p:cNvSpPr/>
          <p:nvPr/>
        </p:nvSpPr>
        <p:spPr>
          <a:xfrm>
            <a:off x="9334800" y="1833840"/>
            <a:ext cx="2171160" cy="3608640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1"/>
          </a:solidFill>
          <a:ln w="12700">
            <a:solidFill>
              <a:srgbClr val="2a7a34"/>
            </a:solidFill>
            <a:miter/>
          </a:ln>
          <a:effectLst>
            <a:outerShdw algn="ctr" blurRad="0" dir="2700000" dist="50402" kx="0" ky="0" rotWithShape="0" sx="100000" sy="100000">
              <a:schemeClr val="accent1"/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7" name="标题 1"/>
          <p:cNvSpPr/>
          <p:nvPr/>
        </p:nvSpPr>
        <p:spPr>
          <a:xfrm>
            <a:off x="4748400" y="3234960"/>
            <a:ext cx="1869480" cy="16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Previous version rollbackQuick revert to last known good state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标题 1"/>
          <p:cNvSpPr/>
          <p:nvPr/>
        </p:nvSpPr>
        <p:spPr>
          <a:xfrm>
            <a:off x="4714560" y="2408400"/>
            <a:ext cx="378360" cy="331200"/>
          </a:xfrm>
          <a:custGeom>
            <a:avLst/>
            <a:gdLst>
              <a:gd name="textAreaLeft" fmla="*/ 0 w 378360"/>
              <a:gd name="textAreaRight" fmla="*/ 378720 w 378360"/>
              <a:gd name="textAreaTop" fmla="*/ 0 h 331200"/>
              <a:gd name="textAreaBottom" fmla="*/ 331560 h 33120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9" name="标题 1"/>
          <p:cNvSpPr/>
          <p:nvPr/>
        </p:nvSpPr>
        <p:spPr>
          <a:xfrm>
            <a:off x="7116840" y="3234960"/>
            <a:ext cx="1869480" cy="16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Specific revision rollbackTarget specific historical version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标题 1"/>
          <p:cNvSpPr/>
          <p:nvPr/>
        </p:nvSpPr>
        <p:spPr>
          <a:xfrm>
            <a:off x="9485280" y="3234960"/>
            <a:ext cx="1869480" cy="1609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Status monitoringTrack rollback progress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标题 1"/>
          <p:cNvSpPr/>
          <p:nvPr/>
        </p:nvSpPr>
        <p:spPr>
          <a:xfrm>
            <a:off x="7116840" y="2396520"/>
            <a:ext cx="378360" cy="342720"/>
          </a:xfrm>
          <a:custGeom>
            <a:avLst/>
            <a:gdLst>
              <a:gd name="textAreaLeft" fmla="*/ 0 w 378360"/>
              <a:gd name="textAreaRight" fmla="*/ 378720 w 378360"/>
              <a:gd name="textAreaTop" fmla="*/ 0 h 342720"/>
              <a:gd name="textAreaBottom" fmla="*/ 343080 h 34272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tx2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2" name="标题 1"/>
          <p:cNvSpPr/>
          <p:nvPr/>
        </p:nvSpPr>
        <p:spPr>
          <a:xfrm>
            <a:off x="9485280" y="2362680"/>
            <a:ext cx="376560" cy="376560"/>
          </a:xfrm>
          <a:custGeom>
            <a:avLst/>
            <a:gdLst>
              <a:gd name="textAreaLeft" fmla="*/ 0 w 376560"/>
              <a:gd name="textAreaRight" fmla="*/ 376920 w 376560"/>
              <a:gd name="textAreaTop" fmla="*/ 0 h 376560"/>
              <a:gd name="textAreaBottom" fmla="*/ 376920 h 37656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3" name="标题 1"/>
          <p:cNvSpPr/>
          <p:nvPr/>
        </p:nvSpPr>
        <p:spPr>
          <a:xfrm>
            <a:off x="668160" y="5162400"/>
            <a:ext cx="126360" cy="131040"/>
          </a:xfrm>
          <a:custGeom>
            <a:avLst/>
            <a:gdLst>
              <a:gd name="textAreaLeft" fmla="*/ 0 w 126360"/>
              <a:gd name="textAreaRight" fmla="*/ 126720 w 12636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>
              <a:lumMod val="7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标题 1"/>
          <p:cNvSpPr/>
          <p:nvPr/>
        </p:nvSpPr>
        <p:spPr>
          <a:xfrm>
            <a:off x="861840" y="5162400"/>
            <a:ext cx="126360" cy="131040"/>
          </a:xfrm>
          <a:custGeom>
            <a:avLst/>
            <a:gdLst>
              <a:gd name="textAreaLeft" fmla="*/ 0 w 126360"/>
              <a:gd name="textAreaRight" fmla="*/ 126720 w 12636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标题 1"/>
          <p:cNvSpPr/>
          <p:nvPr/>
        </p:nvSpPr>
        <p:spPr>
          <a:xfrm>
            <a:off x="1055520" y="5162400"/>
            <a:ext cx="126360" cy="131040"/>
          </a:xfrm>
          <a:custGeom>
            <a:avLst/>
            <a:gdLst>
              <a:gd name="textAreaLeft" fmla="*/ 0 w 126360"/>
              <a:gd name="textAreaRight" fmla="*/ 126720 w 126360"/>
              <a:gd name="textAreaTop" fmla="*/ 0 h 131040"/>
              <a:gd name="textAreaBottom" fmla="*/ 131400 h 131040"/>
            </a:gdLst>
            <a:ahLst/>
            <a:rect l="textAreaLeft" t="textAreaTop" r="textAreaRight" b="textAreaBottom"/>
            <a:pathLst>
              <a:path w="17675" h="18310">
                <a:moveTo>
                  <a:pt x="8078" y="1426"/>
                </a:moveTo>
                <a:lnTo>
                  <a:pt x="8047" y="1409"/>
                </a:lnTo>
                <a:lnTo>
                  <a:pt x="8014" y="1392"/>
                </a:lnTo>
                <a:lnTo>
                  <a:pt x="7978" y="1376"/>
                </a:lnTo>
                <a:lnTo>
                  <a:pt x="7940" y="1360"/>
                </a:lnTo>
                <a:lnTo>
                  <a:pt x="7901" y="1345"/>
                </a:lnTo>
                <a:lnTo>
                  <a:pt x="7862" y="1330"/>
                </a:lnTo>
                <a:lnTo>
                  <a:pt x="7825" y="1315"/>
                </a:lnTo>
                <a:lnTo>
                  <a:pt x="7791" y="1301"/>
                </a:lnTo>
                <a:lnTo>
                  <a:pt x="7583" y="1213"/>
                </a:lnTo>
                <a:lnTo>
                  <a:pt x="7371" y="1125"/>
                </a:lnTo>
                <a:lnTo>
                  <a:pt x="7158" y="1038"/>
                </a:lnTo>
                <a:lnTo>
                  <a:pt x="6943" y="953"/>
                </a:lnTo>
                <a:lnTo>
                  <a:pt x="6836" y="911"/>
                </a:lnTo>
                <a:lnTo>
                  <a:pt x="6727" y="869"/>
                </a:lnTo>
                <a:lnTo>
                  <a:pt x="6618" y="827"/>
                </a:lnTo>
                <a:lnTo>
                  <a:pt x="6508" y="787"/>
                </a:lnTo>
                <a:lnTo>
                  <a:pt x="6400" y="747"/>
                </a:lnTo>
                <a:lnTo>
                  <a:pt x="6290" y="707"/>
                </a:lnTo>
                <a:lnTo>
                  <a:pt x="6180" y="668"/>
                </a:lnTo>
                <a:lnTo>
                  <a:pt x="6070" y="631"/>
                </a:lnTo>
                <a:lnTo>
                  <a:pt x="5959" y="593"/>
                </a:lnTo>
                <a:lnTo>
                  <a:pt x="5848" y="556"/>
                </a:lnTo>
                <a:lnTo>
                  <a:pt x="5737" y="521"/>
                </a:lnTo>
                <a:lnTo>
                  <a:pt x="5626" y="485"/>
                </a:lnTo>
                <a:lnTo>
                  <a:pt x="5515" y="451"/>
                </a:lnTo>
                <a:lnTo>
                  <a:pt x="5404" y="418"/>
                </a:lnTo>
                <a:lnTo>
                  <a:pt x="5292" y="386"/>
                </a:lnTo>
                <a:lnTo>
                  <a:pt x="5181" y="355"/>
                </a:lnTo>
                <a:lnTo>
                  <a:pt x="5069" y="324"/>
                </a:lnTo>
                <a:lnTo>
                  <a:pt x="4958" y="295"/>
                </a:lnTo>
                <a:lnTo>
                  <a:pt x="4846" y="267"/>
                </a:lnTo>
                <a:lnTo>
                  <a:pt x="4735" y="240"/>
                </a:lnTo>
                <a:lnTo>
                  <a:pt x="4623" y="215"/>
                </a:lnTo>
                <a:lnTo>
                  <a:pt x="4511" y="191"/>
                </a:lnTo>
                <a:lnTo>
                  <a:pt x="4400" y="168"/>
                </a:lnTo>
                <a:lnTo>
                  <a:pt x="4287" y="146"/>
                </a:lnTo>
                <a:lnTo>
                  <a:pt x="4234" y="136"/>
                </a:lnTo>
                <a:lnTo>
                  <a:pt x="4162" y="125"/>
                </a:lnTo>
                <a:lnTo>
                  <a:pt x="4075" y="112"/>
                </a:lnTo>
                <a:lnTo>
                  <a:pt x="3975" y="98"/>
                </a:lnTo>
                <a:lnTo>
                  <a:pt x="3865" y="84"/>
                </a:lnTo>
                <a:lnTo>
                  <a:pt x="3749" y="69"/>
                </a:lnTo>
                <a:lnTo>
                  <a:pt x="3627" y="54"/>
                </a:lnTo>
                <a:lnTo>
                  <a:pt x="3504" y="40"/>
                </a:lnTo>
                <a:lnTo>
                  <a:pt x="3381" y="27"/>
                </a:lnTo>
                <a:lnTo>
                  <a:pt x="3262" y="17"/>
                </a:lnTo>
                <a:lnTo>
                  <a:pt x="3148" y="8"/>
                </a:lnTo>
                <a:lnTo>
                  <a:pt x="3043" y="2"/>
                </a:lnTo>
                <a:lnTo>
                  <a:pt x="2994" y="1"/>
                </a:lnTo>
                <a:lnTo>
                  <a:pt x="2949" y="0"/>
                </a:lnTo>
                <a:lnTo>
                  <a:pt x="2908" y="0"/>
                </a:lnTo>
                <a:lnTo>
                  <a:pt x="2869" y="1"/>
                </a:lnTo>
                <a:lnTo>
                  <a:pt x="2834" y="3"/>
                </a:lnTo>
                <a:lnTo>
                  <a:pt x="2806" y="7"/>
                </a:lnTo>
                <a:lnTo>
                  <a:pt x="2780" y="11"/>
                </a:lnTo>
                <a:lnTo>
                  <a:pt x="2761" y="17"/>
                </a:lnTo>
                <a:lnTo>
                  <a:pt x="2724" y="19"/>
                </a:lnTo>
                <a:lnTo>
                  <a:pt x="2689" y="24"/>
                </a:lnTo>
                <a:lnTo>
                  <a:pt x="2655" y="29"/>
                </a:lnTo>
                <a:lnTo>
                  <a:pt x="2620" y="35"/>
                </a:lnTo>
                <a:lnTo>
                  <a:pt x="2586" y="43"/>
                </a:lnTo>
                <a:lnTo>
                  <a:pt x="2552" y="53"/>
                </a:lnTo>
                <a:lnTo>
                  <a:pt x="2518" y="63"/>
                </a:lnTo>
                <a:lnTo>
                  <a:pt x="2486" y="73"/>
                </a:lnTo>
                <a:lnTo>
                  <a:pt x="2454" y="85"/>
                </a:lnTo>
                <a:lnTo>
                  <a:pt x="2423" y="97"/>
                </a:lnTo>
                <a:lnTo>
                  <a:pt x="2393" y="111"/>
                </a:lnTo>
                <a:lnTo>
                  <a:pt x="2363" y="125"/>
                </a:lnTo>
                <a:lnTo>
                  <a:pt x="2333" y="138"/>
                </a:lnTo>
                <a:lnTo>
                  <a:pt x="2306" y="153"/>
                </a:lnTo>
                <a:lnTo>
                  <a:pt x="2278" y="169"/>
                </a:lnTo>
                <a:lnTo>
                  <a:pt x="2252" y="184"/>
                </a:lnTo>
                <a:lnTo>
                  <a:pt x="2218" y="205"/>
                </a:lnTo>
                <a:lnTo>
                  <a:pt x="2187" y="224"/>
                </a:lnTo>
                <a:lnTo>
                  <a:pt x="2158" y="244"/>
                </a:lnTo>
                <a:lnTo>
                  <a:pt x="2132" y="262"/>
                </a:lnTo>
                <a:lnTo>
                  <a:pt x="2108" y="280"/>
                </a:lnTo>
                <a:lnTo>
                  <a:pt x="2086" y="298"/>
                </a:lnTo>
                <a:lnTo>
                  <a:pt x="2065" y="315"/>
                </a:lnTo>
                <a:lnTo>
                  <a:pt x="2046" y="332"/>
                </a:lnTo>
                <a:lnTo>
                  <a:pt x="2007" y="367"/>
                </a:lnTo>
                <a:lnTo>
                  <a:pt x="1968" y="405"/>
                </a:lnTo>
                <a:lnTo>
                  <a:pt x="1927" y="446"/>
                </a:lnTo>
                <a:lnTo>
                  <a:pt x="1878" y="491"/>
                </a:lnTo>
                <a:lnTo>
                  <a:pt x="1866" y="504"/>
                </a:lnTo>
                <a:lnTo>
                  <a:pt x="1853" y="517"/>
                </a:lnTo>
                <a:lnTo>
                  <a:pt x="1838" y="533"/>
                </a:lnTo>
                <a:lnTo>
                  <a:pt x="1823" y="550"/>
                </a:lnTo>
                <a:lnTo>
                  <a:pt x="1790" y="592"/>
                </a:lnTo>
                <a:lnTo>
                  <a:pt x="1754" y="637"/>
                </a:lnTo>
                <a:lnTo>
                  <a:pt x="1717" y="689"/>
                </a:lnTo>
                <a:lnTo>
                  <a:pt x="1679" y="744"/>
                </a:lnTo>
                <a:lnTo>
                  <a:pt x="1639" y="802"/>
                </a:lnTo>
                <a:lnTo>
                  <a:pt x="1600" y="863"/>
                </a:lnTo>
                <a:lnTo>
                  <a:pt x="1561" y="926"/>
                </a:lnTo>
                <a:lnTo>
                  <a:pt x="1524" y="988"/>
                </a:lnTo>
                <a:lnTo>
                  <a:pt x="1488" y="1051"/>
                </a:lnTo>
                <a:lnTo>
                  <a:pt x="1454" y="1111"/>
                </a:lnTo>
                <a:lnTo>
                  <a:pt x="1425" y="1170"/>
                </a:lnTo>
                <a:lnTo>
                  <a:pt x="1398" y="1226"/>
                </a:lnTo>
                <a:lnTo>
                  <a:pt x="1387" y="1252"/>
                </a:lnTo>
                <a:lnTo>
                  <a:pt x="1377" y="1277"/>
                </a:lnTo>
                <a:lnTo>
                  <a:pt x="1367" y="1301"/>
                </a:lnTo>
                <a:lnTo>
                  <a:pt x="1359" y="1323"/>
                </a:lnTo>
                <a:lnTo>
                  <a:pt x="1340" y="1362"/>
                </a:lnTo>
                <a:lnTo>
                  <a:pt x="1320" y="1404"/>
                </a:lnTo>
                <a:lnTo>
                  <a:pt x="1300" y="1449"/>
                </a:lnTo>
                <a:lnTo>
                  <a:pt x="1280" y="1496"/>
                </a:lnTo>
                <a:lnTo>
                  <a:pt x="1261" y="1545"/>
                </a:lnTo>
                <a:lnTo>
                  <a:pt x="1241" y="1596"/>
                </a:lnTo>
                <a:lnTo>
                  <a:pt x="1222" y="1648"/>
                </a:lnTo>
                <a:lnTo>
                  <a:pt x="1204" y="1702"/>
                </a:lnTo>
                <a:lnTo>
                  <a:pt x="1167" y="1808"/>
                </a:lnTo>
                <a:lnTo>
                  <a:pt x="1133" y="1915"/>
                </a:lnTo>
                <a:lnTo>
                  <a:pt x="1101" y="2016"/>
                </a:lnTo>
                <a:lnTo>
                  <a:pt x="1071" y="2110"/>
                </a:lnTo>
                <a:lnTo>
                  <a:pt x="1055" y="2162"/>
                </a:lnTo>
                <a:lnTo>
                  <a:pt x="1039" y="2213"/>
                </a:lnTo>
                <a:lnTo>
                  <a:pt x="1023" y="2264"/>
                </a:lnTo>
                <a:lnTo>
                  <a:pt x="1008" y="2315"/>
                </a:lnTo>
                <a:lnTo>
                  <a:pt x="992" y="2367"/>
                </a:lnTo>
                <a:lnTo>
                  <a:pt x="976" y="2418"/>
                </a:lnTo>
                <a:lnTo>
                  <a:pt x="960" y="2471"/>
                </a:lnTo>
                <a:lnTo>
                  <a:pt x="944" y="2523"/>
                </a:lnTo>
                <a:lnTo>
                  <a:pt x="929" y="2573"/>
                </a:lnTo>
                <a:lnTo>
                  <a:pt x="913" y="2626"/>
                </a:lnTo>
                <a:lnTo>
                  <a:pt x="896" y="2682"/>
                </a:lnTo>
                <a:lnTo>
                  <a:pt x="880" y="2740"/>
                </a:lnTo>
                <a:lnTo>
                  <a:pt x="864" y="2797"/>
                </a:lnTo>
                <a:lnTo>
                  <a:pt x="849" y="2852"/>
                </a:lnTo>
                <a:lnTo>
                  <a:pt x="836" y="2906"/>
                </a:lnTo>
                <a:lnTo>
                  <a:pt x="827" y="2955"/>
                </a:lnTo>
                <a:lnTo>
                  <a:pt x="818" y="2977"/>
                </a:lnTo>
                <a:lnTo>
                  <a:pt x="809" y="3003"/>
                </a:lnTo>
                <a:lnTo>
                  <a:pt x="800" y="3033"/>
                </a:lnTo>
                <a:lnTo>
                  <a:pt x="790" y="3067"/>
                </a:lnTo>
                <a:lnTo>
                  <a:pt x="770" y="3142"/>
                </a:lnTo>
                <a:lnTo>
                  <a:pt x="749" y="3225"/>
                </a:lnTo>
                <a:lnTo>
                  <a:pt x="730" y="3310"/>
                </a:lnTo>
                <a:lnTo>
                  <a:pt x="712" y="3390"/>
                </a:lnTo>
                <a:lnTo>
                  <a:pt x="696" y="3461"/>
                </a:lnTo>
                <a:lnTo>
                  <a:pt x="683" y="3519"/>
                </a:lnTo>
                <a:lnTo>
                  <a:pt x="666" y="3593"/>
                </a:lnTo>
                <a:lnTo>
                  <a:pt x="649" y="3667"/>
                </a:lnTo>
                <a:lnTo>
                  <a:pt x="633" y="3740"/>
                </a:lnTo>
                <a:lnTo>
                  <a:pt x="617" y="3813"/>
                </a:lnTo>
                <a:lnTo>
                  <a:pt x="601" y="3886"/>
                </a:lnTo>
                <a:lnTo>
                  <a:pt x="585" y="3960"/>
                </a:lnTo>
                <a:lnTo>
                  <a:pt x="569" y="4033"/>
                </a:lnTo>
                <a:lnTo>
                  <a:pt x="553" y="4108"/>
                </a:lnTo>
                <a:lnTo>
                  <a:pt x="537" y="4182"/>
                </a:lnTo>
                <a:lnTo>
                  <a:pt x="522" y="4256"/>
                </a:lnTo>
                <a:lnTo>
                  <a:pt x="506" y="4330"/>
                </a:lnTo>
                <a:lnTo>
                  <a:pt x="491" y="4406"/>
                </a:lnTo>
                <a:lnTo>
                  <a:pt x="476" y="4483"/>
                </a:lnTo>
                <a:lnTo>
                  <a:pt x="461" y="4559"/>
                </a:lnTo>
                <a:lnTo>
                  <a:pt x="447" y="4636"/>
                </a:lnTo>
                <a:lnTo>
                  <a:pt x="433" y="4714"/>
                </a:lnTo>
                <a:lnTo>
                  <a:pt x="419" y="4791"/>
                </a:lnTo>
                <a:lnTo>
                  <a:pt x="405" y="4868"/>
                </a:lnTo>
                <a:lnTo>
                  <a:pt x="392" y="4946"/>
                </a:lnTo>
                <a:lnTo>
                  <a:pt x="380" y="5024"/>
                </a:lnTo>
                <a:lnTo>
                  <a:pt x="367" y="5100"/>
                </a:lnTo>
                <a:lnTo>
                  <a:pt x="356" y="5177"/>
                </a:lnTo>
                <a:lnTo>
                  <a:pt x="346" y="5253"/>
                </a:lnTo>
                <a:lnTo>
                  <a:pt x="335" y="5328"/>
                </a:lnTo>
                <a:lnTo>
                  <a:pt x="320" y="5442"/>
                </a:lnTo>
                <a:lnTo>
                  <a:pt x="304" y="5555"/>
                </a:lnTo>
                <a:lnTo>
                  <a:pt x="289" y="5668"/>
                </a:lnTo>
                <a:lnTo>
                  <a:pt x="275" y="5781"/>
                </a:lnTo>
                <a:lnTo>
                  <a:pt x="259" y="5896"/>
                </a:lnTo>
                <a:lnTo>
                  <a:pt x="244" y="6009"/>
                </a:lnTo>
                <a:lnTo>
                  <a:pt x="229" y="6124"/>
                </a:lnTo>
                <a:lnTo>
                  <a:pt x="214" y="6238"/>
                </a:lnTo>
                <a:lnTo>
                  <a:pt x="199" y="6352"/>
                </a:lnTo>
                <a:lnTo>
                  <a:pt x="185" y="6467"/>
                </a:lnTo>
                <a:lnTo>
                  <a:pt x="173" y="6581"/>
                </a:lnTo>
                <a:lnTo>
                  <a:pt x="160" y="6697"/>
                </a:lnTo>
                <a:lnTo>
                  <a:pt x="148" y="6811"/>
                </a:lnTo>
                <a:lnTo>
                  <a:pt x="137" y="6927"/>
                </a:lnTo>
                <a:lnTo>
                  <a:pt x="127" y="7042"/>
                </a:lnTo>
                <a:lnTo>
                  <a:pt x="119" y="7158"/>
                </a:lnTo>
                <a:lnTo>
                  <a:pt x="105" y="7319"/>
                </a:lnTo>
                <a:lnTo>
                  <a:pt x="92" y="7481"/>
                </a:lnTo>
                <a:lnTo>
                  <a:pt x="79" y="7643"/>
                </a:lnTo>
                <a:lnTo>
                  <a:pt x="65" y="7805"/>
                </a:lnTo>
                <a:lnTo>
                  <a:pt x="54" y="7967"/>
                </a:lnTo>
                <a:lnTo>
                  <a:pt x="42" y="8130"/>
                </a:lnTo>
                <a:lnTo>
                  <a:pt x="31" y="8293"/>
                </a:lnTo>
                <a:lnTo>
                  <a:pt x="22" y="8456"/>
                </a:lnTo>
                <a:lnTo>
                  <a:pt x="14" y="8619"/>
                </a:lnTo>
                <a:lnTo>
                  <a:pt x="8" y="8782"/>
                </a:lnTo>
                <a:lnTo>
                  <a:pt x="3" y="8946"/>
                </a:lnTo>
                <a:lnTo>
                  <a:pt x="0" y="9109"/>
                </a:lnTo>
                <a:lnTo>
                  <a:pt x="0" y="9190"/>
                </a:lnTo>
                <a:lnTo>
                  <a:pt x="0" y="9273"/>
                </a:lnTo>
                <a:lnTo>
                  <a:pt x="1" y="9354"/>
                </a:lnTo>
                <a:lnTo>
                  <a:pt x="2" y="9437"/>
                </a:lnTo>
                <a:lnTo>
                  <a:pt x="3" y="9518"/>
                </a:lnTo>
                <a:lnTo>
                  <a:pt x="7" y="9599"/>
                </a:lnTo>
                <a:lnTo>
                  <a:pt x="10" y="9681"/>
                </a:lnTo>
                <a:lnTo>
                  <a:pt x="14" y="9763"/>
                </a:lnTo>
                <a:lnTo>
                  <a:pt x="21" y="9885"/>
                </a:lnTo>
                <a:lnTo>
                  <a:pt x="27" y="10006"/>
                </a:lnTo>
                <a:lnTo>
                  <a:pt x="34" y="10128"/>
                </a:lnTo>
                <a:lnTo>
                  <a:pt x="41" y="10249"/>
                </a:lnTo>
                <a:lnTo>
                  <a:pt x="47" y="10369"/>
                </a:lnTo>
                <a:lnTo>
                  <a:pt x="54" y="10490"/>
                </a:lnTo>
                <a:lnTo>
                  <a:pt x="61" y="10611"/>
                </a:lnTo>
                <a:lnTo>
                  <a:pt x="68" y="10731"/>
                </a:lnTo>
                <a:lnTo>
                  <a:pt x="74" y="10851"/>
                </a:lnTo>
                <a:lnTo>
                  <a:pt x="82" y="10971"/>
                </a:lnTo>
                <a:lnTo>
                  <a:pt x="90" y="11091"/>
                </a:lnTo>
                <a:lnTo>
                  <a:pt x="98" y="11213"/>
                </a:lnTo>
                <a:lnTo>
                  <a:pt x="108" y="11333"/>
                </a:lnTo>
                <a:lnTo>
                  <a:pt x="117" y="11454"/>
                </a:lnTo>
                <a:lnTo>
                  <a:pt x="127" y="11575"/>
                </a:lnTo>
                <a:lnTo>
                  <a:pt x="138" y="11697"/>
                </a:lnTo>
                <a:lnTo>
                  <a:pt x="149" y="11811"/>
                </a:lnTo>
                <a:lnTo>
                  <a:pt x="160" y="11926"/>
                </a:lnTo>
                <a:lnTo>
                  <a:pt x="172" y="12040"/>
                </a:lnTo>
                <a:lnTo>
                  <a:pt x="184" y="12154"/>
                </a:lnTo>
                <a:lnTo>
                  <a:pt x="197" y="12269"/>
                </a:lnTo>
                <a:lnTo>
                  <a:pt x="209" y="12383"/>
                </a:lnTo>
                <a:lnTo>
                  <a:pt x="223" y="12498"/>
                </a:lnTo>
                <a:lnTo>
                  <a:pt x="237" y="12611"/>
                </a:lnTo>
                <a:lnTo>
                  <a:pt x="252" y="12725"/>
                </a:lnTo>
                <a:lnTo>
                  <a:pt x="267" y="12839"/>
                </a:lnTo>
                <a:lnTo>
                  <a:pt x="281" y="12953"/>
                </a:lnTo>
                <a:lnTo>
                  <a:pt x="298" y="13066"/>
                </a:lnTo>
                <a:lnTo>
                  <a:pt x="314" y="13180"/>
                </a:lnTo>
                <a:lnTo>
                  <a:pt x="331" y="13293"/>
                </a:lnTo>
                <a:lnTo>
                  <a:pt x="349" y="13406"/>
                </a:lnTo>
                <a:lnTo>
                  <a:pt x="366" y="13519"/>
                </a:lnTo>
                <a:lnTo>
                  <a:pt x="398" y="13707"/>
                </a:lnTo>
                <a:lnTo>
                  <a:pt x="433" y="13905"/>
                </a:lnTo>
                <a:lnTo>
                  <a:pt x="470" y="14110"/>
                </a:lnTo>
                <a:lnTo>
                  <a:pt x="511" y="14322"/>
                </a:lnTo>
                <a:lnTo>
                  <a:pt x="555" y="14538"/>
                </a:lnTo>
                <a:lnTo>
                  <a:pt x="602" y="14757"/>
                </a:lnTo>
                <a:lnTo>
                  <a:pt x="650" y="14979"/>
                </a:lnTo>
                <a:lnTo>
                  <a:pt x="701" y="15200"/>
                </a:lnTo>
                <a:lnTo>
                  <a:pt x="729" y="15311"/>
                </a:lnTo>
                <a:lnTo>
                  <a:pt x="755" y="15420"/>
                </a:lnTo>
                <a:lnTo>
                  <a:pt x="784" y="15530"/>
                </a:lnTo>
                <a:lnTo>
                  <a:pt x="811" y="15639"/>
                </a:lnTo>
                <a:lnTo>
                  <a:pt x="840" y="15747"/>
                </a:lnTo>
                <a:lnTo>
                  <a:pt x="870" y="15854"/>
                </a:lnTo>
                <a:lnTo>
                  <a:pt x="899" y="15959"/>
                </a:lnTo>
                <a:lnTo>
                  <a:pt x="929" y="16064"/>
                </a:lnTo>
                <a:lnTo>
                  <a:pt x="960" y="16165"/>
                </a:lnTo>
                <a:lnTo>
                  <a:pt x="991" y="16266"/>
                </a:lnTo>
                <a:lnTo>
                  <a:pt x="1022" y="16365"/>
                </a:lnTo>
                <a:lnTo>
                  <a:pt x="1054" y="16461"/>
                </a:lnTo>
                <a:lnTo>
                  <a:pt x="1086" y="16556"/>
                </a:lnTo>
                <a:lnTo>
                  <a:pt x="1119" y="16646"/>
                </a:lnTo>
                <a:lnTo>
                  <a:pt x="1152" y="16735"/>
                </a:lnTo>
                <a:lnTo>
                  <a:pt x="1185" y="16821"/>
                </a:lnTo>
                <a:lnTo>
                  <a:pt x="1225" y="16920"/>
                </a:lnTo>
                <a:lnTo>
                  <a:pt x="1267" y="17017"/>
                </a:lnTo>
                <a:lnTo>
                  <a:pt x="1288" y="17064"/>
                </a:lnTo>
                <a:lnTo>
                  <a:pt x="1310" y="17111"/>
                </a:lnTo>
                <a:lnTo>
                  <a:pt x="1332" y="17156"/>
                </a:lnTo>
                <a:lnTo>
                  <a:pt x="1354" y="17202"/>
                </a:lnTo>
                <a:lnTo>
                  <a:pt x="1377" y="17247"/>
                </a:lnTo>
                <a:lnTo>
                  <a:pt x="1399" y="17290"/>
                </a:lnTo>
                <a:lnTo>
                  <a:pt x="1423" y="17334"/>
                </a:lnTo>
                <a:lnTo>
                  <a:pt x="1447" y="17376"/>
                </a:lnTo>
                <a:lnTo>
                  <a:pt x="1471" y="17417"/>
                </a:lnTo>
                <a:lnTo>
                  <a:pt x="1496" y="17459"/>
                </a:lnTo>
                <a:lnTo>
                  <a:pt x="1521" y="17499"/>
                </a:lnTo>
                <a:lnTo>
                  <a:pt x="1546" y="17538"/>
                </a:lnTo>
                <a:lnTo>
                  <a:pt x="1572" y="17576"/>
                </a:lnTo>
                <a:lnTo>
                  <a:pt x="1598" y="17614"/>
                </a:lnTo>
                <a:lnTo>
                  <a:pt x="1625" y="17651"/>
                </a:lnTo>
                <a:lnTo>
                  <a:pt x="1652" y="17687"/>
                </a:lnTo>
                <a:lnTo>
                  <a:pt x="1680" y="17722"/>
                </a:lnTo>
                <a:lnTo>
                  <a:pt x="1707" y="17756"/>
                </a:lnTo>
                <a:lnTo>
                  <a:pt x="1736" y="17789"/>
                </a:lnTo>
                <a:lnTo>
                  <a:pt x="1764" y="17822"/>
                </a:lnTo>
                <a:lnTo>
                  <a:pt x="1794" y="17853"/>
                </a:lnTo>
                <a:lnTo>
                  <a:pt x="1824" y="17884"/>
                </a:lnTo>
                <a:lnTo>
                  <a:pt x="1854" y="17914"/>
                </a:lnTo>
                <a:lnTo>
                  <a:pt x="1885" y="17943"/>
                </a:lnTo>
                <a:lnTo>
                  <a:pt x="1917" y="17970"/>
                </a:lnTo>
                <a:lnTo>
                  <a:pt x="1947" y="17998"/>
                </a:lnTo>
                <a:lnTo>
                  <a:pt x="1980" y="18023"/>
                </a:lnTo>
                <a:lnTo>
                  <a:pt x="2013" y="18048"/>
                </a:lnTo>
                <a:lnTo>
                  <a:pt x="2052" y="18075"/>
                </a:lnTo>
                <a:lnTo>
                  <a:pt x="2091" y="18102"/>
                </a:lnTo>
                <a:lnTo>
                  <a:pt x="2132" y="18127"/>
                </a:lnTo>
                <a:lnTo>
                  <a:pt x="2173" y="18151"/>
                </a:lnTo>
                <a:lnTo>
                  <a:pt x="2215" y="18174"/>
                </a:lnTo>
                <a:lnTo>
                  <a:pt x="2259" y="18194"/>
                </a:lnTo>
                <a:lnTo>
                  <a:pt x="2303" y="18214"/>
                </a:lnTo>
                <a:lnTo>
                  <a:pt x="2349" y="18232"/>
                </a:lnTo>
                <a:lnTo>
                  <a:pt x="2397" y="18249"/>
                </a:lnTo>
                <a:lnTo>
                  <a:pt x="2446" y="18264"/>
                </a:lnTo>
                <a:lnTo>
                  <a:pt x="2497" y="18277"/>
                </a:lnTo>
                <a:lnTo>
                  <a:pt x="2549" y="18287"/>
                </a:lnTo>
                <a:lnTo>
                  <a:pt x="2576" y="18292"/>
                </a:lnTo>
                <a:lnTo>
                  <a:pt x="2603" y="18296"/>
                </a:lnTo>
                <a:lnTo>
                  <a:pt x="2631" y="18300"/>
                </a:lnTo>
                <a:lnTo>
                  <a:pt x="2658" y="18303"/>
                </a:lnTo>
                <a:lnTo>
                  <a:pt x="2687" y="18305"/>
                </a:lnTo>
                <a:lnTo>
                  <a:pt x="2716" y="18308"/>
                </a:lnTo>
                <a:lnTo>
                  <a:pt x="2745" y="18309"/>
                </a:lnTo>
                <a:lnTo>
                  <a:pt x="2776" y="18309"/>
                </a:lnTo>
                <a:lnTo>
                  <a:pt x="2835" y="18310"/>
                </a:lnTo>
                <a:lnTo>
                  <a:pt x="2896" y="18310"/>
                </a:lnTo>
                <a:lnTo>
                  <a:pt x="2957" y="18309"/>
                </a:lnTo>
                <a:lnTo>
                  <a:pt x="3017" y="18308"/>
                </a:lnTo>
                <a:lnTo>
                  <a:pt x="3079" y="18305"/>
                </a:lnTo>
                <a:lnTo>
                  <a:pt x="3140" y="18303"/>
                </a:lnTo>
                <a:lnTo>
                  <a:pt x="3200" y="18300"/>
                </a:lnTo>
                <a:lnTo>
                  <a:pt x="3262" y="18296"/>
                </a:lnTo>
                <a:lnTo>
                  <a:pt x="3323" y="18292"/>
                </a:lnTo>
                <a:lnTo>
                  <a:pt x="3384" y="18287"/>
                </a:lnTo>
                <a:lnTo>
                  <a:pt x="3444" y="18283"/>
                </a:lnTo>
                <a:lnTo>
                  <a:pt x="3505" y="18277"/>
                </a:lnTo>
                <a:lnTo>
                  <a:pt x="3565" y="18271"/>
                </a:lnTo>
                <a:lnTo>
                  <a:pt x="3625" y="18264"/>
                </a:lnTo>
                <a:lnTo>
                  <a:pt x="3686" y="18257"/>
                </a:lnTo>
                <a:lnTo>
                  <a:pt x="3745" y="18250"/>
                </a:lnTo>
                <a:lnTo>
                  <a:pt x="3829" y="18240"/>
                </a:lnTo>
                <a:lnTo>
                  <a:pt x="3912" y="18230"/>
                </a:lnTo>
                <a:lnTo>
                  <a:pt x="3995" y="18218"/>
                </a:lnTo>
                <a:lnTo>
                  <a:pt x="4076" y="18206"/>
                </a:lnTo>
                <a:lnTo>
                  <a:pt x="4157" y="18192"/>
                </a:lnTo>
                <a:lnTo>
                  <a:pt x="4236" y="18178"/>
                </a:lnTo>
                <a:lnTo>
                  <a:pt x="4316" y="18165"/>
                </a:lnTo>
                <a:lnTo>
                  <a:pt x="4395" y="18150"/>
                </a:lnTo>
                <a:lnTo>
                  <a:pt x="4473" y="18134"/>
                </a:lnTo>
                <a:lnTo>
                  <a:pt x="4549" y="18118"/>
                </a:lnTo>
                <a:lnTo>
                  <a:pt x="4627" y="18101"/>
                </a:lnTo>
                <a:lnTo>
                  <a:pt x="4704" y="18083"/>
                </a:lnTo>
                <a:lnTo>
                  <a:pt x="4779" y="18066"/>
                </a:lnTo>
                <a:lnTo>
                  <a:pt x="4855" y="18048"/>
                </a:lnTo>
                <a:lnTo>
                  <a:pt x="4931" y="18028"/>
                </a:lnTo>
                <a:lnTo>
                  <a:pt x="5006" y="18009"/>
                </a:lnTo>
                <a:lnTo>
                  <a:pt x="5156" y="17969"/>
                </a:lnTo>
                <a:lnTo>
                  <a:pt x="5305" y="17927"/>
                </a:lnTo>
                <a:lnTo>
                  <a:pt x="5455" y="17882"/>
                </a:lnTo>
                <a:lnTo>
                  <a:pt x="5603" y="17836"/>
                </a:lnTo>
                <a:lnTo>
                  <a:pt x="5753" y="17789"/>
                </a:lnTo>
                <a:lnTo>
                  <a:pt x="5904" y="17741"/>
                </a:lnTo>
                <a:lnTo>
                  <a:pt x="6056" y="17691"/>
                </a:lnTo>
                <a:lnTo>
                  <a:pt x="6211" y="17639"/>
                </a:lnTo>
                <a:lnTo>
                  <a:pt x="6273" y="17619"/>
                </a:lnTo>
                <a:lnTo>
                  <a:pt x="6368" y="17586"/>
                </a:lnTo>
                <a:lnTo>
                  <a:pt x="6483" y="17544"/>
                </a:lnTo>
                <a:lnTo>
                  <a:pt x="6608" y="17501"/>
                </a:lnTo>
                <a:lnTo>
                  <a:pt x="6729" y="17456"/>
                </a:lnTo>
                <a:lnTo>
                  <a:pt x="6837" y="17415"/>
                </a:lnTo>
                <a:lnTo>
                  <a:pt x="6881" y="17398"/>
                </a:lnTo>
                <a:lnTo>
                  <a:pt x="6917" y="17382"/>
                </a:lnTo>
                <a:lnTo>
                  <a:pt x="6943" y="17369"/>
                </a:lnTo>
                <a:lnTo>
                  <a:pt x="6959" y="17361"/>
                </a:lnTo>
                <a:lnTo>
                  <a:pt x="6994" y="17351"/>
                </a:lnTo>
                <a:lnTo>
                  <a:pt x="7046" y="17333"/>
                </a:lnTo>
                <a:lnTo>
                  <a:pt x="7116" y="17308"/>
                </a:lnTo>
                <a:lnTo>
                  <a:pt x="7200" y="17277"/>
                </a:lnTo>
                <a:lnTo>
                  <a:pt x="7294" y="17240"/>
                </a:lnTo>
                <a:lnTo>
                  <a:pt x="7397" y="17200"/>
                </a:lnTo>
                <a:lnTo>
                  <a:pt x="7507" y="17156"/>
                </a:lnTo>
                <a:lnTo>
                  <a:pt x="7621" y="17112"/>
                </a:lnTo>
                <a:lnTo>
                  <a:pt x="7734" y="17066"/>
                </a:lnTo>
                <a:lnTo>
                  <a:pt x="7846" y="17021"/>
                </a:lnTo>
                <a:lnTo>
                  <a:pt x="7955" y="16977"/>
                </a:lnTo>
                <a:lnTo>
                  <a:pt x="8057" y="16937"/>
                </a:lnTo>
                <a:lnTo>
                  <a:pt x="8148" y="16899"/>
                </a:lnTo>
                <a:lnTo>
                  <a:pt x="8228" y="16867"/>
                </a:lnTo>
                <a:lnTo>
                  <a:pt x="8295" y="16841"/>
                </a:lnTo>
                <a:lnTo>
                  <a:pt x="8344" y="16821"/>
                </a:lnTo>
                <a:lnTo>
                  <a:pt x="8396" y="16799"/>
                </a:lnTo>
                <a:lnTo>
                  <a:pt x="8454" y="16778"/>
                </a:lnTo>
                <a:lnTo>
                  <a:pt x="8513" y="16755"/>
                </a:lnTo>
                <a:lnTo>
                  <a:pt x="8574" y="16731"/>
                </a:lnTo>
                <a:lnTo>
                  <a:pt x="8633" y="16707"/>
                </a:lnTo>
                <a:lnTo>
                  <a:pt x="8690" y="16682"/>
                </a:lnTo>
                <a:lnTo>
                  <a:pt x="8744" y="16658"/>
                </a:lnTo>
                <a:lnTo>
                  <a:pt x="8792" y="16633"/>
                </a:lnTo>
                <a:lnTo>
                  <a:pt x="8829" y="16621"/>
                </a:lnTo>
                <a:lnTo>
                  <a:pt x="8872" y="16605"/>
                </a:lnTo>
                <a:lnTo>
                  <a:pt x="8918" y="16587"/>
                </a:lnTo>
                <a:lnTo>
                  <a:pt x="8965" y="16565"/>
                </a:lnTo>
                <a:lnTo>
                  <a:pt x="9013" y="16543"/>
                </a:lnTo>
                <a:lnTo>
                  <a:pt x="9059" y="16522"/>
                </a:lnTo>
                <a:lnTo>
                  <a:pt x="9100" y="16502"/>
                </a:lnTo>
                <a:lnTo>
                  <a:pt x="9137" y="16485"/>
                </a:lnTo>
                <a:lnTo>
                  <a:pt x="9178" y="16465"/>
                </a:lnTo>
                <a:lnTo>
                  <a:pt x="9220" y="16447"/>
                </a:lnTo>
                <a:lnTo>
                  <a:pt x="9263" y="16429"/>
                </a:lnTo>
                <a:lnTo>
                  <a:pt x="9304" y="16409"/>
                </a:lnTo>
                <a:lnTo>
                  <a:pt x="9346" y="16391"/>
                </a:lnTo>
                <a:lnTo>
                  <a:pt x="9388" y="16371"/>
                </a:lnTo>
                <a:lnTo>
                  <a:pt x="9430" y="16352"/>
                </a:lnTo>
                <a:lnTo>
                  <a:pt x="9471" y="16331"/>
                </a:lnTo>
                <a:lnTo>
                  <a:pt x="9550" y="16292"/>
                </a:lnTo>
                <a:lnTo>
                  <a:pt x="9633" y="16254"/>
                </a:lnTo>
                <a:lnTo>
                  <a:pt x="9720" y="16214"/>
                </a:lnTo>
                <a:lnTo>
                  <a:pt x="9807" y="16173"/>
                </a:lnTo>
                <a:lnTo>
                  <a:pt x="9894" y="16132"/>
                </a:lnTo>
                <a:lnTo>
                  <a:pt x="9978" y="16091"/>
                </a:lnTo>
                <a:lnTo>
                  <a:pt x="10018" y="16069"/>
                </a:lnTo>
                <a:lnTo>
                  <a:pt x="10057" y="16048"/>
                </a:lnTo>
                <a:lnTo>
                  <a:pt x="10093" y="16026"/>
                </a:lnTo>
                <a:lnTo>
                  <a:pt x="10129" y="16004"/>
                </a:lnTo>
                <a:lnTo>
                  <a:pt x="10153" y="15994"/>
                </a:lnTo>
                <a:lnTo>
                  <a:pt x="10184" y="15979"/>
                </a:lnTo>
                <a:lnTo>
                  <a:pt x="10220" y="15962"/>
                </a:lnTo>
                <a:lnTo>
                  <a:pt x="10263" y="15939"/>
                </a:lnTo>
                <a:lnTo>
                  <a:pt x="10363" y="15886"/>
                </a:lnTo>
                <a:lnTo>
                  <a:pt x="10482" y="15821"/>
                </a:lnTo>
                <a:lnTo>
                  <a:pt x="10614" y="15748"/>
                </a:lnTo>
                <a:lnTo>
                  <a:pt x="10756" y="15669"/>
                </a:lnTo>
                <a:lnTo>
                  <a:pt x="10903" y="15584"/>
                </a:lnTo>
                <a:lnTo>
                  <a:pt x="11053" y="15498"/>
                </a:lnTo>
                <a:lnTo>
                  <a:pt x="11202" y="15411"/>
                </a:lnTo>
                <a:lnTo>
                  <a:pt x="11344" y="15328"/>
                </a:lnTo>
                <a:lnTo>
                  <a:pt x="11477" y="15249"/>
                </a:lnTo>
                <a:lnTo>
                  <a:pt x="11597" y="15176"/>
                </a:lnTo>
                <a:lnTo>
                  <a:pt x="11700" y="15111"/>
                </a:lnTo>
                <a:lnTo>
                  <a:pt x="11781" y="15060"/>
                </a:lnTo>
                <a:lnTo>
                  <a:pt x="11813" y="15038"/>
                </a:lnTo>
                <a:lnTo>
                  <a:pt x="11838" y="15021"/>
                </a:lnTo>
                <a:lnTo>
                  <a:pt x="11857" y="15007"/>
                </a:lnTo>
                <a:lnTo>
                  <a:pt x="11867" y="14997"/>
                </a:lnTo>
                <a:lnTo>
                  <a:pt x="11879" y="14991"/>
                </a:lnTo>
                <a:lnTo>
                  <a:pt x="11898" y="14982"/>
                </a:lnTo>
                <a:lnTo>
                  <a:pt x="11919" y="14970"/>
                </a:lnTo>
                <a:lnTo>
                  <a:pt x="11947" y="14954"/>
                </a:lnTo>
                <a:lnTo>
                  <a:pt x="12012" y="14913"/>
                </a:lnTo>
                <a:lnTo>
                  <a:pt x="12090" y="14864"/>
                </a:lnTo>
                <a:lnTo>
                  <a:pt x="12179" y="14806"/>
                </a:lnTo>
                <a:lnTo>
                  <a:pt x="12276" y="14741"/>
                </a:lnTo>
                <a:lnTo>
                  <a:pt x="12379" y="14672"/>
                </a:lnTo>
                <a:lnTo>
                  <a:pt x="12485" y="14600"/>
                </a:lnTo>
                <a:lnTo>
                  <a:pt x="12590" y="14528"/>
                </a:lnTo>
                <a:lnTo>
                  <a:pt x="12694" y="14457"/>
                </a:lnTo>
                <a:lnTo>
                  <a:pt x="12791" y="14388"/>
                </a:lnTo>
                <a:lnTo>
                  <a:pt x="12883" y="14324"/>
                </a:lnTo>
                <a:lnTo>
                  <a:pt x="12963" y="14267"/>
                </a:lnTo>
                <a:lnTo>
                  <a:pt x="13031" y="14218"/>
                </a:lnTo>
                <a:lnTo>
                  <a:pt x="13083" y="14179"/>
                </a:lnTo>
                <a:lnTo>
                  <a:pt x="13116" y="14152"/>
                </a:lnTo>
                <a:lnTo>
                  <a:pt x="13131" y="14143"/>
                </a:lnTo>
                <a:lnTo>
                  <a:pt x="13152" y="14131"/>
                </a:lnTo>
                <a:lnTo>
                  <a:pt x="13179" y="14112"/>
                </a:lnTo>
                <a:lnTo>
                  <a:pt x="13212" y="14088"/>
                </a:lnTo>
                <a:lnTo>
                  <a:pt x="13294" y="14030"/>
                </a:lnTo>
                <a:lnTo>
                  <a:pt x="13392" y="13958"/>
                </a:lnTo>
                <a:lnTo>
                  <a:pt x="13505" y="13873"/>
                </a:lnTo>
                <a:lnTo>
                  <a:pt x="13628" y="13779"/>
                </a:lnTo>
                <a:lnTo>
                  <a:pt x="13758" y="13680"/>
                </a:lnTo>
                <a:lnTo>
                  <a:pt x="13891" y="13578"/>
                </a:lnTo>
                <a:lnTo>
                  <a:pt x="14024" y="13475"/>
                </a:lnTo>
                <a:lnTo>
                  <a:pt x="14153" y="13374"/>
                </a:lnTo>
                <a:lnTo>
                  <a:pt x="14274" y="13278"/>
                </a:lnTo>
                <a:lnTo>
                  <a:pt x="14385" y="13190"/>
                </a:lnTo>
                <a:lnTo>
                  <a:pt x="14481" y="13112"/>
                </a:lnTo>
                <a:lnTo>
                  <a:pt x="14559" y="13048"/>
                </a:lnTo>
                <a:lnTo>
                  <a:pt x="14590" y="13022"/>
                </a:lnTo>
                <a:lnTo>
                  <a:pt x="14615" y="13000"/>
                </a:lnTo>
                <a:lnTo>
                  <a:pt x="14634" y="12982"/>
                </a:lnTo>
                <a:lnTo>
                  <a:pt x="14645" y="12970"/>
                </a:lnTo>
                <a:lnTo>
                  <a:pt x="14658" y="12963"/>
                </a:lnTo>
                <a:lnTo>
                  <a:pt x="14673" y="12954"/>
                </a:lnTo>
                <a:lnTo>
                  <a:pt x="14690" y="12942"/>
                </a:lnTo>
                <a:lnTo>
                  <a:pt x="14708" y="12928"/>
                </a:lnTo>
                <a:lnTo>
                  <a:pt x="14751" y="12895"/>
                </a:lnTo>
                <a:lnTo>
                  <a:pt x="14802" y="12854"/>
                </a:lnTo>
                <a:lnTo>
                  <a:pt x="14857" y="12807"/>
                </a:lnTo>
                <a:lnTo>
                  <a:pt x="14917" y="12756"/>
                </a:lnTo>
                <a:lnTo>
                  <a:pt x="14979" y="12701"/>
                </a:lnTo>
                <a:lnTo>
                  <a:pt x="15044" y="12645"/>
                </a:lnTo>
                <a:lnTo>
                  <a:pt x="15110" y="12587"/>
                </a:lnTo>
                <a:lnTo>
                  <a:pt x="15175" y="12530"/>
                </a:lnTo>
                <a:lnTo>
                  <a:pt x="15238" y="12475"/>
                </a:lnTo>
                <a:lnTo>
                  <a:pt x="15298" y="12421"/>
                </a:lnTo>
                <a:lnTo>
                  <a:pt x="15354" y="12372"/>
                </a:lnTo>
                <a:lnTo>
                  <a:pt x="15405" y="12328"/>
                </a:lnTo>
                <a:lnTo>
                  <a:pt x="15451" y="12291"/>
                </a:lnTo>
                <a:lnTo>
                  <a:pt x="15487" y="12261"/>
                </a:lnTo>
                <a:lnTo>
                  <a:pt x="15508" y="12245"/>
                </a:lnTo>
                <a:lnTo>
                  <a:pt x="15520" y="12233"/>
                </a:lnTo>
                <a:lnTo>
                  <a:pt x="15534" y="12220"/>
                </a:lnTo>
                <a:lnTo>
                  <a:pt x="15555" y="12200"/>
                </a:lnTo>
                <a:lnTo>
                  <a:pt x="15765" y="12013"/>
                </a:lnTo>
                <a:lnTo>
                  <a:pt x="15798" y="11979"/>
                </a:lnTo>
                <a:lnTo>
                  <a:pt x="15830" y="11947"/>
                </a:lnTo>
                <a:lnTo>
                  <a:pt x="15863" y="11915"/>
                </a:lnTo>
                <a:lnTo>
                  <a:pt x="15895" y="11884"/>
                </a:lnTo>
                <a:lnTo>
                  <a:pt x="15927" y="11853"/>
                </a:lnTo>
                <a:lnTo>
                  <a:pt x="15959" y="11823"/>
                </a:lnTo>
                <a:lnTo>
                  <a:pt x="15992" y="11790"/>
                </a:lnTo>
                <a:lnTo>
                  <a:pt x="16025" y="11758"/>
                </a:lnTo>
                <a:lnTo>
                  <a:pt x="16052" y="11733"/>
                </a:lnTo>
                <a:lnTo>
                  <a:pt x="16089" y="11696"/>
                </a:lnTo>
                <a:lnTo>
                  <a:pt x="16136" y="11649"/>
                </a:lnTo>
                <a:lnTo>
                  <a:pt x="16190" y="11595"/>
                </a:lnTo>
                <a:lnTo>
                  <a:pt x="16248" y="11535"/>
                </a:lnTo>
                <a:lnTo>
                  <a:pt x="16311" y="11470"/>
                </a:lnTo>
                <a:lnTo>
                  <a:pt x="16377" y="11403"/>
                </a:lnTo>
                <a:lnTo>
                  <a:pt x="16443" y="11335"/>
                </a:lnTo>
                <a:lnTo>
                  <a:pt x="16508" y="11268"/>
                </a:lnTo>
                <a:lnTo>
                  <a:pt x="16571" y="11202"/>
                </a:lnTo>
                <a:lnTo>
                  <a:pt x="16629" y="11140"/>
                </a:lnTo>
                <a:lnTo>
                  <a:pt x="16681" y="11084"/>
                </a:lnTo>
                <a:lnTo>
                  <a:pt x="16726" y="11036"/>
                </a:lnTo>
                <a:lnTo>
                  <a:pt x="16761" y="10997"/>
                </a:lnTo>
                <a:lnTo>
                  <a:pt x="16786" y="10969"/>
                </a:lnTo>
                <a:lnTo>
                  <a:pt x="16797" y="10953"/>
                </a:lnTo>
                <a:lnTo>
                  <a:pt x="16818" y="10935"/>
                </a:lnTo>
                <a:lnTo>
                  <a:pt x="16837" y="10915"/>
                </a:lnTo>
                <a:lnTo>
                  <a:pt x="16856" y="10896"/>
                </a:lnTo>
                <a:lnTo>
                  <a:pt x="16874" y="10875"/>
                </a:lnTo>
                <a:lnTo>
                  <a:pt x="16908" y="10833"/>
                </a:lnTo>
                <a:lnTo>
                  <a:pt x="16943" y="10789"/>
                </a:lnTo>
                <a:lnTo>
                  <a:pt x="17006" y="10707"/>
                </a:lnTo>
                <a:lnTo>
                  <a:pt x="17067" y="10626"/>
                </a:lnTo>
                <a:lnTo>
                  <a:pt x="17128" y="10543"/>
                </a:lnTo>
                <a:lnTo>
                  <a:pt x="17185" y="10462"/>
                </a:lnTo>
                <a:lnTo>
                  <a:pt x="17214" y="10421"/>
                </a:lnTo>
                <a:lnTo>
                  <a:pt x="17241" y="10379"/>
                </a:lnTo>
                <a:lnTo>
                  <a:pt x="17269" y="10337"/>
                </a:lnTo>
                <a:lnTo>
                  <a:pt x="17295" y="10296"/>
                </a:lnTo>
                <a:lnTo>
                  <a:pt x="17321" y="10254"/>
                </a:lnTo>
                <a:lnTo>
                  <a:pt x="17347" y="10211"/>
                </a:lnTo>
                <a:lnTo>
                  <a:pt x="17372" y="10169"/>
                </a:lnTo>
                <a:lnTo>
                  <a:pt x="17396" y="10125"/>
                </a:lnTo>
                <a:lnTo>
                  <a:pt x="17419" y="10081"/>
                </a:lnTo>
                <a:lnTo>
                  <a:pt x="17442" y="10037"/>
                </a:lnTo>
                <a:lnTo>
                  <a:pt x="17463" y="9992"/>
                </a:lnTo>
                <a:lnTo>
                  <a:pt x="17485" y="9946"/>
                </a:lnTo>
                <a:lnTo>
                  <a:pt x="17505" y="9900"/>
                </a:lnTo>
                <a:lnTo>
                  <a:pt x="17524" y="9853"/>
                </a:lnTo>
                <a:lnTo>
                  <a:pt x="17543" y="9805"/>
                </a:lnTo>
                <a:lnTo>
                  <a:pt x="17561" y="9757"/>
                </a:lnTo>
                <a:lnTo>
                  <a:pt x="17578" y="9708"/>
                </a:lnTo>
                <a:lnTo>
                  <a:pt x="17594" y="9657"/>
                </a:lnTo>
                <a:lnTo>
                  <a:pt x="17609" y="9606"/>
                </a:lnTo>
                <a:lnTo>
                  <a:pt x="17622" y="9553"/>
                </a:lnTo>
                <a:lnTo>
                  <a:pt x="17636" y="9501"/>
                </a:lnTo>
                <a:lnTo>
                  <a:pt x="17648" y="9446"/>
                </a:lnTo>
                <a:lnTo>
                  <a:pt x="17659" y="9391"/>
                </a:lnTo>
                <a:lnTo>
                  <a:pt x="17669" y="9334"/>
                </a:lnTo>
                <a:lnTo>
                  <a:pt x="17673" y="9309"/>
                </a:lnTo>
                <a:lnTo>
                  <a:pt x="17675" y="9283"/>
                </a:lnTo>
                <a:lnTo>
                  <a:pt x="17675" y="9255"/>
                </a:lnTo>
                <a:lnTo>
                  <a:pt x="17674" y="9226"/>
                </a:lnTo>
                <a:lnTo>
                  <a:pt x="17672" y="9196"/>
                </a:lnTo>
                <a:lnTo>
                  <a:pt x="17669" y="9165"/>
                </a:lnTo>
                <a:lnTo>
                  <a:pt x="17665" y="9133"/>
                </a:lnTo>
                <a:lnTo>
                  <a:pt x="17659" y="9101"/>
                </a:lnTo>
                <a:lnTo>
                  <a:pt x="17653" y="9068"/>
                </a:lnTo>
                <a:lnTo>
                  <a:pt x="17645" y="9034"/>
                </a:lnTo>
                <a:lnTo>
                  <a:pt x="17637" y="8999"/>
                </a:lnTo>
                <a:lnTo>
                  <a:pt x="17629" y="8965"/>
                </a:lnTo>
                <a:lnTo>
                  <a:pt x="17609" y="8895"/>
                </a:lnTo>
                <a:lnTo>
                  <a:pt x="17587" y="8825"/>
                </a:lnTo>
                <a:lnTo>
                  <a:pt x="17563" y="8757"/>
                </a:lnTo>
                <a:lnTo>
                  <a:pt x="17539" y="8689"/>
                </a:lnTo>
                <a:lnTo>
                  <a:pt x="17513" y="8624"/>
                </a:lnTo>
                <a:lnTo>
                  <a:pt x="17487" y="8563"/>
                </a:lnTo>
                <a:lnTo>
                  <a:pt x="17462" y="8506"/>
                </a:lnTo>
                <a:lnTo>
                  <a:pt x="17437" y="8455"/>
                </a:lnTo>
                <a:lnTo>
                  <a:pt x="17415" y="8408"/>
                </a:lnTo>
                <a:lnTo>
                  <a:pt x="17394" y="8369"/>
                </a:lnTo>
                <a:lnTo>
                  <a:pt x="17360" y="8310"/>
                </a:lnTo>
                <a:lnTo>
                  <a:pt x="17328" y="8254"/>
                </a:lnTo>
                <a:lnTo>
                  <a:pt x="17297" y="8203"/>
                </a:lnTo>
                <a:lnTo>
                  <a:pt x="17268" y="8155"/>
                </a:lnTo>
                <a:lnTo>
                  <a:pt x="17239" y="8109"/>
                </a:lnTo>
                <a:lnTo>
                  <a:pt x="17210" y="8066"/>
                </a:lnTo>
                <a:lnTo>
                  <a:pt x="17182" y="8023"/>
                </a:lnTo>
                <a:lnTo>
                  <a:pt x="17153" y="7981"/>
                </a:lnTo>
                <a:lnTo>
                  <a:pt x="17123" y="7941"/>
                </a:lnTo>
                <a:lnTo>
                  <a:pt x="17093" y="7900"/>
                </a:lnTo>
                <a:lnTo>
                  <a:pt x="17062" y="7858"/>
                </a:lnTo>
                <a:lnTo>
                  <a:pt x="17029" y="7816"/>
                </a:lnTo>
                <a:lnTo>
                  <a:pt x="16958" y="7727"/>
                </a:lnTo>
                <a:lnTo>
                  <a:pt x="16877" y="7627"/>
                </a:lnTo>
                <a:lnTo>
                  <a:pt x="16843" y="7585"/>
                </a:lnTo>
                <a:lnTo>
                  <a:pt x="16805" y="7540"/>
                </a:lnTo>
                <a:lnTo>
                  <a:pt x="16766" y="7493"/>
                </a:lnTo>
                <a:lnTo>
                  <a:pt x="16725" y="7446"/>
                </a:lnTo>
                <a:lnTo>
                  <a:pt x="16641" y="7350"/>
                </a:lnTo>
                <a:lnTo>
                  <a:pt x="16551" y="7253"/>
                </a:lnTo>
                <a:lnTo>
                  <a:pt x="16462" y="7157"/>
                </a:lnTo>
                <a:lnTo>
                  <a:pt x="16373" y="7065"/>
                </a:lnTo>
                <a:lnTo>
                  <a:pt x="16287" y="6978"/>
                </a:lnTo>
                <a:lnTo>
                  <a:pt x="16207" y="6899"/>
                </a:lnTo>
                <a:lnTo>
                  <a:pt x="16179" y="6872"/>
                </a:lnTo>
                <a:lnTo>
                  <a:pt x="16153" y="6842"/>
                </a:lnTo>
                <a:lnTo>
                  <a:pt x="16127" y="6811"/>
                </a:lnTo>
                <a:lnTo>
                  <a:pt x="16099" y="6779"/>
                </a:lnTo>
                <a:lnTo>
                  <a:pt x="16071" y="6747"/>
                </a:lnTo>
                <a:lnTo>
                  <a:pt x="16042" y="6715"/>
                </a:lnTo>
                <a:lnTo>
                  <a:pt x="16011" y="6683"/>
                </a:lnTo>
                <a:lnTo>
                  <a:pt x="15979" y="6652"/>
                </a:lnTo>
                <a:lnTo>
                  <a:pt x="14313" y="5186"/>
                </a:lnTo>
                <a:lnTo>
                  <a:pt x="14230" y="5121"/>
                </a:lnTo>
                <a:lnTo>
                  <a:pt x="14144" y="5052"/>
                </a:lnTo>
                <a:lnTo>
                  <a:pt x="14058" y="4981"/>
                </a:lnTo>
                <a:lnTo>
                  <a:pt x="13972" y="4911"/>
                </a:lnTo>
                <a:lnTo>
                  <a:pt x="13885" y="4840"/>
                </a:lnTo>
                <a:lnTo>
                  <a:pt x="13797" y="4769"/>
                </a:lnTo>
                <a:lnTo>
                  <a:pt x="13709" y="4700"/>
                </a:lnTo>
                <a:lnTo>
                  <a:pt x="13622" y="4634"/>
                </a:lnTo>
                <a:lnTo>
                  <a:pt x="13528" y="4565"/>
                </a:lnTo>
                <a:lnTo>
                  <a:pt x="13437" y="4496"/>
                </a:lnTo>
                <a:lnTo>
                  <a:pt x="13348" y="4430"/>
                </a:lnTo>
                <a:lnTo>
                  <a:pt x="13259" y="4364"/>
                </a:lnTo>
                <a:lnTo>
                  <a:pt x="13172" y="4299"/>
                </a:lnTo>
                <a:lnTo>
                  <a:pt x="13085" y="4234"/>
                </a:lnTo>
                <a:lnTo>
                  <a:pt x="12999" y="4170"/>
                </a:lnTo>
                <a:lnTo>
                  <a:pt x="12913" y="4107"/>
                </a:lnTo>
                <a:lnTo>
                  <a:pt x="12826" y="4043"/>
                </a:lnTo>
                <a:lnTo>
                  <a:pt x="12738" y="3980"/>
                </a:lnTo>
                <a:lnTo>
                  <a:pt x="12650" y="3916"/>
                </a:lnTo>
                <a:lnTo>
                  <a:pt x="12559" y="3852"/>
                </a:lnTo>
                <a:lnTo>
                  <a:pt x="12468" y="3787"/>
                </a:lnTo>
                <a:lnTo>
                  <a:pt x="12373" y="3722"/>
                </a:lnTo>
                <a:lnTo>
                  <a:pt x="12276" y="3655"/>
                </a:lnTo>
                <a:lnTo>
                  <a:pt x="12177" y="3589"/>
                </a:lnTo>
                <a:lnTo>
                  <a:pt x="12083" y="3525"/>
                </a:lnTo>
                <a:lnTo>
                  <a:pt x="11988" y="3463"/>
                </a:lnTo>
                <a:lnTo>
                  <a:pt x="11893" y="3402"/>
                </a:lnTo>
                <a:lnTo>
                  <a:pt x="11798" y="3340"/>
                </a:lnTo>
                <a:lnTo>
                  <a:pt x="11702" y="3280"/>
                </a:lnTo>
                <a:lnTo>
                  <a:pt x="11606" y="3219"/>
                </a:lnTo>
                <a:lnTo>
                  <a:pt x="11509" y="3158"/>
                </a:lnTo>
                <a:lnTo>
                  <a:pt x="11411" y="3097"/>
                </a:lnTo>
                <a:lnTo>
                  <a:pt x="11318" y="3037"/>
                </a:lnTo>
                <a:lnTo>
                  <a:pt x="11222" y="2979"/>
                </a:lnTo>
                <a:lnTo>
                  <a:pt x="11125" y="2920"/>
                </a:lnTo>
                <a:lnTo>
                  <a:pt x="11028" y="2863"/>
                </a:lnTo>
                <a:lnTo>
                  <a:pt x="10930" y="2806"/>
                </a:lnTo>
                <a:lnTo>
                  <a:pt x="10831" y="2749"/>
                </a:lnTo>
                <a:lnTo>
                  <a:pt x="10732" y="2692"/>
                </a:lnTo>
                <a:lnTo>
                  <a:pt x="10631" y="2635"/>
                </a:lnTo>
                <a:lnTo>
                  <a:pt x="10529" y="2579"/>
                </a:lnTo>
                <a:lnTo>
                  <a:pt x="10427" y="2523"/>
                </a:lnTo>
                <a:lnTo>
                  <a:pt x="10326" y="2468"/>
                </a:lnTo>
                <a:lnTo>
                  <a:pt x="10223" y="2413"/>
                </a:lnTo>
                <a:lnTo>
                  <a:pt x="10120" y="2359"/>
                </a:lnTo>
                <a:lnTo>
                  <a:pt x="10015" y="2305"/>
                </a:lnTo>
                <a:lnTo>
                  <a:pt x="9911" y="2251"/>
                </a:lnTo>
                <a:lnTo>
                  <a:pt x="9807" y="2198"/>
                </a:lnTo>
                <a:lnTo>
                  <a:pt x="9735" y="2162"/>
                </a:lnTo>
                <a:lnTo>
                  <a:pt x="9660" y="2124"/>
                </a:lnTo>
                <a:lnTo>
                  <a:pt x="9583" y="2086"/>
                </a:lnTo>
                <a:lnTo>
                  <a:pt x="9504" y="2047"/>
                </a:lnTo>
                <a:lnTo>
                  <a:pt x="9423" y="2010"/>
                </a:lnTo>
                <a:lnTo>
                  <a:pt x="9340" y="1971"/>
                </a:lnTo>
                <a:lnTo>
                  <a:pt x="9258" y="1932"/>
                </a:lnTo>
                <a:lnTo>
                  <a:pt x="9174" y="1893"/>
                </a:lnTo>
                <a:lnTo>
                  <a:pt x="9091" y="1855"/>
                </a:lnTo>
                <a:lnTo>
                  <a:pt x="9006" y="1816"/>
                </a:lnTo>
                <a:lnTo>
                  <a:pt x="8923" y="1780"/>
                </a:lnTo>
                <a:lnTo>
                  <a:pt x="8840" y="1743"/>
                </a:lnTo>
                <a:lnTo>
                  <a:pt x="8759" y="1707"/>
                </a:lnTo>
                <a:lnTo>
                  <a:pt x="8679" y="1673"/>
                </a:lnTo>
                <a:lnTo>
                  <a:pt x="8600" y="1640"/>
                </a:lnTo>
                <a:lnTo>
                  <a:pt x="8523" y="1608"/>
                </a:lnTo>
                <a:lnTo>
                  <a:pt x="8472" y="1587"/>
                </a:lnTo>
                <a:lnTo>
                  <a:pt x="8417" y="1562"/>
                </a:lnTo>
                <a:lnTo>
                  <a:pt x="8360" y="1537"/>
                </a:lnTo>
                <a:lnTo>
                  <a:pt x="8300" y="1511"/>
                </a:lnTo>
                <a:lnTo>
                  <a:pt x="8242" y="1485"/>
                </a:lnTo>
                <a:lnTo>
                  <a:pt x="8184" y="1461"/>
                </a:lnTo>
                <a:lnTo>
                  <a:pt x="8156" y="1451"/>
                </a:lnTo>
                <a:lnTo>
                  <a:pt x="8129" y="1442"/>
                </a:lnTo>
                <a:lnTo>
                  <a:pt x="8102" y="1433"/>
                </a:lnTo>
                <a:lnTo>
                  <a:pt x="8078" y="1426"/>
                </a:lnTo>
                <a:close/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6" name="标题 1"/>
          <p:cNvSpPr/>
          <p:nvPr/>
        </p:nvSpPr>
        <p:spPr>
          <a:xfrm>
            <a:off x="4748400" y="2958840"/>
            <a:ext cx="270720" cy="5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7" name="标题 1"/>
          <p:cNvSpPr/>
          <p:nvPr/>
        </p:nvSpPr>
        <p:spPr>
          <a:xfrm>
            <a:off x="7116840" y="2958840"/>
            <a:ext cx="270720" cy="5688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标题 1"/>
          <p:cNvSpPr/>
          <p:nvPr/>
        </p:nvSpPr>
        <p:spPr>
          <a:xfrm>
            <a:off x="9485280" y="2958840"/>
            <a:ext cx="270720" cy="568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8440" bIns="284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标题 1"/>
          <p:cNvSpPr/>
          <p:nvPr/>
        </p:nvSpPr>
        <p:spPr>
          <a:xfrm>
            <a:off x="660240" y="1833840"/>
            <a:ext cx="3271680" cy="240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Different Rollback Options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0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Manual Rollback Options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2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标题 1"/>
          <p:cNvSpPr/>
          <p:nvPr/>
        </p:nvSpPr>
        <p:spPr>
          <a:xfrm>
            <a:off x="705600" y="1840320"/>
            <a:ext cx="3286800" cy="23832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5" name="标题 1"/>
          <p:cNvSpPr/>
          <p:nvPr/>
        </p:nvSpPr>
        <p:spPr>
          <a:xfrm>
            <a:off x="561600" y="1688400"/>
            <a:ext cx="3286800" cy="2383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6" name="标题 1"/>
          <p:cNvSpPr/>
          <p:nvPr/>
        </p:nvSpPr>
        <p:spPr>
          <a:xfrm>
            <a:off x="1437120" y="1837800"/>
            <a:ext cx="1535760" cy="76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a7a34"/>
                </a:solidFill>
                <a:latin typeface="OPPOSans H"/>
                <a:ea typeface="OPPOSans H"/>
              </a:rPr>
              <a:t>01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标题 1"/>
          <p:cNvSpPr/>
          <p:nvPr/>
        </p:nvSpPr>
        <p:spPr>
          <a:xfrm>
            <a:off x="790200" y="2583360"/>
            <a:ext cx="2829240" cy="131616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Progress deadline exceeded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Rollout taking too long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标题 1"/>
          <p:cNvSpPr/>
          <p:nvPr/>
        </p:nvSpPr>
        <p:spPr>
          <a:xfrm>
            <a:off x="4532400" y="1828800"/>
            <a:ext cx="3286800" cy="23832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9" name="标题 1"/>
          <p:cNvSpPr/>
          <p:nvPr/>
        </p:nvSpPr>
        <p:spPr>
          <a:xfrm>
            <a:off x="4388400" y="1676880"/>
            <a:ext cx="3286800" cy="2383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标题 1"/>
          <p:cNvSpPr/>
          <p:nvPr/>
        </p:nvSpPr>
        <p:spPr>
          <a:xfrm>
            <a:off x="5178960" y="1826280"/>
            <a:ext cx="1705320" cy="76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a7a34"/>
                </a:solidFill>
                <a:latin typeface="OPPOSans H"/>
                <a:ea typeface="OPPOSans H"/>
              </a:rPr>
              <a:t>02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标题 1"/>
          <p:cNvSpPr/>
          <p:nvPr/>
        </p:nvSpPr>
        <p:spPr>
          <a:xfrm>
            <a:off x="4617000" y="2607120"/>
            <a:ext cx="2829240" cy="129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Health check failures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New Pods failing readiness/liveness probes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标题 1"/>
          <p:cNvSpPr/>
          <p:nvPr/>
        </p:nvSpPr>
        <p:spPr>
          <a:xfrm>
            <a:off x="673200" y="4767840"/>
            <a:ext cx="10845360" cy="81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4080" rIns="64080" tIns="32040" bIns="3204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Examples of Automatic Triggers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03" name="标题 1"/>
          <p:cNvCxnSpPr/>
          <p:nvPr/>
        </p:nvCxnSpPr>
        <p:spPr>
          <a:xfrm>
            <a:off x="5892480" y="4605840"/>
            <a:ext cx="406800" cy="360"/>
          </a:xfrm>
          <a:prstGeom prst="straightConnector1">
            <a:avLst/>
          </a:prstGeom>
          <a:ln cap="sq" w="12700">
            <a:solidFill>
              <a:srgbClr val="2a7a34"/>
            </a:solidFill>
            <a:miter/>
            <a:headEnd len="med" type="oval" w="med"/>
            <a:tailEnd len="med" type="oval" w="med"/>
          </a:ln>
        </p:spPr>
      </p:cxnSp>
      <p:sp>
        <p:nvSpPr>
          <p:cNvPr id="404" name="标题 1"/>
          <p:cNvSpPr/>
          <p:nvPr/>
        </p:nvSpPr>
        <p:spPr>
          <a:xfrm>
            <a:off x="8359560" y="1828800"/>
            <a:ext cx="3286800" cy="23832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05" name="标题 1"/>
          <p:cNvSpPr/>
          <p:nvPr/>
        </p:nvSpPr>
        <p:spPr>
          <a:xfrm>
            <a:off x="8215200" y="1676880"/>
            <a:ext cx="3286800" cy="23832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254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标题 1"/>
          <p:cNvSpPr/>
          <p:nvPr/>
        </p:nvSpPr>
        <p:spPr>
          <a:xfrm>
            <a:off x="9006120" y="1826280"/>
            <a:ext cx="1705320" cy="76896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4400" spc="-1" strike="noStrike">
                <a:solidFill>
                  <a:srgbClr val="2a7a34"/>
                </a:solidFill>
                <a:latin typeface="OPPOSans H"/>
                <a:ea typeface="OPPOSans H"/>
              </a:rPr>
              <a:t>03</a:t>
            </a:r>
            <a:endParaRPr b="0" lang="en-IN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标题 1"/>
          <p:cNvSpPr/>
          <p:nvPr/>
        </p:nvSpPr>
        <p:spPr>
          <a:xfrm>
            <a:off x="8443800" y="2607120"/>
            <a:ext cx="2829240" cy="12924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Custom metrics degradation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Business metrics showing issues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8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Automatic Rollback Triggers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0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标题 1"/>
          <p:cNvSpPr/>
          <p:nvPr/>
        </p:nvSpPr>
        <p:spPr>
          <a:xfrm>
            <a:off x="10620360" y="1377720"/>
            <a:ext cx="3142800" cy="31428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413" name="标题 1"/>
          <p:cNvCxnSpPr/>
          <p:nvPr/>
        </p:nvCxnSpPr>
        <p:spPr>
          <a:xfrm>
            <a:off x="11155680" y="2949120"/>
            <a:ext cx="363240" cy="360"/>
          </a:xfrm>
          <a:prstGeom prst="straightConnector1">
            <a:avLst/>
          </a:prstGeom>
          <a:ln cap="sq" w="57150">
            <a:solidFill>
              <a:srgbClr val="ffffff"/>
            </a:solidFill>
            <a:miter/>
            <a:tailEnd len="med" type="triangle" w="med"/>
          </a:ln>
        </p:spPr>
      </p:cxnSp>
      <p:cxnSp>
        <p:nvCxnSpPr>
          <p:cNvPr id="414" name="标题 1"/>
          <p:cNvCxnSpPr/>
          <p:nvPr/>
        </p:nvCxnSpPr>
        <p:spPr>
          <a:xfrm>
            <a:off x="1360080" y="2949120"/>
            <a:ext cx="6896880" cy="360"/>
          </a:xfrm>
          <a:prstGeom prst="straightConnector1">
            <a:avLst/>
          </a:prstGeom>
          <a:ln cap="sq" w="10477">
            <a:solidFill>
              <a:srgbClr val="455f51">
                <a:lumMod val="60000"/>
                <a:lumOff val="40000"/>
              </a:srgbClr>
            </a:solidFill>
            <a:miter/>
          </a:ln>
        </p:spPr>
      </p:cxnSp>
      <p:sp>
        <p:nvSpPr>
          <p:cNvPr id="415" name="标题 1"/>
          <p:cNvSpPr/>
          <p:nvPr/>
        </p:nvSpPr>
        <p:spPr>
          <a:xfrm>
            <a:off x="1283760" y="289584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2a7a34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标题 1"/>
          <p:cNvSpPr/>
          <p:nvPr/>
        </p:nvSpPr>
        <p:spPr>
          <a:xfrm>
            <a:off x="3506400" y="289584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2a7a34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标题 1"/>
          <p:cNvSpPr/>
          <p:nvPr/>
        </p:nvSpPr>
        <p:spPr>
          <a:xfrm>
            <a:off x="5790240" y="289584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2a7a34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标题 1"/>
          <p:cNvSpPr/>
          <p:nvPr/>
        </p:nvSpPr>
        <p:spPr>
          <a:xfrm>
            <a:off x="1297800" y="3358800"/>
            <a:ext cx="339480" cy="367560"/>
          </a:xfrm>
          <a:custGeom>
            <a:avLst/>
            <a:gdLst>
              <a:gd name="textAreaLeft" fmla="*/ 0 w 339480"/>
              <a:gd name="textAreaRight" fmla="*/ 339840 w 33948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9" name="标题 1"/>
          <p:cNvSpPr/>
          <p:nvPr/>
        </p:nvSpPr>
        <p:spPr>
          <a:xfrm>
            <a:off x="1283760" y="3886920"/>
            <a:ext cx="2019960" cy="19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Set up alerts for failed deployments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标题 1"/>
          <p:cNvSpPr/>
          <p:nvPr/>
        </p:nvSpPr>
        <p:spPr>
          <a:xfrm>
            <a:off x="3613320" y="3358800"/>
            <a:ext cx="321840" cy="367560"/>
          </a:xfrm>
          <a:custGeom>
            <a:avLst/>
            <a:gdLst>
              <a:gd name="textAreaLeft" fmla="*/ 0 w 321840"/>
              <a:gd name="textAreaRight" fmla="*/ 322200 w 321840"/>
              <a:gd name="textAreaTop" fmla="*/ 0 h 367560"/>
              <a:gd name="textAreaBottom" fmla="*/ 367920 h 36756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1" name="标题 1"/>
          <p:cNvSpPr/>
          <p:nvPr/>
        </p:nvSpPr>
        <p:spPr>
          <a:xfrm>
            <a:off x="3590280" y="3886920"/>
            <a:ext cx="2019960" cy="19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Monitor key metrics during rollouts (error rates, response times)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2" name="标题 1"/>
          <p:cNvSpPr/>
          <p:nvPr/>
        </p:nvSpPr>
        <p:spPr>
          <a:xfrm>
            <a:off x="5896800" y="3364560"/>
            <a:ext cx="367560" cy="355680"/>
          </a:xfrm>
          <a:custGeom>
            <a:avLst/>
            <a:gdLst>
              <a:gd name="textAreaLeft" fmla="*/ 0 w 367560"/>
              <a:gd name="textAreaRight" fmla="*/ 367920 w 367560"/>
              <a:gd name="textAreaTop" fmla="*/ 0 h 355680"/>
              <a:gd name="textAreaBottom" fmla="*/ 356040 h 35568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3" name="标题 1"/>
          <p:cNvSpPr/>
          <p:nvPr/>
        </p:nvSpPr>
        <p:spPr>
          <a:xfrm>
            <a:off x="5896800" y="3886920"/>
            <a:ext cx="2019960" cy="19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Use health checks to validate Pod readiness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标题 1"/>
          <p:cNvSpPr/>
          <p:nvPr/>
        </p:nvSpPr>
        <p:spPr>
          <a:xfrm>
            <a:off x="1166400" y="1563120"/>
            <a:ext cx="905724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Best Practices for Monitoring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5" name="标题 1"/>
          <p:cNvSpPr/>
          <p:nvPr/>
        </p:nvSpPr>
        <p:spPr>
          <a:xfrm>
            <a:off x="8203320" y="3886920"/>
            <a:ext cx="2019960" cy="192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Implement circuit breakers for external dependencies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6" name="标题 1"/>
          <p:cNvSpPr/>
          <p:nvPr/>
        </p:nvSpPr>
        <p:spPr>
          <a:xfrm>
            <a:off x="8203320" y="3362760"/>
            <a:ext cx="410760" cy="359640"/>
          </a:xfrm>
          <a:custGeom>
            <a:avLst/>
            <a:gdLst>
              <a:gd name="textAreaLeft" fmla="*/ 0 w 410760"/>
              <a:gd name="textAreaRight" fmla="*/ 411120 w 410760"/>
              <a:gd name="textAreaTop" fmla="*/ 0 h 359640"/>
              <a:gd name="textAreaBottom" fmla="*/ 360000 h 35964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55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7" name="标题 1"/>
          <p:cNvSpPr/>
          <p:nvPr/>
        </p:nvSpPr>
        <p:spPr>
          <a:xfrm>
            <a:off x="8150040" y="289584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2a7a34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8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9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Monitoring and Alerts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31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标题 1"/>
          <p:cNvSpPr/>
          <p:nvPr/>
        </p:nvSpPr>
        <p:spPr>
          <a:xfrm>
            <a:off x="-1838160" y="-1107360"/>
            <a:ext cx="9349920" cy="9349920"/>
          </a:xfrm>
          <a:prstGeom prst="arc">
            <a:avLst>
              <a:gd name="adj1" fmla="val 18716968"/>
              <a:gd name="adj2" fmla="val 2846181"/>
            </a:avLst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标题 1"/>
          <p:cNvSpPr/>
          <p:nvPr/>
        </p:nvSpPr>
        <p:spPr>
          <a:xfrm>
            <a:off x="0" y="1829520"/>
            <a:ext cx="6485760" cy="3490560"/>
          </a:xfrm>
          <a:custGeom>
            <a:avLst/>
            <a:gdLst>
              <a:gd name="textAreaLeft" fmla="*/ 0 w 6485760"/>
              <a:gd name="textAreaRight" fmla="*/ 6486120 w 6485760"/>
              <a:gd name="textAreaTop" fmla="*/ 0 h 3490560"/>
              <a:gd name="textAreaBottom" fmla="*/ 3490920 h 3490560"/>
            </a:gdLst>
            <a:ahLst/>
            <a:rect l="textAreaLeft" t="textAreaTop" r="textAreaRight" b="textAreaBottom"/>
            <a:pathLst>
              <a:path w="6486182" h="3490914">
                <a:moveTo>
                  <a:pt x="0" y="0"/>
                </a:moveTo>
                <a:lnTo>
                  <a:pt x="4740726" y="0"/>
                </a:lnTo>
                <a:cubicBezTo>
                  <a:pt x="5704714" y="0"/>
                  <a:pt x="6486182" y="781468"/>
                  <a:pt x="6486182" y="1745457"/>
                </a:cubicBezTo>
                <a:lnTo>
                  <a:pt x="6486181" y="1745457"/>
                </a:lnTo>
                <a:cubicBezTo>
                  <a:pt x="6486181" y="2709446"/>
                  <a:pt x="5704713" y="3490914"/>
                  <a:pt x="4740724" y="3490914"/>
                </a:cubicBezTo>
                <a:lnTo>
                  <a:pt x="0" y="3490913"/>
                </a:lnTo>
                <a:close/>
              </a:path>
            </a:pathLst>
          </a:custGeom>
          <a:gradFill rotWithShape="0">
            <a:gsLst>
              <a:gs pos="0">
                <a:srgbClr val="2a7a34"/>
              </a:gs>
              <a:gs pos="100000">
                <a:srgbClr val="266e2f"/>
              </a:gs>
            </a:gsLst>
            <a:lin ang="270000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5" name="标题 1"/>
          <p:cNvSpPr/>
          <p:nvPr/>
        </p:nvSpPr>
        <p:spPr>
          <a:xfrm>
            <a:off x="-1311120" y="-580320"/>
            <a:ext cx="8295840" cy="8295840"/>
          </a:xfrm>
          <a:prstGeom prst="arc">
            <a:avLst>
              <a:gd name="adj1" fmla="val 19465670"/>
              <a:gd name="adj2" fmla="val 2211151"/>
            </a:avLst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标题 1"/>
          <p:cNvSpPr/>
          <p:nvPr/>
        </p:nvSpPr>
        <p:spPr>
          <a:xfrm>
            <a:off x="660240" y="3133800"/>
            <a:ext cx="5086800" cy="882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Key Rollback Triggers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标题 1"/>
          <p:cNvSpPr/>
          <p:nvPr/>
        </p:nvSpPr>
        <p:spPr>
          <a:xfrm>
            <a:off x="6438240" y="549360"/>
            <a:ext cx="744480" cy="851040"/>
          </a:xfrm>
          <a:custGeom>
            <a:avLst/>
            <a:gdLst>
              <a:gd name="textAreaLeft" fmla="*/ 0 w 744480"/>
              <a:gd name="textAreaRight" fmla="*/ 744840 w 744480"/>
              <a:gd name="textAreaTop" fmla="*/ 0 h 851040"/>
              <a:gd name="textAreaBottom" fmla="*/ 851400 h 85104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2a7a34">
                  <a:alpha val="20000"/>
                </a:srgbClr>
              </a:gs>
              <a:gs pos="100000">
                <a:srgbClr val="2c7f36"/>
              </a:gs>
            </a:gsLst>
            <a:lin ang="5400000"/>
          </a:gradFill>
          <a:ln w="0">
            <a:noFill/>
          </a:ln>
          <a:effectLst>
            <a:outerShdw algn="t" blurRad="330120" dir="5400000" dist="203040" kx="0" ky="0" rotWithShape="0" sx="90000" sy="90000">
              <a:schemeClr val="accent1">
                <a:lumMod val="50000"/>
                <a:alpha val="6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标题 1"/>
          <p:cNvSpPr/>
          <p:nvPr/>
        </p:nvSpPr>
        <p:spPr>
          <a:xfrm>
            <a:off x="6487200" y="605520"/>
            <a:ext cx="646200" cy="738720"/>
          </a:xfrm>
          <a:custGeom>
            <a:avLst/>
            <a:gdLst>
              <a:gd name="textAreaLeft" fmla="*/ 0 w 646200"/>
              <a:gd name="textAreaRight" fmla="*/ 646560 w 646200"/>
              <a:gd name="textAreaTop" fmla="*/ 0 h 738720"/>
              <a:gd name="textAreaBottom" fmla="*/ 739080 h 73872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2a7a34"/>
              </a:gs>
              <a:gs pos="100000">
                <a:srgbClr val="3cad4a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标题 1"/>
          <p:cNvSpPr/>
          <p:nvPr/>
        </p:nvSpPr>
        <p:spPr>
          <a:xfrm>
            <a:off x="7321680" y="557640"/>
            <a:ext cx="35492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High error rates (&gt;1% increase)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标题 1"/>
          <p:cNvSpPr/>
          <p:nvPr/>
        </p:nvSpPr>
        <p:spPr>
          <a:xfrm>
            <a:off x="6971760" y="1777320"/>
            <a:ext cx="744480" cy="851040"/>
          </a:xfrm>
          <a:custGeom>
            <a:avLst/>
            <a:gdLst>
              <a:gd name="textAreaLeft" fmla="*/ 0 w 744480"/>
              <a:gd name="textAreaRight" fmla="*/ 744840 w 744480"/>
              <a:gd name="textAreaTop" fmla="*/ 0 h 851040"/>
              <a:gd name="textAreaBottom" fmla="*/ 851400 h 85104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37a76f">
                  <a:alpha val="20000"/>
                </a:srgbClr>
              </a:gs>
              <a:gs pos="100000">
                <a:srgbClr val="7dd4a9"/>
              </a:gs>
            </a:gsLst>
            <a:lin ang="5400000"/>
          </a:gradFill>
          <a:ln w="0">
            <a:noFill/>
          </a:ln>
          <a:effectLst>
            <a:outerShdw algn="t" blurRad="330120" dir="5400000" dist="203040" kx="0" ky="0" rotWithShape="0" sx="90000" sy="90000">
              <a:schemeClr val="accent2">
                <a:lumMod val="50000"/>
                <a:alpha val="6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1" name="标题 1"/>
          <p:cNvSpPr/>
          <p:nvPr/>
        </p:nvSpPr>
        <p:spPr>
          <a:xfrm>
            <a:off x="7021080" y="1833480"/>
            <a:ext cx="646200" cy="738720"/>
          </a:xfrm>
          <a:custGeom>
            <a:avLst/>
            <a:gdLst>
              <a:gd name="textAreaLeft" fmla="*/ 0 w 646200"/>
              <a:gd name="textAreaRight" fmla="*/ 646560 w 646200"/>
              <a:gd name="textAreaTop" fmla="*/ 0 h 738720"/>
              <a:gd name="textAreaBottom" fmla="*/ 739080 h 73872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37a76f"/>
              </a:gs>
              <a:gs pos="100000">
                <a:srgbClr val="52c68c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标题 1"/>
          <p:cNvSpPr/>
          <p:nvPr/>
        </p:nvSpPr>
        <p:spPr>
          <a:xfrm>
            <a:off x="7209720" y="2068920"/>
            <a:ext cx="268920" cy="248400"/>
          </a:xfrm>
          <a:custGeom>
            <a:avLst/>
            <a:gdLst>
              <a:gd name="textAreaLeft" fmla="*/ 0 w 268920"/>
              <a:gd name="textAreaRight" fmla="*/ 269280 w 268920"/>
              <a:gd name="textAreaTop" fmla="*/ 0 h 248400"/>
              <a:gd name="textAreaBottom" fmla="*/ 248760 h 248400"/>
            </a:gdLst>
            <a:ahLst/>
            <a:rect l="textAreaLeft" t="textAreaTop" r="textAreaRight" b="textAreaBottom"/>
            <a:pathLst>
              <a:path w="5834559" h="5397372">
                <a:moveTo>
                  <a:pt x="2136435" y="643126"/>
                </a:moveTo>
                <a:lnTo>
                  <a:pt x="3716657" y="643126"/>
                </a:lnTo>
                <a:lnTo>
                  <a:pt x="3716657" y="1064855"/>
                </a:lnTo>
                <a:lnTo>
                  <a:pt x="2136435" y="1064855"/>
                </a:lnTo>
                <a:close/>
                <a:moveTo>
                  <a:pt x="693741" y="643126"/>
                </a:moveTo>
                <a:lnTo>
                  <a:pt x="1550121" y="643126"/>
                </a:lnTo>
                <a:lnTo>
                  <a:pt x="1550121" y="1064855"/>
                </a:lnTo>
                <a:lnTo>
                  <a:pt x="693741" y="1064855"/>
                </a:lnTo>
                <a:cubicBezTo>
                  <a:pt x="543320" y="1064855"/>
                  <a:pt x="421729" y="1187151"/>
                  <a:pt x="421729" y="1336867"/>
                </a:cubicBezTo>
                <a:lnTo>
                  <a:pt x="421729" y="2079805"/>
                </a:lnTo>
                <a:lnTo>
                  <a:pt x="5412133" y="2079805"/>
                </a:lnTo>
                <a:lnTo>
                  <a:pt x="5412133" y="1336867"/>
                </a:lnTo>
                <a:cubicBezTo>
                  <a:pt x="5412133" y="1186446"/>
                  <a:pt x="5289830" y="1064855"/>
                  <a:pt x="5140113" y="1064855"/>
                </a:cubicBezTo>
                <a:lnTo>
                  <a:pt x="4302971" y="1064855"/>
                </a:lnTo>
                <a:lnTo>
                  <a:pt x="4302971" y="643126"/>
                </a:lnTo>
                <a:lnTo>
                  <a:pt x="5140113" y="643126"/>
                </a:lnTo>
                <a:cubicBezTo>
                  <a:pt x="5523184" y="643126"/>
                  <a:pt x="5833854" y="953797"/>
                  <a:pt x="5834559" y="1336867"/>
                </a:cubicBezTo>
                <a:lnTo>
                  <a:pt x="5834559" y="4703631"/>
                </a:lnTo>
                <a:cubicBezTo>
                  <a:pt x="5834559" y="5085292"/>
                  <a:pt x="5522479" y="5397372"/>
                  <a:pt x="5140818" y="5397372"/>
                </a:cubicBezTo>
                <a:lnTo>
                  <a:pt x="693741" y="5397372"/>
                </a:lnTo>
                <a:cubicBezTo>
                  <a:pt x="312080" y="5397372"/>
                  <a:pt x="0" y="5085292"/>
                  <a:pt x="0" y="4703631"/>
                </a:cubicBezTo>
                <a:lnTo>
                  <a:pt x="0" y="2501529"/>
                </a:lnTo>
                <a:lnTo>
                  <a:pt x="0" y="2079805"/>
                </a:lnTo>
                <a:lnTo>
                  <a:pt x="0" y="1336867"/>
                </a:lnTo>
                <a:cubicBezTo>
                  <a:pt x="0" y="953797"/>
                  <a:pt x="310671" y="643126"/>
                  <a:pt x="693741" y="643126"/>
                </a:cubicBezTo>
                <a:close/>
                <a:moveTo>
                  <a:pt x="3997242" y="0"/>
                </a:moveTo>
                <a:cubicBezTo>
                  <a:pt x="4113920" y="0"/>
                  <a:pt x="4208106" y="94186"/>
                  <a:pt x="4208106" y="210864"/>
                </a:cubicBezTo>
                <a:lnTo>
                  <a:pt x="4208106" y="1506961"/>
                </a:lnTo>
                <a:cubicBezTo>
                  <a:pt x="4208106" y="1623639"/>
                  <a:pt x="4113920" y="1718528"/>
                  <a:pt x="3997242" y="1718528"/>
                </a:cubicBezTo>
                <a:cubicBezTo>
                  <a:pt x="3880564" y="1718528"/>
                  <a:pt x="3786378" y="1624342"/>
                  <a:pt x="3786378" y="1507664"/>
                </a:cubicBezTo>
                <a:lnTo>
                  <a:pt x="3786378" y="210864"/>
                </a:lnTo>
                <a:cubicBezTo>
                  <a:pt x="3786378" y="94186"/>
                  <a:pt x="3880564" y="0"/>
                  <a:pt x="3997242" y="0"/>
                </a:cubicBezTo>
                <a:close/>
                <a:moveTo>
                  <a:pt x="1836609" y="0"/>
                </a:moveTo>
                <a:cubicBezTo>
                  <a:pt x="1953287" y="0"/>
                  <a:pt x="2047469" y="94186"/>
                  <a:pt x="2047469" y="210864"/>
                </a:cubicBezTo>
                <a:lnTo>
                  <a:pt x="2047469" y="1506961"/>
                </a:lnTo>
                <a:cubicBezTo>
                  <a:pt x="2047469" y="1623639"/>
                  <a:pt x="1953287" y="1718528"/>
                  <a:pt x="1836609" y="1718528"/>
                </a:cubicBezTo>
                <a:cubicBezTo>
                  <a:pt x="1719932" y="1718528"/>
                  <a:pt x="1625745" y="1624342"/>
                  <a:pt x="1625745" y="1507664"/>
                </a:cubicBezTo>
                <a:lnTo>
                  <a:pt x="1625745" y="210864"/>
                </a:lnTo>
                <a:cubicBezTo>
                  <a:pt x="1625745" y="94186"/>
                  <a:pt x="1719932" y="0"/>
                  <a:pt x="1836609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标题 1"/>
          <p:cNvSpPr/>
          <p:nvPr/>
        </p:nvSpPr>
        <p:spPr>
          <a:xfrm>
            <a:off x="7855200" y="1775520"/>
            <a:ext cx="35492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Increased response times (&gt;20% degradation)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4" name="标题 1"/>
          <p:cNvSpPr/>
          <p:nvPr/>
        </p:nvSpPr>
        <p:spPr>
          <a:xfrm>
            <a:off x="8130960" y="3011760"/>
            <a:ext cx="35492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Failed health checks across multiple Pods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5" name="标题 1"/>
          <p:cNvSpPr/>
          <p:nvPr/>
        </p:nvSpPr>
        <p:spPr>
          <a:xfrm>
            <a:off x="7247520" y="3003480"/>
            <a:ext cx="744480" cy="851040"/>
          </a:xfrm>
          <a:custGeom>
            <a:avLst/>
            <a:gdLst>
              <a:gd name="textAreaLeft" fmla="*/ 0 w 744480"/>
              <a:gd name="textAreaRight" fmla="*/ 744840 w 744480"/>
              <a:gd name="textAreaTop" fmla="*/ 0 h 851040"/>
              <a:gd name="textAreaBottom" fmla="*/ 851400 h 85104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37a76f">
                  <a:alpha val="20000"/>
                </a:srgbClr>
              </a:gs>
              <a:gs pos="100000">
                <a:srgbClr val="7dd4a9"/>
              </a:gs>
            </a:gsLst>
            <a:lin ang="5400000"/>
          </a:gradFill>
          <a:ln w="0">
            <a:noFill/>
          </a:ln>
          <a:effectLst>
            <a:outerShdw algn="t" blurRad="330120" dir="5400000" dist="203040" kx="0" ky="0" rotWithShape="0" sx="90000" sy="90000">
              <a:schemeClr val="accent3">
                <a:lumMod val="50000"/>
                <a:alpha val="6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6" name="标题 1"/>
          <p:cNvSpPr/>
          <p:nvPr/>
        </p:nvSpPr>
        <p:spPr>
          <a:xfrm>
            <a:off x="7296480" y="3059640"/>
            <a:ext cx="646200" cy="738720"/>
          </a:xfrm>
          <a:custGeom>
            <a:avLst/>
            <a:gdLst>
              <a:gd name="textAreaLeft" fmla="*/ 0 w 646200"/>
              <a:gd name="textAreaRight" fmla="*/ 646560 w 646200"/>
              <a:gd name="textAreaTop" fmla="*/ 0 h 738720"/>
              <a:gd name="textAreaBottom" fmla="*/ 739080 h 73872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37a76f"/>
              </a:gs>
              <a:gs pos="100000">
                <a:srgbClr val="52c68c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标题 1"/>
          <p:cNvSpPr/>
          <p:nvPr/>
        </p:nvSpPr>
        <p:spPr>
          <a:xfrm>
            <a:off x="7855200" y="4229280"/>
            <a:ext cx="35492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Resource exhaustion (CPU, memory spikes)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8" name="标题 1"/>
          <p:cNvSpPr/>
          <p:nvPr/>
        </p:nvSpPr>
        <p:spPr>
          <a:xfrm>
            <a:off x="6971760" y="4231080"/>
            <a:ext cx="744480" cy="851040"/>
          </a:xfrm>
          <a:custGeom>
            <a:avLst/>
            <a:gdLst>
              <a:gd name="textAreaLeft" fmla="*/ 0 w 744480"/>
              <a:gd name="textAreaRight" fmla="*/ 744840 w 744480"/>
              <a:gd name="textAreaTop" fmla="*/ 0 h 851040"/>
              <a:gd name="textAreaBottom" fmla="*/ 851400 h 85104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2a7a34">
                  <a:alpha val="20000"/>
                </a:srgbClr>
              </a:gs>
              <a:gs pos="100000">
                <a:srgbClr val="2c7f36"/>
              </a:gs>
            </a:gsLst>
            <a:lin ang="5400000"/>
          </a:gradFill>
          <a:ln w="0">
            <a:noFill/>
          </a:ln>
          <a:effectLst>
            <a:outerShdw algn="t" blurRad="330120" dir="5400000" dist="203040" kx="0" ky="0" rotWithShape="0" sx="90000" sy="90000">
              <a:schemeClr val="accent1">
                <a:lumMod val="50000"/>
                <a:alpha val="6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9" name="标题 1"/>
          <p:cNvSpPr/>
          <p:nvPr/>
        </p:nvSpPr>
        <p:spPr>
          <a:xfrm>
            <a:off x="7021080" y="4287240"/>
            <a:ext cx="646200" cy="738720"/>
          </a:xfrm>
          <a:custGeom>
            <a:avLst/>
            <a:gdLst>
              <a:gd name="textAreaLeft" fmla="*/ 0 w 646200"/>
              <a:gd name="textAreaRight" fmla="*/ 646560 w 646200"/>
              <a:gd name="textAreaTop" fmla="*/ 0 h 738720"/>
              <a:gd name="textAreaBottom" fmla="*/ 739080 h 73872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2a7a34"/>
              </a:gs>
              <a:gs pos="100000">
                <a:srgbClr val="3cad4a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0" name="标题 1"/>
          <p:cNvSpPr/>
          <p:nvPr/>
        </p:nvSpPr>
        <p:spPr>
          <a:xfrm flipH="1" flipV="1">
            <a:off x="7199640" y="4516920"/>
            <a:ext cx="287640" cy="278280"/>
          </a:xfrm>
          <a:custGeom>
            <a:avLst/>
            <a:gdLst>
              <a:gd name="textAreaLeft" fmla="*/ -360 w 287640"/>
              <a:gd name="textAreaRight" fmla="*/ 287640 w 287640"/>
              <a:gd name="textAreaTop" fmla="*/ -360 h 278280"/>
              <a:gd name="textAreaBottom" fmla="*/ 278280 h 278280"/>
            </a:gdLst>
            <a:ahLst/>
            <a:rect l="textAreaLeft" t="textAreaTop" r="textAreaRight" b="textAreaBottom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1" name="标题 1"/>
          <p:cNvSpPr/>
          <p:nvPr/>
        </p:nvSpPr>
        <p:spPr>
          <a:xfrm>
            <a:off x="7321680" y="5465520"/>
            <a:ext cx="3549240" cy="821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Business metric degradation (conversion rates, user satisfaction)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2" name="标题 1"/>
          <p:cNvSpPr/>
          <p:nvPr/>
        </p:nvSpPr>
        <p:spPr>
          <a:xfrm>
            <a:off x="6438240" y="5457240"/>
            <a:ext cx="744480" cy="851040"/>
          </a:xfrm>
          <a:custGeom>
            <a:avLst/>
            <a:gdLst>
              <a:gd name="textAreaLeft" fmla="*/ 0 w 744480"/>
              <a:gd name="textAreaRight" fmla="*/ 744840 w 744480"/>
              <a:gd name="textAreaTop" fmla="*/ 0 h 851040"/>
              <a:gd name="textAreaBottom" fmla="*/ 851400 h 85104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37a76f">
                  <a:alpha val="20000"/>
                </a:srgbClr>
              </a:gs>
              <a:gs pos="100000">
                <a:srgbClr val="7dd4a9"/>
              </a:gs>
            </a:gsLst>
            <a:lin ang="5400000"/>
          </a:gradFill>
          <a:ln w="0">
            <a:noFill/>
          </a:ln>
          <a:effectLst>
            <a:outerShdw algn="t" blurRad="330120" dir="5400000" dist="203040" kx="0" ky="0" rotWithShape="0" sx="90000" sy="90000">
              <a:schemeClr val="accent2">
                <a:lumMod val="50000"/>
                <a:alpha val="6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标题 1"/>
          <p:cNvSpPr/>
          <p:nvPr/>
        </p:nvSpPr>
        <p:spPr>
          <a:xfrm>
            <a:off x="6487200" y="5513400"/>
            <a:ext cx="646200" cy="738720"/>
          </a:xfrm>
          <a:custGeom>
            <a:avLst/>
            <a:gdLst>
              <a:gd name="textAreaLeft" fmla="*/ 0 w 646200"/>
              <a:gd name="textAreaRight" fmla="*/ 646560 w 646200"/>
              <a:gd name="textAreaTop" fmla="*/ 0 h 738720"/>
              <a:gd name="textAreaBottom" fmla="*/ 739080 h 738720"/>
            </a:gdLst>
            <a:ahLst/>
            <a:rect l="textAreaLeft" t="textAreaTop" r="textAreaRight" b="textAreaBottom"/>
            <a:pathLst>
              <a:path w="644" h="736">
                <a:moveTo>
                  <a:pt x="626" y="172"/>
                </a:moveTo>
                <a:cubicBezTo>
                  <a:pt x="340" y="6"/>
                  <a:pt x="340" y="6"/>
                  <a:pt x="340" y="6"/>
                </a:cubicBezTo>
                <a:cubicBezTo>
                  <a:pt x="329" y="0"/>
                  <a:pt x="315" y="0"/>
                  <a:pt x="304" y="6"/>
                </a:cubicBezTo>
                <a:cubicBezTo>
                  <a:pt x="18" y="172"/>
                  <a:pt x="18" y="172"/>
                  <a:pt x="18" y="172"/>
                </a:cubicBezTo>
                <a:cubicBezTo>
                  <a:pt x="7" y="178"/>
                  <a:pt x="0" y="190"/>
                  <a:pt x="0" y="203"/>
                </a:cubicBezTo>
                <a:cubicBezTo>
                  <a:pt x="0" y="533"/>
                  <a:pt x="0" y="533"/>
                  <a:pt x="0" y="533"/>
                </a:cubicBezTo>
                <a:cubicBezTo>
                  <a:pt x="0" y="546"/>
                  <a:pt x="7" y="558"/>
                  <a:pt x="18" y="564"/>
                </a:cubicBezTo>
                <a:cubicBezTo>
                  <a:pt x="304" y="730"/>
                  <a:pt x="304" y="730"/>
                  <a:pt x="304" y="730"/>
                </a:cubicBezTo>
                <a:cubicBezTo>
                  <a:pt x="315" y="736"/>
                  <a:pt x="329" y="736"/>
                  <a:pt x="340" y="730"/>
                </a:cubicBezTo>
                <a:cubicBezTo>
                  <a:pt x="626" y="564"/>
                  <a:pt x="626" y="564"/>
                  <a:pt x="626" y="564"/>
                </a:cubicBezTo>
                <a:cubicBezTo>
                  <a:pt x="637" y="558"/>
                  <a:pt x="644" y="546"/>
                  <a:pt x="644" y="533"/>
                </a:cubicBezTo>
                <a:cubicBezTo>
                  <a:pt x="644" y="203"/>
                  <a:pt x="644" y="203"/>
                  <a:pt x="644" y="203"/>
                </a:cubicBezTo>
                <a:cubicBezTo>
                  <a:pt x="644" y="190"/>
                  <a:pt x="637" y="178"/>
                  <a:pt x="626" y="172"/>
                </a:cubicBezTo>
                <a:close/>
              </a:path>
            </a:pathLst>
          </a:custGeom>
          <a:gradFill rotWithShape="0">
            <a:gsLst>
              <a:gs pos="0">
                <a:srgbClr val="37a76f"/>
              </a:gs>
              <a:gs pos="100000">
                <a:srgbClr val="52c68c"/>
              </a:gs>
            </a:gsLst>
            <a:lin ang="27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标题 1"/>
          <p:cNvSpPr/>
          <p:nvPr/>
        </p:nvSpPr>
        <p:spPr>
          <a:xfrm>
            <a:off x="6666480" y="5718600"/>
            <a:ext cx="287640" cy="328680"/>
          </a:xfrm>
          <a:custGeom>
            <a:avLst/>
            <a:gdLst>
              <a:gd name="textAreaLeft" fmla="*/ 0 w 287640"/>
              <a:gd name="textAreaRight" fmla="*/ 288000 w 287640"/>
              <a:gd name="textAreaTop" fmla="*/ 0 h 328680"/>
              <a:gd name="textAreaBottom" fmla="*/ 329040 h 328680"/>
            </a:gdLst>
            <a:ahLst/>
            <a:rect l="textAreaLeft" t="textAreaTop" r="textAreaRight" b="textAreaBottom"/>
            <a:pathLst>
              <a:path w="630455" h="720001">
                <a:moveTo>
                  <a:pt x="361901" y="82589"/>
                </a:moveTo>
                <a:lnTo>
                  <a:pt x="361901" y="203034"/>
                </a:lnTo>
                <a:cubicBezTo>
                  <a:pt x="361901" y="239030"/>
                  <a:pt x="391183" y="268312"/>
                  <a:pt x="427179" y="268312"/>
                </a:cubicBezTo>
                <a:lnTo>
                  <a:pt x="547624" y="268312"/>
                </a:lnTo>
                <a:close/>
                <a:moveTo>
                  <a:pt x="113812" y="0"/>
                </a:moveTo>
                <a:lnTo>
                  <a:pt x="338847" y="0"/>
                </a:lnTo>
                <a:cubicBezTo>
                  <a:pt x="339414" y="81"/>
                  <a:pt x="339899" y="81"/>
                  <a:pt x="340465" y="162"/>
                </a:cubicBezTo>
                <a:lnTo>
                  <a:pt x="340789" y="162"/>
                </a:lnTo>
                <a:cubicBezTo>
                  <a:pt x="341922" y="324"/>
                  <a:pt x="343054" y="485"/>
                  <a:pt x="344106" y="809"/>
                </a:cubicBezTo>
                <a:lnTo>
                  <a:pt x="344186" y="809"/>
                </a:lnTo>
                <a:cubicBezTo>
                  <a:pt x="345238" y="1052"/>
                  <a:pt x="346371" y="1456"/>
                  <a:pt x="347422" y="1942"/>
                </a:cubicBezTo>
                <a:lnTo>
                  <a:pt x="347503" y="1942"/>
                </a:lnTo>
                <a:cubicBezTo>
                  <a:pt x="348069" y="2184"/>
                  <a:pt x="348555" y="2427"/>
                  <a:pt x="349040" y="2670"/>
                </a:cubicBezTo>
                <a:lnTo>
                  <a:pt x="349121" y="2670"/>
                </a:lnTo>
                <a:cubicBezTo>
                  <a:pt x="349606" y="2912"/>
                  <a:pt x="350091" y="3155"/>
                  <a:pt x="350576" y="3479"/>
                </a:cubicBezTo>
                <a:cubicBezTo>
                  <a:pt x="350657" y="3560"/>
                  <a:pt x="350739" y="3560"/>
                  <a:pt x="350819" y="3640"/>
                </a:cubicBezTo>
                <a:cubicBezTo>
                  <a:pt x="351224" y="3883"/>
                  <a:pt x="351628" y="4126"/>
                  <a:pt x="352033" y="4449"/>
                </a:cubicBezTo>
                <a:cubicBezTo>
                  <a:pt x="352113" y="4449"/>
                  <a:pt x="352113" y="4530"/>
                  <a:pt x="352194" y="4530"/>
                </a:cubicBezTo>
                <a:lnTo>
                  <a:pt x="353408" y="5501"/>
                </a:lnTo>
                <a:lnTo>
                  <a:pt x="353651" y="5743"/>
                </a:lnTo>
                <a:cubicBezTo>
                  <a:pt x="354055" y="6148"/>
                  <a:pt x="354459" y="6472"/>
                  <a:pt x="354864" y="6876"/>
                </a:cubicBezTo>
                <a:lnTo>
                  <a:pt x="623418" y="275430"/>
                </a:lnTo>
                <a:cubicBezTo>
                  <a:pt x="623822" y="275835"/>
                  <a:pt x="624227" y="276239"/>
                  <a:pt x="624551" y="276643"/>
                </a:cubicBezTo>
                <a:lnTo>
                  <a:pt x="624793" y="276886"/>
                </a:lnTo>
                <a:cubicBezTo>
                  <a:pt x="625117" y="277291"/>
                  <a:pt x="625440" y="277776"/>
                  <a:pt x="625764" y="278180"/>
                </a:cubicBezTo>
                <a:cubicBezTo>
                  <a:pt x="625764" y="278261"/>
                  <a:pt x="625845" y="278342"/>
                  <a:pt x="625845" y="278342"/>
                </a:cubicBezTo>
                <a:cubicBezTo>
                  <a:pt x="626168" y="278747"/>
                  <a:pt x="626491" y="279232"/>
                  <a:pt x="626734" y="279637"/>
                </a:cubicBezTo>
                <a:cubicBezTo>
                  <a:pt x="626815" y="279637"/>
                  <a:pt x="626815" y="279717"/>
                  <a:pt x="626896" y="279798"/>
                </a:cubicBezTo>
                <a:cubicBezTo>
                  <a:pt x="627139" y="280284"/>
                  <a:pt x="627462" y="280769"/>
                  <a:pt x="627705" y="281254"/>
                </a:cubicBezTo>
                <a:cubicBezTo>
                  <a:pt x="627948" y="281739"/>
                  <a:pt x="628190" y="282225"/>
                  <a:pt x="628433" y="282791"/>
                </a:cubicBezTo>
                <a:cubicBezTo>
                  <a:pt x="628918" y="283843"/>
                  <a:pt x="629323" y="284975"/>
                  <a:pt x="629646" y="286107"/>
                </a:cubicBezTo>
                <a:cubicBezTo>
                  <a:pt x="629889" y="287159"/>
                  <a:pt x="630132" y="288291"/>
                  <a:pt x="630293" y="289424"/>
                </a:cubicBezTo>
                <a:lnTo>
                  <a:pt x="630293" y="289667"/>
                </a:lnTo>
                <a:cubicBezTo>
                  <a:pt x="630374" y="290152"/>
                  <a:pt x="630455" y="290718"/>
                  <a:pt x="630455" y="291285"/>
                </a:cubicBezTo>
                <a:lnTo>
                  <a:pt x="630455" y="292579"/>
                </a:lnTo>
                <a:lnTo>
                  <a:pt x="630455" y="606189"/>
                </a:lnTo>
                <a:cubicBezTo>
                  <a:pt x="630455" y="668959"/>
                  <a:pt x="579414" y="720001"/>
                  <a:pt x="516644" y="720001"/>
                </a:cubicBezTo>
                <a:lnTo>
                  <a:pt x="113812" y="720001"/>
                </a:lnTo>
                <a:cubicBezTo>
                  <a:pt x="51042" y="720001"/>
                  <a:pt x="0" y="668959"/>
                  <a:pt x="0" y="606189"/>
                </a:cubicBezTo>
                <a:lnTo>
                  <a:pt x="0" y="113812"/>
                </a:lnTo>
                <a:cubicBezTo>
                  <a:pt x="0" y="51042"/>
                  <a:pt x="51042" y="0"/>
                  <a:pt x="113812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5" name="标题 1"/>
          <p:cNvSpPr/>
          <p:nvPr/>
        </p:nvSpPr>
        <p:spPr>
          <a:xfrm>
            <a:off x="6676200" y="848160"/>
            <a:ext cx="268920" cy="253440"/>
          </a:xfrm>
          <a:custGeom>
            <a:avLst/>
            <a:gdLst>
              <a:gd name="textAreaLeft" fmla="*/ 0 w 268920"/>
              <a:gd name="textAreaRight" fmla="*/ 269280 w 268920"/>
              <a:gd name="textAreaTop" fmla="*/ 0 h 253440"/>
              <a:gd name="textAreaBottom" fmla="*/ 253800 h 253440"/>
            </a:gdLst>
            <a:ahLst/>
            <a:rect l="textAreaLeft" t="textAreaTop" r="textAreaRight" b="textAreaBottom"/>
            <a:pathLst>
              <a:path w="763907" h="720000">
                <a:moveTo>
                  <a:pt x="565749" y="529546"/>
                </a:moveTo>
                <a:cubicBezTo>
                  <a:pt x="573025" y="529546"/>
                  <a:pt x="580302" y="532319"/>
                  <a:pt x="585849" y="537865"/>
                </a:cubicBezTo>
                <a:lnTo>
                  <a:pt x="698960" y="650977"/>
                </a:lnTo>
                <a:cubicBezTo>
                  <a:pt x="710054" y="662070"/>
                  <a:pt x="710054" y="680084"/>
                  <a:pt x="698960" y="691178"/>
                </a:cubicBezTo>
                <a:cubicBezTo>
                  <a:pt x="693461" y="696677"/>
                  <a:pt x="686161" y="699521"/>
                  <a:pt x="678860" y="699521"/>
                </a:cubicBezTo>
                <a:cubicBezTo>
                  <a:pt x="671560" y="699521"/>
                  <a:pt x="664259" y="696771"/>
                  <a:pt x="658760" y="691178"/>
                </a:cubicBezTo>
                <a:lnTo>
                  <a:pt x="545648" y="578066"/>
                </a:lnTo>
                <a:cubicBezTo>
                  <a:pt x="534555" y="566973"/>
                  <a:pt x="534555" y="548959"/>
                  <a:pt x="545648" y="537865"/>
                </a:cubicBezTo>
                <a:cubicBezTo>
                  <a:pt x="551195" y="532319"/>
                  <a:pt x="558471" y="529546"/>
                  <a:pt x="565749" y="529546"/>
                </a:cubicBezTo>
                <a:close/>
                <a:moveTo>
                  <a:pt x="565749" y="359807"/>
                </a:moveTo>
                <a:lnTo>
                  <a:pt x="735464" y="359807"/>
                </a:lnTo>
                <a:cubicBezTo>
                  <a:pt x="751202" y="359807"/>
                  <a:pt x="763907" y="372512"/>
                  <a:pt x="763907" y="388251"/>
                </a:cubicBezTo>
                <a:cubicBezTo>
                  <a:pt x="763907" y="403990"/>
                  <a:pt x="751107" y="416695"/>
                  <a:pt x="735464" y="416695"/>
                </a:cubicBezTo>
                <a:lnTo>
                  <a:pt x="565749" y="416695"/>
                </a:lnTo>
                <a:cubicBezTo>
                  <a:pt x="550010" y="416695"/>
                  <a:pt x="537305" y="403990"/>
                  <a:pt x="537305" y="388251"/>
                </a:cubicBezTo>
                <a:cubicBezTo>
                  <a:pt x="537305" y="372512"/>
                  <a:pt x="550010" y="359807"/>
                  <a:pt x="565749" y="359807"/>
                </a:cubicBezTo>
                <a:close/>
                <a:moveTo>
                  <a:pt x="678860" y="77005"/>
                </a:moveTo>
                <a:cubicBezTo>
                  <a:pt x="686137" y="77005"/>
                  <a:pt x="693414" y="79778"/>
                  <a:pt x="698960" y="85325"/>
                </a:cubicBezTo>
                <a:cubicBezTo>
                  <a:pt x="710054" y="96418"/>
                  <a:pt x="710054" y="114432"/>
                  <a:pt x="698960" y="125525"/>
                </a:cubicBezTo>
                <a:lnTo>
                  <a:pt x="585849" y="238636"/>
                </a:lnTo>
                <a:cubicBezTo>
                  <a:pt x="580350" y="244231"/>
                  <a:pt x="573049" y="246980"/>
                  <a:pt x="565749" y="246980"/>
                </a:cubicBezTo>
                <a:cubicBezTo>
                  <a:pt x="558448" y="246980"/>
                  <a:pt x="551147" y="244231"/>
                  <a:pt x="545648" y="238636"/>
                </a:cubicBezTo>
                <a:cubicBezTo>
                  <a:pt x="534555" y="227543"/>
                  <a:pt x="534555" y="209529"/>
                  <a:pt x="545648" y="198436"/>
                </a:cubicBezTo>
                <a:lnTo>
                  <a:pt x="658760" y="85325"/>
                </a:lnTo>
                <a:cubicBezTo>
                  <a:pt x="664306" y="79778"/>
                  <a:pt x="671583" y="77005"/>
                  <a:pt x="678860" y="77005"/>
                </a:cubicBezTo>
                <a:close/>
                <a:moveTo>
                  <a:pt x="362802" y="5"/>
                </a:moveTo>
                <a:cubicBezTo>
                  <a:pt x="383186" y="183"/>
                  <a:pt x="403524" y="5682"/>
                  <a:pt x="422012" y="16490"/>
                </a:cubicBezTo>
                <a:cubicBezTo>
                  <a:pt x="458989" y="38108"/>
                  <a:pt x="481080" y="76601"/>
                  <a:pt x="481080" y="119457"/>
                </a:cubicBezTo>
                <a:lnTo>
                  <a:pt x="481080" y="600631"/>
                </a:lnTo>
                <a:cubicBezTo>
                  <a:pt x="481080" y="643486"/>
                  <a:pt x="458989" y="681980"/>
                  <a:pt x="422012" y="703598"/>
                </a:cubicBezTo>
                <a:cubicBezTo>
                  <a:pt x="403240" y="714501"/>
                  <a:pt x="382475" y="720000"/>
                  <a:pt x="361806" y="720000"/>
                </a:cubicBezTo>
                <a:cubicBezTo>
                  <a:pt x="341706" y="720000"/>
                  <a:pt x="321700" y="714881"/>
                  <a:pt x="303306" y="704546"/>
                </a:cubicBezTo>
                <a:lnTo>
                  <a:pt x="60870" y="568300"/>
                </a:lnTo>
                <a:cubicBezTo>
                  <a:pt x="23324" y="547157"/>
                  <a:pt x="0" y="507336"/>
                  <a:pt x="0" y="464291"/>
                </a:cubicBezTo>
                <a:lnTo>
                  <a:pt x="0" y="255702"/>
                </a:lnTo>
                <a:cubicBezTo>
                  <a:pt x="0" y="212657"/>
                  <a:pt x="23324" y="172742"/>
                  <a:pt x="60870" y="151693"/>
                </a:cubicBezTo>
                <a:lnTo>
                  <a:pt x="303306" y="15447"/>
                </a:lnTo>
                <a:cubicBezTo>
                  <a:pt x="321984" y="4970"/>
                  <a:pt x="342417" y="-173"/>
                  <a:pt x="362802" y="5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6" name="标题 1"/>
          <p:cNvSpPr/>
          <p:nvPr/>
        </p:nvSpPr>
        <p:spPr>
          <a:xfrm>
            <a:off x="7490520" y="3294360"/>
            <a:ext cx="258480" cy="268920"/>
          </a:xfrm>
          <a:custGeom>
            <a:avLst/>
            <a:gdLst>
              <a:gd name="textAreaLeft" fmla="*/ 0 w 258480"/>
              <a:gd name="textAreaRight" fmla="*/ 258840 w 258480"/>
              <a:gd name="textAreaTop" fmla="*/ 0 h 268920"/>
              <a:gd name="textAreaBottom" fmla="*/ 269280 h 268920"/>
            </a:gdLst>
            <a:ahLst/>
            <a:rect l="textAreaLeft" t="textAreaTop" r="textAreaRight" b="textAreaBottom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Rollback Triggers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8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9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Autoscaling Overview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4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465" name="标题 1"/>
          <p:cNvSpPr/>
          <p:nvPr/>
        </p:nvSpPr>
        <p:spPr>
          <a:xfrm>
            <a:off x="789480" y="1545480"/>
            <a:ext cx="237240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3800" spc="-1" strike="noStrike">
                <a:solidFill>
                  <a:srgbClr val="31937b"/>
                </a:solidFill>
                <a:latin typeface="poppins-bold"/>
                <a:ea typeface="poppins-bold"/>
              </a:rPr>
              <a:t>07</a:t>
            </a:r>
            <a:endParaRPr b="0" lang="en-IN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Why do we need  Deployment Strategies?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1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42" name="标题 1"/>
          <p:cNvSpPr/>
          <p:nvPr/>
        </p:nvSpPr>
        <p:spPr>
          <a:xfrm>
            <a:off x="789480" y="1545480"/>
            <a:ext cx="237240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1020" spc="-1" strike="noStrike">
                <a:solidFill>
                  <a:srgbClr val="31937b"/>
                </a:solidFill>
                <a:latin typeface="poppins-bold"/>
                <a:ea typeface="poppins-bold"/>
              </a:rPr>
              <a:t> </a:t>
            </a:r>
            <a:r>
              <a:rPr b="0" lang="en-US" sz="11020" spc="-1" strike="noStrike">
                <a:solidFill>
                  <a:srgbClr val="31937b"/>
                </a:solidFill>
                <a:latin typeface="poppins-bold"/>
                <a:ea typeface="poppins-bold"/>
              </a:rPr>
              <a:t>01</a:t>
            </a:r>
            <a:endParaRPr b="0" lang="en-IN" sz="1102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67" name="标题 1"/>
          <p:cNvCxnSpPr/>
          <p:nvPr/>
        </p:nvCxnSpPr>
        <p:spPr>
          <a:xfrm>
            <a:off x="2935080" y="3381480"/>
            <a:ext cx="6328440" cy="360"/>
          </a:xfrm>
          <a:prstGeom prst="straightConnector1">
            <a:avLst/>
          </a:prstGeom>
          <a:ln cap="sq" w="9525">
            <a:solidFill>
              <a:srgbClr val="455f51">
                <a:lumMod val="60000"/>
                <a:lumOff val="40000"/>
              </a:srgbClr>
            </a:solidFill>
            <a:miter/>
          </a:ln>
        </p:spPr>
      </p:cxnSp>
      <p:sp>
        <p:nvSpPr>
          <p:cNvPr id="468" name="标题 1"/>
          <p:cNvSpPr/>
          <p:nvPr/>
        </p:nvSpPr>
        <p:spPr>
          <a:xfrm>
            <a:off x="3925080" y="4407480"/>
            <a:ext cx="19058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Performance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Scale up during high demand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标题 1"/>
          <p:cNvSpPr/>
          <p:nvPr/>
        </p:nvSpPr>
        <p:spPr>
          <a:xfrm>
            <a:off x="3919320" y="2655360"/>
            <a:ext cx="1452600" cy="145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标题 1"/>
          <p:cNvSpPr/>
          <p:nvPr/>
        </p:nvSpPr>
        <p:spPr>
          <a:xfrm>
            <a:off x="4422600" y="3126960"/>
            <a:ext cx="445320" cy="508680"/>
          </a:xfrm>
          <a:custGeom>
            <a:avLst/>
            <a:gdLst>
              <a:gd name="textAreaLeft" fmla="*/ 0 w 445320"/>
              <a:gd name="textAreaRight" fmla="*/ 445680 w 445320"/>
              <a:gd name="textAreaTop" fmla="*/ 0 h 508680"/>
              <a:gd name="textAreaBottom" fmla="*/ 509040 h 50868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1" name="标题 1"/>
          <p:cNvSpPr/>
          <p:nvPr/>
        </p:nvSpPr>
        <p:spPr>
          <a:xfrm>
            <a:off x="1482480" y="4407480"/>
            <a:ext cx="19058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Cost Optimization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Scale down during low demand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标题 1"/>
          <p:cNvSpPr/>
          <p:nvPr/>
        </p:nvSpPr>
        <p:spPr>
          <a:xfrm>
            <a:off x="1482480" y="2655360"/>
            <a:ext cx="1452600" cy="145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标题 1"/>
          <p:cNvSpPr/>
          <p:nvPr/>
        </p:nvSpPr>
        <p:spPr>
          <a:xfrm>
            <a:off x="1972080" y="3126960"/>
            <a:ext cx="469440" cy="508680"/>
          </a:xfrm>
          <a:custGeom>
            <a:avLst/>
            <a:gdLst>
              <a:gd name="textAreaLeft" fmla="*/ 0 w 469440"/>
              <a:gd name="textAreaRight" fmla="*/ 469800 w 469440"/>
              <a:gd name="textAreaTop" fmla="*/ 0 h 508680"/>
              <a:gd name="textAreaBottom" fmla="*/ 509040 h 50868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4" name="标题 1"/>
          <p:cNvSpPr/>
          <p:nvPr/>
        </p:nvSpPr>
        <p:spPr>
          <a:xfrm>
            <a:off x="8803440" y="4407480"/>
            <a:ext cx="19058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Efficiency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Right- size resources based on actual usage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标题 1"/>
          <p:cNvSpPr/>
          <p:nvPr/>
        </p:nvSpPr>
        <p:spPr>
          <a:xfrm>
            <a:off x="8803440" y="2655360"/>
            <a:ext cx="1452600" cy="14526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6" name="标题 1"/>
          <p:cNvSpPr/>
          <p:nvPr/>
        </p:nvSpPr>
        <p:spPr>
          <a:xfrm>
            <a:off x="9323640" y="3175200"/>
            <a:ext cx="412200" cy="412200"/>
          </a:xfrm>
          <a:custGeom>
            <a:avLst/>
            <a:gdLst>
              <a:gd name="textAreaLeft" fmla="*/ 0 w 412200"/>
              <a:gd name="textAreaRight" fmla="*/ 412560 w 412200"/>
              <a:gd name="textAreaTop" fmla="*/ 0 h 412200"/>
              <a:gd name="textAreaBottom" fmla="*/ 412560 h 412200"/>
            </a:gdLst>
            <a:ahLst/>
            <a:rect l="textAreaLeft" t="textAreaTop" r="textAreaRight" b="textAreaBottom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标题 1"/>
          <p:cNvSpPr/>
          <p:nvPr/>
        </p:nvSpPr>
        <p:spPr>
          <a:xfrm>
            <a:off x="6366600" y="4407480"/>
            <a:ext cx="19058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Reliability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Maintain service levels automatically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标题 1"/>
          <p:cNvSpPr/>
          <p:nvPr/>
        </p:nvSpPr>
        <p:spPr>
          <a:xfrm>
            <a:off x="6361920" y="2655360"/>
            <a:ext cx="1452600" cy="145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9" name="标题 1"/>
          <p:cNvSpPr/>
          <p:nvPr/>
        </p:nvSpPr>
        <p:spPr>
          <a:xfrm>
            <a:off x="6868800" y="3135240"/>
            <a:ext cx="508680" cy="492480"/>
          </a:xfrm>
          <a:custGeom>
            <a:avLst/>
            <a:gdLst>
              <a:gd name="textAreaLeft" fmla="*/ 0 w 508680"/>
              <a:gd name="textAreaRight" fmla="*/ 509040 w 508680"/>
              <a:gd name="textAreaTop" fmla="*/ 0 h 492480"/>
              <a:gd name="textAreaBottom" fmla="*/ 492840 h 49248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0" name="标题 1"/>
          <p:cNvSpPr/>
          <p:nvPr/>
        </p:nvSpPr>
        <p:spPr>
          <a:xfrm>
            <a:off x="1166400" y="1359360"/>
            <a:ext cx="984636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Key Benefits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1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Importance of Autoscaling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4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标题 1"/>
          <p:cNvSpPr/>
          <p:nvPr/>
        </p:nvSpPr>
        <p:spPr>
          <a:xfrm>
            <a:off x="1496520" y="2248920"/>
            <a:ext cx="694800" cy="1779120"/>
          </a:xfrm>
          <a:custGeom>
            <a:avLst/>
            <a:gdLst>
              <a:gd name="textAreaLeft" fmla="*/ 0 w 694800"/>
              <a:gd name="textAreaRight" fmla="*/ 695160 w 694800"/>
              <a:gd name="textAreaTop" fmla="*/ 0 h 1779120"/>
              <a:gd name="textAreaBottom" fmla="*/ 1779480 h 1779120"/>
            </a:gdLst>
            <a:ahLst/>
            <a:rect l="textAreaLeft" t="textAreaTop" r="textAreaRight" b="textAreaBottom"/>
            <a:pathLst>
              <a:path w="561" h="1437">
                <a:moveTo>
                  <a:pt x="0" y="280"/>
                </a:moveTo>
                <a:cubicBezTo>
                  <a:pt x="0" y="125"/>
                  <a:pt x="125" y="0"/>
                  <a:pt x="281" y="0"/>
                </a:cubicBezTo>
                <a:cubicBezTo>
                  <a:pt x="436" y="0"/>
                  <a:pt x="561" y="125"/>
                  <a:pt x="561" y="280"/>
                </a:cubicBezTo>
                <a:cubicBezTo>
                  <a:pt x="561" y="287"/>
                  <a:pt x="561" y="290"/>
                  <a:pt x="561" y="281"/>
                </a:cubicBezTo>
                <a:cubicBezTo>
                  <a:pt x="561" y="573"/>
                  <a:pt x="561" y="864"/>
                  <a:pt x="561" y="1155"/>
                </a:cubicBezTo>
                <a:cubicBezTo>
                  <a:pt x="561" y="1147"/>
                  <a:pt x="561" y="1150"/>
                  <a:pt x="561" y="1157"/>
                </a:cubicBezTo>
                <a:cubicBezTo>
                  <a:pt x="561" y="1311"/>
                  <a:pt x="436" y="1437"/>
                  <a:pt x="281" y="1437"/>
                </a:cubicBezTo>
                <a:cubicBezTo>
                  <a:pt x="125" y="1437"/>
                  <a:pt x="0" y="1311"/>
                  <a:pt x="0" y="1157"/>
                </a:cubicBezTo>
                <a:cubicBezTo>
                  <a:pt x="0" y="1154"/>
                  <a:pt x="0" y="1152"/>
                  <a:pt x="0" y="1149"/>
                </a:cubicBezTo>
                <a:cubicBezTo>
                  <a:pt x="0" y="1152"/>
                  <a:pt x="0" y="1154"/>
                  <a:pt x="0" y="1157"/>
                </a:cubicBezTo>
                <a:cubicBezTo>
                  <a:pt x="0" y="359"/>
                  <a:pt x="0" y="359"/>
                  <a:pt x="0" y="359"/>
                </a:cubicBezTo>
                <a:lnTo>
                  <a:pt x="0" y="28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7" name="标题 1"/>
          <p:cNvSpPr/>
          <p:nvPr/>
        </p:nvSpPr>
        <p:spPr>
          <a:xfrm>
            <a:off x="1571760" y="3378600"/>
            <a:ext cx="544320" cy="559080"/>
          </a:xfrm>
          <a:prstGeom prst="ellipse">
            <a:avLst/>
          </a:pr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标题 1"/>
          <p:cNvSpPr/>
          <p:nvPr/>
        </p:nvSpPr>
        <p:spPr>
          <a:xfrm>
            <a:off x="1705680" y="3514320"/>
            <a:ext cx="276480" cy="287640"/>
          </a:xfrm>
          <a:custGeom>
            <a:avLst/>
            <a:gdLst>
              <a:gd name="textAreaLeft" fmla="*/ 0 w 276480"/>
              <a:gd name="textAreaRight" fmla="*/ 276840 w 276480"/>
              <a:gd name="textAreaTop" fmla="*/ 0 h 287640"/>
              <a:gd name="textAreaBottom" fmla="*/ 288000 h 287640"/>
            </a:gdLst>
            <a:ahLst/>
            <a:rect l="textAreaLeft" t="textAreaTop" r="textAreaRight" b="textAreaBottom"/>
            <a:pathLst>
              <a:path w="1372282" h="1426949">
                <a:moveTo>
                  <a:pt x="337768" y="1315328"/>
                </a:moveTo>
                <a:lnTo>
                  <a:pt x="530173" y="1315328"/>
                </a:lnTo>
                <a:lnTo>
                  <a:pt x="842109" y="1315328"/>
                </a:lnTo>
                <a:lnTo>
                  <a:pt x="1034514" y="1315328"/>
                </a:lnTo>
                <a:cubicBezTo>
                  <a:pt x="1065396" y="1315328"/>
                  <a:pt x="1090325" y="1340257"/>
                  <a:pt x="1090325" y="1371139"/>
                </a:cubicBezTo>
                <a:cubicBezTo>
                  <a:pt x="1090325" y="1402021"/>
                  <a:pt x="1065210" y="1426949"/>
                  <a:pt x="1034514" y="1426949"/>
                </a:cubicBezTo>
                <a:lnTo>
                  <a:pt x="842109" y="1426949"/>
                </a:lnTo>
                <a:lnTo>
                  <a:pt x="530173" y="1426949"/>
                </a:lnTo>
                <a:lnTo>
                  <a:pt x="337768" y="1426949"/>
                </a:lnTo>
                <a:cubicBezTo>
                  <a:pt x="306886" y="1426949"/>
                  <a:pt x="281957" y="1402021"/>
                  <a:pt x="281957" y="1371139"/>
                </a:cubicBezTo>
                <a:cubicBezTo>
                  <a:pt x="281957" y="1340257"/>
                  <a:pt x="306886" y="1315328"/>
                  <a:pt x="337768" y="1315328"/>
                </a:cubicBezTo>
                <a:close/>
                <a:moveTo>
                  <a:pt x="686154" y="111621"/>
                </a:moveTo>
                <a:cubicBezTo>
                  <a:pt x="438914" y="111621"/>
                  <a:pt x="237624" y="312725"/>
                  <a:pt x="237624" y="560152"/>
                </a:cubicBezTo>
                <a:lnTo>
                  <a:pt x="237624" y="985614"/>
                </a:lnTo>
                <a:cubicBezTo>
                  <a:pt x="237624" y="996032"/>
                  <a:pt x="234833" y="1006078"/>
                  <a:pt x="229252" y="1014822"/>
                </a:cubicBezTo>
                <a:lnTo>
                  <a:pt x="155768" y="1134814"/>
                </a:lnTo>
                <a:lnTo>
                  <a:pt x="1214680" y="1134814"/>
                </a:lnTo>
                <a:lnTo>
                  <a:pt x="1143429" y="1023565"/>
                </a:lnTo>
                <a:cubicBezTo>
                  <a:pt x="1137662" y="1014636"/>
                  <a:pt x="1134685" y="1004218"/>
                  <a:pt x="1134685" y="993428"/>
                </a:cubicBezTo>
                <a:lnTo>
                  <a:pt x="1134685" y="560152"/>
                </a:lnTo>
                <a:cubicBezTo>
                  <a:pt x="1134685" y="312911"/>
                  <a:pt x="933581" y="111621"/>
                  <a:pt x="686154" y="111621"/>
                </a:cubicBezTo>
                <a:close/>
                <a:moveTo>
                  <a:pt x="686154" y="0"/>
                </a:moveTo>
                <a:cubicBezTo>
                  <a:pt x="761499" y="0"/>
                  <a:pt x="834610" y="14883"/>
                  <a:pt x="903815" y="44276"/>
                </a:cubicBezTo>
                <a:cubicBezTo>
                  <a:pt x="970416" y="72554"/>
                  <a:pt x="1030319" y="113109"/>
                  <a:pt x="1081851" y="164455"/>
                </a:cubicBezTo>
                <a:cubicBezTo>
                  <a:pt x="1133383" y="215987"/>
                  <a:pt x="1173753" y="275890"/>
                  <a:pt x="1202030" y="342491"/>
                </a:cubicBezTo>
                <a:cubicBezTo>
                  <a:pt x="1231423" y="411510"/>
                  <a:pt x="1246306" y="484808"/>
                  <a:pt x="1246306" y="560152"/>
                </a:cubicBezTo>
                <a:lnTo>
                  <a:pt x="1246306" y="977243"/>
                </a:lnTo>
                <a:lnTo>
                  <a:pt x="1363508" y="1160487"/>
                </a:lnTo>
                <a:cubicBezTo>
                  <a:pt x="1374484" y="1177603"/>
                  <a:pt x="1375229" y="1199555"/>
                  <a:pt x="1365369" y="1217414"/>
                </a:cubicBezTo>
                <a:cubicBezTo>
                  <a:pt x="1355695" y="1235273"/>
                  <a:pt x="1336905" y="1246436"/>
                  <a:pt x="1316628" y="1246436"/>
                </a:cubicBezTo>
                <a:lnTo>
                  <a:pt x="55867" y="1246436"/>
                </a:lnTo>
                <a:cubicBezTo>
                  <a:pt x="35589" y="1246436"/>
                  <a:pt x="16986" y="1235460"/>
                  <a:pt x="7126" y="1217786"/>
                </a:cubicBezTo>
                <a:cubicBezTo>
                  <a:pt x="-2734" y="1200113"/>
                  <a:pt x="-2362" y="1178533"/>
                  <a:pt x="8242" y="1161232"/>
                </a:cubicBezTo>
                <a:lnTo>
                  <a:pt x="126002" y="969801"/>
                </a:lnTo>
                <a:lnTo>
                  <a:pt x="126002" y="560152"/>
                </a:lnTo>
                <a:cubicBezTo>
                  <a:pt x="126002" y="484808"/>
                  <a:pt x="140885" y="411696"/>
                  <a:pt x="170279" y="342491"/>
                </a:cubicBezTo>
                <a:cubicBezTo>
                  <a:pt x="198556" y="275890"/>
                  <a:pt x="239112" y="215987"/>
                  <a:pt x="290458" y="164455"/>
                </a:cubicBezTo>
                <a:cubicBezTo>
                  <a:pt x="341803" y="112923"/>
                  <a:pt x="401893" y="72554"/>
                  <a:pt x="468493" y="44276"/>
                </a:cubicBezTo>
                <a:cubicBezTo>
                  <a:pt x="537512" y="14883"/>
                  <a:pt x="610810" y="0"/>
                  <a:pt x="686154" y="0"/>
                </a:cubicBezTo>
                <a:close/>
              </a:path>
            </a:pathLst>
          </a:custGeom>
          <a:solidFill>
            <a:schemeClr val="accent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标题 1"/>
          <p:cNvSpPr/>
          <p:nvPr/>
        </p:nvSpPr>
        <p:spPr>
          <a:xfrm>
            <a:off x="2404440" y="2247840"/>
            <a:ext cx="8453880" cy="785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poppins-bold"/>
                <a:ea typeface="poppins-bold"/>
              </a:rPr>
              <a:t>Different Autoscaling Types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Types of Autoscaling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3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494" name=""/>
          <p:cNvGraphicFramePr/>
          <p:nvPr/>
        </p:nvGraphicFramePr>
        <p:xfrm>
          <a:off x="2614320" y="3338640"/>
          <a:ext cx="8905680" cy="1507320"/>
        </p:xfrm>
        <a:graphic>
          <a:graphicData uri="http://schemas.openxmlformats.org/drawingml/2006/table">
            <a:tbl>
              <a:tblPr/>
              <a:tblGrid>
                <a:gridCol w="1525320"/>
                <a:gridCol w="2036880"/>
                <a:gridCol w="2784240"/>
                <a:gridCol w="2559240"/>
              </a:tblGrid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Type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What it Scales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Based on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Use Case</a:t>
                      </a:r>
                      <a:endParaRPr b="1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50938a"/>
                    </a:solidFill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HPA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Number of Pods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CPU, Memory, Custom Metrics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</a:rPr>
                        <a:t>Traffic variations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VPA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Pod resoure requests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</a:rPr>
                        <a:t>Historical usage patterns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</a:rPr>
                        <a:t>Resource optimization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dee7e5"/>
                    </a:solidFill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Cluster Autoscaler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Number of Nodes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</a:rPr>
                        <a:t>Pod scheduling pressure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Poppins"/>
                          <a:ea typeface="Poppins"/>
                        </a:rPr>
                        <a:t>Cluster capacity</a:t>
                      </a:r>
                      <a:endParaRPr b="0" lang="en-IN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solidFill>
                      <a:srgbClr val="b3cac7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Horizontal Pod Autoscaler (HPA)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9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500" name="标题 1"/>
          <p:cNvSpPr/>
          <p:nvPr/>
        </p:nvSpPr>
        <p:spPr>
          <a:xfrm>
            <a:off x="789480" y="1545480"/>
            <a:ext cx="251208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3800" spc="-1" strike="noStrike">
                <a:solidFill>
                  <a:srgbClr val="31937b"/>
                </a:solidFill>
                <a:latin typeface="poppins-bold"/>
                <a:ea typeface="poppins-bold"/>
              </a:rPr>
              <a:t>08</a:t>
            </a:r>
            <a:endParaRPr b="0" lang="en-IN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2" name="标题 1"/>
          <p:cNvSpPr/>
          <p:nvPr/>
        </p:nvSpPr>
        <p:spPr>
          <a:xfrm>
            <a:off x="8726400" y="1141560"/>
            <a:ext cx="2452680" cy="249516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52000" rIns="180000" tIns="1280160" bIns="39600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标题 1"/>
          <p:cNvSpPr/>
          <p:nvPr/>
        </p:nvSpPr>
        <p:spPr>
          <a:xfrm flipV="1">
            <a:off x="8726400" y="1141200"/>
            <a:ext cx="2454840" cy="511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600" bIns="-59148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4" name="标题 1"/>
          <p:cNvSpPr/>
          <p:nvPr/>
        </p:nvSpPr>
        <p:spPr>
          <a:xfrm>
            <a:off x="6108840" y="3783600"/>
            <a:ext cx="5070960" cy="2495160"/>
          </a:xfrm>
          <a:prstGeom prst="rect">
            <a:avLst/>
          </a:prstGeom>
          <a:solidFill>
            <a:schemeClr val="bg2"/>
          </a:solidFill>
          <a:ln w="12700">
            <a:noFill/>
          </a:ln>
          <a:effectLst>
            <a:outerShdw algn="tl" blurRad="38160" dir="2700000" dist="12218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252000" rIns="180000" tIns="1280160" bIns="3960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标题 1"/>
          <p:cNvSpPr/>
          <p:nvPr/>
        </p:nvSpPr>
        <p:spPr>
          <a:xfrm flipV="1">
            <a:off x="6108840" y="3783600"/>
            <a:ext cx="5074920" cy="51120"/>
          </a:xfrm>
          <a:prstGeom prst="rect">
            <a:avLst/>
          </a:prstGeom>
          <a:solidFill>
            <a:schemeClr val="tx1">
              <a:lumMod val="25000"/>
              <a:lumOff val="7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600" bIns="-59148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标题 1"/>
          <p:cNvSpPr/>
          <p:nvPr/>
        </p:nvSpPr>
        <p:spPr>
          <a:xfrm>
            <a:off x="6106320" y="1141560"/>
            <a:ext cx="2452680" cy="2495160"/>
          </a:xfrm>
          <a:prstGeom prst="rect">
            <a:avLst/>
          </a:prstGeom>
          <a:solidFill>
            <a:schemeClr val="bg1"/>
          </a:solidFill>
          <a:ln w="12700">
            <a:noFill/>
          </a:ln>
          <a:effectLst>
            <a:outerShdw algn="t" blurRad="380880" dir="5400000" dist="127080" kx="0" ky="0" rotWithShape="0" sx="102000" sy="102000">
              <a:schemeClr val="accent1">
                <a:lumMod val="40000"/>
                <a:lumOff val="60000"/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just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标题 1"/>
          <p:cNvSpPr/>
          <p:nvPr/>
        </p:nvSpPr>
        <p:spPr>
          <a:xfrm flipV="1">
            <a:off x="6106320" y="1141200"/>
            <a:ext cx="2454840" cy="5112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252000" rIns="180000" tIns="642600" bIns="-591480"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8" name="标题 1"/>
          <p:cNvSpPr/>
          <p:nvPr/>
        </p:nvSpPr>
        <p:spPr>
          <a:xfrm>
            <a:off x="6262200" y="2099160"/>
            <a:ext cx="2145240" cy="1060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Metrics Server Collects resource usage data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标题 1"/>
          <p:cNvSpPr/>
          <p:nvPr/>
        </p:nvSpPr>
        <p:spPr>
          <a:xfrm>
            <a:off x="9065520" y="2138040"/>
            <a:ext cx="1892520" cy="142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HPA Controller Makes scaling decisions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标题 1"/>
          <p:cNvSpPr/>
          <p:nvPr/>
        </p:nvSpPr>
        <p:spPr>
          <a:xfrm>
            <a:off x="7107840" y="1455120"/>
            <a:ext cx="451440" cy="451440"/>
          </a:xfrm>
          <a:custGeom>
            <a:avLst/>
            <a:gdLst>
              <a:gd name="textAreaLeft" fmla="*/ 0 w 451440"/>
              <a:gd name="textAreaRight" fmla="*/ 451800 w 451440"/>
              <a:gd name="textAreaTop" fmla="*/ 0 h 451440"/>
              <a:gd name="textAreaBottom" fmla="*/ 451800 h 45144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1" name="标题 1"/>
          <p:cNvSpPr/>
          <p:nvPr/>
        </p:nvSpPr>
        <p:spPr>
          <a:xfrm>
            <a:off x="9786240" y="1442160"/>
            <a:ext cx="451440" cy="395280"/>
          </a:xfrm>
          <a:custGeom>
            <a:avLst/>
            <a:gdLst>
              <a:gd name="textAreaLeft" fmla="*/ 0 w 451440"/>
              <a:gd name="textAreaRight" fmla="*/ 451800 w 451440"/>
              <a:gd name="textAreaTop" fmla="*/ 0 h 395280"/>
              <a:gd name="textAreaBottom" fmla="*/ 395640 h 39528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2" name="标题 1"/>
          <p:cNvSpPr/>
          <p:nvPr/>
        </p:nvSpPr>
        <p:spPr>
          <a:xfrm>
            <a:off x="8417880" y="4089960"/>
            <a:ext cx="451440" cy="451440"/>
          </a:xfrm>
          <a:custGeom>
            <a:avLst/>
            <a:gdLst>
              <a:gd name="textAreaLeft" fmla="*/ 0 w 451440"/>
              <a:gd name="textAreaRight" fmla="*/ 451800 w 451440"/>
              <a:gd name="textAreaTop" fmla="*/ 0 h 451440"/>
              <a:gd name="textAreaBottom" fmla="*/ 451800 h 451440"/>
            </a:gdLst>
            <a:ahLst/>
            <a:rect l="textAreaLeft" t="textAreaTop" r="textAreaRight" b="textAreaBottom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tx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3" name="标题 1"/>
          <p:cNvSpPr/>
          <p:nvPr/>
        </p:nvSpPr>
        <p:spPr>
          <a:xfrm>
            <a:off x="6960240" y="4794480"/>
            <a:ext cx="3372840" cy="1175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000000"/>
                </a:solidFill>
                <a:latin typeface="Poppins"/>
                <a:ea typeface="Poppins"/>
              </a:rPr>
              <a:t>Target Resource Deployment, ReplicaSet, or StatefulSet to scale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4" name="标题 1"/>
          <p:cNvSpPr/>
          <p:nvPr/>
        </p:nvSpPr>
        <p:spPr>
          <a:xfrm>
            <a:off x="1162080" y="1858320"/>
            <a:ext cx="3734640" cy="3584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Key Components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5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6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HPA Components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7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18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0" name="标题 1"/>
          <p:cNvSpPr/>
          <p:nvPr/>
        </p:nvSpPr>
        <p:spPr>
          <a:xfrm>
            <a:off x="0" y="1832040"/>
            <a:ext cx="12191760" cy="3599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1" name="标题 1"/>
          <p:cNvSpPr/>
          <p:nvPr/>
        </p:nvSpPr>
        <p:spPr>
          <a:xfrm>
            <a:off x="939240" y="3605760"/>
            <a:ext cx="8842320" cy="15422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500" spc="-1" strike="noStrike">
                <a:solidFill>
                  <a:srgbClr val="262626"/>
                </a:solidFill>
                <a:latin typeface="Poppins"/>
                <a:ea typeface="Poppins"/>
              </a:rPr>
              <a:t>desiredReplicas = ceil [currentReplicas * (currentMetricValue / desiredMetricValue)]</a:t>
            </a:r>
            <a:endParaRPr b="0" lang="en-IN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2" name="标题 1"/>
          <p:cNvSpPr/>
          <p:nvPr/>
        </p:nvSpPr>
        <p:spPr>
          <a:xfrm>
            <a:off x="1370520" y="2235240"/>
            <a:ext cx="253800" cy="503640"/>
          </a:xfrm>
          <a:custGeom>
            <a:avLst/>
            <a:gdLst>
              <a:gd name="textAreaLeft" fmla="*/ 0 w 253800"/>
              <a:gd name="textAreaRight" fmla="*/ 254160 w 253800"/>
              <a:gd name="textAreaTop" fmla="*/ 0 h 503640"/>
              <a:gd name="textAreaBottom" fmla="*/ 504000 h 503640"/>
            </a:gdLst>
            <a:ahLst/>
            <a:rect l="textAreaLeft" t="textAreaTop" r="textAreaRight" b="textAreaBottom"/>
            <a:pathLst>
              <a:path w="190500" h="377952">
                <a:moveTo>
                  <a:pt x="190500" y="377952"/>
                </a:moveTo>
                <a:lnTo>
                  <a:pt x="190500" y="187452"/>
                </a:lnTo>
                <a:lnTo>
                  <a:pt x="81820" y="187452"/>
                </a:lnTo>
                <a:cubicBezTo>
                  <a:pt x="83469" y="128608"/>
                  <a:pt x="131633" y="81753"/>
                  <a:pt x="190500" y="81725"/>
                </a:cubicBezTo>
                <a:lnTo>
                  <a:pt x="190500" y="0"/>
                </a:lnTo>
                <a:cubicBezTo>
                  <a:pt x="86469" y="-13"/>
                  <a:pt x="1665" y="83434"/>
                  <a:pt x="0" y="187452"/>
                </a:cubicBezTo>
                <a:lnTo>
                  <a:pt x="0" y="187452"/>
                </a:lnTo>
                <a:lnTo>
                  <a:pt x="0" y="377952"/>
                </a:lnTo>
                <a:close/>
              </a:path>
            </a:pathLst>
          </a:custGeom>
          <a:noFill/>
          <a:ln cap="sq" w="25400">
            <a:solidFill>
              <a:srgbClr val="2a7a34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3" name="标题 1"/>
          <p:cNvSpPr/>
          <p:nvPr/>
        </p:nvSpPr>
        <p:spPr>
          <a:xfrm>
            <a:off x="989280" y="2235240"/>
            <a:ext cx="253800" cy="503640"/>
          </a:xfrm>
          <a:custGeom>
            <a:avLst/>
            <a:gdLst>
              <a:gd name="textAreaLeft" fmla="*/ 0 w 253800"/>
              <a:gd name="textAreaRight" fmla="*/ 254160 w 253800"/>
              <a:gd name="textAreaTop" fmla="*/ 0 h 503640"/>
              <a:gd name="textAreaBottom" fmla="*/ 504000 h 503640"/>
            </a:gdLst>
            <a:ahLst/>
            <a:rect l="textAreaLeft" t="textAreaTop" r="textAreaRight" b="textAreaBottom"/>
            <a:pathLst>
              <a:path w="190500" h="377952">
                <a:moveTo>
                  <a:pt x="190500" y="377952"/>
                </a:moveTo>
                <a:lnTo>
                  <a:pt x="190500" y="187452"/>
                </a:lnTo>
                <a:lnTo>
                  <a:pt x="81820" y="187452"/>
                </a:lnTo>
                <a:cubicBezTo>
                  <a:pt x="83469" y="128608"/>
                  <a:pt x="131633" y="81753"/>
                  <a:pt x="190500" y="81725"/>
                </a:cubicBezTo>
                <a:lnTo>
                  <a:pt x="190500" y="0"/>
                </a:lnTo>
                <a:cubicBezTo>
                  <a:pt x="86469" y="-13"/>
                  <a:pt x="1665" y="83434"/>
                  <a:pt x="0" y="187452"/>
                </a:cubicBezTo>
                <a:lnTo>
                  <a:pt x="0" y="187452"/>
                </a:lnTo>
                <a:lnTo>
                  <a:pt x="0" y="377952"/>
                </a:lnTo>
                <a:close/>
              </a:path>
            </a:pathLst>
          </a:custGeom>
          <a:noFill/>
          <a:ln cap="sq" w="25400">
            <a:solidFill>
              <a:srgbClr val="2a7a34"/>
            </a:solidFill>
            <a:miter/>
            <a:headEnd len="med" type="oval" w="med"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4" name="标题 1"/>
          <p:cNvSpPr/>
          <p:nvPr/>
        </p:nvSpPr>
        <p:spPr>
          <a:xfrm>
            <a:off x="9515520" y="3493440"/>
            <a:ext cx="801000" cy="1589400"/>
          </a:xfrm>
          <a:custGeom>
            <a:avLst/>
            <a:gdLst>
              <a:gd name="textAreaLeft" fmla="*/ 0 w 801000"/>
              <a:gd name="textAreaRight" fmla="*/ 801360 w 801000"/>
              <a:gd name="textAreaTop" fmla="*/ 0 h 1589400"/>
              <a:gd name="textAreaBottom" fmla="*/ 1589760 h 1589400"/>
            </a:gdLst>
            <a:ahLst/>
            <a:rect l="textAreaLeft" t="textAreaTop" r="textAreaRight" b="textAreaBottom"/>
            <a:pathLst>
              <a:path w="190500" h="377952">
                <a:moveTo>
                  <a:pt x="0" y="0"/>
                </a:moveTo>
                <a:lnTo>
                  <a:pt x="0" y="190500"/>
                </a:lnTo>
                <a:lnTo>
                  <a:pt x="108680" y="190500"/>
                </a:lnTo>
                <a:cubicBezTo>
                  <a:pt x="107031" y="249344"/>
                  <a:pt x="58867" y="296199"/>
                  <a:pt x="0" y="296228"/>
                </a:cubicBezTo>
                <a:lnTo>
                  <a:pt x="0" y="377952"/>
                </a:lnTo>
                <a:cubicBezTo>
                  <a:pt x="104031" y="377965"/>
                  <a:pt x="188835" y="294518"/>
                  <a:pt x="190500" y="190500"/>
                </a:cubicBez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5" name="标题 1"/>
          <p:cNvSpPr/>
          <p:nvPr/>
        </p:nvSpPr>
        <p:spPr>
          <a:xfrm>
            <a:off x="10717560" y="3493440"/>
            <a:ext cx="801000" cy="1589400"/>
          </a:xfrm>
          <a:custGeom>
            <a:avLst/>
            <a:gdLst>
              <a:gd name="textAreaLeft" fmla="*/ 0 w 801000"/>
              <a:gd name="textAreaRight" fmla="*/ 801360 w 801000"/>
              <a:gd name="textAreaTop" fmla="*/ 0 h 1589400"/>
              <a:gd name="textAreaBottom" fmla="*/ 1589760 h 1589400"/>
            </a:gdLst>
            <a:ahLst/>
            <a:rect l="textAreaLeft" t="textAreaTop" r="textAreaRight" b="textAreaBottom"/>
            <a:pathLst>
              <a:path w="190500" h="377952">
                <a:moveTo>
                  <a:pt x="0" y="0"/>
                </a:moveTo>
                <a:lnTo>
                  <a:pt x="0" y="190500"/>
                </a:lnTo>
                <a:lnTo>
                  <a:pt x="108680" y="190500"/>
                </a:lnTo>
                <a:cubicBezTo>
                  <a:pt x="107031" y="249344"/>
                  <a:pt x="58867" y="296199"/>
                  <a:pt x="0" y="296228"/>
                </a:cubicBezTo>
                <a:lnTo>
                  <a:pt x="0" y="377952"/>
                </a:lnTo>
                <a:cubicBezTo>
                  <a:pt x="104031" y="377965"/>
                  <a:pt x="188835" y="294518"/>
                  <a:pt x="190500" y="190500"/>
                </a:cubicBezTo>
                <a:lnTo>
                  <a:pt x="190500" y="190500"/>
                </a:lnTo>
                <a:lnTo>
                  <a:pt x="190500" y="0"/>
                </a:lnTo>
                <a:close/>
              </a:path>
            </a:pathLst>
          </a:custGeom>
          <a:solidFill>
            <a:schemeClr val="bg1">
              <a:lumMod val="85000"/>
              <a:alpha val="50000"/>
            </a:schemeClr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标题 1"/>
          <p:cNvSpPr/>
          <p:nvPr/>
        </p:nvSpPr>
        <p:spPr>
          <a:xfrm>
            <a:off x="1879560" y="2149560"/>
            <a:ext cx="6251400" cy="596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Algorithm Explanation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7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8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HPA Scaling Algorithm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0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32" name="标题 1"/>
          <p:cNvCxnSpPr/>
          <p:nvPr/>
        </p:nvCxnSpPr>
        <p:spPr>
          <a:xfrm>
            <a:off x="2046240" y="3381480"/>
            <a:ext cx="7641360" cy="360"/>
          </a:xfrm>
          <a:prstGeom prst="straightConnector1">
            <a:avLst/>
          </a:prstGeom>
          <a:ln cap="sq" w="9525">
            <a:solidFill>
              <a:srgbClr val="455f51">
                <a:lumMod val="60000"/>
                <a:lumOff val="40000"/>
              </a:srgbClr>
            </a:solidFill>
            <a:miter/>
          </a:ln>
        </p:spPr>
      </p:cxnSp>
      <p:sp>
        <p:nvSpPr>
          <p:cNvPr id="533" name="标题 1"/>
          <p:cNvSpPr/>
          <p:nvPr/>
        </p:nvSpPr>
        <p:spPr>
          <a:xfrm>
            <a:off x="5143320" y="4407480"/>
            <a:ext cx="19058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Scale-down policies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Control how fast to remove Pods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4" name="标题 1"/>
          <p:cNvSpPr/>
          <p:nvPr/>
        </p:nvSpPr>
        <p:spPr>
          <a:xfrm>
            <a:off x="5137560" y="2655360"/>
            <a:ext cx="1452600" cy="145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5" name="标题 1"/>
          <p:cNvSpPr/>
          <p:nvPr/>
        </p:nvSpPr>
        <p:spPr>
          <a:xfrm>
            <a:off x="5641200" y="3126960"/>
            <a:ext cx="445320" cy="508680"/>
          </a:xfrm>
          <a:custGeom>
            <a:avLst/>
            <a:gdLst>
              <a:gd name="textAreaLeft" fmla="*/ 0 w 445320"/>
              <a:gd name="textAreaRight" fmla="*/ 445680 w 445320"/>
              <a:gd name="textAreaTop" fmla="*/ 0 h 508680"/>
              <a:gd name="textAreaBottom" fmla="*/ 509040 h 50868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6" name="标题 1"/>
          <p:cNvSpPr/>
          <p:nvPr/>
        </p:nvSpPr>
        <p:spPr>
          <a:xfrm>
            <a:off x="2046600" y="4407480"/>
            <a:ext cx="19058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Scale-up policies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Control how fast to add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Pods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7" name="标题 1"/>
          <p:cNvSpPr/>
          <p:nvPr/>
        </p:nvSpPr>
        <p:spPr>
          <a:xfrm>
            <a:off x="2046600" y="2655360"/>
            <a:ext cx="1452600" cy="145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8" name="标题 1"/>
          <p:cNvSpPr/>
          <p:nvPr/>
        </p:nvSpPr>
        <p:spPr>
          <a:xfrm>
            <a:off x="2536200" y="3126960"/>
            <a:ext cx="469440" cy="508680"/>
          </a:xfrm>
          <a:custGeom>
            <a:avLst/>
            <a:gdLst>
              <a:gd name="textAreaLeft" fmla="*/ 0 w 469440"/>
              <a:gd name="textAreaRight" fmla="*/ 469800 w 469440"/>
              <a:gd name="textAreaTop" fmla="*/ 0 h 508680"/>
              <a:gd name="textAreaBottom" fmla="*/ 509040 h 50868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9" name="标题 1"/>
          <p:cNvSpPr/>
          <p:nvPr/>
        </p:nvSpPr>
        <p:spPr>
          <a:xfrm>
            <a:off x="8239320" y="4407480"/>
            <a:ext cx="190584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Stabilization windows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200" spc="-1" strike="noStrike">
                <a:solidFill>
                  <a:srgbClr val="404040"/>
                </a:solidFill>
                <a:latin typeface="Poppins"/>
                <a:ea typeface="Poppins"/>
              </a:rPr>
              <a:t>Prevent thrashing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标题 1"/>
          <p:cNvSpPr/>
          <p:nvPr/>
        </p:nvSpPr>
        <p:spPr>
          <a:xfrm>
            <a:off x="8234640" y="2655360"/>
            <a:ext cx="1452600" cy="145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标题 1"/>
          <p:cNvSpPr/>
          <p:nvPr/>
        </p:nvSpPr>
        <p:spPr>
          <a:xfrm>
            <a:off x="8741520" y="3135240"/>
            <a:ext cx="508680" cy="492480"/>
          </a:xfrm>
          <a:custGeom>
            <a:avLst/>
            <a:gdLst>
              <a:gd name="textAreaLeft" fmla="*/ 0 w 508680"/>
              <a:gd name="textAreaRight" fmla="*/ 509040 w 508680"/>
              <a:gd name="textAreaTop" fmla="*/ 0 h 492480"/>
              <a:gd name="textAreaBottom" fmla="*/ 492840 h 49248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2" name="标题 1"/>
          <p:cNvSpPr/>
          <p:nvPr/>
        </p:nvSpPr>
        <p:spPr>
          <a:xfrm>
            <a:off x="1166400" y="1359360"/>
            <a:ext cx="984636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Configuration Options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3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4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HPA Behavior Configuration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5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6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HPA Metrics Types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1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552" name="标题 1"/>
          <p:cNvSpPr/>
          <p:nvPr/>
        </p:nvSpPr>
        <p:spPr>
          <a:xfrm>
            <a:off x="789480" y="1545480"/>
            <a:ext cx="253728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3800" spc="-1" strike="noStrike">
                <a:solidFill>
                  <a:srgbClr val="31937b"/>
                </a:solidFill>
                <a:latin typeface="poppins-bold"/>
                <a:ea typeface="poppins-bold"/>
              </a:rPr>
              <a:t>09</a:t>
            </a:r>
            <a:endParaRPr b="0" lang="en-IN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标题 1"/>
          <p:cNvSpPr/>
          <p:nvPr/>
        </p:nvSpPr>
        <p:spPr>
          <a:xfrm>
            <a:off x="10379160" y="1377720"/>
            <a:ext cx="3142800" cy="3142800"/>
          </a:xfrm>
          <a:prstGeom prst="ellipse">
            <a:avLst/>
          </a:prstGeom>
          <a:solidFill>
            <a:schemeClr val="accent1"/>
          </a:solidFill>
          <a:ln w="12700">
            <a:noFill/>
          </a:ln>
          <a:effectLst>
            <a:outerShdw algn="ctr" blurRad="762120" dir="5400000" dist="254160" kx="0" ky="0" rotWithShape="0" sx="100000" sy="100000">
              <a:srgbClr val="000000">
                <a:alpha val="3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55" name="标题 1"/>
          <p:cNvCxnSpPr/>
          <p:nvPr/>
        </p:nvCxnSpPr>
        <p:spPr>
          <a:xfrm>
            <a:off x="10914120" y="2949120"/>
            <a:ext cx="363600" cy="360"/>
          </a:xfrm>
          <a:prstGeom prst="straightConnector1">
            <a:avLst/>
          </a:prstGeom>
          <a:ln cap="sq" w="57150">
            <a:solidFill>
              <a:srgbClr val="ffffff"/>
            </a:solidFill>
            <a:miter/>
            <a:tailEnd len="med" type="triangle" w="med"/>
          </a:ln>
        </p:spPr>
      </p:cxnSp>
      <p:cxnSp>
        <p:nvCxnSpPr>
          <p:cNvPr id="556" name="标题 1"/>
          <p:cNvCxnSpPr/>
          <p:nvPr/>
        </p:nvCxnSpPr>
        <p:spPr>
          <a:xfrm>
            <a:off x="1118520" y="2949120"/>
            <a:ext cx="4816800" cy="360"/>
          </a:xfrm>
          <a:prstGeom prst="straightConnector1">
            <a:avLst/>
          </a:prstGeom>
          <a:ln cap="sq" w="10477">
            <a:solidFill>
              <a:srgbClr val="ffffff">
                <a:lumMod val="85000"/>
              </a:srgbClr>
            </a:solidFill>
            <a:miter/>
          </a:ln>
        </p:spPr>
      </p:cxnSp>
      <p:sp>
        <p:nvSpPr>
          <p:cNvPr id="557" name="标题 1"/>
          <p:cNvSpPr/>
          <p:nvPr/>
        </p:nvSpPr>
        <p:spPr>
          <a:xfrm>
            <a:off x="1042200" y="289584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2a7a34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8" name="标题 1"/>
          <p:cNvSpPr/>
          <p:nvPr/>
        </p:nvSpPr>
        <p:spPr>
          <a:xfrm>
            <a:off x="5828400" y="2895840"/>
            <a:ext cx="106560" cy="106560"/>
          </a:xfrm>
          <a:prstGeom prst="ellipse">
            <a:avLst/>
          </a:prstGeom>
          <a:solidFill>
            <a:schemeClr val="bg1"/>
          </a:solidFill>
          <a:ln cap="sq" w="13970">
            <a:solidFill>
              <a:srgbClr val="2a7a34"/>
            </a:solidFill>
            <a:miter/>
          </a:ln>
          <a:effectLst>
            <a:outerShdw algn="t" blurRad="88920" dir="5400000" dist="38160" kx="0" ky="0" rotWithShape="0" sx="100000" sy="100000">
              <a:srgbClr val="000000">
                <a:alpha val="11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tIns="37800" bIns="3780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9" name="标题 1"/>
          <p:cNvSpPr/>
          <p:nvPr/>
        </p:nvSpPr>
        <p:spPr>
          <a:xfrm>
            <a:off x="985320" y="3335760"/>
            <a:ext cx="458640" cy="496800"/>
          </a:xfrm>
          <a:custGeom>
            <a:avLst/>
            <a:gdLst>
              <a:gd name="textAreaLeft" fmla="*/ 0 w 458640"/>
              <a:gd name="textAreaRight" fmla="*/ 459000 w 458640"/>
              <a:gd name="textAreaTop" fmla="*/ 0 h 496800"/>
              <a:gd name="textAreaBottom" fmla="*/ 497160 h 49680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0" name="标题 1"/>
          <p:cNvSpPr/>
          <p:nvPr/>
        </p:nvSpPr>
        <p:spPr>
          <a:xfrm>
            <a:off x="5807160" y="3335760"/>
            <a:ext cx="434880" cy="496800"/>
          </a:xfrm>
          <a:custGeom>
            <a:avLst/>
            <a:gdLst>
              <a:gd name="textAreaLeft" fmla="*/ 0 w 434880"/>
              <a:gd name="textAreaRight" fmla="*/ 435240 w 434880"/>
              <a:gd name="textAreaTop" fmla="*/ 0 h 496800"/>
              <a:gd name="textAreaBottom" fmla="*/ 497160 h 49680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1" name="标题 1"/>
          <p:cNvSpPr/>
          <p:nvPr/>
        </p:nvSpPr>
        <p:spPr>
          <a:xfrm>
            <a:off x="966240" y="4011120"/>
            <a:ext cx="402264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CPU utilization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Most common metric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2" name="标题 1"/>
          <p:cNvSpPr/>
          <p:nvPr/>
        </p:nvSpPr>
        <p:spPr>
          <a:xfrm>
            <a:off x="5776200" y="4011120"/>
            <a:ext cx="3946320" cy="1651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Memory utilization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For memory- bound applications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3" name="标题 1"/>
          <p:cNvSpPr/>
          <p:nvPr/>
        </p:nvSpPr>
        <p:spPr>
          <a:xfrm>
            <a:off x="1028880" y="1270800"/>
            <a:ext cx="894096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Common Resource Metrics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4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5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Resource Metrics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6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7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69" name="标题 1"/>
          <p:cNvCxnSpPr/>
          <p:nvPr/>
        </p:nvCxnSpPr>
        <p:spPr>
          <a:xfrm>
            <a:off x="2250000" y="3419640"/>
            <a:ext cx="5734080" cy="360"/>
          </a:xfrm>
          <a:prstGeom prst="straightConnector1">
            <a:avLst/>
          </a:prstGeom>
          <a:ln cap="sq" w="9525">
            <a:solidFill>
              <a:srgbClr val="ffffff">
                <a:lumMod val="85000"/>
              </a:srgbClr>
            </a:solidFill>
            <a:miter/>
          </a:ln>
        </p:spPr>
      </p:cxnSp>
      <p:sp>
        <p:nvSpPr>
          <p:cNvPr id="570" name="标题 1"/>
          <p:cNvSpPr/>
          <p:nvPr/>
        </p:nvSpPr>
        <p:spPr>
          <a:xfrm>
            <a:off x="6536880" y="4343760"/>
            <a:ext cx="421956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External metrics</a:t>
            </a: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 Cloud provider metrics, third- party services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1" name="标题 1"/>
          <p:cNvSpPr/>
          <p:nvPr/>
        </p:nvSpPr>
        <p:spPr>
          <a:xfrm>
            <a:off x="6531120" y="2693160"/>
            <a:ext cx="1452600" cy="145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标题 1"/>
          <p:cNvSpPr/>
          <p:nvPr/>
        </p:nvSpPr>
        <p:spPr>
          <a:xfrm>
            <a:off x="7034400" y="3165120"/>
            <a:ext cx="445320" cy="508680"/>
          </a:xfrm>
          <a:custGeom>
            <a:avLst/>
            <a:gdLst>
              <a:gd name="textAreaLeft" fmla="*/ 0 w 445320"/>
              <a:gd name="textAreaRight" fmla="*/ 445680 w 445320"/>
              <a:gd name="textAreaTop" fmla="*/ 0 h 508680"/>
              <a:gd name="textAreaBottom" fmla="*/ 509040 h 50868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3" name="标题 1"/>
          <p:cNvSpPr/>
          <p:nvPr/>
        </p:nvSpPr>
        <p:spPr>
          <a:xfrm>
            <a:off x="1716840" y="4343760"/>
            <a:ext cx="4219560" cy="172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216000" tIns="36000" bIns="36000" anchor="t">
            <a:noAutofit/>
          </a:bodyPr>
          <a:p>
            <a:pPr>
              <a:lnSpc>
                <a:spcPct val="100000"/>
              </a:lnSpc>
            </a:pPr>
            <a:r>
              <a:rPr b="1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Application-specific metrics</a:t>
            </a: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 Requests per second, queue length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4" name="标题 1"/>
          <p:cNvSpPr/>
          <p:nvPr/>
        </p:nvSpPr>
        <p:spPr>
          <a:xfrm>
            <a:off x="1716840" y="2693160"/>
            <a:ext cx="1452600" cy="14526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标题 1"/>
          <p:cNvSpPr/>
          <p:nvPr/>
        </p:nvSpPr>
        <p:spPr>
          <a:xfrm>
            <a:off x="2206800" y="3165120"/>
            <a:ext cx="469440" cy="508680"/>
          </a:xfrm>
          <a:custGeom>
            <a:avLst/>
            <a:gdLst>
              <a:gd name="textAreaLeft" fmla="*/ 0 w 469440"/>
              <a:gd name="textAreaRight" fmla="*/ 469800 w 469440"/>
              <a:gd name="textAreaTop" fmla="*/ 0 h 508680"/>
              <a:gd name="textAreaBottom" fmla="*/ 509040 h 50868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38160" rIns="38160" tIns="38160" bIns="3816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6" name="标题 1"/>
          <p:cNvSpPr/>
          <p:nvPr/>
        </p:nvSpPr>
        <p:spPr>
          <a:xfrm>
            <a:off x="1714680" y="1308240"/>
            <a:ext cx="9044280" cy="1104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Application-Specific Metrics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Custom Metrics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9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0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2" name="标题 1"/>
          <p:cNvSpPr/>
          <p:nvPr/>
        </p:nvSpPr>
        <p:spPr>
          <a:xfrm>
            <a:off x="1351080" y="1553040"/>
            <a:ext cx="9489600" cy="10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Scaling Based on Multiple Metrics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3" name=""/>
          <p:cNvGrpSpPr/>
          <p:nvPr/>
        </p:nvGrpSpPr>
        <p:grpSpPr>
          <a:xfrm>
            <a:off x="1428480" y="3210120"/>
            <a:ext cx="913680" cy="913680"/>
            <a:chOff x="1428480" y="3210120"/>
            <a:chExt cx="913680" cy="913680"/>
          </a:xfrm>
        </p:grpSpPr>
        <p:sp>
          <p:nvSpPr>
            <p:cNvPr id="584" name="标题 1"/>
            <p:cNvSpPr/>
            <p:nvPr/>
          </p:nvSpPr>
          <p:spPr>
            <a:xfrm>
              <a:off x="1525320" y="3306960"/>
              <a:ext cx="719640" cy="719640"/>
            </a:xfrm>
            <a:prstGeom prst="ellipse">
              <a:avLst/>
            </a:prstGeom>
            <a:solidFill>
              <a:schemeClr val="accent1"/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5" name="标题 1"/>
            <p:cNvSpPr/>
            <p:nvPr/>
          </p:nvSpPr>
          <p:spPr>
            <a:xfrm>
              <a:off x="1713240" y="3480480"/>
              <a:ext cx="343800" cy="372240"/>
            </a:xfrm>
            <a:custGeom>
              <a:avLst/>
              <a:gdLst>
                <a:gd name="textAreaLeft" fmla="*/ 0 w 343800"/>
                <a:gd name="textAreaRight" fmla="*/ 344160 w 343800"/>
                <a:gd name="textAreaTop" fmla="*/ 0 h 372240"/>
                <a:gd name="textAreaBottom" fmla="*/ 372600 h 372240"/>
              </a:gdLst>
              <a:ahLst/>
              <a:rect l="textAreaLeft" t="textAreaTop" r="textAreaRight" b="textAreaBottom"/>
              <a:pathLst>
                <a:path w="1425436" h="1544091">
                  <a:moveTo>
                    <a:pt x="712625" y="111621"/>
                  </a:moveTo>
                  <a:cubicBezTo>
                    <a:pt x="784435" y="111621"/>
                    <a:pt x="851780" y="139526"/>
                    <a:pt x="902567" y="190314"/>
                  </a:cubicBezTo>
                  <a:cubicBezTo>
                    <a:pt x="953355" y="241102"/>
                    <a:pt x="981260" y="308446"/>
                    <a:pt x="981260" y="380256"/>
                  </a:cubicBezTo>
                  <a:cubicBezTo>
                    <a:pt x="981260" y="452065"/>
                    <a:pt x="953355" y="519410"/>
                    <a:pt x="902567" y="570198"/>
                  </a:cubicBezTo>
                  <a:cubicBezTo>
                    <a:pt x="851780" y="620985"/>
                    <a:pt x="784435" y="648891"/>
                    <a:pt x="712625" y="648891"/>
                  </a:cubicBezTo>
                  <a:cubicBezTo>
                    <a:pt x="640816" y="648891"/>
                    <a:pt x="573471" y="620985"/>
                    <a:pt x="522684" y="570198"/>
                  </a:cubicBezTo>
                  <a:cubicBezTo>
                    <a:pt x="472082" y="519224"/>
                    <a:pt x="444177" y="451693"/>
                    <a:pt x="444177" y="380070"/>
                  </a:cubicBezTo>
                  <a:cubicBezTo>
                    <a:pt x="444177" y="308446"/>
                    <a:pt x="472082" y="240916"/>
                    <a:pt x="522870" y="190128"/>
                  </a:cubicBezTo>
                  <a:cubicBezTo>
                    <a:pt x="573471" y="139526"/>
                    <a:pt x="641002" y="111621"/>
                    <a:pt x="712625" y="111621"/>
                  </a:cubicBezTo>
                  <a:moveTo>
                    <a:pt x="712625" y="0"/>
                  </a:moveTo>
                  <a:cubicBezTo>
                    <a:pt x="502778" y="0"/>
                    <a:pt x="332556" y="170036"/>
                    <a:pt x="332556" y="380070"/>
                  </a:cubicBezTo>
                  <a:cubicBezTo>
                    <a:pt x="332556" y="589917"/>
                    <a:pt x="502778" y="760140"/>
                    <a:pt x="712625" y="760140"/>
                  </a:cubicBezTo>
                  <a:cubicBezTo>
                    <a:pt x="922473" y="760140"/>
                    <a:pt x="1092695" y="589917"/>
                    <a:pt x="1092695" y="380070"/>
                  </a:cubicBezTo>
                  <a:cubicBezTo>
                    <a:pt x="1092881" y="170036"/>
                    <a:pt x="922659" y="0"/>
                    <a:pt x="712625" y="0"/>
                  </a:cubicBezTo>
                  <a:close/>
                  <a:moveTo>
                    <a:pt x="712625" y="943012"/>
                  </a:moveTo>
                  <a:cubicBezTo>
                    <a:pt x="813643" y="943012"/>
                    <a:pt x="903126" y="954360"/>
                    <a:pt x="978842" y="976685"/>
                  </a:cubicBezTo>
                  <a:cubicBezTo>
                    <a:pt x="1043582" y="995846"/>
                    <a:pt x="1099951" y="1023752"/>
                    <a:pt x="1146087" y="1059470"/>
                  </a:cubicBezTo>
                  <a:cubicBezTo>
                    <a:pt x="1186829" y="1091096"/>
                    <a:pt x="1220315" y="1128675"/>
                    <a:pt x="1248593" y="1174440"/>
                  </a:cubicBezTo>
                  <a:cubicBezTo>
                    <a:pt x="1273708" y="1215368"/>
                    <a:pt x="1293985" y="1261877"/>
                    <a:pt x="1310356" y="1316385"/>
                  </a:cubicBezTo>
                  <a:cubicBezTo>
                    <a:pt x="1320774" y="1350801"/>
                    <a:pt x="1306264" y="1377404"/>
                    <a:pt x="1296590" y="1390241"/>
                  </a:cubicBezTo>
                  <a:cubicBezTo>
                    <a:pt x="1276684" y="1417030"/>
                    <a:pt x="1244686" y="1432285"/>
                    <a:pt x="1208595" y="1432285"/>
                  </a:cubicBezTo>
                  <a:lnTo>
                    <a:pt x="216842" y="1432285"/>
                  </a:lnTo>
                  <a:cubicBezTo>
                    <a:pt x="180937" y="1432285"/>
                    <a:pt x="148753" y="1417030"/>
                    <a:pt x="128847" y="1390241"/>
                  </a:cubicBezTo>
                  <a:cubicBezTo>
                    <a:pt x="119359" y="1377404"/>
                    <a:pt x="104849" y="1350801"/>
                    <a:pt x="115081" y="1316385"/>
                  </a:cubicBezTo>
                  <a:cubicBezTo>
                    <a:pt x="131452" y="1261877"/>
                    <a:pt x="151543" y="1215368"/>
                    <a:pt x="176844" y="1174440"/>
                  </a:cubicBezTo>
                  <a:cubicBezTo>
                    <a:pt x="204936" y="1128675"/>
                    <a:pt x="238422" y="1090910"/>
                    <a:pt x="279350" y="1059470"/>
                  </a:cubicBezTo>
                  <a:cubicBezTo>
                    <a:pt x="325486" y="1023752"/>
                    <a:pt x="381855" y="995846"/>
                    <a:pt x="446595" y="976685"/>
                  </a:cubicBezTo>
                  <a:cubicBezTo>
                    <a:pt x="522125" y="954360"/>
                    <a:pt x="611794" y="943012"/>
                    <a:pt x="712625" y="943012"/>
                  </a:cubicBezTo>
                  <a:moveTo>
                    <a:pt x="712625" y="831391"/>
                  </a:moveTo>
                  <a:cubicBezTo>
                    <a:pt x="244561" y="831391"/>
                    <a:pt x="77501" y="1053331"/>
                    <a:pt x="8296" y="1284387"/>
                  </a:cubicBezTo>
                  <a:cubicBezTo>
                    <a:pt x="-30771" y="1414611"/>
                    <a:pt x="73037" y="1544092"/>
                    <a:pt x="216842" y="1544092"/>
                  </a:cubicBezTo>
                  <a:lnTo>
                    <a:pt x="1208595" y="1544092"/>
                  </a:lnTo>
                  <a:cubicBezTo>
                    <a:pt x="1352400" y="1544092"/>
                    <a:pt x="1456208" y="1414611"/>
                    <a:pt x="1417141" y="1284387"/>
                  </a:cubicBezTo>
                  <a:cubicBezTo>
                    <a:pt x="1347750" y="1053331"/>
                    <a:pt x="1180690" y="831391"/>
                    <a:pt x="712625" y="831391"/>
                  </a:cubicBez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6" name="标题 1"/>
            <p:cNvSpPr/>
            <p:nvPr/>
          </p:nvSpPr>
          <p:spPr>
            <a:xfrm>
              <a:off x="1428480" y="3210120"/>
              <a:ext cx="913680" cy="913680"/>
            </a:xfrm>
            <a:prstGeom prst="arc">
              <a:avLst>
                <a:gd name="adj1" fmla="val 12085454"/>
                <a:gd name="adj2" fmla="val 16423906"/>
              </a:avLst>
            </a:prstGeom>
            <a:noFill/>
            <a:ln cap="rnd" w="25400">
              <a:solidFill>
                <a:srgbClr val="2a7a3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87" name="标题 1"/>
          <p:cNvSpPr/>
          <p:nvPr/>
        </p:nvSpPr>
        <p:spPr>
          <a:xfrm>
            <a:off x="1445400" y="4296240"/>
            <a:ext cx="4196160" cy="1557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HPA can scale based on multiple metrics simultaneously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88" name=""/>
          <p:cNvGrpSpPr/>
          <p:nvPr/>
        </p:nvGrpSpPr>
        <p:grpSpPr>
          <a:xfrm>
            <a:off x="6550200" y="3206520"/>
            <a:ext cx="913680" cy="913680"/>
            <a:chOff x="6550200" y="3206520"/>
            <a:chExt cx="913680" cy="913680"/>
          </a:xfrm>
        </p:grpSpPr>
        <p:sp>
          <p:nvSpPr>
            <p:cNvPr id="589" name="标题 1"/>
            <p:cNvSpPr/>
            <p:nvPr/>
          </p:nvSpPr>
          <p:spPr>
            <a:xfrm>
              <a:off x="6647040" y="3303360"/>
              <a:ext cx="719640" cy="71964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 w="1905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0" name="标题 1"/>
            <p:cNvSpPr/>
            <p:nvPr/>
          </p:nvSpPr>
          <p:spPr>
            <a:xfrm>
              <a:off x="6820560" y="3483000"/>
              <a:ext cx="372240" cy="360360"/>
            </a:xfrm>
            <a:custGeom>
              <a:avLst/>
              <a:gdLst>
                <a:gd name="textAreaLeft" fmla="*/ 0 w 372240"/>
                <a:gd name="textAreaRight" fmla="*/ 372600 w 372240"/>
                <a:gd name="textAreaTop" fmla="*/ 0 h 360360"/>
                <a:gd name="textAreaBottom" fmla="*/ 360720 h 360360"/>
              </a:gdLst>
              <a:ahLst/>
              <a:rect l="textAreaLeft" t="textAreaTop" r="textAreaRight" b="textAreaBottom"/>
              <a:pathLst>
                <a:path w="1660735" h="1607157">
                  <a:moveTo>
                    <a:pt x="695958" y="752512"/>
                  </a:moveTo>
                  <a:lnTo>
                    <a:pt x="376349" y="752512"/>
                  </a:lnTo>
                  <a:cubicBezTo>
                    <a:pt x="276262" y="752512"/>
                    <a:pt x="181756" y="713259"/>
                    <a:pt x="110505" y="642007"/>
                  </a:cubicBezTo>
                  <a:cubicBezTo>
                    <a:pt x="39253" y="570756"/>
                    <a:pt x="0" y="476436"/>
                    <a:pt x="0" y="376349"/>
                  </a:cubicBezTo>
                  <a:cubicBezTo>
                    <a:pt x="0" y="276262"/>
                    <a:pt x="39253" y="181756"/>
                    <a:pt x="110505" y="110505"/>
                  </a:cubicBezTo>
                  <a:cubicBezTo>
                    <a:pt x="181756" y="39253"/>
                    <a:pt x="276076" y="0"/>
                    <a:pt x="376349" y="0"/>
                  </a:cubicBezTo>
                  <a:cubicBezTo>
                    <a:pt x="476436" y="0"/>
                    <a:pt x="570942" y="39253"/>
                    <a:pt x="642193" y="110505"/>
                  </a:cubicBezTo>
                  <a:cubicBezTo>
                    <a:pt x="713445" y="181756"/>
                    <a:pt x="752698" y="276076"/>
                    <a:pt x="752698" y="376349"/>
                  </a:cubicBezTo>
                  <a:lnTo>
                    <a:pt x="752698" y="695958"/>
                  </a:lnTo>
                  <a:cubicBezTo>
                    <a:pt x="752512" y="727211"/>
                    <a:pt x="727211" y="752512"/>
                    <a:pt x="695958" y="752512"/>
                  </a:cubicBezTo>
                  <a:close/>
                  <a:moveTo>
                    <a:pt x="376349" y="111621"/>
                  </a:moveTo>
                  <a:cubicBezTo>
                    <a:pt x="230498" y="111621"/>
                    <a:pt x="111621" y="230312"/>
                    <a:pt x="111621" y="376349"/>
                  </a:cubicBezTo>
                  <a:cubicBezTo>
                    <a:pt x="111621" y="522201"/>
                    <a:pt x="230312" y="641077"/>
                    <a:pt x="376349" y="641077"/>
                  </a:cubicBezTo>
                  <a:lnTo>
                    <a:pt x="641077" y="641077"/>
                  </a:lnTo>
                  <a:lnTo>
                    <a:pt x="641077" y="376349"/>
                  </a:lnTo>
                  <a:cubicBezTo>
                    <a:pt x="640891" y="230312"/>
                    <a:pt x="522201" y="111621"/>
                    <a:pt x="376349" y="111621"/>
                  </a:cubicBezTo>
                  <a:close/>
                  <a:moveTo>
                    <a:pt x="1284201" y="752512"/>
                  </a:moveTo>
                  <a:lnTo>
                    <a:pt x="964592" y="752512"/>
                  </a:lnTo>
                  <a:cubicBezTo>
                    <a:pt x="933338" y="752512"/>
                    <a:pt x="908038" y="727025"/>
                    <a:pt x="908038" y="695958"/>
                  </a:cubicBezTo>
                  <a:lnTo>
                    <a:pt x="908038" y="376349"/>
                  </a:lnTo>
                  <a:cubicBezTo>
                    <a:pt x="908038" y="276262"/>
                    <a:pt x="947291" y="181756"/>
                    <a:pt x="1018543" y="110505"/>
                  </a:cubicBezTo>
                  <a:cubicBezTo>
                    <a:pt x="1089794" y="39253"/>
                    <a:pt x="1184114" y="0"/>
                    <a:pt x="1284387" y="0"/>
                  </a:cubicBezTo>
                  <a:cubicBezTo>
                    <a:pt x="1384660" y="0"/>
                    <a:pt x="1478980" y="39253"/>
                    <a:pt x="1550231" y="110505"/>
                  </a:cubicBezTo>
                  <a:cubicBezTo>
                    <a:pt x="1621482" y="181756"/>
                    <a:pt x="1660736" y="276076"/>
                    <a:pt x="1660736" y="376349"/>
                  </a:cubicBezTo>
                  <a:cubicBezTo>
                    <a:pt x="1660736" y="476622"/>
                    <a:pt x="1621482" y="570942"/>
                    <a:pt x="1550231" y="642193"/>
                  </a:cubicBezTo>
                  <a:cubicBezTo>
                    <a:pt x="1478794" y="713259"/>
                    <a:pt x="1384288" y="752512"/>
                    <a:pt x="1284201" y="752512"/>
                  </a:cubicBezTo>
                  <a:close/>
                  <a:moveTo>
                    <a:pt x="1019659" y="640891"/>
                  </a:moveTo>
                  <a:lnTo>
                    <a:pt x="1284387" y="640891"/>
                  </a:lnTo>
                  <a:cubicBezTo>
                    <a:pt x="1430238" y="640891"/>
                    <a:pt x="1549115" y="522201"/>
                    <a:pt x="1549115" y="376163"/>
                  </a:cubicBezTo>
                  <a:cubicBezTo>
                    <a:pt x="1549115" y="230312"/>
                    <a:pt x="1430424" y="111435"/>
                    <a:pt x="1284387" y="111435"/>
                  </a:cubicBezTo>
                  <a:cubicBezTo>
                    <a:pt x="1138349" y="111435"/>
                    <a:pt x="1019659" y="230125"/>
                    <a:pt x="1019659" y="376163"/>
                  </a:cubicBezTo>
                  <a:lnTo>
                    <a:pt x="1019659" y="640891"/>
                  </a:lnTo>
                  <a:close/>
                  <a:moveTo>
                    <a:pt x="376349" y="1607158"/>
                  </a:moveTo>
                  <a:cubicBezTo>
                    <a:pt x="276262" y="1607158"/>
                    <a:pt x="181756" y="1567904"/>
                    <a:pt x="110505" y="1496653"/>
                  </a:cubicBezTo>
                  <a:cubicBezTo>
                    <a:pt x="39253" y="1425401"/>
                    <a:pt x="0" y="1330896"/>
                    <a:pt x="0" y="1230809"/>
                  </a:cubicBezTo>
                  <a:cubicBezTo>
                    <a:pt x="0" y="1130722"/>
                    <a:pt x="39253" y="1036216"/>
                    <a:pt x="110505" y="964964"/>
                  </a:cubicBezTo>
                  <a:cubicBezTo>
                    <a:pt x="181756" y="893713"/>
                    <a:pt x="276076" y="854459"/>
                    <a:pt x="376349" y="854459"/>
                  </a:cubicBezTo>
                  <a:lnTo>
                    <a:pt x="695958" y="854459"/>
                  </a:lnTo>
                  <a:cubicBezTo>
                    <a:pt x="727211" y="854459"/>
                    <a:pt x="752512" y="879760"/>
                    <a:pt x="752512" y="911014"/>
                  </a:cubicBezTo>
                  <a:lnTo>
                    <a:pt x="752512" y="1230623"/>
                  </a:lnTo>
                  <a:cubicBezTo>
                    <a:pt x="752512" y="1330709"/>
                    <a:pt x="713259" y="1425215"/>
                    <a:pt x="642007" y="1496467"/>
                  </a:cubicBezTo>
                  <a:cubicBezTo>
                    <a:pt x="570756" y="1567718"/>
                    <a:pt x="476436" y="1607158"/>
                    <a:pt x="376349" y="1607158"/>
                  </a:cubicBezTo>
                  <a:close/>
                  <a:moveTo>
                    <a:pt x="376349" y="966267"/>
                  </a:moveTo>
                  <a:cubicBezTo>
                    <a:pt x="230312" y="966267"/>
                    <a:pt x="111621" y="1084957"/>
                    <a:pt x="111621" y="1230809"/>
                  </a:cubicBezTo>
                  <a:cubicBezTo>
                    <a:pt x="111621" y="1376660"/>
                    <a:pt x="230312" y="1495537"/>
                    <a:pt x="376349" y="1495537"/>
                  </a:cubicBezTo>
                  <a:cubicBezTo>
                    <a:pt x="522201" y="1495537"/>
                    <a:pt x="641077" y="1376846"/>
                    <a:pt x="641077" y="1230809"/>
                  </a:cubicBezTo>
                  <a:lnTo>
                    <a:pt x="641077" y="966267"/>
                  </a:lnTo>
                  <a:lnTo>
                    <a:pt x="376349" y="966267"/>
                  </a:lnTo>
                  <a:close/>
                  <a:moveTo>
                    <a:pt x="1284201" y="1607158"/>
                  </a:moveTo>
                  <a:cubicBezTo>
                    <a:pt x="1184114" y="1607158"/>
                    <a:pt x="1089608" y="1567904"/>
                    <a:pt x="1018357" y="1496653"/>
                  </a:cubicBezTo>
                  <a:cubicBezTo>
                    <a:pt x="947105" y="1425401"/>
                    <a:pt x="907852" y="1331082"/>
                    <a:pt x="907852" y="1230809"/>
                  </a:cubicBezTo>
                  <a:lnTo>
                    <a:pt x="907852" y="911200"/>
                  </a:lnTo>
                  <a:cubicBezTo>
                    <a:pt x="907852" y="879946"/>
                    <a:pt x="933152" y="854646"/>
                    <a:pt x="964406" y="854646"/>
                  </a:cubicBezTo>
                  <a:lnTo>
                    <a:pt x="1284015" y="854646"/>
                  </a:lnTo>
                  <a:cubicBezTo>
                    <a:pt x="1384102" y="854646"/>
                    <a:pt x="1478607" y="893899"/>
                    <a:pt x="1549859" y="965150"/>
                  </a:cubicBezTo>
                  <a:cubicBezTo>
                    <a:pt x="1621110" y="1036402"/>
                    <a:pt x="1660364" y="1130722"/>
                    <a:pt x="1660364" y="1230995"/>
                  </a:cubicBezTo>
                  <a:cubicBezTo>
                    <a:pt x="1660364" y="1331268"/>
                    <a:pt x="1621296" y="1425401"/>
                    <a:pt x="1550045" y="1496653"/>
                  </a:cubicBezTo>
                  <a:cubicBezTo>
                    <a:pt x="1478794" y="1567904"/>
                    <a:pt x="1384288" y="1607158"/>
                    <a:pt x="1284201" y="1607158"/>
                  </a:cubicBezTo>
                  <a:close/>
                  <a:moveTo>
                    <a:pt x="1019659" y="966267"/>
                  </a:moveTo>
                  <a:lnTo>
                    <a:pt x="1019659" y="1230995"/>
                  </a:lnTo>
                  <a:cubicBezTo>
                    <a:pt x="1019659" y="1376846"/>
                    <a:pt x="1138349" y="1495723"/>
                    <a:pt x="1284387" y="1495723"/>
                  </a:cubicBezTo>
                  <a:cubicBezTo>
                    <a:pt x="1430424" y="1495723"/>
                    <a:pt x="1549115" y="1377032"/>
                    <a:pt x="1549115" y="1230995"/>
                  </a:cubicBezTo>
                  <a:cubicBezTo>
                    <a:pt x="1549115" y="1084957"/>
                    <a:pt x="1430424" y="966267"/>
                    <a:pt x="1284387" y="966267"/>
                  </a:cubicBezTo>
                  <a:lnTo>
                    <a:pt x="1019659" y="966267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1" name="标题 1"/>
            <p:cNvSpPr/>
            <p:nvPr/>
          </p:nvSpPr>
          <p:spPr>
            <a:xfrm>
              <a:off x="6550200" y="3206520"/>
              <a:ext cx="913680" cy="913680"/>
            </a:xfrm>
            <a:prstGeom prst="arc">
              <a:avLst>
                <a:gd name="adj1" fmla="val 12085454"/>
                <a:gd name="adj2" fmla="val 16423906"/>
              </a:avLst>
            </a:prstGeom>
            <a:noFill/>
            <a:ln cap="rnd" w="25400">
              <a:solidFill>
                <a:srgbClr val="2a7a34">
                  <a:lumMod val="40000"/>
                  <a:lumOff val="60000"/>
                </a:srgbClr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anchor="ctr">
              <a:noAutofit/>
            </a:bodyPr>
            <a:p>
              <a:pPr algn="ctr">
                <a:lnSpc>
                  <a:spcPct val="100000"/>
                </a:lnSpc>
              </a:pPr>
              <a:endParaRPr b="0" lang="en-IN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592" name="标题 1"/>
          <p:cNvSpPr/>
          <p:nvPr/>
        </p:nvSpPr>
        <p:spPr>
          <a:xfrm>
            <a:off x="6554880" y="4299840"/>
            <a:ext cx="4221720" cy="155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Uses the highest calculated replica count from all metrics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Multiple Metrics Support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5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标题 1"/>
          <p:cNvSpPr/>
          <p:nvPr/>
        </p:nvSpPr>
        <p:spPr>
          <a:xfrm flipH="1">
            <a:off x="5651640" y="3409560"/>
            <a:ext cx="2823120" cy="1343160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cap="sq" w="22225">
            <a:solidFill>
              <a:srgbClr val="2a7a34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标题 1"/>
          <p:cNvSpPr/>
          <p:nvPr/>
        </p:nvSpPr>
        <p:spPr>
          <a:xfrm flipH="1" flipV="1" rot="10800000">
            <a:off x="749520" y="1446120"/>
            <a:ext cx="4529880" cy="4789440"/>
          </a:xfrm>
          <a:prstGeom prst="snip1Rect">
            <a:avLst>
              <a:gd name="adj" fmla="val 16667"/>
            </a:avLst>
          </a:prstGeom>
          <a:solidFill>
            <a:schemeClr val="accent1"/>
          </a:solidFill>
          <a:ln w="1416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6" name="标题 1"/>
          <p:cNvSpPr/>
          <p:nvPr/>
        </p:nvSpPr>
        <p:spPr>
          <a:xfrm flipH="1">
            <a:off x="5651640" y="4873680"/>
            <a:ext cx="2823120" cy="1343160"/>
          </a:xfrm>
          <a:prstGeom prst="rect">
            <a:avLst/>
          </a:prstGeom>
          <a:solidFill>
            <a:schemeClr val="bg1"/>
          </a:solidFill>
          <a:ln cap="sq" w="22225">
            <a:solidFill>
              <a:srgbClr val="2a7a34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标题 1"/>
          <p:cNvSpPr/>
          <p:nvPr/>
        </p:nvSpPr>
        <p:spPr>
          <a:xfrm flipV="1">
            <a:off x="8695440" y="1944360"/>
            <a:ext cx="2823120" cy="1343160"/>
          </a:xfrm>
          <a:prstGeom prst="snip1Rect">
            <a:avLst>
              <a:gd name="adj" fmla="val 120"/>
            </a:avLst>
          </a:prstGeom>
          <a:solidFill>
            <a:schemeClr val="bg1"/>
          </a:solidFill>
          <a:ln cap="sq" w="22225">
            <a:solidFill>
              <a:srgbClr val="2a7a34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标题 1"/>
          <p:cNvSpPr/>
          <p:nvPr/>
        </p:nvSpPr>
        <p:spPr>
          <a:xfrm>
            <a:off x="981000" y="3944880"/>
            <a:ext cx="4067640" cy="199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Key Benefits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49" name="标题 1"/>
          <p:cNvCxnSpPr/>
          <p:nvPr/>
        </p:nvCxnSpPr>
        <p:spPr>
          <a:xfrm flipH="1">
            <a:off x="989640" y="3590640"/>
            <a:ext cx="364680" cy="360"/>
          </a:xfrm>
          <a:prstGeom prst="straightConnector1">
            <a:avLst/>
          </a:prstGeom>
          <a:ln cap="sq" w="28575">
            <a:solidFill>
              <a:srgbClr val="ffffff">
                <a:alpha val="35000"/>
              </a:srgbClr>
            </a:solidFill>
            <a:miter/>
          </a:ln>
        </p:spPr>
      </p:cxnSp>
      <p:sp>
        <p:nvSpPr>
          <p:cNvPr id="50" name="标题 1"/>
          <p:cNvSpPr/>
          <p:nvPr/>
        </p:nvSpPr>
        <p:spPr>
          <a:xfrm>
            <a:off x="6607800" y="3844080"/>
            <a:ext cx="1663200" cy="434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en-US" sz="950" spc="-1" strike="noStrike">
                <a:solidFill>
                  <a:srgbClr val="262626"/>
                </a:solidFill>
                <a:latin typeface="Poppins"/>
                <a:ea typeface="Poppins"/>
              </a:rPr>
              <a:t>Zero Downtime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50" spc="-1" strike="noStrike">
                <a:solidFill>
                  <a:srgbClr val="262626"/>
                </a:solidFill>
                <a:latin typeface="Poppins"/>
                <a:ea typeface="Poppins"/>
              </a:rPr>
              <a:t>Maintain service availability during updates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1" name="标题 1"/>
          <p:cNvCxnSpPr/>
          <p:nvPr/>
        </p:nvCxnSpPr>
        <p:spPr>
          <a:xfrm>
            <a:off x="6648840" y="3727440"/>
            <a:ext cx="371880" cy="360"/>
          </a:xfrm>
          <a:prstGeom prst="straightConnector1">
            <a:avLst/>
          </a:prstGeom>
          <a:ln cap="sq" w="19050">
            <a:solidFill>
              <a:srgbClr val="000000">
                <a:lumMod val="85000"/>
                <a:lumOff val="15000"/>
              </a:srgbClr>
            </a:solidFill>
            <a:miter/>
          </a:ln>
        </p:spPr>
      </p:cxnSp>
      <p:sp>
        <p:nvSpPr>
          <p:cNvPr id="52" name="标题 1"/>
          <p:cNvSpPr/>
          <p:nvPr/>
        </p:nvSpPr>
        <p:spPr>
          <a:xfrm>
            <a:off x="5974920" y="3917880"/>
            <a:ext cx="288720" cy="288720"/>
          </a:xfrm>
          <a:custGeom>
            <a:avLst/>
            <a:gdLst>
              <a:gd name="textAreaLeft" fmla="*/ 0 w 288720"/>
              <a:gd name="textAreaRight" fmla="*/ 289080 w 288720"/>
              <a:gd name="textAreaTop" fmla="*/ 0 h 288720"/>
              <a:gd name="textAreaBottom" fmla="*/ 289080 h 28872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标题 1"/>
          <p:cNvSpPr/>
          <p:nvPr/>
        </p:nvSpPr>
        <p:spPr>
          <a:xfrm>
            <a:off x="5811480" y="3754800"/>
            <a:ext cx="615600" cy="615600"/>
          </a:xfrm>
          <a:prstGeom prst="ellipse">
            <a:avLst/>
          </a:prstGeom>
          <a:noFill/>
          <a:ln cap="sq" w="22225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标题 1"/>
          <p:cNvSpPr/>
          <p:nvPr/>
        </p:nvSpPr>
        <p:spPr>
          <a:xfrm>
            <a:off x="6607800" y="5326560"/>
            <a:ext cx="1663200" cy="4132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en-US" sz="900" spc="-1" strike="noStrike">
                <a:solidFill>
                  <a:srgbClr val="262626"/>
                </a:solidFill>
                <a:latin typeface="Poppins"/>
                <a:ea typeface="Poppins"/>
              </a:rPr>
              <a:t>Performance Validation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00" spc="-1" strike="noStrike">
                <a:solidFill>
                  <a:srgbClr val="262626"/>
                </a:solidFill>
                <a:latin typeface="Poppins"/>
                <a:ea typeface="Poppins"/>
              </a:rPr>
              <a:t>Test new versions under real traffic</a:t>
            </a:r>
            <a:endParaRPr b="0" lang="en-IN" sz="9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5" name="标题 1"/>
          <p:cNvCxnSpPr/>
          <p:nvPr/>
        </p:nvCxnSpPr>
        <p:spPr>
          <a:xfrm>
            <a:off x="6664680" y="5159160"/>
            <a:ext cx="371880" cy="360"/>
          </a:xfrm>
          <a:prstGeom prst="straightConnector1">
            <a:avLst/>
          </a:prstGeom>
          <a:ln cap="sq" w="19050">
            <a:solidFill>
              <a:srgbClr val="000000">
                <a:lumMod val="85000"/>
                <a:lumOff val="15000"/>
              </a:srgbClr>
            </a:solidFill>
            <a:miter/>
          </a:ln>
        </p:spPr>
      </p:cxnSp>
      <p:sp>
        <p:nvSpPr>
          <p:cNvPr id="56" name="标题 1"/>
          <p:cNvSpPr/>
          <p:nvPr/>
        </p:nvSpPr>
        <p:spPr>
          <a:xfrm>
            <a:off x="5974920" y="5395680"/>
            <a:ext cx="288720" cy="261720"/>
          </a:xfrm>
          <a:custGeom>
            <a:avLst/>
            <a:gdLst>
              <a:gd name="textAreaLeft" fmla="*/ 0 w 288720"/>
              <a:gd name="textAreaRight" fmla="*/ 289080 w 288720"/>
              <a:gd name="textAreaTop" fmla="*/ 0 h 261720"/>
              <a:gd name="textAreaBottom" fmla="*/ 262080 h 26172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" name="标题 1"/>
          <p:cNvSpPr/>
          <p:nvPr/>
        </p:nvSpPr>
        <p:spPr>
          <a:xfrm>
            <a:off x="5811480" y="5218920"/>
            <a:ext cx="615600" cy="615600"/>
          </a:xfrm>
          <a:prstGeom prst="ellipse">
            <a:avLst/>
          </a:prstGeom>
          <a:noFill/>
          <a:ln cap="sq" w="22225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标题 1"/>
          <p:cNvSpPr/>
          <p:nvPr/>
        </p:nvSpPr>
        <p:spPr>
          <a:xfrm>
            <a:off x="9636120" y="2354400"/>
            <a:ext cx="1663200" cy="434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en-US" sz="950" spc="-1" strike="noStrike">
                <a:solidFill>
                  <a:srgbClr val="262626"/>
                </a:solidFill>
                <a:latin typeface="Poppins"/>
                <a:ea typeface="Poppins"/>
              </a:rPr>
              <a:t>Quick Recovery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50" spc="-1" strike="noStrike">
                <a:solidFill>
                  <a:srgbClr val="262626"/>
                </a:solidFill>
                <a:latin typeface="Poppins"/>
                <a:ea typeface="Poppins"/>
              </a:rPr>
              <a:t>Rapidly revert to previous versions if issues arise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59" name="标题 1"/>
          <p:cNvCxnSpPr/>
          <p:nvPr/>
        </p:nvCxnSpPr>
        <p:spPr>
          <a:xfrm>
            <a:off x="9732960" y="2252520"/>
            <a:ext cx="371880" cy="360"/>
          </a:xfrm>
          <a:prstGeom prst="straightConnector1">
            <a:avLst/>
          </a:prstGeom>
          <a:ln cap="sq" w="19050">
            <a:solidFill>
              <a:srgbClr val="000000">
                <a:lumMod val="85000"/>
                <a:lumOff val="15000"/>
              </a:srgbClr>
            </a:solidFill>
            <a:miter/>
          </a:ln>
        </p:spPr>
      </p:cxnSp>
      <p:sp>
        <p:nvSpPr>
          <p:cNvPr id="60" name="标题 1"/>
          <p:cNvSpPr/>
          <p:nvPr/>
        </p:nvSpPr>
        <p:spPr>
          <a:xfrm>
            <a:off x="9027360" y="2485440"/>
            <a:ext cx="288720" cy="267120"/>
          </a:xfrm>
          <a:custGeom>
            <a:avLst/>
            <a:gdLst>
              <a:gd name="textAreaLeft" fmla="*/ 0 w 288720"/>
              <a:gd name="textAreaRight" fmla="*/ 289080 w 288720"/>
              <a:gd name="textAreaTop" fmla="*/ 0 h 267120"/>
              <a:gd name="textAreaBottom" fmla="*/ 267480 h 26712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" name="标题 1"/>
          <p:cNvSpPr/>
          <p:nvPr/>
        </p:nvSpPr>
        <p:spPr>
          <a:xfrm>
            <a:off x="8863920" y="2311200"/>
            <a:ext cx="615600" cy="615600"/>
          </a:xfrm>
          <a:prstGeom prst="ellipse">
            <a:avLst/>
          </a:prstGeom>
          <a:noFill/>
          <a:ln cap="sq" w="22225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标题 1"/>
          <p:cNvSpPr/>
          <p:nvPr/>
        </p:nvSpPr>
        <p:spPr>
          <a:xfrm flipH="1">
            <a:off x="5651640" y="1945440"/>
            <a:ext cx="2823120" cy="1343160"/>
          </a:xfrm>
          <a:prstGeom prst="snip1Rect">
            <a:avLst>
              <a:gd name="adj" fmla="val 27343"/>
            </a:avLst>
          </a:prstGeom>
          <a:solidFill>
            <a:schemeClr val="bg1"/>
          </a:solidFill>
          <a:ln cap="sq" w="22225">
            <a:solidFill>
              <a:srgbClr val="2a7a34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标题 1"/>
          <p:cNvSpPr/>
          <p:nvPr/>
        </p:nvSpPr>
        <p:spPr>
          <a:xfrm>
            <a:off x="6607800" y="2354400"/>
            <a:ext cx="1663200" cy="434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en-US" sz="950" spc="-1" strike="noStrike">
                <a:solidFill>
                  <a:srgbClr val="262626"/>
                </a:solidFill>
                <a:latin typeface="Poppins"/>
                <a:ea typeface="Poppins"/>
              </a:rPr>
              <a:t>Risk Mitigation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50" spc="-1" strike="noStrike">
                <a:solidFill>
                  <a:srgbClr val="262626"/>
                </a:solidFill>
                <a:latin typeface="Poppins"/>
                <a:ea typeface="Poppins"/>
              </a:rPr>
              <a:t>Minimize impact of faulty deployments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4" name="标题 1"/>
          <p:cNvCxnSpPr/>
          <p:nvPr/>
        </p:nvCxnSpPr>
        <p:spPr>
          <a:xfrm>
            <a:off x="6661080" y="2248560"/>
            <a:ext cx="371880" cy="360"/>
          </a:xfrm>
          <a:prstGeom prst="straightConnector1">
            <a:avLst/>
          </a:prstGeom>
          <a:ln cap="sq" w="19050">
            <a:solidFill>
              <a:srgbClr val="000000">
                <a:lumMod val="85000"/>
                <a:lumOff val="15000"/>
              </a:srgbClr>
            </a:solidFill>
            <a:miter/>
          </a:ln>
        </p:spPr>
      </p:cxnSp>
      <p:sp>
        <p:nvSpPr>
          <p:cNvPr id="65" name="标题 1"/>
          <p:cNvSpPr/>
          <p:nvPr/>
        </p:nvSpPr>
        <p:spPr>
          <a:xfrm>
            <a:off x="5792400" y="2307240"/>
            <a:ext cx="615600" cy="615600"/>
          </a:xfrm>
          <a:prstGeom prst="ellipse">
            <a:avLst/>
          </a:prstGeom>
          <a:noFill/>
          <a:ln cap="sq" w="22225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标题 1"/>
          <p:cNvSpPr/>
          <p:nvPr/>
        </p:nvSpPr>
        <p:spPr>
          <a:xfrm>
            <a:off x="5950080" y="2473560"/>
            <a:ext cx="300240" cy="282960"/>
          </a:xfrm>
          <a:custGeom>
            <a:avLst/>
            <a:gdLst>
              <a:gd name="textAreaLeft" fmla="*/ 0 w 300240"/>
              <a:gd name="textAreaRight" fmla="*/ 300600 w 300240"/>
              <a:gd name="textAreaTop" fmla="*/ 0 h 282960"/>
              <a:gd name="textAreaBottom" fmla="*/ 283320 h 282960"/>
            </a:gdLst>
            <a:ahLst/>
            <a:rect l="textAreaLeft" t="textAreaTop" r="textAreaRight" b="textAreaBottom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标题 1"/>
          <p:cNvSpPr/>
          <p:nvPr/>
        </p:nvSpPr>
        <p:spPr>
          <a:xfrm flipH="1">
            <a:off x="8695440" y="3409560"/>
            <a:ext cx="2823120" cy="1343160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 cap="sq" w="22225">
            <a:solidFill>
              <a:srgbClr val="2a7a34">
                <a:lumMod val="60000"/>
                <a:lumOff val="4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标题 1"/>
          <p:cNvSpPr/>
          <p:nvPr/>
        </p:nvSpPr>
        <p:spPr>
          <a:xfrm>
            <a:off x="9636120" y="3844080"/>
            <a:ext cx="1663200" cy="434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r>
              <a:rPr b="1" lang="en-US" sz="950" spc="-1" strike="noStrike">
                <a:solidFill>
                  <a:srgbClr val="262626"/>
                </a:solidFill>
                <a:latin typeface="Poppins"/>
                <a:ea typeface="Poppins"/>
              </a:rPr>
              <a:t>Compliance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950" spc="-1" strike="noStrike">
                <a:solidFill>
                  <a:srgbClr val="262626"/>
                </a:solidFill>
                <a:latin typeface="Poppins"/>
                <a:ea typeface="Poppins"/>
              </a:rPr>
              <a:t>Meet SLA requirements for high- availability services</a:t>
            </a:r>
            <a:endParaRPr b="0" lang="en-IN" sz="95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9" name="标题 1"/>
          <p:cNvCxnSpPr/>
          <p:nvPr/>
        </p:nvCxnSpPr>
        <p:spPr>
          <a:xfrm>
            <a:off x="9664920" y="3764880"/>
            <a:ext cx="371880" cy="360"/>
          </a:xfrm>
          <a:prstGeom prst="straightConnector1">
            <a:avLst/>
          </a:prstGeom>
          <a:ln cap="sq" w="19050">
            <a:solidFill>
              <a:srgbClr val="000000">
                <a:lumMod val="85000"/>
                <a:lumOff val="15000"/>
              </a:srgbClr>
            </a:solidFill>
            <a:miter/>
          </a:ln>
        </p:spPr>
      </p:cxnSp>
      <p:sp>
        <p:nvSpPr>
          <p:cNvPr id="70" name="标题 1"/>
          <p:cNvSpPr/>
          <p:nvPr/>
        </p:nvSpPr>
        <p:spPr>
          <a:xfrm>
            <a:off x="8827560" y="3791880"/>
            <a:ext cx="615600" cy="615600"/>
          </a:xfrm>
          <a:prstGeom prst="ellipse">
            <a:avLst/>
          </a:prstGeom>
          <a:noFill/>
          <a:ln cap="sq" w="22225">
            <a:solidFill>
              <a:srgbClr val="000000">
                <a:lumMod val="85000"/>
                <a:lumOff val="15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标题 1"/>
          <p:cNvSpPr/>
          <p:nvPr/>
        </p:nvSpPr>
        <p:spPr>
          <a:xfrm>
            <a:off x="8974080" y="3938400"/>
            <a:ext cx="322560" cy="322560"/>
          </a:xfrm>
          <a:custGeom>
            <a:avLst/>
            <a:gdLst>
              <a:gd name="textAreaLeft" fmla="*/ 0 w 322560"/>
              <a:gd name="textAreaRight" fmla="*/ 322920 w 322560"/>
              <a:gd name="textAreaTop" fmla="*/ 0 h 322560"/>
              <a:gd name="textAreaBottom" fmla="*/ 322920 h 32256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Benefits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Vertical Pod Autoscaler (VPA)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00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601" name="标题 1"/>
          <p:cNvSpPr/>
          <p:nvPr/>
        </p:nvSpPr>
        <p:spPr>
          <a:xfrm>
            <a:off x="789480" y="1545480"/>
            <a:ext cx="237240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3800" spc="-1" strike="noStrike">
                <a:solidFill>
                  <a:srgbClr val="31937b"/>
                </a:solidFill>
                <a:latin typeface="poppins-bold"/>
                <a:ea typeface="poppins-bold"/>
              </a:rPr>
              <a:t>10</a:t>
            </a:r>
            <a:endParaRPr b="0" lang="en-IN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3" name="标题 1"/>
          <p:cNvSpPr/>
          <p:nvPr/>
        </p:nvSpPr>
        <p:spPr>
          <a:xfrm>
            <a:off x="1909440" y="2678400"/>
            <a:ext cx="1581840" cy="1581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4" name="标题 1"/>
          <p:cNvSpPr/>
          <p:nvPr/>
        </p:nvSpPr>
        <p:spPr>
          <a:xfrm>
            <a:off x="1909440" y="4449240"/>
            <a:ext cx="2138400" cy="17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Analyzes historical resource usage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5" name="标题 1"/>
          <p:cNvSpPr/>
          <p:nvPr/>
        </p:nvSpPr>
        <p:spPr>
          <a:xfrm>
            <a:off x="4318920" y="2678400"/>
            <a:ext cx="1581840" cy="1581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6" name="标题 1"/>
          <p:cNvSpPr/>
          <p:nvPr/>
        </p:nvSpPr>
        <p:spPr>
          <a:xfrm>
            <a:off x="4318920" y="4449240"/>
            <a:ext cx="2138400" cy="17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Recommends optimal CPU and memory requests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7" name="标题 1"/>
          <p:cNvSpPr/>
          <p:nvPr/>
        </p:nvSpPr>
        <p:spPr>
          <a:xfrm>
            <a:off x="6728400" y="2678400"/>
            <a:ext cx="1581840" cy="1581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8" name="标题 1"/>
          <p:cNvSpPr/>
          <p:nvPr/>
        </p:nvSpPr>
        <p:spPr>
          <a:xfrm>
            <a:off x="6728400" y="4449240"/>
            <a:ext cx="2138400" cy="17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Can automatically update running Pods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9" name="标题 1"/>
          <p:cNvSpPr/>
          <p:nvPr/>
        </p:nvSpPr>
        <p:spPr>
          <a:xfrm>
            <a:off x="9137880" y="2678400"/>
            <a:ext cx="1581840" cy="158184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0" name="标题 1"/>
          <p:cNvSpPr/>
          <p:nvPr/>
        </p:nvSpPr>
        <p:spPr>
          <a:xfrm>
            <a:off x="9137880" y="4449240"/>
            <a:ext cx="2138400" cy="1797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404040"/>
                </a:solidFill>
                <a:latin typeface="Poppins"/>
                <a:ea typeface="Poppins"/>
              </a:rPr>
              <a:t>Prevents resource waste and under- provisioning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1" name="标题 1"/>
          <p:cNvSpPr/>
          <p:nvPr/>
        </p:nvSpPr>
        <p:spPr>
          <a:xfrm>
            <a:off x="3762360" y="3407040"/>
            <a:ext cx="285480" cy="28548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2" name="标题 1"/>
          <p:cNvSpPr/>
          <p:nvPr/>
        </p:nvSpPr>
        <p:spPr>
          <a:xfrm>
            <a:off x="6171840" y="3409920"/>
            <a:ext cx="285480" cy="28548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3" name="标题 1"/>
          <p:cNvSpPr/>
          <p:nvPr/>
        </p:nvSpPr>
        <p:spPr>
          <a:xfrm>
            <a:off x="8581320" y="3409920"/>
            <a:ext cx="285480" cy="285480"/>
          </a:xfrm>
          <a:prstGeom prst="chevron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w="0">
            <a:noFill/>
          </a:ln>
          <a:effectLst>
            <a:outerShdw algn="ctr" blurRad="38160" dir="5400000" dist="12600" kx="0" ky="0" rotWithShape="0" sx="100000" sy="100000">
              <a:srgbClr val="000000">
                <a:alpha val="1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4" name="标题 1"/>
          <p:cNvSpPr/>
          <p:nvPr/>
        </p:nvSpPr>
        <p:spPr>
          <a:xfrm>
            <a:off x="905400" y="1250640"/>
            <a:ext cx="500040" cy="396720"/>
          </a:xfrm>
          <a:custGeom>
            <a:avLst/>
            <a:gdLst>
              <a:gd name="textAreaLeft" fmla="*/ 0 w 500040"/>
              <a:gd name="textAreaRight" fmla="*/ 500400 w 500040"/>
              <a:gd name="textAreaTop" fmla="*/ 0 h 396720"/>
              <a:gd name="textAreaBottom" fmla="*/ 397080 h 396720"/>
            </a:gdLst>
            <a:ahLst/>
            <a:rect l="textAreaLeft" t="textAreaTop" r="textAreaRight" b="textAreaBottom"/>
            <a:pathLst>
              <a:path w="476250" h="377952">
                <a:moveTo>
                  <a:pt x="476250" y="0"/>
                </a:moveTo>
                <a:lnTo>
                  <a:pt x="476250" y="81725"/>
                </a:lnTo>
                <a:cubicBezTo>
                  <a:pt x="417383" y="81753"/>
                  <a:pt x="369219" y="128608"/>
                  <a:pt x="367570" y="187452"/>
                </a:cubicBezTo>
                <a:lnTo>
                  <a:pt x="476250" y="187452"/>
                </a:lnTo>
                <a:lnTo>
                  <a:pt x="476250" y="377952"/>
                </a:lnTo>
                <a:lnTo>
                  <a:pt x="285750" y="377952"/>
                </a:lnTo>
                <a:lnTo>
                  <a:pt x="285750" y="187452"/>
                </a:lnTo>
                <a:cubicBezTo>
                  <a:pt x="287415" y="83434"/>
                  <a:pt x="372219" y="-13"/>
                  <a:pt x="476250" y="0"/>
                </a:cubicBezTo>
                <a:close/>
                <a:moveTo>
                  <a:pt x="190500" y="0"/>
                </a:moveTo>
                <a:lnTo>
                  <a:pt x="190500" y="81725"/>
                </a:lnTo>
                <a:cubicBezTo>
                  <a:pt x="131633" y="81753"/>
                  <a:pt x="83469" y="128608"/>
                  <a:pt x="81820" y="187452"/>
                </a:cubicBezTo>
                <a:lnTo>
                  <a:pt x="190500" y="187452"/>
                </a:lnTo>
                <a:lnTo>
                  <a:pt x="190500" y="377952"/>
                </a:lnTo>
                <a:lnTo>
                  <a:pt x="0" y="377952"/>
                </a:lnTo>
                <a:lnTo>
                  <a:pt x="0" y="187452"/>
                </a:lnTo>
                <a:cubicBezTo>
                  <a:pt x="1665" y="83434"/>
                  <a:pt x="86469" y="-13"/>
                  <a:pt x="190500" y="0"/>
                </a:cubicBezTo>
                <a:close/>
              </a:path>
            </a:pathLst>
          </a:custGeom>
          <a:solidFill>
            <a:schemeClr val="accent1"/>
          </a:solidFill>
          <a:ln w="605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5" name="标题 1"/>
          <p:cNvSpPr/>
          <p:nvPr/>
        </p:nvSpPr>
        <p:spPr>
          <a:xfrm>
            <a:off x="1636200" y="1311840"/>
            <a:ext cx="9612000" cy="1360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Key Functions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6" name="标题 1"/>
          <p:cNvSpPr/>
          <p:nvPr/>
        </p:nvSpPr>
        <p:spPr>
          <a:xfrm>
            <a:off x="1625760" y="2976120"/>
            <a:ext cx="21384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OPPOSans B"/>
                <a:ea typeface="OPPOSans B"/>
              </a:rPr>
              <a:t>01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7" name="标题 1"/>
          <p:cNvSpPr/>
          <p:nvPr/>
        </p:nvSpPr>
        <p:spPr>
          <a:xfrm>
            <a:off x="4034160" y="2976120"/>
            <a:ext cx="21384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OPPOSans B"/>
                <a:ea typeface="OPPOSans B"/>
              </a:rPr>
              <a:t>02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标题 1"/>
          <p:cNvSpPr/>
          <p:nvPr/>
        </p:nvSpPr>
        <p:spPr>
          <a:xfrm>
            <a:off x="6442920" y="2976120"/>
            <a:ext cx="21384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OPPOSans B"/>
                <a:ea typeface="OPPOSans B"/>
              </a:rPr>
              <a:t>03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9" name="标题 1"/>
          <p:cNvSpPr/>
          <p:nvPr/>
        </p:nvSpPr>
        <p:spPr>
          <a:xfrm>
            <a:off x="8851320" y="2976120"/>
            <a:ext cx="2138400" cy="1061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36000" bIns="36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5200" spc="-1" strike="noStrike">
                <a:solidFill>
                  <a:srgbClr val="ffffff"/>
                </a:solidFill>
                <a:latin typeface="OPPOSans B"/>
                <a:ea typeface="OPPOSans B"/>
              </a:rPr>
              <a:t>04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0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What VPA Does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2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标题 1"/>
          <p:cNvSpPr/>
          <p:nvPr/>
        </p:nvSpPr>
        <p:spPr>
          <a:xfrm>
            <a:off x="1435680" y="2012760"/>
            <a:ext cx="2878200" cy="2111040"/>
          </a:xfrm>
          <a:custGeom>
            <a:avLst/>
            <a:gdLst>
              <a:gd name="textAreaLeft" fmla="*/ 0 w 2878200"/>
              <a:gd name="textAreaRight" fmla="*/ 2878560 w 2878200"/>
              <a:gd name="textAreaTop" fmla="*/ 0 h 2111040"/>
              <a:gd name="textAreaBottom" fmla="*/ 2111400 h 2111040"/>
            </a:gdLst>
            <a:ahLst/>
            <a:rect l="textAreaLeft" t="textAreaTop" r="textAreaRight" b="textAreaBottom"/>
            <a:pathLst>
              <a:path w="9135" h="4440">
                <a:moveTo>
                  <a:pt x="7349" y="4439"/>
                </a:moveTo>
                <a:lnTo>
                  <a:pt x="0" y="4439"/>
                </a:lnTo>
                <a:lnTo>
                  <a:pt x="1786" y="2219"/>
                </a:lnTo>
                <a:lnTo>
                  <a:pt x="0" y="0"/>
                </a:lnTo>
                <a:lnTo>
                  <a:pt x="7349" y="0"/>
                </a:lnTo>
                <a:lnTo>
                  <a:pt x="9134" y="2219"/>
                </a:lnTo>
                <a:lnTo>
                  <a:pt x="7349" y="4439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5" name="标题 1"/>
          <p:cNvSpPr/>
          <p:nvPr/>
        </p:nvSpPr>
        <p:spPr>
          <a:xfrm>
            <a:off x="2229480" y="2688840"/>
            <a:ext cx="1546920" cy="11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Off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Only provides recommendations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6" name="标题 1"/>
          <p:cNvSpPr/>
          <p:nvPr/>
        </p:nvSpPr>
        <p:spPr>
          <a:xfrm>
            <a:off x="7879320" y="2012760"/>
            <a:ext cx="2876760" cy="2111040"/>
          </a:xfrm>
          <a:custGeom>
            <a:avLst/>
            <a:gdLst>
              <a:gd name="textAreaLeft" fmla="*/ 0 w 2876760"/>
              <a:gd name="textAreaRight" fmla="*/ 2877120 w 2876760"/>
              <a:gd name="textAreaTop" fmla="*/ 0 h 2111040"/>
              <a:gd name="textAreaBottom" fmla="*/ 2111400 h 2111040"/>
            </a:gdLst>
            <a:ahLst/>
            <a:rect l="textAreaLeft" t="textAreaTop" r="textAreaRight" b="textAreaBottom"/>
            <a:pathLst>
              <a:path w="9133" h="4440">
                <a:moveTo>
                  <a:pt x="7347" y="4439"/>
                </a:moveTo>
                <a:lnTo>
                  <a:pt x="0" y="4439"/>
                </a:lnTo>
                <a:lnTo>
                  <a:pt x="1784" y="2219"/>
                </a:lnTo>
                <a:lnTo>
                  <a:pt x="0" y="0"/>
                </a:lnTo>
                <a:lnTo>
                  <a:pt x="7347" y="0"/>
                </a:lnTo>
                <a:lnTo>
                  <a:pt x="9132" y="2219"/>
                </a:lnTo>
                <a:lnTo>
                  <a:pt x="7347" y="4439"/>
                </a:lnTo>
              </a:path>
            </a:pathLst>
          </a:custGeom>
          <a:solidFill>
            <a:schemeClr val="accent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7" name="标题 1"/>
          <p:cNvSpPr/>
          <p:nvPr/>
        </p:nvSpPr>
        <p:spPr>
          <a:xfrm>
            <a:off x="8672040" y="2669760"/>
            <a:ext cx="1515240" cy="11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150" spc="-1" strike="noStrike">
                <a:solidFill>
                  <a:srgbClr val="ffffff"/>
                </a:solidFill>
                <a:latin typeface="Poppins"/>
                <a:ea typeface="Poppins"/>
              </a:rPr>
              <a:t>Auto</a:t>
            </a:r>
            <a:endParaRPr b="0" lang="en-IN" sz="115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150" spc="-1" strike="noStrike">
                <a:solidFill>
                  <a:srgbClr val="ffffff"/>
                </a:solidFill>
                <a:latin typeface="Poppins"/>
                <a:ea typeface="Poppins"/>
              </a:rPr>
              <a:t>Updates requests for running Pods (requires Pod restart)</a:t>
            </a:r>
            <a:endParaRPr b="0" lang="en-IN" sz="115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8" name="标题 1"/>
          <p:cNvSpPr/>
          <p:nvPr/>
        </p:nvSpPr>
        <p:spPr>
          <a:xfrm>
            <a:off x="4658040" y="2012760"/>
            <a:ext cx="2876760" cy="2111040"/>
          </a:xfrm>
          <a:custGeom>
            <a:avLst/>
            <a:gdLst>
              <a:gd name="textAreaLeft" fmla="*/ 0 w 2876760"/>
              <a:gd name="textAreaRight" fmla="*/ 2877120 w 2876760"/>
              <a:gd name="textAreaTop" fmla="*/ 0 h 2111040"/>
              <a:gd name="textAreaBottom" fmla="*/ 2111400 h 2111040"/>
            </a:gdLst>
            <a:ahLst/>
            <a:rect l="textAreaLeft" t="textAreaTop" r="textAreaRight" b="textAreaBottom"/>
            <a:pathLst>
              <a:path w="9133" h="4440">
                <a:moveTo>
                  <a:pt x="7348" y="4439"/>
                </a:moveTo>
                <a:lnTo>
                  <a:pt x="0" y="4439"/>
                </a:lnTo>
                <a:lnTo>
                  <a:pt x="1785" y="2219"/>
                </a:lnTo>
                <a:lnTo>
                  <a:pt x="0" y="0"/>
                </a:lnTo>
                <a:lnTo>
                  <a:pt x="7348" y="0"/>
                </a:lnTo>
                <a:lnTo>
                  <a:pt x="9132" y="2219"/>
                </a:lnTo>
                <a:lnTo>
                  <a:pt x="7348" y="4439"/>
                </a:lnTo>
              </a:path>
            </a:pathLst>
          </a:custGeom>
          <a:solidFill>
            <a:schemeClr val="accen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9" name="标题 1"/>
          <p:cNvSpPr/>
          <p:nvPr/>
        </p:nvSpPr>
        <p:spPr>
          <a:xfrm>
            <a:off x="5487480" y="2677320"/>
            <a:ext cx="1488960" cy="110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Initial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Sets requests when Pods are created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30" name="标题 1"/>
          <p:cNvCxnSpPr/>
          <p:nvPr/>
        </p:nvCxnSpPr>
        <p:spPr>
          <a:xfrm>
            <a:off x="4942800" y="4554000"/>
            <a:ext cx="2306520" cy="360"/>
          </a:xfrm>
          <a:prstGeom prst="straightConnector1">
            <a:avLst/>
          </a:prstGeom>
          <a:ln cap="sq" w="6350">
            <a:solidFill>
              <a:srgbClr val="000000">
                <a:lumMod val="50000"/>
                <a:lumOff val="50000"/>
              </a:srgbClr>
            </a:solidFill>
            <a:miter/>
          </a:ln>
        </p:spPr>
      </p:cxnSp>
      <p:sp>
        <p:nvSpPr>
          <p:cNvPr id="631" name="标题 1"/>
          <p:cNvSpPr/>
          <p:nvPr/>
        </p:nvSpPr>
        <p:spPr>
          <a:xfrm>
            <a:off x="1166400" y="4771080"/>
            <a:ext cx="984636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Different Modes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2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3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VPA Modes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4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5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7" name="标题 1"/>
          <p:cNvSpPr/>
          <p:nvPr/>
        </p:nvSpPr>
        <p:spPr>
          <a:xfrm>
            <a:off x="673200" y="1330920"/>
            <a:ext cx="10845360" cy="863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Types of Recommendations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8" name="标题 1"/>
          <p:cNvSpPr/>
          <p:nvPr/>
        </p:nvSpPr>
        <p:spPr>
          <a:xfrm>
            <a:off x="533880" y="2676240"/>
            <a:ext cx="2547000" cy="2936880"/>
          </a:xfrm>
          <a:prstGeom prst="snip1Rect">
            <a:avLst>
              <a:gd name="adj" fmla="val 26607"/>
            </a:avLst>
          </a:prstGeom>
          <a:solidFill>
            <a:schemeClr val="accent1"/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9" name="标题 1"/>
          <p:cNvSpPr/>
          <p:nvPr/>
        </p:nvSpPr>
        <p:spPr>
          <a:xfrm>
            <a:off x="771480" y="2965320"/>
            <a:ext cx="286560" cy="286560"/>
          </a:xfrm>
          <a:custGeom>
            <a:avLst/>
            <a:gdLst>
              <a:gd name="textAreaLeft" fmla="*/ 0 w 286560"/>
              <a:gd name="textAreaRight" fmla="*/ 286920 w 286560"/>
              <a:gd name="textAreaTop" fmla="*/ 0 h 286560"/>
              <a:gd name="textAreaBottom" fmla="*/ 286920 h 286560"/>
            </a:gdLst>
            <a:ahLst/>
            <a:rect l="textAreaLeft" t="textAreaTop" r="textAreaRight" b="textAreaBottom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0" name="标题 1"/>
          <p:cNvSpPr/>
          <p:nvPr/>
        </p:nvSpPr>
        <p:spPr>
          <a:xfrm>
            <a:off x="746280" y="3733560"/>
            <a:ext cx="212256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Target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Recommended resource requests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1" name="标题 1"/>
          <p:cNvSpPr/>
          <p:nvPr/>
        </p:nvSpPr>
        <p:spPr>
          <a:xfrm>
            <a:off x="3279600" y="2676240"/>
            <a:ext cx="2716920" cy="2936880"/>
          </a:xfrm>
          <a:prstGeom prst="snip1Rect">
            <a:avLst>
              <a:gd name="adj" fmla="val 26607"/>
            </a:avLst>
          </a:prstGeom>
          <a:solidFill>
            <a:schemeClr val="bg1"/>
          </a:solidFill>
          <a:ln cap="sq"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标题 1"/>
          <p:cNvSpPr/>
          <p:nvPr/>
        </p:nvSpPr>
        <p:spPr>
          <a:xfrm>
            <a:off x="3518640" y="2939040"/>
            <a:ext cx="366840" cy="339480"/>
          </a:xfrm>
          <a:custGeom>
            <a:avLst/>
            <a:gdLst>
              <a:gd name="textAreaLeft" fmla="*/ 0 w 366840"/>
              <a:gd name="textAreaRight" fmla="*/ 367200 w 366840"/>
              <a:gd name="textAreaTop" fmla="*/ 0 h 339480"/>
              <a:gd name="textAreaBottom" fmla="*/ 339840 h 339480"/>
            </a:gdLst>
            <a:ahLst/>
            <a:rect l="textAreaLeft" t="textAreaTop" r="textAreaRight" b="textAreaBottom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3" name="标题 1"/>
          <p:cNvSpPr/>
          <p:nvPr/>
        </p:nvSpPr>
        <p:spPr>
          <a:xfrm>
            <a:off x="3506040" y="3733560"/>
            <a:ext cx="226404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Lower</a:t>
            </a: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 </a:t>
            </a:r>
            <a:r>
              <a:rPr b="1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Bound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Minimum recommended resources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4" name="标题 1"/>
          <p:cNvSpPr/>
          <p:nvPr/>
        </p:nvSpPr>
        <p:spPr>
          <a:xfrm>
            <a:off x="6194880" y="2676240"/>
            <a:ext cx="2547000" cy="2936880"/>
          </a:xfrm>
          <a:prstGeom prst="snip1Rect">
            <a:avLst>
              <a:gd name="adj" fmla="val 26607"/>
            </a:avLst>
          </a:prstGeom>
          <a:solidFill>
            <a:schemeClr val="accent1"/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5" name="标题 1"/>
          <p:cNvSpPr/>
          <p:nvPr/>
        </p:nvSpPr>
        <p:spPr>
          <a:xfrm>
            <a:off x="6407280" y="2958120"/>
            <a:ext cx="286560" cy="277200"/>
          </a:xfrm>
          <a:custGeom>
            <a:avLst/>
            <a:gdLst>
              <a:gd name="textAreaLeft" fmla="*/ 0 w 286560"/>
              <a:gd name="textAreaRight" fmla="*/ 286920 w 286560"/>
              <a:gd name="textAreaTop" fmla="*/ 0 h 277200"/>
              <a:gd name="textAreaBottom" fmla="*/ 277560 h 27720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rgbClr val="ffffff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45720" rIns="45720"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6" name="标题 1"/>
          <p:cNvSpPr/>
          <p:nvPr/>
        </p:nvSpPr>
        <p:spPr>
          <a:xfrm>
            <a:off x="6407280" y="3733560"/>
            <a:ext cx="212256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Upper Bound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Maximum recommended resources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7" name="标题 1"/>
          <p:cNvSpPr/>
          <p:nvPr/>
        </p:nvSpPr>
        <p:spPr>
          <a:xfrm>
            <a:off x="8940600" y="2676240"/>
            <a:ext cx="2716920" cy="2936880"/>
          </a:xfrm>
          <a:prstGeom prst="snip1Rect">
            <a:avLst>
              <a:gd name="adj" fmla="val 26607"/>
            </a:avLst>
          </a:prstGeom>
          <a:solidFill>
            <a:schemeClr val="bg1"/>
          </a:solidFill>
          <a:ln cap="sq" w="1905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标题 1"/>
          <p:cNvSpPr/>
          <p:nvPr/>
        </p:nvSpPr>
        <p:spPr>
          <a:xfrm>
            <a:off x="9167040" y="3733560"/>
            <a:ext cx="2264040" cy="162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1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Uncapped Target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595959"/>
                </a:solidFill>
                <a:latin typeface="Poppins"/>
                <a:ea typeface="Poppins"/>
              </a:rPr>
              <a:t>Recommendation without upper limit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9" name="标题 1"/>
          <p:cNvSpPr/>
          <p:nvPr/>
        </p:nvSpPr>
        <p:spPr>
          <a:xfrm>
            <a:off x="9165240" y="2926440"/>
            <a:ext cx="359640" cy="314640"/>
          </a:xfrm>
          <a:custGeom>
            <a:avLst/>
            <a:gdLst>
              <a:gd name="textAreaLeft" fmla="*/ 0 w 359640"/>
              <a:gd name="textAreaRight" fmla="*/ 360000 w 359640"/>
              <a:gd name="textAreaTop" fmla="*/ 0 h 314640"/>
              <a:gd name="textAreaBottom" fmla="*/ 315000 h 31464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accent1"/>
          </a:solidFill>
          <a:ln w="155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0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VPA Recommendation Types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52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HPA vs VPA Comparison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5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6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57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658" name="标题 1"/>
          <p:cNvSpPr/>
          <p:nvPr/>
        </p:nvSpPr>
        <p:spPr>
          <a:xfrm>
            <a:off x="789480" y="1545480"/>
            <a:ext cx="237240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3800" spc="-1" strike="noStrike">
                <a:solidFill>
                  <a:srgbClr val="31937b"/>
                </a:solidFill>
                <a:latin typeface="poppins-bold"/>
                <a:ea typeface="poppins-bold"/>
              </a:rPr>
              <a:t>11</a:t>
            </a:r>
            <a:endParaRPr b="0" lang="en-IN" sz="13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标题 1"/>
          <p:cNvSpPr/>
          <p:nvPr/>
        </p:nvSpPr>
        <p:spPr>
          <a:xfrm rot="16200000">
            <a:off x="1380960" y="4743360"/>
            <a:ext cx="1087200" cy="1799640"/>
          </a:xfrm>
          <a:custGeom>
            <a:avLst/>
            <a:gdLst>
              <a:gd name="textAreaLeft" fmla="*/ 0 w 1087200"/>
              <a:gd name="textAreaRight" fmla="*/ 1087560 w 1087200"/>
              <a:gd name="textAreaTop" fmla="*/ 0 h 1799640"/>
              <a:gd name="textAreaBottom" fmla="*/ 1800000 h 1799640"/>
            </a:gdLst>
            <a:ahLst/>
            <a:rect l="textAreaLeft" t="textAreaTop" r="textAreaRight" b="textAreaBottom"/>
            <a:pathLst>
              <a:path w="1061168" h="1756304">
                <a:moveTo>
                  <a:pt x="1061168" y="111895"/>
                </a:moveTo>
                <a:lnTo>
                  <a:pt x="1061168" y="1644407"/>
                </a:lnTo>
                <a:cubicBezTo>
                  <a:pt x="1061168" y="1706205"/>
                  <a:pt x="1011071" y="1756302"/>
                  <a:pt x="949273" y="1756302"/>
                </a:cubicBezTo>
                <a:lnTo>
                  <a:pt x="258823" y="1756302"/>
                </a:lnTo>
                <a:lnTo>
                  <a:pt x="258823" y="1756304"/>
                </a:lnTo>
                <a:lnTo>
                  <a:pt x="258812" y="1756302"/>
                </a:lnTo>
                <a:lnTo>
                  <a:pt x="248694" y="1756302"/>
                </a:lnTo>
                <a:cubicBezTo>
                  <a:pt x="217795" y="1756302"/>
                  <a:pt x="189821" y="1743778"/>
                  <a:pt x="169572" y="1723529"/>
                </a:cubicBezTo>
                <a:lnTo>
                  <a:pt x="168233" y="1721543"/>
                </a:lnTo>
                <a:lnTo>
                  <a:pt x="167315" y="1720966"/>
                </a:lnTo>
                <a:cubicBezTo>
                  <a:pt x="143896" y="1699132"/>
                  <a:pt x="129411" y="1668969"/>
                  <a:pt x="129411" y="1635651"/>
                </a:cubicBezTo>
                <a:cubicBezTo>
                  <a:pt x="129411" y="1423369"/>
                  <a:pt x="129412" y="1211088"/>
                  <a:pt x="129412" y="998806"/>
                </a:cubicBezTo>
                <a:cubicBezTo>
                  <a:pt x="129412" y="932171"/>
                  <a:pt x="71472" y="878153"/>
                  <a:pt x="0" y="878153"/>
                </a:cubicBezTo>
                <a:cubicBezTo>
                  <a:pt x="71472" y="878153"/>
                  <a:pt x="129412" y="824135"/>
                  <a:pt x="129412" y="757500"/>
                </a:cubicBezTo>
                <a:lnTo>
                  <a:pt x="129412" y="120656"/>
                </a:lnTo>
                <a:cubicBezTo>
                  <a:pt x="129412" y="87339"/>
                  <a:pt x="143897" y="57175"/>
                  <a:pt x="167316" y="35341"/>
                </a:cubicBezTo>
                <a:lnTo>
                  <a:pt x="168227" y="34769"/>
                </a:lnTo>
                <a:lnTo>
                  <a:pt x="169572" y="32773"/>
                </a:lnTo>
                <a:cubicBezTo>
                  <a:pt x="189821" y="12524"/>
                  <a:pt x="217795" y="0"/>
                  <a:pt x="248694" y="0"/>
                </a:cubicBezTo>
                <a:lnTo>
                  <a:pt x="949273" y="0"/>
                </a:lnTo>
                <a:cubicBezTo>
                  <a:pt x="1011071" y="0"/>
                  <a:pt x="1061168" y="50097"/>
                  <a:pt x="1061168" y="111895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1" name="标题 1"/>
          <p:cNvSpPr/>
          <p:nvPr/>
        </p:nvSpPr>
        <p:spPr>
          <a:xfrm rot="16200000">
            <a:off x="4057560" y="-162720"/>
            <a:ext cx="4075920" cy="8489880"/>
          </a:xfrm>
          <a:custGeom>
            <a:avLst/>
            <a:gdLst>
              <a:gd name="textAreaLeft" fmla="*/ 0 w 4075920"/>
              <a:gd name="textAreaRight" fmla="*/ 4076280 w 4075920"/>
              <a:gd name="textAreaTop" fmla="*/ 0 h 8489880"/>
              <a:gd name="textAreaBottom" fmla="*/ 8490240 h 8489880"/>
            </a:gdLst>
            <a:ahLst/>
            <a:rect l="textAreaLeft" t="textAreaTop" r="textAreaRight" b="textAreaBottom"/>
            <a:pathLst>
              <a:path w="3251441" h="8490386">
                <a:moveTo>
                  <a:pt x="3251441" y="377222"/>
                </a:moveTo>
                <a:lnTo>
                  <a:pt x="3251441" y="1022410"/>
                </a:lnTo>
                <a:lnTo>
                  <a:pt x="3251441" y="1133033"/>
                </a:lnTo>
                <a:lnTo>
                  <a:pt x="3251441" y="7467968"/>
                </a:lnTo>
                <a:lnTo>
                  <a:pt x="3251439" y="7467988"/>
                </a:lnTo>
                <a:lnTo>
                  <a:pt x="3251439" y="8113164"/>
                </a:lnTo>
                <a:cubicBezTo>
                  <a:pt x="3251439" y="8321498"/>
                  <a:pt x="3082551" y="8490386"/>
                  <a:pt x="2874217" y="8490386"/>
                </a:cubicBezTo>
                <a:lnTo>
                  <a:pt x="748661" y="8490386"/>
                </a:lnTo>
                <a:lnTo>
                  <a:pt x="719998" y="8484600"/>
                </a:lnTo>
                <a:lnTo>
                  <a:pt x="719998" y="8490376"/>
                </a:lnTo>
                <a:cubicBezTo>
                  <a:pt x="521175" y="8490376"/>
                  <a:pt x="359998" y="8301744"/>
                  <a:pt x="359998" y="8069054"/>
                </a:cubicBezTo>
                <a:lnTo>
                  <a:pt x="359998" y="7357354"/>
                </a:lnTo>
                <a:lnTo>
                  <a:pt x="360000" y="7357354"/>
                </a:lnTo>
                <a:lnTo>
                  <a:pt x="360000" y="4666520"/>
                </a:lnTo>
                <a:cubicBezTo>
                  <a:pt x="360000" y="4433830"/>
                  <a:pt x="198823" y="4245198"/>
                  <a:pt x="0" y="4245198"/>
                </a:cubicBezTo>
                <a:cubicBezTo>
                  <a:pt x="198823" y="4245198"/>
                  <a:pt x="360000" y="4056566"/>
                  <a:pt x="360000" y="3823876"/>
                </a:cubicBezTo>
                <a:lnTo>
                  <a:pt x="360000" y="1133032"/>
                </a:lnTo>
                <a:lnTo>
                  <a:pt x="360000" y="1066520"/>
                </a:lnTo>
                <a:lnTo>
                  <a:pt x="360000" y="421332"/>
                </a:lnTo>
                <a:cubicBezTo>
                  <a:pt x="360000" y="188642"/>
                  <a:pt x="521177" y="10"/>
                  <a:pt x="720000" y="10"/>
                </a:cubicBezTo>
                <a:lnTo>
                  <a:pt x="720000" y="5787"/>
                </a:lnTo>
                <a:lnTo>
                  <a:pt x="748663" y="0"/>
                </a:lnTo>
                <a:lnTo>
                  <a:pt x="2874219" y="0"/>
                </a:lnTo>
                <a:cubicBezTo>
                  <a:pt x="3082553" y="0"/>
                  <a:pt x="3251441" y="168888"/>
                  <a:pt x="3251441" y="377222"/>
                </a:cubicBezTo>
                <a:close/>
              </a:path>
            </a:pathLst>
          </a:custGeom>
          <a:solidFill>
            <a:schemeClr val="accent1"/>
          </a:solidFill>
          <a:ln w="25400">
            <a:noFill/>
          </a:ln>
          <a:effectLst>
            <a:outerShdw algn="tl" blurRad="317520" dir="2999180" dist="190366" kx="0" ky="0" rotWithShape="0" sx="100000" sy="100000">
              <a:schemeClr val="accent1">
                <a:alpha val="2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2" name="标题 1"/>
          <p:cNvSpPr/>
          <p:nvPr/>
        </p:nvSpPr>
        <p:spPr>
          <a:xfrm rot="16200000">
            <a:off x="10485720" y="1260720"/>
            <a:ext cx="446760" cy="739440"/>
          </a:xfrm>
          <a:custGeom>
            <a:avLst/>
            <a:gdLst>
              <a:gd name="textAreaLeft" fmla="*/ 0 w 446760"/>
              <a:gd name="textAreaRight" fmla="*/ 447120 w 446760"/>
              <a:gd name="textAreaTop" fmla="*/ 0 h 739440"/>
              <a:gd name="textAreaBottom" fmla="*/ 739800 h 739440"/>
            </a:gdLst>
            <a:ahLst/>
            <a:rect l="textAreaLeft" t="textAreaTop" r="textAreaRight" b="textAreaBottom"/>
            <a:pathLst>
              <a:path w="1061168" h="1756304">
                <a:moveTo>
                  <a:pt x="1061168" y="111895"/>
                </a:moveTo>
                <a:lnTo>
                  <a:pt x="1061168" y="1644407"/>
                </a:lnTo>
                <a:cubicBezTo>
                  <a:pt x="1061168" y="1706205"/>
                  <a:pt x="1011071" y="1756302"/>
                  <a:pt x="949273" y="1756302"/>
                </a:cubicBezTo>
                <a:lnTo>
                  <a:pt x="258823" y="1756302"/>
                </a:lnTo>
                <a:lnTo>
                  <a:pt x="258823" y="1756304"/>
                </a:lnTo>
                <a:lnTo>
                  <a:pt x="258812" y="1756302"/>
                </a:lnTo>
                <a:lnTo>
                  <a:pt x="248694" y="1756302"/>
                </a:lnTo>
                <a:cubicBezTo>
                  <a:pt x="217795" y="1756302"/>
                  <a:pt x="189821" y="1743778"/>
                  <a:pt x="169572" y="1723529"/>
                </a:cubicBezTo>
                <a:lnTo>
                  <a:pt x="168233" y="1721543"/>
                </a:lnTo>
                <a:lnTo>
                  <a:pt x="167315" y="1720966"/>
                </a:lnTo>
                <a:cubicBezTo>
                  <a:pt x="143896" y="1699132"/>
                  <a:pt x="129411" y="1668969"/>
                  <a:pt x="129411" y="1635651"/>
                </a:cubicBezTo>
                <a:cubicBezTo>
                  <a:pt x="129411" y="1423369"/>
                  <a:pt x="129412" y="1211088"/>
                  <a:pt x="129412" y="998806"/>
                </a:cubicBezTo>
                <a:cubicBezTo>
                  <a:pt x="129412" y="932171"/>
                  <a:pt x="71472" y="878153"/>
                  <a:pt x="0" y="878153"/>
                </a:cubicBezTo>
                <a:cubicBezTo>
                  <a:pt x="71472" y="878153"/>
                  <a:pt x="129412" y="824135"/>
                  <a:pt x="129412" y="757500"/>
                </a:cubicBezTo>
                <a:lnTo>
                  <a:pt x="129412" y="120656"/>
                </a:lnTo>
                <a:cubicBezTo>
                  <a:pt x="129412" y="87339"/>
                  <a:pt x="143897" y="57175"/>
                  <a:pt x="167316" y="35341"/>
                </a:cubicBezTo>
                <a:lnTo>
                  <a:pt x="168227" y="34769"/>
                </a:lnTo>
                <a:lnTo>
                  <a:pt x="169572" y="32773"/>
                </a:lnTo>
                <a:cubicBezTo>
                  <a:pt x="189821" y="12524"/>
                  <a:pt x="217795" y="0"/>
                  <a:pt x="248694" y="0"/>
                </a:cubicBezTo>
                <a:lnTo>
                  <a:pt x="949273" y="0"/>
                </a:lnTo>
                <a:cubicBezTo>
                  <a:pt x="1011071" y="0"/>
                  <a:pt x="1061168" y="50097"/>
                  <a:pt x="1061168" y="111895"/>
                </a:cubicBezTo>
                <a:close/>
              </a:path>
            </a:pathLst>
          </a:custGeom>
          <a:solidFill>
            <a:schemeClr val="accent1">
              <a:lumMod val="75000"/>
              <a:alpha val="75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3" name="标题 1"/>
          <p:cNvSpPr/>
          <p:nvPr/>
        </p:nvSpPr>
        <p:spPr>
          <a:xfrm rot="16200000">
            <a:off x="-506160" y="1114560"/>
            <a:ext cx="1517760" cy="2512080"/>
          </a:xfrm>
          <a:custGeom>
            <a:avLst/>
            <a:gdLst>
              <a:gd name="textAreaLeft" fmla="*/ 0 w 1517760"/>
              <a:gd name="textAreaRight" fmla="*/ 1518120 w 1517760"/>
              <a:gd name="textAreaTop" fmla="*/ 0 h 2512080"/>
              <a:gd name="textAreaBottom" fmla="*/ 2512440 h 2512080"/>
            </a:gdLst>
            <a:ahLst/>
            <a:rect l="textAreaLeft" t="textAreaTop" r="textAreaRight" b="textAreaBottom"/>
            <a:pathLst>
              <a:path w="1061168" h="1756304">
                <a:moveTo>
                  <a:pt x="1061168" y="111895"/>
                </a:moveTo>
                <a:lnTo>
                  <a:pt x="1061168" y="1644407"/>
                </a:lnTo>
                <a:cubicBezTo>
                  <a:pt x="1061168" y="1706205"/>
                  <a:pt x="1011071" y="1756302"/>
                  <a:pt x="949273" y="1756302"/>
                </a:cubicBezTo>
                <a:lnTo>
                  <a:pt x="258823" y="1756302"/>
                </a:lnTo>
                <a:lnTo>
                  <a:pt x="258823" y="1756304"/>
                </a:lnTo>
                <a:lnTo>
                  <a:pt x="258812" y="1756302"/>
                </a:lnTo>
                <a:lnTo>
                  <a:pt x="248694" y="1756302"/>
                </a:lnTo>
                <a:cubicBezTo>
                  <a:pt x="217795" y="1756302"/>
                  <a:pt x="189821" y="1743778"/>
                  <a:pt x="169572" y="1723529"/>
                </a:cubicBezTo>
                <a:lnTo>
                  <a:pt x="168233" y="1721543"/>
                </a:lnTo>
                <a:lnTo>
                  <a:pt x="167315" y="1720966"/>
                </a:lnTo>
                <a:cubicBezTo>
                  <a:pt x="143896" y="1699132"/>
                  <a:pt x="129411" y="1668969"/>
                  <a:pt x="129411" y="1635651"/>
                </a:cubicBezTo>
                <a:cubicBezTo>
                  <a:pt x="129411" y="1423369"/>
                  <a:pt x="129412" y="1211088"/>
                  <a:pt x="129412" y="998806"/>
                </a:cubicBezTo>
                <a:cubicBezTo>
                  <a:pt x="129412" y="932171"/>
                  <a:pt x="71472" y="878153"/>
                  <a:pt x="0" y="878153"/>
                </a:cubicBezTo>
                <a:cubicBezTo>
                  <a:pt x="71472" y="878153"/>
                  <a:pt x="129412" y="824135"/>
                  <a:pt x="129412" y="757500"/>
                </a:cubicBezTo>
                <a:lnTo>
                  <a:pt x="129412" y="120656"/>
                </a:lnTo>
                <a:cubicBezTo>
                  <a:pt x="129412" y="87339"/>
                  <a:pt x="143897" y="57175"/>
                  <a:pt x="167316" y="35341"/>
                </a:cubicBezTo>
                <a:lnTo>
                  <a:pt x="168227" y="34769"/>
                </a:lnTo>
                <a:lnTo>
                  <a:pt x="169572" y="32773"/>
                </a:lnTo>
                <a:cubicBezTo>
                  <a:pt x="189821" y="12524"/>
                  <a:pt x="217795" y="0"/>
                  <a:pt x="248694" y="0"/>
                </a:cubicBezTo>
                <a:lnTo>
                  <a:pt x="949273" y="0"/>
                </a:lnTo>
                <a:cubicBezTo>
                  <a:pt x="1011071" y="0"/>
                  <a:pt x="1061168" y="50097"/>
                  <a:pt x="1061168" y="111895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  <a:alpha val="5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4" name="标题 1"/>
          <p:cNvSpPr/>
          <p:nvPr/>
        </p:nvSpPr>
        <p:spPr>
          <a:xfrm rot="16200000">
            <a:off x="10618200" y="5032080"/>
            <a:ext cx="2054880" cy="3401280"/>
          </a:xfrm>
          <a:custGeom>
            <a:avLst/>
            <a:gdLst>
              <a:gd name="textAreaLeft" fmla="*/ 0 w 2054880"/>
              <a:gd name="textAreaRight" fmla="*/ 2055240 w 2054880"/>
              <a:gd name="textAreaTop" fmla="*/ 0 h 3401280"/>
              <a:gd name="textAreaBottom" fmla="*/ 3401640 h 3401280"/>
            </a:gdLst>
            <a:ahLst/>
            <a:rect l="textAreaLeft" t="textAreaTop" r="textAreaRight" b="textAreaBottom"/>
            <a:pathLst>
              <a:path w="1061168" h="1756304">
                <a:moveTo>
                  <a:pt x="1061168" y="111895"/>
                </a:moveTo>
                <a:lnTo>
                  <a:pt x="1061168" y="1644407"/>
                </a:lnTo>
                <a:cubicBezTo>
                  <a:pt x="1061168" y="1706205"/>
                  <a:pt x="1011071" y="1756302"/>
                  <a:pt x="949273" y="1756302"/>
                </a:cubicBezTo>
                <a:lnTo>
                  <a:pt x="258823" y="1756302"/>
                </a:lnTo>
                <a:lnTo>
                  <a:pt x="258823" y="1756304"/>
                </a:lnTo>
                <a:lnTo>
                  <a:pt x="258812" y="1756302"/>
                </a:lnTo>
                <a:lnTo>
                  <a:pt x="248694" y="1756302"/>
                </a:lnTo>
                <a:cubicBezTo>
                  <a:pt x="217795" y="1756302"/>
                  <a:pt x="189821" y="1743778"/>
                  <a:pt x="169572" y="1723529"/>
                </a:cubicBezTo>
                <a:lnTo>
                  <a:pt x="168233" y="1721543"/>
                </a:lnTo>
                <a:lnTo>
                  <a:pt x="167315" y="1720966"/>
                </a:lnTo>
                <a:cubicBezTo>
                  <a:pt x="143896" y="1699132"/>
                  <a:pt x="129411" y="1668969"/>
                  <a:pt x="129411" y="1635651"/>
                </a:cubicBezTo>
                <a:cubicBezTo>
                  <a:pt x="129411" y="1423369"/>
                  <a:pt x="129412" y="1211088"/>
                  <a:pt x="129412" y="998806"/>
                </a:cubicBezTo>
                <a:cubicBezTo>
                  <a:pt x="129412" y="932171"/>
                  <a:pt x="71472" y="878153"/>
                  <a:pt x="0" y="878153"/>
                </a:cubicBezTo>
                <a:cubicBezTo>
                  <a:pt x="71472" y="878153"/>
                  <a:pt x="129412" y="824135"/>
                  <a:pt x="129412" y="757500"/>
                </a:cubicBezTo>
                <a:lnTo>
                  <a:pt x="129412" y="120656"/>
                </a:lnTo>
                <a:cubicBezTo>
                  <a:pt x="129412" y="87339"/>
                  <a:pt x="143897" y="57175"/>
                  <a:pt x="167316" y="35341"/>
                </a:cubicBezTo>
                <a:lnTo>
                  <a:pt x="168227" y="34769"/>
                </a:lnTo>
                <a:lnTo>
                  <a:pt x="169572" y="32773"/>
                </a:lnTo>
                <a:cubicBezTo>
                  <a:pt x="189821" y="12524"/>
                  <a:pt x="217795" y="0"/>
                  <a:pt x="248694" y="0"/>
                </a:cubicBezTo>
                <a:lnTo>
                  <a:pt x="949273" y="0"/>
                </a:lnTo>
                <a:cubicBezTo>
                  <a:pt x="1011071" y="0"/>
                  <a:pt x="1061168" y="50097"/>
                  <a:pt x="1061168" y="111895"/>
                </a:cubicBezTo>
                <a:close/>
              </a:path>
            </a:pathLst>
          </a:custGeom>
          <a:noFill/>
          <a:ln cap="sq" w="12700">
            <a:solidFill>
              <a:srgbClr val="2a7a34">
                <a:lumMod val="20000"/>
                <a:lumOff val="80000"/>
              </a:srgbClr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5" name="标题 1"/>
          <p:cNvSpPr/>
          <p:nvPr/>
        </p:nvSpPr>
        <p:spPr>
          <a:xfrm rot="16200000">
            <a:off x="9772200" y="5271840"/>
            <a:ext cx="705600" cy="1167840"/>
          </a:xfrm>
          <a:custGeom>
            <a:avLst/>
            <a:gdLst>
              <a:gd name="textAreaLeft" fmla="*/ 0 w 705600"/>
              <a:gd name="textAreaRight" fmla="*/ 705960 w 705600"/>
              <a:gd name="textAreaTop" fmla="*/ 0 h 1167840"/>
              <a:gd name="textAreaBottom" fmla="*/ 1168200 h 1167840"/>
            </a:gdLst>
            <a:ahLst/>
            <a:rect l="textAreaLeft" t="textAreaTop" r="textAreaRight" b="textAreaBottom"/>
            <a:pathLst>
              <a:path w="1061168" h="1756304">
                <a:moveTo>
                  <a:pt x="1061168" y="111895"/>
                </a:moveTo>
                <a:lnTo>
                  <a:pt x="1061168" y="1644407"/>
                </a:lnTo>
                <a:cubicBezTo>
                  <a:pt x="1061168" y="1706205"/>
                  <a:pt x="1011071" y="1756302"/>
                  <a:pt x="949273" y="1756302"/>
                </a:cubicBezTo>
                <a:lnTo>
                  <a:pt x="258823" y="1756302"/>
                </a:lnTo>
                <a:lnTo>
                  <a:pt x="258823" y="1756304"/>
                </a:lnTo>
                <a:lnTo>
                  <a:pt x="258812" y="1756302"/>
                </a:lnTo>
                <a:lnTo>
                  <a:pt x="248694" y="1756302"/>
                </a:lnTo>
                <a:cubicBezTo>
                  <a:pt x="217795" y="1756302"/>
                  <a:pt x="189821" y="1743778"/>
                  <a:pt x="169572" y="1723529"/>
                </a:cubicBezTo>
                <a:lnTo>
                  <a:pt x="168233" y="1721543"/>
                </a:lnTo>
                <a:lnTo>
                  <a:pt x="167315" y="1720966"/>
                </a:lnTo>
                <a:cubicBezTo>
                  <a:pt x="143896" y="1699132"/>
                  <a:pt x="129411" y="1668969"/>
                  <a:pt x="129411" y="1635651"/>
                </a:cubicBezTo>
                <a:cubicBezTo>
                  <a:pt x="129411" y="1423369"/>
                  <a:pt x="129412" y="1211088"/>
                  <a:pt x="129412" y="998806"/>
                </a:cubicBezTo>
                <a:cubicBezTo>
                  <a:pt x="129412" y="932171"/>
                  <a:pt x="71472" y="878153"/>
                  <a:pt x="0" y="878153"/>
                </a:cubicBezTo>
                <a:cubicBezTo>
                  <a:pt x="71472" y="878153"/>
                  <a:pt x="129412" y="824135"/>
                  <a:pt x="129412" y="757500"/>
                </a:cubicBezTo>
                <a:lnTo>
                  <a:pt x="129412" y="120656"/>
                </a:lnTo>
                <a:cubicBezTo>
                  <a:pt x="129412" y="87339"/>
                  <a:pt x="143897" y="57175"/>
                  <a:pt x="167316" y="35341"/>
                </a:cubicBezTo>
                <a:lnTo>
                  <a:pt x="168227" y="34769"/>
                </a:lnTo>
                <a:lnTo>
                  <a:pt x="169572" y="32773"/>
                </a:lnTo>
                <a:cubicBezTo>
                  <a:pt x="189821" y="12524"/>
                  <a:pt x="217795" y="0"/>
                  <a:pt x="248694" y="0"/>
                </a:cubicBezTo>
                <a:lnTo>
                  <a:pt x="949273" y="0"/>
                </a:lnTo>
                <a:cubicBezTo>
                  <a:pt x="1011071" y="0"/>
                  <a:pt x="1061168" y="50097"/>
                  <a:pt x="1061168" y="11189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63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标题 1"/>
          <p:cNvSpPr/>
          <p:nvPr/>
        </p:nvSpPr>
        <p:spPr>
          <a:xfrm>
            <a:off x="3262320" y="1944000"/>
            <a:ext cx="5667120" cy="49500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00"/>
                </a:solidFill>
                <a:latin typeface="poppins-bold"/>
                <a:ea typeface="poppins-bold"/>
              </a:rPr>
              <a:t>Key Differences</a:t>
            </a:r>
            <a:endParaRPr b="0" lang="en-IN" sz="1600" spc="-1" strike="noStrike">
              <a:solidFill>
                <a:srgbClr val="ffff00"/>
              </a:solidFill>
              <a:latin typeface="Arial"/>
            </a:endParaRPr>
          </a:p>
        </p:txBody>
      </p:sp>
      <p:sp>
        <p:nvSpPr>
          <p:cNvPr id="667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HPA vs VPA Comparison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8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9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670" name=""/>
          <p:cNvGraphicFramePr/>
          <p:nvPr/>
        </p:nvGraphicFramePr>
        <p:xfrm>
          <a:off x="2254320" y="2654640"/>
          <a:ext cx="7770600" cy="2650320"/>
        </p:xfrm>
        <a:graphic>
          <a:graphicData uri="http://schemas.openxmlformats.org/drawingml/2006/table">
            <a:tbl>
              <a:tblPr/>
              <a:tblGrid>
                <a:gridCol w="2589480"/>
                <a:gridCol w="2589480"/>
                <a:gridCol w="2591640"/>
              </a:tblGrid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Aspect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HPA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VPA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Scales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Pod 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replicas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Pod </a:t>
                      </a:r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resources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Response Time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Fast (minutes)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Slow (Pod restart required)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Use Case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Traffic spikes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Resource optimization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Compatibility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Works with VPA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Can conflict with HPA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Stability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Production ready 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Newer still maturing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1" lang="en-IN" sz="1200" spc="-1" strike="noStrike">
                          <a:solidFill>
                            <a:srgbClr val="ffff00"/>
                          </a:solidFill>
                          <a:latin typeface="Arial"/>
                        </a:rPr>
                        <a:t>Metrics</a:t>
                      </a:r>
                      <a:endParaRPr b="1" lang="en-IN" sz="1200" spc="-1" strike="noStrike">
                        <a:solidFill>
                          <a:srgbClr val="ffff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CPU, Memory, Custom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IN" sz="1200" spc="-1" strike="noStrike">
                          <a:solidFill>
                            <a:srgbClr val="ffffff"/>
                          </a:solidFill>
                          <a:latin typeface="Arial"/>
                        </a:rPr>
                        <a:t>Historical usage patterns</a:t>
                      </a:r>
                      <a:endParaRPr b="0" lang="en-IN" sz="12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ffffff"/>
                      </a:solidFill>
                      <a:prstDash val="solid"/>
                    </a:lnL>
                    <a:lnR w="7200">
                      <a:solidFill>
                        <a:srgbClr val="ffffff"/>
                      </a:solidFill>
                      <a:prstDash val="solid"/>
                    </a:lnR>
                    <a:lnT w="7200">
                      <a:solidFill>
                        <a:srgbClr val="ffffff"/>
                      </a:solidFill>
                      <a:prstDash val="solid"/>
                    </a:lnT>
                    <a:lnB w="7200">
                      <a:solidFill>
                        <a:srgbClr val="ffffff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标题 1"/>
          <p:cNvSpPr/>
          <p:nvPr/>
        </p:nvSpPr>
        <p:spPr>
          <a:xfrm>
            <a:off x="0" y="1938960"/>
            <a:ext cx="12191760" cy="35996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3" name="标题 1"/>
          <p:cNvSpPr/>
          <p:nvPr/>
        </p:nvSpPr>
        <p:spPr>
          <a:xfrm>
            <a:off x="0" y="1832040"/>
            <a:ext cx="12191760" cy="359964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4" name="标题 1"/>
          <p:cNvSpPr/>
          <p:nvPr/>
        </p:nvSpPr>
        <p:spPr>
          <a:xfrm>
            <a:off x="1592640" y="2822040"/>
            <a:ext cx="9006480" cy="171216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Use HPA for scaling replicas and VPA for right- sizing individual Pods in different deployments.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675" name="标题 1"/>
          <p:cNvCxnSpPr/>
          <p:nvPr/>
        </p:nvCxnSpPr>
        <p:spPr>
          <a:xfrm>
            <a:off x="5650920" y="4752720"/>
            <a:ext cx="889920" cy="360"/>
          </a:xfrm>
          <a:prstGeom prst="straightConnector1">
            <a:avLst/>
          </a:prstGeom>
          <a:ln cap="rnd" w="12700">
            <a:solidFill>
              <a:srgbClr val="ffffff"/>
            </a:solidFill>
            <a:miter/>
          </a:ln>
        </p:spPr>
      </p:cxnSp>
      <p:sp>
        <p:nvSpPr>
          <p:cNvPr id="676" name="标题 1"/>
          <p:cNvSpPr/>
          <p:nvPr/>
        </p:nvSpPr>
        <p:spPr>
          <a:xfrm>
            <a:off x="3262320" y="2048040"/>
            <a:ext cx="5667120" cy="59688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poppins-bold"/>
                <a:ea typeface="poppins-bold"/>
              </a:rPr>
              <a:t>Recommendation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7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Best Practice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9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标题 1"/>
          <p:cNvSpPr/>
          <p:nvPr/>
        </p:nvSpPr>
        <p:spPr>
          <a:xfrm>
            <a:off x="0" y="4144680"/>
            <a:ext cx="12191760" cy="271296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2712960"/>
              <a:gd name="textAreaBottom" fmla="*/ 2713320 h 2712960"/>
            </a:gdLst>
            <a:ahLst/>
            <a:rect l="textAreaLeft" t="textAreaTop" r="textAreaRight" b="textAreaBottom"/>
            <a:pathLst>
              <a:path w="12192000" h="2713243">
                <a:moveTo>
                  <a:pt x="0" y="0"/>
                </a:moveTo>
                <a:lnTo>
                  <a:pt x="11580866" y="0"/>
                </a:lnTo>
                <a:cubicBezTo>
                  <a:pt x="11918386" y="0"/>
                  <a:pt x="12192000" y="273614"/>
                  <a:pt x="12192000" y="611134"/>
                </a:cubicBezTo>
                <a:lnTo>
                  <a:pt x="12192000" y="1416311"/>
                </a:lnTo>
                <a:lnTo>
                  <a:pt x="12192000" y="1908066"/>
                </a:lnTo>
                <a:lnTo>
                  <a:pt x="12192000" y="2713243"/>
                </a:lnTo>
                <a:lnTo>
                  <a:pt x="0" y="2713243"/>
                </a:lnTo>
                <a:lnTo>
                  <a:pt x="0" y="1908066"/>
                </a:lnTo>
                <a:lnTo>
                  <a:pt x="0" y="805177"/>
                </a:lnTo>
                <a:close/>
              </a:path>
            </a:pathLst>
          </a:custGeom>
          <a:gradFill rotWithShape="0">
            <a:gsLst>
              <a:gs pos="0">
                <a:srgbClr val="65ca71"/>
              </a:gs>
              <a:gs pos="34000">
                <a:srgbClr val="2a7a34"/>
              </a:gs>
            </a:gsLst>
            <a:lin ang="18900000"/>
          </a:gra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2" name="标题 1"/>
          <p:cNvSpPr/>
          <p:nvPr/>
        </p:nvSpPr>
        <p:spPr>
          <a:xfrm>
            <a:off x="720000" y="2206440"/>
            <a:ext cx="5220000" cy="3203640"/>
          </a:xfrm>
          <a:prstGeom prst="roundRect">
            <a:avLst>
              <a:gd name="adj" fmla="val 2828"/>
            </a:avLst>
          </a:prstGeom>
          <a:solidFill>
            <a:schemeClr val="bg1"/>
          </a:solidFill>
          <a:ln w="9525">
            <a:noFill/>
          </a:ln>
          <a:effectLst>
            <a:outerShdw algn="t" blurRad="380880" dir="5400000" dist="190440" kx="0" ky="0" rotWithShape="0" sx="102000" sy="102000">
              <a:schemeClr val="accent1">
                <a:lumMod val="50000"/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3" name="标题 1"/>
          <p:cNvSpPr/>
          <p:nvPr/>
        </p:nvSpPr>
        <p:spPr>
          <a:xfrm>
            <a:off x="957960" y="1899360"/>
            <a:ext cx="705600" cy="705600"/>
          </a:xfrm>
          <a:prstGeom prst="ellipse">
            <a:avLst/>
          </a:prstGeom>
          <a:gradFill rotWithShape="0">
            <a:gsLst>
              <a:gs pos="0">
                <a:srgbClr val="65ca71"/>
              </a:gs>
              <a:gs pos="86000">
                <a:srgbClr val="2a7a34"/>
              </a:gs>
            </a:gsLst>
            <a:lin ang="3240000"/>
          </a:gradFill>
          <a:ln w="9525">
            <a:noFill/>
          </a:ln>
          <a:effectLst>
            <a:outerShdw algn="t" blurRad="190440" dir="5400000" dist="127080" kx="0" ky="0" rotWithShape="0" sx="105000" sy="105000">
              <a:schemeClr val="tx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标题 1"/>
          <p:cNvSpPr/>
          <p:nvPr/>
        </p:nvSpPr>
        <p:spPr>
          <a:xfrm>
            <a:off x="1114920" y="2056680"/>
            <a:ext cx="390960" cy="391320"/>
          </a:xfrm>
          <a:custGeom>
            <a:avLst/>
            <a:gdLst>
              <a:gd name="textAreaLeft" fmla="*/ 0 w 390960"/>
              <a:gd name="textAreaRight" fmla="*/ 391320 w 390960"/>
              <a:gd name="textAreaTop" fmla="*/ 0 h 391320"/>
              <a:gd name="textAreaBottom" fmla="*/ 391680 h 391320"/>
            </a:gdLst>
            <a:ahLst/>
            <a:rect l="textAreaLeft" t="textAreaTop" r="textAreaRight" b="textAreaBottom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5" name="标题 1"/>
          <p:cNvSpPr/>
          <p:nvPr/>
        </p:nvSpPr>
        <p:spPr>
          <a:xfrm>
            <a:off x="6363720" y="2206440"/>
            <a:ext cx="5336280" cy="3200400"/>
          </a:xfrm>
          <a:prstGeom prst="roundRect">
            <a:avLst>
              <a:gd name="adj" fmla="val 2828"/>
            </a:avLst>
          </a:prstGeom>
          <a:solidFill>
            <a:schemeClr val="bg1"/>
          </a:solidFill>
          <a:ln w="9525">
            <a:noFill/>
          </a:ln>
          <a:effectLst>
            <a:outerShdw algn="t" blurRad="380880" dir="5400000" dist="190440" kx="0" ky="0" rotWithShape="0" sx="102000" sy="102000">
              <a:schemeClr val="accent1">
                <a:lumMod val="50000"/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6" name="标题 1"/>
          <p:cNvSpPr/>
          <p:nvPr/>
        </p:nvSpPr>
        <p:spPr>
          <a:xfrm>
            <a:off x="6667920" y="1899360"/>
            <a:ext cx="705600" cy="705600"/>
          </a:xfrm>
          <a:prstGeom prst="ellipse">
            <a:avLst/>
          </a:prstGeom>
          <a:gradFill rotWithShape="0">
            <a:gsLst>
              <a:gs pos="0">
                <a:srgbClr val="65ca71"/>
              </a:gs>
              <a:gs pos="86000">
                <a:srgbClr val="2a7a34"/>
              </a:gs>
            </a:gsLst>
            <a:lin ang="3240000"/>
          </a:gradFill>
          <a:ln w="9525">
            <a:noFill/>
          </a:ln>
          <a:effectLst>
            <a:outerShdw algn="t" blurRad="190440" dir="5400000" dist="127080" kx="0" ky="0" rotWithShape="0" sx="105000" sy="105000">
              <a:schemeClr val="tx1">
                <a:alpha val="10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标题 1"/>
          <p:cNvSpPr/>
          <p:nvPr/>
        </p:nvSpPr>
        <p:spPr>
          <a:xfrm>
            <a:off x="6825240" y="2075040"/>
            <a:ext cx="391320" cy="354600"/>
          </a:xfrm>
          <a:custGeom>
            <a:avLst/>
            <a:gdLst>
              <a:gd name="textAreaLeft" fmla="*/ 0 w 391320"/>
              <a:gd name="textAreaRight" fmla="*/ 391680 w 391320"/>
              <a:gd name="textAreaTop" fmla="*/ 0 h 354600"/>
              <a:gd name="textAreaBottom" fmla="*/ 354960 h 35460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8" name="标题 1"/>
          <p:cNvSpPr/>
          <p:nvPr/>
        </p:nvSpPr>
        <p:spPr>
          <a:xfrm flipH="1" rot="19800000">
            <a:off x="-2651760" y="4767120"/>
            <a:ext cx="6954480" cy="7446240"/>
          </a:xfrm>
          <a:prstGeom prst="ellipse">
            <a:avLst/>
          </a:prstGeom>
          <a:gradFill rotWithShape="0">
            <a:gsLst>
              <a:gs pos="0">
                <a:srgbClr val="ffffff">
                  <a:alpha val="45000"/>
                </a:srgbClr>
              </a:gs>
              <a:gs pos="39000">
                <a:srgbClr val="ffffff">
                  <a:alpha val="0"/>
                </a:srgbClr>
              </a:gs>
            </a:gsLst>
            <a:lin ang="6300000"/>
          </a:gradFill>
          <a:ln cap="sq" w="19050">
            <a:solidFill>
              <a:srgbClr val="fffff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9" name="标题 1"/>
          <p:cNvSpPr/>
          <p:nvPr/>
        </p:nvSpPr>
        <p:spPr>
          <a:xfrm>
            <a:off x="960840" y="2448720"/>
            <a:ext cx="313668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7a34"/>
                </a:solidFill>
                <a:latin typeface="OPPOSans H"/>
                <a:ea typeface="OPPOSans H"/>
              </a:rPr>
              <a:t>Configuration Guidelines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标题 1"/>
          <p:cNvSpPr/>
          <p:nvPr/>
        </p:nvSpPr>
        <p:spPr>
          <a:xfrm>
            <a:off x="960840" y="3060000"/>
            <a:ext cx="4799160" cy="2032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Set appropriate resource requests for accurate autoscaling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Use multiple metrics (CPU, memory, custom) for better decisions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Configure scaling behaviors to prevent thrashing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Monitor costs associated with autoscaling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Test autoscaling in non-production environments first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1" name="标题 1"/>
          <p:cNvSpPr/>
          <p:nvPr/>
        </p:nvSpPr>
        <p:spPr>
          <a:xfrm>
            <a:off x="6742440" y="2448720"/>
            <a:ext cx="3022200" cy="48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a7a34"/>
                </a:solidFill>
                <a:latin typeface="OPPOSans H"/>
                <a:ea typeface="OPPOSans H"/>
              </a:rPr>
              <a:t>Monitoring Requirements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2" name="标题 1"/>
          <p:cNvSpPr/>
          <p:nvPr/>
        </p:nvSpPr>
        <p:spPr>
          <a:xfrm>
            <a:off x="6742440" y="3046320"/>
            <a:ext cx="4525560" cy="167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Metrics collection: Ensure metrics server is running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Alert setup: Configure alerts for scaling events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Dashboard creation: Visualize scaling patterns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50000"/>
              </a:lnSpc>
            </a:pPr>
            <a:r>
              <a:rPr b="0" lang="en-US" sz="1200" spc="-1" strike="noStrike">
                <a:solidFill>
                  <a:srgbClr val="000000"/>
                </a:solidFill>
                <a:latin typeface="OPPOSans L"/>
                <a:ea typeface="OPPOSans L"/>
              </a:rPr>
              <a:t>- Cost tracking: Monitor resource costs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Autoscaling Best Practices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4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5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标题 1"/>
          <p:cNvSpPr/>
          <p:nvPr/>
        </p:nvSpPr>
        <p:spPr>
          <a:xfrm>
            <a:off x="6116040" y="1673280"/>
            <a:ext cx="4539960" cy="3960360"/>
          </a:xfrm>
          <a:prstGeom prst="roundRect">
            <a:avLst>
              <a:gd name="adj" fmla="val 3543"/>
            </a:avLst>
          </a:prstGeom>
          <a:solidFill>
            <a:schemeClr val="bg1"/>
          </a:solidFill>
          <a:ln w="12700">
            <a:noFill/>
          </a:ln>
          <a:effectLst>
            <a:outerShdw algn="ctr" blurRad="71280" dir="0" dist="0" kx="0" ky="0" rotWithShape="0" sx="102000" sy="102000">
              <a:schemeClr val="accent1">
                <a:alpha val="8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7" name="标题 1"/>
          <p:cNvSpPr/>
          <p:nvPr/>
        </p:nvSpPr>
        <p:spPr>
          <a:xfrm rot="5400000">
            <a:off x="7810560" y="380880"/>
            <a:ext cx="811440" cy="419256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8" name="标题 1"/>
          <p:cNvSpPr/>
          <p:nvPr/>
        </p:nvSpPr>
        <p:spPr>
          <a:xfrm>
            <a:off x="1455120" y="1673280"/>
            <a:ext cx="4340880" cy="3960360"/>
          </a:xfrm>
          <a:prstGeom prst="roundRect">
            <a:avLst>
              <a:gd name="adj" fmla="val 3543"/>
            </a:avLst>
          </a:prstGeom>
          <a:solidFill>
            <a:schemeClr val="bg1"/>
          </a:solidFill>
          <a:ln w="12700">
            <a:noFill/>
          </a:ln>
          <a:effectLst>
            <a:outerShdw algn="ctr" blurRad="71280" dir="0" dist="0" kx="0" ky="0" rotWithShape="0" sx="102000" sy="102000">
              <a:schemeClr val="accent1">
                <a:alpha val="8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85680" rIns="85680" tIns="42840" bIns="4284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标题 1"/>
          <p:cNvSpPr/>
          <p:nvPr/>
        </p:nvSpPr>
        <p:spPr>
          <a:xfrm>
            <a:off x="1847880" y="3096720"/>
            <a:ext cx="3732120" cy="201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Health checks configured (liveness, readiness)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Resource limits and requests defined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Monitoring and alerting in place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Rollback procedures documented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Deployment strategy selected and tested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0" name="标题 1"/>
          <p:cNvSpPr/>
          <p:nvPr/>
        </p:nvSpPr>
        <p:spPr>
          <a:xfrm rot="16200000">
            <a:off x="3353400" y="441360"/>
            <a:ext cx="811440" cy="4073400"/>
          </a:xfrm>
          <a:prstGeom prst="round2SameRect">
            <a:avLst>
              <a:gd name="adj1" fmla="val 50000"/>
              <a:gd name="adj2" fmla="val 0"/>
            </a:avLst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1" name="标题 1"/>
          <p:cNvSpPr/>
          <p:nvPr/>
        </p:nvSpPr>
        <p:spPr>
          <a:xfrm>
            <a:off x="2055600" y="2104920"/>
            <a:ext cx="302616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POSans H"/>
                <a:ea typeface="OPPOSans H"/>
              </a:rPr>
              <a:t>Deployment Strategy Checklist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标题 1"/>
          <p:cNvSpPr/>
          <p:nvPr/>
        </p:nvSpPr>
        <p:spPr>
          <a:xfrm>
            <a:off x="6384600" y="3096720"/>
            <a:ext cx="4055400" cy="200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Metrics server installed and configured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HPA/VPA policies defined and tested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Resource requests properly set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Scaling behaviors configured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200000"/>
              </a:lnSpc>
            </a:pPr>
            <a:r>
              <a:rPr b="0" lang="en-US" sz="1200" spc="-1" strike="noStrike">
                <a:solidFill>
                  <a:srgbClr val="404040"/>
                </a:solidFill>
                <a:latin typeface="OPPOSans L"/>
                <a:ea typeface="OPPOSans L"/>
              </a:rPr>
              <a:t>- ✅ Cost monitoring in place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3" name="标题 1"/>
          <p:cNvSpPr/>
          <p:nvPr/>
        </p:nvSpPr>
        <p:spPr>
          <a:xfrm>
            <a:off x="6474960" y="2104920"/>
            <a:ext cx="2974680" cy="74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ffffff"/>
                </a:solidFill>
                <a:latin typeface="OPPOSans H"/>
                <a:ea typeface="OPPOSans H"/>
              </a:rPr>
              <a:t>Autoscaling Checklist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4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Production Readiness Checklist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6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标题 1"/>
          <p:cNvSpPr/>
          <p:nvPr/>
        </p:nvSpPr>
        <p:spPr>
          <a:xfrm>
            <a:off x="2524680" y="2195280"/>
            <a:ext cx="7645320" cy="121032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9" name="标题 1"/>
          <p:cNvSpPr/>
          <p:nvPr/>
        </p:nvSpPr>
        <p:spPr>
          <a:xfrm>
            <a:off x="10082520" y="2098440"/>
            <a:ext cx="102240" cy="1404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0" name="标题 1"/>
          <p:cNvSpPr/>
          <p:nvPr/>
        </p:nvSpPr>
        <p:spPr>
          <a:xfrm>
            <a:off x="3059640" y="2252520"/>
            <a:ext cx="6858360" cy="10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262626"/>
                </a:solidFill>
                <a:latin typeface="OPPOSans L"/>
                <a:ea typeface="OPPOSans L"/>
              </a:rPr>
              <a:t>- Choose strategy based on risk tolerance and resource availability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62626"/>
                </a:solidFill>
                <a:latin typeface="OPPOSans L"/>
                <a:ea typeface="OPPOSans L"/>
              </a:rPr>
              <a:t>- Blue/Green for instant rollback capability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62626"/>
                </a:solidFill>
                <a:latin typeface="OPPOSans L"/>
                <a:ea typeface="OPPOSans L"/>
              </a:rPr>
              <a:t>- Canary for gradual risk assessment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OPPOSans L"/>
                <a:ea typeface="OPPOSans L"/>
              </a:rPr>
              <a:t>- Rolling updates for resource-efficient deployments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标题 1"/>
          <p:cNvSpPr/>
          <p:nvPr/>
        </p:nvSpPr>
        <p:spPr>
          <a:xfrm>
            <a:off x="2155320" y="1839960"/>
            <a:ext cx="780480" cy="7804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2" name="标题 1"/>
          <p:cNvSpPr/>
          <p:nvPr/>
        </p:nvSpPr>
        <p:spPr>
          <a:xfrm>
            <a:off x="2385360" y="2075040"/>
            <a:ext cx="320400" cy="309960"/>
          </a:xfrm>
          <a:custGeom>
            <a:avLst/>
            <a:gdLst>
              <a:gd name="textAreaLeft" fmla="*/ 0 w 320400"/>
              <a:gd name="textAreaRight" fmla="*/ 320760 w 320400"/>
              <a:gd name="textAreaTop" fmla="*/ 0 h 309960"/>
              <a:gd name="textAreaBottom" fmla="*/ 310320 h 30996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3" name="标题 1"/>
          <p:cNvSpPr/>
          <p:nvPr/>
        </p:nvSpPr>
        <p:spPr>
          <a:xfrm>
            <a:off x="1994400" y="1618920"/>
            <a:ext cx="160560" cy="16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标题 1"/>
          <p:cNvSpPr/>
          <p:nvPr/>
        </p:nvSpPr>
        <p:spPr>
          <a:xfrm>
            <a:off x="3059640" y="1772640"/>
            <a:ext cx="685872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OPPOSans H"/>
                <a:ea typeface="OPPOSans H"/>
              </a:rPr>
              <a:t>Deployment Strategies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5" name="标题 1"/>
          <p:cNvSpPr/>
          <p:nvPr/>
        </p:nvSpPr>
        <p:spPr>
          <a:xfrm>
            <a:off x="2524680" y="4337640"/>
            <a:ext cx="7645320" cy="1210320"/>
          </a:xfrm>
          <a:prstGeom prst="rect">
            <a:avLst/>
          </a:prstGeom>
          <a:solidFill>
            <a:schemeClr val="bg1"/>
          </a:solidFill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6" name="标题 1"/>
          <p:cNvSpPr/>
          <p:nvPr/>
        </p:nvSpPr>
        <p:spPr>
          <a:xfrm>
            <a:off x="10082520" y="4240800"/>
            <a:ext cx="102240" cy="140400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7" name="标题 1"/>
          <p:cNvSpPr/>
          <p:nvPr/>
        </p:nvSpPr>
        <p:spPr>
          <a:xfrm>
            <a:off x="3059640" y="4394880"/>
            <a:ext cx="6858360" cy="1078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r>
              <a:rPr b="0" lang="en-US" sz="1400" spc="-1" strike="noStrike">
                <a:solidFill>
                  <a:srgbClr val="262626"/>
                </a:solidFill>
                <a:latin typeface="OPPOSans L"/>
                <a:ea typeface="OPPOSans L"/>
              </a:rPr>
              <a:t>- HPA for handling traffic variations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62626"/>
                </a:solidFill>
                <a:latin typeface="OPPOSans L"/>
                <a:ea typeface="OPPOSans L"/>
              </a:rPr>
              <a:t>- VPA for resource optimization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400" spc="-1" strike="noStrike">
                <a:solidFill>
                  <a:srgbClr val="262626"/>
                </a:solidFill>
                <a:latin typeface="OPPOSans L"/>
                <a:ea typeface="OPPOSans L"/>
              </a:rPr>
              <a:t>- Combine both for comprehensive scaling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OPPOSans L"/>
                <a:ea typeface="OPPOSans L"/>
              </a:rPr>
              <a:t>- Monitor and tune scaling policies regularly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8" name="标题 1"/>
          <p:cNvSpPr/>
          <p:nvPr/>
        </p:nvSpPr>
        <p:spPr>
          <a:xfrm>
            <a:off x="2155320" y="3982320"/>
            <a:ext cx="780480" cy="78048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9" name="标题 1"/>
          <p:cNvSpPr/>
          <p:nvPr/>
        </p:nvSpPr>
        <p:spPr>
          <a:xfrm>
            <a:off x="2385360" y="4212360"/>
            <a:ext cx="320400" cy="320400"/>
          </a:xfrm>
          <a:custGeom>
            <a:avLst/>
            <a:gdLst>
              <a:gd name="textAreaLeft" fmla="*/ 0 w 320400"/>
              <a:gd name="textAreaRight" fmla="*/ 320760 w 320400"/>
              <a:gd name="textAreaTop" fmla="*/ 0 h 320400"/>
              <a:gd name="textAreaBottom" fmla="*/ 320760 h 320400"/>
            </a:gdLst>
            <a:ahLst/>
            <a:rect l="textAreaLeft" t="textAreaTop" r="textAreaRight" b="textAreaBottom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标题 1"/>
          <p:cNvSpPr/>
          <p:nvPr/>
        </p:nvSpPr>
        <p:spPr>
          <a:xfrm>
            <a:off x="1994400" y="3761640"/>
            <a:ext cx="160560" cy="16056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1" name="标题 1"/>
          <p:cNvSpPr/>
          <p:nvPr/>
        </p:nvSpPr>
        <p:spPr>
          <a:xfrm>
            <a:off x="3059640" y="3915000"/>
            <a:ext cx="6858720" cy="37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OPPOSans H"/>
                <a:ea typeface="OPPOSans H"/>
              </a:rPr>
              <a:t>Autoscaling Strategy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2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Summary and Key Takeaways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4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标题 1"/>
          <p:cNvSpPr/>
          <p:nvPr/>
        </p:nvSpPr>
        <p:spPr>
          <a:xfrm>
            <a:off x="704520" y="3962520"/>
            <a:ext cx="5753520" cy="1034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600" spc="-1" strike="noStrike">
                <a:solidFill>
                  <a:srgbClr val="000000"/>
                </a:solidFill>
                <a:latin typeface="poppins-bold"/>
                <a:ea typeface="poppins-bold"/>
              </a:rPr>
              <a:t>Blue/Green Deployment</a:t>
            </a:r>
            <a:endParaRPr b="0" lang="en-IN" sz="2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80" name="标题 1"/>
          <p:cNvCxnSpPr/>
          <p:nvPr/>
        </p:nvCxnSpPr>
        <p:spPr>
          <a:xfrm>
            <a:off x="781200" y="581004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81" name="标题 1"/>
          <p:cNvSpPr/>
          <p:nvPr/>
        </p:nvSpPr>
        <p:spPr>
          <a:xfrm>
            <a:off x="789480" y="1545480"/>
            <a:ext cx="2372400" cy="221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10530" spc="-1" strike="noStrike">
                <a:solidFill>
                  <a:srgbClr val="31937b"/>
                </a:solidFill>
                <a:latin typeface="poppins-bold"/>
                <a:ea typeface="poppins-bold"/>
              </a:rPr>
              <a:t> </a:t>
            </a:r>
            <a:r>
              <a:rPr b="0" lang="en-US" sz="10530" spc="-1" strike="noStrike">
                <a:solidFill>
                  <a:srgbClr val="31937b"/>
                </a:solidFill>
                <a:latin typeface="poppins-bold"/>
                <a:ea typeface="poppins-bold"/>
              </a:rPr>
              <a:t>02</a:t>
            </a:r>
            <a:endParaRPr b="0" lang="en-IN" sz="1053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标题 1"/>
          <p:cNvSpPr/>
          <p:nvPr/>
        </p:nvSpPr>
        <p:spPr>
          <a:xfrm>
            <a:off x="723600" y="1735920"/>
            <a:ext cx="6229080" cy="313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6500" spc="-1" strike="noStrike">
                <a:solidFill>
                  <a:srgbClr val="31937b"/>
                </a:solidFill>
                <a:latin typeface="poppins-bold"/>
                <a:ea typeface="poppins-bold"/>
              </a:rPr>
              <a:t>Thanks</a:t>
            </a:r>
            <a:endParaRPr b="0" lang="en-IN" sz="6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7" name="标题 1"/>
          <p:cNvSpPr/>
          <p:nvPr/>
        </p:nvSpPr>
        <p:spPr>
          <a:xfrm>
            <a:off x="6477480" y="2067840"/>
            <a:ext cx="4990680" cy="4990680"/>
          </a:xfrm>
          <a:prstGeom prst="ellipse">
            <a:avLst/>
          </a:prstGeom>
          <a:solidFill>
            <a:schemeClr val="accent4">
              <a:lumMod val="60000"/>
              <a:lumOff val="40000"/>
              <a:alpha val="48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8" name="标题 1"/>
          <p:cNvSpPr/>
          <p:nvPr/>
        </p:nvSpPr>
        <p:spPr>
          <a:xfrm>
            <a:off x="7810560" y="-1085400"/>
            <a:ext cx="4819320" cy="4819320"/>
          </a:xfrm>
          <a:prstGeom prst="ellipse">
            <a:avLst/>
          </a:prstGeom>
          <a:solidFill>
            <a:schemeClr val="accent1">
              <a:lumMod val="40000"/>
              <a:lumOff val="60000"/>
              <a:alpha val="22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729" name="标题 1"/>
          <p:cNvCxnSpPr/>
          <p:nvPr/>
        </p:nvCxnSpPr>
        <p:spPr>
          <a:xfrm>
            <a:off x="781200" y="5276520"/>
            <a:ext cx="11430000" cy="360"/>
          </a:xfrm>
          <a:prstGeom prst="straightConnector1">
            <a:avLst/>
          </a:prstGeom>
          <a:ln cap="sq" w="6350">
            <a:solidFill>
              <a:srgbClr val="44c1a3"/>
            </a:solidFill>
            <a:miter/>
          </a:ln>
        </p:spPr>
      </p:cxnSp>
      <p:sp>
        <p:nvSpPr>
          <p:cNvPr id="730" name="标题 1"/>
          <p:cNvSpPr/>
          <p:nvPr/>
        </p:nvSpPr>
        <p:spPr>
          <a:xfrm>
            <a:off x="781200" y="5649120"/>
            <a:ext cx="5695920" cy="943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Poppins"/>
                <a:ea typeface="Poppins"/>
              </a:rPr>
              <a:t>Karthikeyan Vaiyapuri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标题 1"/>
          <p:cNvSpPr/>
          <p:nvPr/>
        </p:nvSpPr>
        <p:spPr>
          <a:xfrm>
            <a:off x="3594960" y="1483920"/>
            <a:ext cx="5101200" cy="4397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4" name="标题 1"/>
          <p:cNvSpPr/>
          <p:nvPr/>
        </p:nvSpPr>
        <p:spPr>
          <a:xfrm>
            <a:off x="3482640" y="1483920"/>
            <a:ext cx="5101200" cy="43974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bg1"/>
          </a:solidFill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标题 1"/>
          <p:cNvSpPr/>
          <p:nvPr/>
        </p:nvSpPr>
        <p:spPr>
          <a:xfrm>
            <a:off x="4072320" y="2642040"/>
            <a:ext cx="3921840" cy="206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Two Identical Production Environments (Blue and Green)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标题 1"/>
          <p:cNvSpPr/>
          <p:nvPr/>
        </p:nvSpPr>
        <p:spPr>
          <a:xfrm>
            <a:off x="4675680" y="1896120"/>
            <a:ext cx="2715480" cy="52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pc="-1" strike="noStrike">
                <a:solidFill>
                  <a:srgbClr val="2a7a34"/>
                </a:solidFill>
                <a:latin typeface="poppins-bold"/>
                <a:ea typeface="poppins-bold"/>
              </a:rPr>
              <a:t>01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标题 1"/>
          <p:cNvSpPr/>
          <p:nvPr/>
        </p:nvSpPr>
        <p:spPr>
          <a:xfrm>
            <a:off x="3916080" y="1679760"/>
            <a:ext cx="865080" cy="74556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accent1"/>
          </a:solidFill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88" name="标题 1"/>
          <p:cNvSpPr/>
          <p:nvPr/>
        </p:nvSpPr>
        <p:spPr>
          <a:xfrm>
            <a:off x="4171680" y="1897560"/>
            <a:ext cx="353520" cy="309600"/>
          </a:xfrm>
          <a:custGeom>
            <a:avLst/>
            <a:gdLst>
              <a:gd name="textAreaLeft" fmla="*/ 0 w 353520"/>
              <a:gd name="textAreaRight" fmla="*/ 353880 w 353520"/>
              <a:gd name="textAreaTop" fmla="*/ 0 h 309600"/>
              <a:gd name="textAreaBottom" fmla="*/ 309960 h 309600"/>
            </a:gdLst>
            <a:ahLst/>
            <a:rect l="textAreaLeft" t="textAreaTop" r="textAreaRight" b="textAreaBottom"/>
            <a:pathLst>
              <a:path w="822400" h="720000">
                <a:moveTo>
                  <a:pt x="411292" y="234366"/>
                </a:moveTo>
                <a:cubicBezTo>
                  <a:pt x="342008" y="234366"/>
                  <a:pt x="285658" y="290716"/>
                  <a:pt x="285658" y="360000"/>
                </a:cubicBezTo>
                <a:cubicBezTo>
                  <a:pt x="285658" y="429284"/>
                  <a:pt x="342008" y="485635"/>
                  <a:pt x="411292" y="485635"/>
                </a:cubicBezTo>
                <a:cubicBezTo>
                  <a:pt x="480576" y="485635"/>
                  <a:pt x="536927" y="429284"/>
                  <a:pt x="536927" y="360000"/>
                </a:cubicBezTo>
                <a:cubicBezTo>
                  <a:pt x="536927" y="290716"/>
                  <a:pt x="480576" y="234366"/>
                  <a:pt x="411292" y="234366"/>
                </a:cubicBezTo>
                <a:close/>
                <a:moveTo>
                  <a:pt x="411292" y="178938"/>
                </a:moveTo>
                <a:cubicBezTo>
                  <a:pt x="511153" y="178938"/>
                  <a:pt x="592354" y="260139"/>
                  <a:pt x="592354" y="360000"/>
                </a:cubicBezTo>
                <a:cubicBezTo>
                  <a:pt x="592354" y="459861"/>
                  <a:pt x="511153" y="541063"/>
                  <a:pt x="411292" y="541063"/>
                </a:cubicBezTo>
                <a:cubicBezTo>
                  <a:pt x="311431" y="541063"/>
                  <a:pt x="230230" y="459861"/>
                  <a:pt x="230230" y="360000"/>
                </a:cubicBezTo>
                <a:cubicBezTo>
                  <a:pt x="230230" y="260139"/>
                  <a:pt x="311431" y="178938"/>
                  <a:pt x="411292" y="178938"/>
                </a:cubicBezTo>
                <a:close/>
                <a:moveTo>
                  <a:pt x="235403" y="55427"/>
                </a:moveTo>
                <a:lnTo>
                  <a:pt x="59514" y="360000"/>
                </a:lnTo>
                <a:lnTo>
                  <a:pt x="235403" y="664573"/>
                </a:lnTo>
                <a:lnTo>
                  <a:pt x="587089" y="664573"/>
                </a:lnTo>
                <a:lnTo>
                  <a:pt x="762978" y="360000"/>
                </a:lnTo>
                <a:lnTo>
                  <a:pt x="587089" y="55427"/>
                </a:lnTo>
                <a:close/>
                <a:moveTo>
                  <a:pt x="219883" y="0"/>
                </a:moveTo>
                <a:lnTo>
                  <a:pt x="602516" y="0"/>
                </a:lnTo>
                <a:cubicBezTo>
                  <a:pt x="612678" y="0"/>
                  <a:pt x="622193" y="5450"/>
                  <a:pt x="627274" y="14319"/>
                </a:cubicBezTo>
                <a:lnTo>
                  <a:pt x="818590" y="345682"/>
                </a:lnTo>
                <a:cubicBezTo>
                  <a:pt x="823671" y="354550"/>
                  <a:pt x="823671" y="365451"/>
                  <a:pt x="818590" y="374319"/>
                </a:cubicBezTo>
                <a:lnTo>
                  <a:pt x="627366" y="705682"/>
                </a:lnTo>
                <a:cubicBezTo>
                  <a:pt x="622285" y="714550"/>
                  <a:pt x="612770" y="720000"/>
                  <a:pt x="602608" y="720000"/>
                </a:cubicBezTo>
                <a:lnTo>
                  <a:pt x="219976" y="720000"/>
                </a:lnTo>
                <a:cubicBezTo>
                  <a:pt x="209814" y="720000"/>
                  <a:pt x="200299" y="714550"/>
                  <a:pt x="195218" y="705682"/>
                </a:cubicBezTo>
                <a:lnTo>
                  <a:pt x="3810" y="374319"/>
                </a:lnTo>
                <a:cubicBezTo>
                  <a:pt x="-1271" y="365543"/>
                  <a:pt x="-1271" y="354550"/>
                  <a:pt x="3810" y="345682"/>
                </a:cubicBezTo>
                <a:lnTo>
                  <a:pt x="195126" y="14319"/>
                </a:lnTo>
                <a:cubicBezTo>
                  <a:pt x="200207" y="5450"/>
                  <a:pt x="209721" y="0"/>
                  <a:pt x="219883" y="0"/>
                </a:cubicBezTo>
                <a:close/>
              </a:path>
            </a:pathLst>
          </a:custGeom>
          <a:solidFill>
            <a:schemeClr val="bg1"/>
          </a:solidFill>
          <a:ln w="1553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Concept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2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7879680" y="1130400"/>
            <a:ext cx="3651480" cy="5003280"/>
          </a:xfrm>
          <a:custGeom>
            <a:avLst/>
            <a:gdLst>
              <a:gd name="textAreaLeft" fmla="*/ 0 w 3651480"/>
              <a:gd name="textAreaRight" fmla="*/ 3651840 w 3651480"/>
              <a:gd name="textAreaTop" fmla="*/ 0 h 5003280"/>
              <a:gd name="textAreaBottom" fmla="*/ 5003640 h 5003280"/>
            </a:gdLst>
            <a:ahLst/>
            <a:rect l="textAreaLeft" t="textAreaTop" r="textAreaRight" b="textAreaBottom"/>
            <a:pathLst>
              <a:path w="3651857" h="5003799">
                <a:moveTo>
                  <a:pt x="0" y="0"/>
                </a:moveTo>
                <a:lnTo>
                  <a:pt x="3651857" y="0"/>
                </a:lnTo>
                <a:lnTo>
                  <a:pt x="3651857" y="5003799"/>
                </a:lnTo>
                <a:lnTo>
                  <a:pt x="0" y="5003799"/>
                </a:lnTo>
                <a:lnTo>
                  <a:pt x="0" y="0"/>
                </a:ln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标题 1"/>
          <p:cNvSpPr/>
          <p:nvPr/>
        </p:nvSpPr>
        <p:spPr>
          <a:xfrm>
            <a:off x="660240" y="2100240"/>
            <a:ext cx="539640" cy="539640"/>
          </a:xfrm>
          <a:prstGeom prst="ellipse">
            <a:avLst/>
          </a:prstGeom>
          <a:gradFill rotWithShape="0">
            <a:gsLst>
              <a:gs pos="6000">
                <a:srgbClr val="98dca0"/>
              </a:gs>
              <a:gs pos="100000">
                <a:srgbClr val="2a7a34"/>
              </a:gs>
            </a:gsLst>
            <a:lin ang="2700000"/>
          </a:gradFill>
          <a:ln w="12700">
            <a:noFill/>
          </a:ln>
          <a:effectLst>
            <a:outerShdw algn="tl" blurRad="190440" dir="2700000" dist="101314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标题 1"/>
          <p:cNvSpPr/>
          <p:nvPr/>
        </p:nvSpPr>
        <p:spPr>
          <a:xfrm>
            <a:off x="678240" y="2244240"/>
            <a:ext cx="503640" cy="251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01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标题 1"/>
          <p:cNvSpPr/>
          <p:nvPr/>
        </p:nvSpPr>
        <p:spPr>
          <a:xfrm>
            <a:off x="1347480" y="2100240"/>
            <a:ext cx="604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Current version runs in Blue environment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标题 1"/>
          <p:cNvSpPr/>
          <p:nvPr/>
        </p:nvSpPr>
        <p:spPr>
          <a:xfrm>
            <a:off x="660240" y="2928600"/>
            <a:ext cx="539640" cy="539640"/>
          </a:xfrm>
          <a:prstGeom prst="ellipse">
            <a:avLst/>
          </a:prstGeom>
          <a:gradFill rotWithShape="0">
            <a:gsLst>
              <a:gs pos="6000">
                <a:srgbClr val="98dca0"/>
              </a:gs>
              <a:gs pos="100000">
                <a:srgbClr val="2a7a34"/>
              </a:gs>
            </a:gsLst>
            <a:lin ang="2700000"/>
          </a:gradFill>
          <a:ln w="12700">
            <a:noFill/>
          </a:ln>
          <a:effectLst>
            <a:outerShdw algn="tl" blurRad="190440" dir="2700000" dist="101314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标题 1"/>
          <p:cNvSpPr/>
          <p:nvPr/>
        </p:nvSpPr>
        <p:spPr>
          <a:xfrm>
            <a:off x="678240" y="3072600"/>
            <a:ext cx="503640" cy="251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02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标题 1"/>
          <p:cNvSpPr/>
          <p:nvPr/>
        </p:nvSpPr>
        <p:spPr>
          <a:xfrm>
            <a:off x="1347480" y="2928600"/>
            <a:ext cx="604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Deploy new version to Green environment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标题 1"/>
          <p:cNvSpPr/>
          <p:nvPr/>
        </p:nvSpPr>
        <p:spPr>
          <a:xfrm>
            <a:off x="660240" y="1130400"/>
            <a:ext cx="6734880" cy="80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Step-by-Step Process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标题 1"/>
          <p:cNvSpPr/>
          <p:nvPr/>
        </p:nvSpPr>
        <p:spPr>
          <a:xfrm>
            <a:off x="660240" y="3757320"/>
            <a:ext cx="539640" cy="539640"/>
          </a:xfrm>
          <a:prstGeom prst="ellipse">
            <a:avLst/>
          </a:prstGeom>
          <a:gradFill rotWithShape="0">
            <a:gsLst>
              <a:gs pos="6000">
                <a:srgbClr val="98dca0"/>
              </a:gs>
              <a:gs pos="100000">
                <a:srgbClr val="2a7a34"/>
              </a:gs>
            </a:gsLst>
            <a:lin ang="2700000"/>
          </a:gradFill>
          <a:ln w="12700">
            <a:noFill/>
          </a:ln>
          <a:effectLst>
            <a:outerShdw algn="tl" blurRad="190440" dir="2700000" dist="101314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标题 1"/>
          <p:cNvSpPr/>
          <p:nvPr/>
        </p:nvSpPr>
        <p:spPr>
          <a:xfrm>
            <a:off x="678240" y="3901320"/>
            <a:ext cx="503640" cy="251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03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标题 1"/>
          <p:cNvSpPr/>
          <p:nvPr/>
        </p:nvSpPr>
        <p:spPr>
          <a:xfrm>
            <a:off x="1347480" y="3757320"/>
            <a:ext cx="604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Test Green environment thoroughly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标题 1"/>
          <p:cNvSpPr/>
          <p:nvPr/>
        </p:nvSpPr>
        <p:spPr>
          <a:xfrm>
            <a:off x="660240" y="4585680"/>
            <a:ext cx="539640" cy="539640"/>
          </a:xfrm>
          <a:prstGeom prst="ellipse">
            <a:avLst/>
          </a:prstGeom>
          <a:gradFill rotWithShape="0">
            <a:gsLst>
              <a:gs pos="6000">
                <a:srgbClr val="98dca0"/>
              </a:gs>
              <a:gs pos="100000">
                <a:srgbClr val="2a7a34"/>
              </a:gs>
            </a:gsLst>
            <a:lin ang="2700000"/>
          </a:gradFill>
          <a:ln w="12700">
            <a:noFill/>
          </a:ln>
          <a:effectLst>
            <a:outerShdw algn="tl" blurRad="190440" dir="2700000" dist="101314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标题 1"/>
          <p:cNvSpPr/>
          <p:nvPr/>
        </p:nvSpPr>
        <p:spPr>
          <a:xfrm>
            <a:off x="678240" y="4729680"/>
            <a:ext cx="503640" cy="251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04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标题 1"/>
          <p:cNvSpPr/>
          <p:nvPr/>
        </p:nvSpPr>
        <p:spPr>
          <a:xfrm>
            <a:off x="1347480" y="4585680"/>
            <a:ext cx="604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Switch traffic from Blue to Green instantly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标题 1"/>
          <p:cNvSpPr/>
          <p:nvPr/>
        </p:nvSpPr>
        <p:spPr>
          <a:xfrm>
            <a:off x="660240" y="5414040"/>
            <a:ext cx="539640" cy="539640"/>
          </a:xfrm>
          <a:prstGeom prst="ellipse">
            <a:avLst/>
          </a:prstGeom>
          <a:gradFill rotWithShape="0">
            <a:gsLst>
              <a:gs pos="6000">
                <a:srgbClr val="98dca0"/>
              </a:gs>
              <a:gs pos="100000">
                <a:srgbClr val="2a7a34"/>
              </a:gs>
            </a:gsLst>
            <a:lin ang="2700000"/>
          </a:gradFill>
          <a:ln w="12700">
            <a:noFill/>
          </a:ln>
          <a:effectLst>
            <a:outerShdw algn="tl" blurRad="190440" dir="2700000" dist="101314" kx="0" ky="0" rotWithShape="0" sx="100000" sy="100000">
              <a:schemeClr val="accent1">
                <a:alpha val="15000"/>
              </a:schemeClr>
            </a:outerShdw>
          </a:effectLst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标题 1"/>
          <p:cNvSpPr/>
          <p:nvPr/>
        </p:nvSpPr>
        <p:spPr>
          <a:xfrm>
            <a:off x="678240" y="5558040"/>
            <a:ext cx="503640" cy="251640"/>
          </a:xfrm>
          <a:prstGeom prst="rect">
            <a:avLst/>
          </a:prstGeom>
          <a:noFill/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ffffff"/>
                </a:solidFill>
                <a:latin typeface="poppins-bold"/>
                <a:ea typeface="poppins-bold"/>
              </a:rPr>
              <a:t>05</a:t>
            </a: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标题 1"/>
          <p:cNvSpPr/>
          <p:nvPr/>
        </p:nvSpPr>
        <p:spPr>
          <a:xfrm>
            <a:off x="1347480" y="5414040"/>
            <a:ext cx="6047640" cy="71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200" spc="-1" strike="noStrike">
                <a:solidFill>
                  <a:srgbClr val="262626"/>
                </a:solidFill>
                <a:latin typeface="Poppins"/>
                <a:ea typeface="Poppins"/>
              </a:rPr>
              <a:t>Keep Blue as fallback until confident</a:t>
            </a:r>
            <a:endParaRPr b="0" lang="en-IN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Process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标题 1"/>
          <p:cNvSpPr/>
          <p:nvPr/>
        </p:nvSpPr>
        <p:spPr>
          <a:xfrm>
            <a:off x="1388880" y="3850200"/>
            <a:ext cx="719640" cy="71964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标题 1"/>
          <p:cNvSpPr/>
          <p:nvPr/>
        </p:nvSpPr>
        <p:spPr>
          <a:xfrm>
            <a:off x="1576800" y="4023720"/>
            <a:ext cx="343800" cy="372240"/>
          </a:xfrm>
          <a:custGeom>
            <a:avLst/>
            <a:gdLst>
              <a:gd name="textAreaLeft" fmla="*/ 0 w 343800"/>
              <a:gd name="textAreaRight" fmla="*/ 344160 w 343800"/>
              <a:gd name="textAreaTop" fmla="*/ 0 h 372240"/>
              <a:gd name="textAreaBottom" fmla="*/ 372600 h 372240"/>
            </a:gdLst>
            <a:ahLst/>
            <a:rect l="textAreaLeft" t="textAreaTop" r="textAreaRight" b="textAreaBottom"/>
            <a:pathLst>
              <a:path w="1425436" h="1544091">
                <a:moveTo>
                  <a:pt x="712625" y="111621"/>
                </a:moveTo>
                <a:cubicBezTo>
                  <a:pt x="784435" y="111621"/>
                  <a:pt x="851780" y="139526"/>
                  <a:pt x="902567" y="190314"/>
                </a:cubicBezTo>
                <a:cubicBezTo>
                  <a:pt x="953355" y="241102"/>
                  <a:pt x="981260" y="308446"/>
                  <a:pt x="981260" y="380256"/>
                </a:cubicBezTo>
                <a:cubicBezTo>
                  <a:pt x="981260" y="452065"/>
                  <a:pt x="953355" y="519410"/>
                  <a:pt x="902567" y="570198"/>
                </a:cubicBezTo>
                <a:cubicBezTo>
                  <a:pt x="851780" y="620985"/>
                  <a:pt x="784435" y="648891"/>
                  <a:pt x="712625" y="648891"/>
                </a:cubicBezTo>
                <a:cubicBezTo>
                  <a:pt x="640816" y="648891"/>
                  <a:pt x="573471" y="620985"/>
                  <a:pt x="522684" y="570198"/>
                </a:cubicBezTo>
                <a:cubicBezTo>
                  <a:pt x="472082" y="519224"/>
                  <a:pt x="444177" y="451693"/>
                  <a:pt x="444177" y="380070"/>
                </a:cubicBezTo>
                <a:cubicBezTo>
                  <a:pt x="444177" y="308446"/>
                  <a:pt x="472082" y="240916"/>
                  <a:pt x="522870" y="190128"/>
                </a:cubicBezTo>
                <a:cubicBezTo>
                  <a:pt x="573471" y="139526"/>
                  <a:pt x="641002" y="111621"/>
                  <a:pt x="712625" y="111621"/>
                </a:cubicBezTo>
                <a:moveTo>
                  <a:pt x="712625" y="0"/>
                </a:moveTo>
                <a:cubicBezTo>
                  <a:pt x="502778" y="0"/>
                  <a:pt x="332556" y="170036"/>
                  <a:pt x="332556" y="380070"/>
                </a:cubicBezTo>
                <a:cubicBezTo>
                  <a:pt x="332556" y="589917"/>
                  <a:pt x="502778" y="760140"/>
                  <a:pt x="712625" y="760140"/>
                </a:cubicBezTo>
                <a:cubicBezTo>
                  <a:pt x="922473" y="760140"/>
                  <a:pt x="1092695" y="589917"/>
                  <a:pt x="1092695" y="380070"/>
                </a:cubicBezTo>
                <a:cubicBezTo>
                  <a:pt x="1092881" y="170036"/>
                  <a:pt x="922659" y="0"/>
                  <a:pt x="712625" y="0"/>
                </a:cubicBezTo>
                <a:close/>
                <a:moveTo>
                  <a:pt x="712625" y="943012"/>
                </a:moveTo>
                <a:cubicBezTo>
                  <a:pt x="813643" y="943012"/>
                  <a:pt x="903126" y="954360"/>
                  <a:pt x="978842" y="976685"/>
                </a:cubicBezTo>
                <a:cubicBezTo>
                  <a:pt x="1043582" y="995846"/>
                  <a:pt x="1099951" y="1023752"/>
                  <a:pt x="1146087" y="1059470"/>
                </a:cubicBezTo>
                <a:cubicBezTo>
                  <a:pt x="1186829" y="1091096"/>
                  <a:pt x="1220315" y="1128675"/>
                  <a:pt x="1248593" y="1174440"/>
                </a:cubicBezTo>
                <a:cubicBezTo>
                  <a:pt x="1273708" y="1215368"/>
                  <a:pt x="1293985" y="1261877"/>
                  <a:pt x="1310356" y="1316385"/>
                </a:cubicBezTo>
                <a:cubicBezTo>
                  <a:pt x="1320774" y="1350801"/>
                  <a:pt x="1306264" y="1377404"/>
                  <a:pt x="1296590" y="1390241"/>
                </a:cubicBezTo>
                <a:cubicBezTo>
                  <a:pt x="1276684" y="1417030"/>
                  <a:pt x="1244686" y="1432285"/>
                  <a:pt x="1208595" y="1432285"/>
                </a:cubicBezTo>
                <a:lnTo>
                  <a:pt x="216842" y="1432285"/>
                </a:lnTo>
                <a:cubicBezTo>
                  <a:pt x="180937" y="1432285"/>
                  <a:pt x="148753" y="1417030"/>
                  <a:pt x="128847" y="1390241"/>
                </a:cubicBezTo>
                <a:cubicBezTo>
                  <a:pt x="119359" y="1377404"/>
                  <a:pt x="104849" y="1350801"/>
                  <a:pt x="115081" y="1316385"/>
                </a:cubicBezTo>
                <a:cubicBezTo>
                  <a:pt x="131452" y="1261877"/>
                  <a:pt x="151543" y="1215368"/>
                  <a:pt x="176844" y="1174440"/>
                </a:cubicBezTo>
                <a:cubicBezTo>
                  <a:pt x="204936" y="1128675"/>
                  <a:pt x="238422" y="1090910"/>
                  <a:pt x="279350" y="1059470"/>
                </a:cubicBezTo>
                <a:cubicBezTo>
                  <a:pt x="325486" y="1023752"/>
                  <a:pt x="381855" y="995846"/>
                  <a:pt x="446595" y="976685"/>
                </a:cubicBezTo>
                <a:cubicBezTo>
                  <a:pt x="522125" y="954360"/>
                  <a:pt x="611794" y="943012"/>
                  <a:pt x="712625" y="943012"/>
                </a:cubicBezTo>
                <a:moveTo>
                  <a:pt x="712625" y="831391"/>
                </a:moveTo>
                <a:cubicBezTo>
                  <a:pt x="244561" y="831391"/>
                  <a:pt x="77501" y="1053331"/>
                  <a:pt x="8296" y="1284387"/>
                </a:cubicBezTo>
                <a:cubicBezTo>
                  <a:pt x="-30771" y="1414611"/>
                  <a:pt x="73037" y="1544092"/>
                  <a:pt x="216842" y="1544092"/>
                </a:cubicBezTo>
                <a:lnTo>
                  <a:pt x="1208595" y="1544092"/>
                </a:lnTo>
                <a:cubicBezTo>
                  <a:pt x="1352400" y="1544092"/>
                  <a:pt x="1456208" y="1414611"/>
                  <a:pt x="1417141" y="1284387"/>
                </a:cubicBezTo>
                <a:cubicBezTo>
                  <a:pt x="1347750" y="1053331"/>
                  <a:pt x="1180690" y="831391"/>
                  <a:pt x="712625" y="83139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标题 1"/>
          <p:cNvSpPr/>
          <p:nvPr/>
        </p:nvSpPr>
        <p:spPr>
          <a:xfrm>
            <a:off x="3950640" y="3364560"/>
            <a:ext cx="719640" cy="71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标题 1"/>
          <p:cNvSpPr/>
          <p:nvPr/>
        </p:nvSpPr>
        <p:spPr>
          <a:xfrm>
            <a:off x="4124520" y="3544200"/>
            <a:ext cx="372240" cy="360360"/>
          </a:xfrm>
          <a:custGeom>
            <a:avLst/>
            <a:gdLst>
              <a:gd name="textAreaLeft" fmla="*/ 0 w 372240"/>
              <a:gd name="textAreaRight" fmla="*/ 372600 w 372240"/>
              <a:gd name="textAreaTop" fmla="*/ 0 h 360360"/>
              <a:gd name="textAreaBottom" fmla="*/ 360720 h 360360"/>
            </a:gdLst>
            <a:ahLst/>
            <a:rect l="textAreaLeft" t="textAreaTop" r="textAreaRight" b="textAreaBottom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标题 1"/>
          <p:cNvSpPr/>
          <p:nvPr/>
        </p:nvSpPr>
        <p:spPr>
          <a:xfrm>
            <a:off x="6525000" y="3841920"/>
            <a:ext cx="719640" cy="719640"/>
          </a:xfrm>
          <a:prstGeom prst="ellipse">
            <a:avLst/>
          </a:prstGeom>
          <a:solidFill>
            <a:schemeClr val="accent1"/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1" name="标题 1"/>
          <p:cNvSpPr/>
          <p:nvPr/>
        </p:nvSpPr>
        <p:spPr>
          <a:xfrm>
            <a:off x="6698520" y="4032720"/>
            <a:ext cx="372240" cy="337680"/>
          </a:xfrm>
          <a:custGeom>
            <a:avLst/>
            <a:gdLst>
              <a:gd name="textAreaLeft" fmla="*/ 0 w 372240"/>
              <a:gd name="textAreaRight" fmla="*/ 372600 w 372240"/>
              <a:gd name="textAreaTop" fmla="*/ 0 h 337680"/>
              <a:gd name="textAreaBottom" fmla="*/ 338040 h 337680"/>
            </a:gdLst>
            <a:ahLst/>
            <a:rect l="textAreaLeft" t="textAreaTop" r="textAreaRight" b="textAreaBottom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标题 1"/>
          <p:cNvSpPr/>
          <p:nvPr/>
        </p:nvSpPr>
        <p:spPr>
          <a:xfrm>
            <a:off x="9073440" y="3371400"/>
            <a:ext cx="719640" cy="71964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1905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标题 1"/>
          <p:cNvSpPr/>
          <p:nvPr/>
        </p:nvSpPr>
        <p:spPr>
          <a:xfrm>
            <a:off x="9270000" y="3545280"/>
            <a:ext cx="326160" cy="372240"/>
          </a:xfrm>
          <a:custGeom>
            <a:avLst/>
            <a:gdLst>
              <a:gd name="textAreaLeft" fmla="*/ 0 w 326160"/>
              <a:gd name="textAreaRight" fmla="*/ 326520 w 326160"/>
              <a:gd name="textAreaTop" fmla="*/ 0 h 372240"/>
              <a:gd name="textAreaBottom" fmla="*/ 372600 h 372240"/>
            </a:gdLst>
            <a:ahLst/>
            <a:rect l="textAreaLeft" t="textAreaTop" r="textAreaRight" b="textAreaBottom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bg1"/>
          </a:solidFill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标题 1"/>
          <p:cNvSpPr/>
          <p:nvPr/>
        </p:nvSpPr>
        <p:spPr>
          <a:xfrm>
            <a:off x="1292040" y="3753360"/>
            <a:ext cx="913680" cy="913680"/>
          </a:xfrm>
          <a:prstGeom prst="arc">
            <a:avLst>
              <a:gd name="adj1" fmla="val 12085454"/>
              <a:gd name="adj2" fmla="val 16423906"/>
            </a:avLst>
          </a:prstGeom>
          <a:noFill/>
          <a:ln cap="rnd" w="25400">
            <a:solidFill>
              <a:srgbClr val="2a7a3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标题 1"/>
          <p:cNvSpPr/>
          <p:nvPr/>
        </p:nvSpPr>
        <p:spPr>
          <a:xfrm>
            <a:off x="3853800" y="3267360"/>
            <a:ext cx="913680" cy="913680"/>
          </a:xfrm>
          <a:prstGeom prst="arc">
            <a:avLst>
              <a:gd name="adj1" fmla="val 12085454"/>
              <a:gd name="adj2" fmla="val 16423906"/>
            </a:avLst>
          </a:prstGeom>
          <a:noFill/>
          <a:ln cap="rnd" w="25400">
            <a:solidFill>
              <a:srgbClr val="2a7a34">
                <a:lumMod val="40000"/>
                <a:lumOff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标题 1"/>
          <p:cNvSpPr/>
          <p:nvPr/>
        </p:nvSpPr>
        <p:spPr>
          <a:xfrm>
            <a:off x="6428160" y="3744720"/>
            <a:ext cx="913680" cy="913680"/>
          </a:xfrm>
          <a:prstGeom prst="arc">
            <a:avLst>
              <a:gd name="adj1" fmla="val 12085454"/>
              <a:gd name="adj2" fmla="val 16423906"/>
            </a:avLst>
          </a:prstGeom>
          <a:noFill/>
          <a:ln cap="rnd" w="25400">
            <a:solidFill>
              <a:srgbClr val="2a7a3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标题 1"/>
          <p:cNvSpPr/>
          <p:nvPr/>
        </p:nvSpPr>
        <p:spPr>
          <a:xfrm>
            <a:off x="8976240" y="3274560"/>
            <a:ext cx="913680" cy="913680"/>
          </a:xfrm>
          <a:prstGeom prst="arc">
            <a:avLst>
              <a:gd name="adj1" fmla="val 12085454"/>
              <a:gd name="adj2" fmla="val 16423906"/>
            </a:avLst>
          </a:prstGeom>
          <a:noFill/>
          <a:ln cap="rnd" w="25400">
            <a:solidFill>
              <a:srgbClr val="2a7a34">
                <a:lumMod val="40000"/>
                <a:lumOff val="60000"/>
              </a:srgbClr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标题 1"/>
          <p:cNvSpPr/>
          <p:nvPr/>
        </p:nvSpPr>
        <p:spPr>
          <a:xfrm>
            <a:off x="1351080" y="1743480"/>
            <a:ext cx="9489600" cy="10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Benefits of Blue/Green Deployment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标题 1"/>
          <p:cNvSpPr/>
          <p:nvPr/>
        </p:nvSpPr>
        <p:spPr>
          <a:xfrm>
            <a:off x="6444360" y="4743720"/>
            <a:ext cx="19278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Full testing in production- like environment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标题 1"/>
          <p:cNvSpPr/>
          <p:nvPr/>
        </p:nvSpPr>
        <p:spPr>
          <a:xfrm>
            <a:off x="8980920" y="4265280"/>
            <a:ext cx="19278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Simple traffic switching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标题 1"/>
          <p:cNvSpPr/>
          <p:nvPr/>
        </p:nvSpPr>
        <p:spPr>
          <a:xfrm>
            <a:off x="1308960" y="4743720"/>
            <a:ext cx="19278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Instant rollback capability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标题 1"/>
          <p:cNvSpPr/>
          <p:nvPr/>
        </p:nvSpPr>
        <p:spPr>
          <a:xfrm>
            <a:off x="3858480" y="4265280"/>
            <a:ext cx="1927800" cy="85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262626"/>
                </a:solidFill>
                <a:latin typeface="Poppins"/>
                <a:ea typeface="Poppins"/>
              </a:rPr>
              <a:t>Zero downtime deployments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标题 1"/>
          <p:cNvSpPr/>
          <p:nvPr/>
        </p:nvSpPr>
        <p:spPr>
          <a:xfrm>
            <a:off x="452880" y="334440"/>
            <a:ext cx="8170920" cy="654840"/>
          </a:xfrm>
          <a:prstGeom prst="roundRect">
            <a:avLst>
              <a:gd name="adj" fmla="val 50000"/>
            </a:avLst>
          </a:prstGeom>
          <a:gradFill rotWithShape="0">
            <a:gsLst>
              <a:gs pos="0">
                <a:srgbClr val="f2f2f2"/>
              </a:gs>
              <a:gs pos="80000">
                <a:srgbClr val="ffffff"/>
              </a:gs>
            </a:gsLst>
            <a:lin ang="0"/>
          </a:gra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Advantages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6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标题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标题 1"/>
          <p:cNvSpPr/>
          <p:nvPr/>
        </p:nvSpPr>
        <p:spPr>
          <a:xfrm>
            <a:off x="2194560" y="3031200"/>
            <a:ext cx="9997200" cy="2363760"/>
          </a:xfrm>
          <a:prstGeom prst="rect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标题 1"/>
          <p:cNvSpPr/>
          <p:nvPr/>
        </p:nvSpPr>
        <p:spPr>
          <a:xfrm>
            <a:off x="3769560" y="1768680"/>
            <a:ext cx="7486200" cy="774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1600" spc="-1" strike="noStrike">
                <a:solidFill>
                  <a:srgbClr val="262626"/>
                </a:solidFill>
                <a:latin typeface="poppins-bold"/>
                <a:ea typeface="poppins-bold"/>
              </a:rPr>
              <a:t>Challenges with Blue/Green Deployment</a:t>
            </a:r>
            <a:endParaRPr b="0" lang="en-IN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标题 1"/>
          <p:cNvSpPr/>
          <p:nvPr/>
        </p:nvSpPr>
        <p:spPr>
          <a:xfrm>
            <a:off x="6444000" y="3739320"/>
            <a:ext cx="2004480" cy="13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Database migration challenges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标题 1"/>
          <p:cNvSpPr/>
          <p:nvPr/>
        </p:nvSpPr>
        <p:spPr>
          <a:xfrm>
            <a:off x="3747960" y="3739320"/>
            <a:ext cx="2004480" cy="13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Resource intensive (requires 2x infrastructure)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标题 1"/>
          <p:cNvSpPr/>
          <p:nvPr/>
        </p:nvSpPr>
        <p:spPr>
          <a:xfrm>
            <a:off x="3768480" y="3426120"/>
            <a:ext cx="295560" cy="4536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2680" bIns="226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标题 1"/>
          <p:cNvSpPr/>
          <p:nvPr/>
        </p:nvSpPr>
        <p:spPr>
          <a:xfrm>
            <a:off x="6444000" y="3426120"/>
            <a:ext cx="295560" cy="4536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2680" bIns="226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"/>
          <p:cNvSpPr/>
          <p:nvPr/>
        </p:nvSpPr>
        <p:spPr>
          <a:xfrm>
            <a:off x="890640" y="1586160"/>
            <a:ext cx="2221200" cy="4581720"/>
          </a:xfrm>
          <a:custGeom>
            <a:avLst/>
            <a:gdLst>
              <a:gd name="textAreaLeft" fmla="*/ 0 w 2221200"/>
              <a:gd name="textAreaRight" fmla="*/ 2221560 w 2221200"/>
              <a:gd name="textAreaTop" fmla="*/ 0 h 4581720"/>
              <a:gd name="textAreaBottom" fmla="*/ 4582080 h 4581720"/>
            </a:gdLst>
            <a:ahLst/>
            <a:rect l="textAreaLeft" t="textAreaTop" r="textAreaRight" b="textAreaBottom"/>
            <a:pathLst>
              <a:path w="2221614" h="4582256">
                <a:moveTo>
                  <a:pt x="370277" y="0"/>
                </a:moveTo>
                <a:lnTo>
                  <a:pt x="1851337" y="0"/>
                </a:lnTo>
                <a:cubicBezTo>
                  <a:pt x="2055836" y="0"/>
                  <a:pt x="2221614" y="165778"/>
                  <a:pt x="2221614" y="370277"/>
                </a:cubicBezTo>
                <a:lnTo>
                  <a:pt x="2221614" y="4211979"/>
                </a:lnTo>
                <a:cubicBezTo>
                  <a:pt x="2221614" y="4416478"/>
                  <a:pt x="2055836" y="4582256"/>
                  <a:pt x="1851337" y="4582256"/>
                </a:cubicBezTo>
                <a:lnTo>
                  <a:pt x="370277" y="4582256"/>
                </a:lnTo>
                <a:cubicBezTo>
                  <a:pt x="165778" y="4582256"/>
                  <a:pt x="0" y="4416478"/>
                  <a:pt x="0" y="4211979"/>
                </a:cubicBezTo>
                <a:lnTo>
                  <a:pt x="0" y="370277"/>
                </a:lnTo>
                <a:cubicBezTo>
                  <a:pt x="0" y="165778"/>
                  <a:pt x="165778" y="0"/>
                  <a:pt x="370277" y="0"/>
                </a:cubicBezTo>
                <a:close/>
              </a:path>
            </a:pathLst>
          </a:cu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标题 1"/>
          <p:cNvSpPr/>
          <p:nvPr/>
        </p:nvSpPr>
        <p:spPr>
          <a:xfrm>
            <a:off x="9140400" y="3739320"/>
            <a:ext cx="2004480" cy="133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ffffff"/>
                </a:solidFill>
                <a:latin typeface="Poppins"/>
                <a:ea typeface="Poppins"/>
              </a:rPr>
              <a:t>Complex state management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标题 1"/>
          <p:cNvSpPr/>
          <p:nvPr/>
        </p:nvSpPr>
        <p:spPr>
          <a:xfrm>
            <a:off x="9140400" y="3426120"/>
            <a:ext cx="295560" cy="45360"/>
          </a:xfrm>
          <a:prstGeom prst="rect">
            <a:avLst/>
          </a:prstGeom>
          <a:solidFill>
            <a:schemeClr val="bg1"/>
          </a:solidFill>
          <a:ln w="31750">
            <a:noFill/>
          </a:ln>
        </p:spPr>
        <p:style>
          <a:lnRef idx="0"/>
          <a:fillRef idx="0"/>
          <a:effectRef idx="0"/>
          <a:fontRef idx="minor"/>
        </p:style>
        <p:txBody>
          <a:bodyPr tIns="22680" bIns="22680"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标题 1"/>
          <p:cNvSpPr/>
          <p:nvPr/>
        </p:nvSpPr>
        <p:spPr>
          <a:xfrm>
            <a:off x="962640" y="451080"/>
            <a:ext cx="10670760" cy="467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0" lang="en-US" sz="2800" spc="-1" strike="noStrike">
                <a:solidFill>
                  <a:srgbClr val="262626"/>
                </a:solidFill>
                <a:latin typeface="poppins-bold"/>
                <a:ea typeface="poppins-bold"/>
              </a:rPr>
              <a:t>Disadvantages</a:t>
            </a:r>
            <a:endParaRPr b="0" lang="en-IN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标题 1"/>
          <p:cNvSpPr/>
          <p:nvPr/>
        </p:nvSpPr>
        <p:spPr>
          <a:xfrm>
            <a:off x="303120" y="444600"/>
            <a:ext cx="423720" cy="423720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标题 1"/>
          <p:cNvSpPr/>
          <p:nvPr/>
        </p:nvSpPr>
        <p:spPr>
          <a:xfrm rot="2029800">
            <a:off x="96480" y="544680"/>
            <a:ext cx="831240" cy="234000"/>
          </a:xfrm>
          <a:prstGeom prst="ellipse">
            <a:avLst/>
          </a:prstGeom>
          <a:noFill/>
          <a:ln cap="sq" w="12700">
            <a:solidFill>
              <a:srgbClr val="2a7a34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endParaRPr b="0" lang="en-IN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主题​​">
  <a:themeElements>
    <a:clrScheme name="Office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2a7a34"/>
      </a:accent1>
      <a:accent2>
        <a:srgbClr val="37a76f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000000"/>
      </a:hlink>
      <a:folHlink>
        <a:srgbClr val="000000"/>
      </a:folHlink>
    </a:clrScheme>
    <a:fontScheme name="Office">
      <a:majorFont>
        <a:latin typeface="等线 Light" panose="020F0302020204030204" pitchFamily="0" charset="1"/>
        <a:ea typeface=""/>
        <a:cs typeface=""/>
      </a:majorFont>
      <a:minorFont>
        <a:latin typeface="等线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2025-07-22T01:29:48Z</dcterms:modified>
  <cp:revision>6</cp:revision>
  <dc:subject/>
  <dc:title/>
</cp:coreProperties>
</file>