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4"/>
  </p:notesMasterIdLst>
  <p:sldIdLst>
    <p:sldId id="256" r:id="rId2"/>
    <p:sldId id="259" r:id="rId3"/>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15" autoAdjust="0"/>
  </p:normalViewPr>
  <p:slideViewPr>
    <p:cSldViewPr snapToGrid="0">
      <p:cViewPr varScale="1">
        <p:scale>
          <a:sx n="79" d="100"/>
          <a:sy n="79" d="100"/>
        </p:scale>
        <p:origin x="821"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 id="2147483705" r:id="rId54"/>
    <p:sldLayoutId id="2147483706" r:id="rId55"/>
    <p:sldLayoutId id="2147483707" r:id="rId56"/>
    <p:sldLayoutId id="2147483708" r:id="rId57"/>
    <p:sldLayoutId id="2147483709" r:id="rId58"/>
    <p:sldLayoutId id="2147483710" r:id="rId59"/>
    <p:sldLayoutId id="2147483711" r:id="rId60"/>
    <p:sldLayoutId id="2147483712" r:id="rId61"/>
    <p:sldLayoutId id="2147483713" r:id="rId62"/>
    <p:sldLayoutId id="2147483714" r:id="rId63"/>
    <p:sldLayoutId id="2147483715" r:id="rId64"/>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572000" y="1048338"/>
            <a:ext cx="6634514" cy="4761323"/>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b="1" dirty="0">
                <a:solidFill>
                  <a:schemeClr val="dk1"/>
                </a:solidFill>
                <a:latin typeface="Calibri Light" panose="020F0302020204030204" pitchFamily="34" charset="0"/>
                <a:ea typeface="Trebuchet MS"/>
                <a:cs typeface="Calibri Light" panose="020F0302020204030204" pitchFamily="34" charset="0"/>
                <a:sym typeface="Trebuchet MS"/>
              </a:rPr>
              <a:t>Situation</a:t>
            </a:r>
            <a:endParaRPr lang="en-US" b="1" dirty="0">
              <a:solidFill>
                <a:schemeClr val="dk1"/>
              </a:solidFill>
              <a:latin typeface="Calibri Light" panose="020F0302020204030204" pitchFamily="34" charset="0"/>
              <a:ea typeface="Trebuchet MS"/>
              <a:cs typeface="Calibri Light" panose="020F0302020204030204" pitchFamily="34" charset="0"/>
              <a:sym typeface="Trebuchet MS"/>
            </a:endParaRPr>
          </a:p>
          <a:p>
            <a:pPr marL="108000" marR="0" lvl="1" indent="0" algn="l" rtl="0">
              <a:lnSpc>
                <a:spcPct val="90000"/>
              </a:lnSpc>
              <a:spcBef>
                <a:spcPts val="0"/>
              </a:spcBef>
              <a:spcAft>
                <a:spcPts val="0"/>
              </a:spcAft>
              <a:buClr>
                <a:srgbClr val="28BA73"/>
              </a:buClr>
              <a:buSzPts val="1600"/>
              <a:buFont typeface="Arial"/>
              <a:buNone/>
            </a:pPr>
            <a:r>
              <a:rPr lang="en-US" sz="1600" dirty="0" err="1">
                <a:latin typeface="Calibri Light" panose="020F0302020204030204" pitchFamily="34" charset="0"/>
                <a:cs typeface="Calibri Light" panose="020F0302020204030204" pitchFamily="34" charset="0"/>
              </a:rPr>
              <a:t>PowerCo</a:t>
            </a:r>
            <a:r>
              <a:rPr lang="en-US" sz="1600" dirty="0">
                <a:latin typeface="Calibri Light" panose="020F0302020204030204" pitchFamily="34" charset="0"/>
                <a:cs typeface="Calibri Light" panose="020F0302020204030204" pitchFamily="34" charset="0"/>
              </a:rPr>
              <a:t>. is a major gas and electricity utility that supplies to corporate, SME and residential customers. </a:t>
            </a:r>
          </a:p>
          <a:p>
            <a:pPr marL="550800" marR="0" lvl="2" indent="-114399" algn="l" rtl="0">
              <a:lnSpc>
                <a:spcPct val="90000"/>
              </a:lnSpc>
              <a:spcBef>
                <a:spcPts val="300"/>
              </a:spcBef>
              <a:spcAft>
                <a:spcPts val="0"/>
              </a:spcAft>
              <a:buClr>
                <a:srgbClr val="28BA73"/>
              </a:buClr>
              <a:buSzPts val="1600"/>
              <a:buFont typeface="Trebuchet MS"/>
              <a:buNone/>
            </a:pPr>
            <a:r>
              <a:rPr lang="en-US" sz="2000" dirty="0">
                <a:latin typeface="Calibri Light" panose="020F0302020204030204" pitchFamily="34" charset="0"/>
                <a:cs typeface="Calibri Light" panose="020F0302020204030204" pitchFamily="34" charset="0"/>
              </a:rPr>
              <a:t> </a:t>
            </a:r>
          </a:p>
          <a:p>
            <a:pPr marL="108000" marR="0" lvl="1" indent="0" algn="l" rtl="0">
              <a:lnSpc>
                <a:spcPct val="90000"/>
              </a:lnSpc>
              <a:spcBef>
                <a:spcPts val="300"/>
              </a:spcBef>
              <a:spcAft>
                <a:spcPts val="0"/>
              </a:spcAft>
              <a:buClr>
                <a:srgbClr val="28BA73"/>
              </a:buClr>
              <a:buSzPts val="1600"/>
              <a:buFont typeface="Arial"/>
              <a:buNone/>
            </a:pPr>
            <a:r>
              <a:rPr lang="en-US" sz="1600" b="1" dirty="0">
                <a:solidFill>
                  <a:schemeClr val="dk1"/>
                </a:solidFill>
                <a:latin typeface="Calibri Light" panose="020F0302020204030204" pitchFamily="34" charset="0"/>
                <a:ea typeface="Trebuchet MS"/>
                <a:cs typeface="Calibri Light" panose="020F0302020204030204" pitchFamily="34" charset="0"/>
                <a:sym typeface="Trebuchet MS"/>
              </a:rPr>
              <a:t>Complication</a:t>
            </a:r>
          </a:p>
          <a:p>
            <a:pPr marL="108000" marR="0" lvl="1" indent="0" algn="l" rtl="0">
              <a:lnSpc>
                <a:spcPct val="90000"/>
              </a:lnSpc>
              <a:spcBef>
                <a:spcPts val="300"/>
              </a:spcBef>
              <a:spcAft>
                <a:spcPts val="0"/>
              </a:spcAft>
              <a:buClr>
                <a:srgbClr val="28BA73"/>
              </a:buClr>
              <a:buSzPts val="1600"/>
              <a:buFont typeface="Arial"/>
              <a:buNone/>
            </a:pPr>
            <a:r>
              <a:rPr lang="en-US" sz="1400" dirty="0">
                <a:latin typeface="Calibri Light" panose="020F0302020204030204" pitchFamily="34" charset="0"/>
                <a:cs typeface="Calibri Light" panose="020F0302020204030204" pitchFamily="34" charset="0"/>
              </a:rPr>
              <a:t>  </a:t>
            </a:r>
            <a:r>
              <a:rPr lang="en-US" sz="1600" dirty="0">
                <a:latin typeface="Calibri Light" panose="020F0302020204030204" pitchFamily="34" charset="0"/>
                <a:cs typeface="Calibri Light" panose="020F0302020204030204" pitchFamily="34" charset="0"/>
              </a:rPr>
              <a:t>Europe is facing a significant churn problem due to the power-liberalization of the energy market.</a:t>
            </a:r>
          </a:p>
          <a:p>
            <a:pPr marL="108000" marR="0" lvl="1" indent="0" algn="l" rtl="0">
              <a:lnSpc>
                <a:spcPct val="90000"/>
              </a:lnSpc>
              <a:spcBef>
                <a:spcPts val="300"/>
              </a:spcBef>
              <a:spcAft>
                <a:spcPts val="0"/>
              </a:spcAft>
              <a:buClr>
                <a:srgbClr val="28BA73"/>
              </a:buClr>
              <a:buSzPts val="1600"/>
              <a:buFont typeface="Arial"/>
              <a:buNone/>
            </a:pPr>
            <a:r>
              <a:rPr lang="en-US" sz="1600" dirty="0">
                <a:latin typeface="Calibri Light" panose="020F0302020204030204" pitchFamily="34" charset="0"/>
                <a:cs typeface="Calibri Light" panose="020F0302020204030204" pitchFamily="34" charset="0"/>
              </a:rPr>
              <a:t>  Problem is largest in the SME segment. </a:t>
            </a: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Calibri Light" panose="020F0302020204030204" pitchFamily="34" charset="0"/>
              <a:ea typeface="Trebuchet MS"/>
              <a:cs typeface="Calibri Light" panose="020F0302020204030204" pitchFamily="34" charset="0"/>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b="1" dirty="0">
                <a:solidFill>
                  <a:schemeClr val="dk1"/>
                </a:solidFill>
                <a:latin typeface="Calibri Light" panose="020F0302020204030204" pitchFamily="34" charset="0"/>
                <a:ea typeface="Trebuchet MS"/>
                <a:cs typeface="Calibri Light" panose="020F0302020204030204" pitchFamily="34" charset="0"/>
                <a:sym typeface="Trebuchet MS"/>
              </a:rPr>
              <a:t>Question</a:t>
            </a:r>
          </a:p>
          <a:p>
            <a:pPr marL="108000" marR="0" lvl="1" indent="0" algn="l" rtl="0">
              <a:lnSpc>
                <a:spcPct val="90000"/>
              </a:lnSpc>
              <a:spcBef>
                <a:spcPts val="300"/>
              </a:spcBef>
              <a:spcAft>
                <a:spcPts val="0"/>
              </a:spcAft>
              <a:buClr>
                <a:srgbClr val="28BA73"/>
              </a:buClr>
              <a:buSzPts val="1600"/>
              <a:buFont typeface="Arial"/>
              <a:buNone/>
            </a:pPr>
            <a:r>
              <a:rPr lang="en-US" sz="1600" dirty="0">
                <a:latin typeface="Calibri Light" panose="020F0302020204030204" pitchFamily="34" charset="0"/>
                <a:cs typeface="Calibri Light" panose="020F0302020204030204" pitchFamily="34" charset="0"/>
              </a:rPr>
              <a:t>It is possible to predict customers likely to churn using a predictive model.</a:t>
            </a:r>
          </a:p>
          <a:p>
            <a:pPr marL="108000" marR="0" lvl="1" indent="0" algn="l" rtl="0">
              <a:lnSpc>
                <a:spcPct val="90000"/>
              </a:lnSpc>
              <a:spcBef>
                <a:spcPts val="300"/>
              </a:spcBef>
              <a:spcAft>
                <a:spcPts val="0"/>
              </a:spcAft>
              <a:buClr>
                <a:srgbClr val="28BA73"/>
              </a:buClr>
              <a:buSzPts val="1600"/>
              <a:buFont typeface="Arial"/>
              <a:buNone/>
            </a:pPr>
            <a:endParaRPr lang="en-US" sz="1600" dirty="0">
              <a:latin typeface="Calibri Light" panose="020F0302020204030204" pitchFamily="34" charset="0"/>
              <a:cs typeface="Calibri Light" panose="020F0302020204030204" pitchFamily="34" charset="0"/>
            </a:endParaRPr>
          </a:p>
          <a:p>
            <a:pPr marL="108000" marR="0" lvl="1" indent="0" algn="l" rtl="0">
              <a:lnSpc>
                <a:spcPct val="90000"/>
              </a:lnSpc>
              <a:spcBef>
                <a:spcPts val="300"/>
              </a:spcBef>
              <a:spcAft>
                <a:spcPts val="0"/>
              </a:spcAft>
              <a:buClr>
                <a:srgbClr val="28BA73"/>
              </a:buClr>
              <a:buSzPts val="1600"/>
              <a:buFont typeface="Arial"/>
              <a:buNone/>
            </a:pPr>
            <a:r>
              <a:rPr lang="en-US" sz="1600" dirty="0">
                <a:latin typeface="Calibri Light" panose="020F0302020204030204" pitchFamily="34" charset="0"/>
                <a:cs typeface="Calibri Light" panose="020F0302020204030204" pitchFamily="34" charset="0"/>
              </a:rPr>
              <a:t>Hypothesis is that the churn is driven by customer price sensitivity.</a:t>
            </a:r>
          </a:p>
          <a:p>
            <a:pPr marL="108000" marR="0" lvl="1" indent="0" algn="l" rtl="0">
              <a:lnSpc>
                <a:spcPct val="90000"/>
              </a:lnSpc>
              <a:spcBef>
                <a:spcPts val="300"/>
              </a:spcBef>
              <a:spcAft>
                <a:spcPts val="0"/>
              </a:spcAft>
              <a:buClr>
                <a:srgbClr val="28BA73"/>
              </a:buClr>
              <a:buSzPts val="1600"/>
              <a:buFont typeface="Arial"/>
              <a:buNone/>
            </a:pPr>
            <a:r>
              <a:rPr lang="en-US" sz="1600" dirty="0">
                <a:latin typeface="Calibri Light" panose="020F0302020204030204" pitchFamily="34" charset="0"/>
                <a:cs typeface="Calibri Light" panose="020F0302020204030204" pitchFamily="34" charset="0"/>
              </a:rPr>
              <a:t>So the client - </a:t>
            </a:r>
            <a:r>
              <a:rPr lang="en-US" sz="1600" dirty="0" err="1">
                <a:latin typeface="Calibri Light" panose="020F0302020204030204" pitchFamily="34" charset="0"/>
                <a:cs typeface="Calibri Light" panose="020F0302020204030204" pitchFamily="34" charset="0"/>
              </a:rPr>
              <a:t>PowerCo</a:t>
            </a:r>
            <a:r>
              <a:rPr lang="en-US" sz="1600" dirty="0">
                <a:latin typeface="Calibri Light" panose="020F0302020204030204" pitchFamily="34" charset="0"/>
                <a:cs typeface="Calibri Light" panose="020F0302020204030204" pitchFamily="34" charset="0"/>
              </a:rPr>
              <a:t>. wants to try discounting strategy by offering customers at high propensity to churn a 20% discount which is expected to be effective.</a:t>
            </a:r>
            <a:endParaRPr sz="1600" dirty="0">
              <a:solidFill>
                <a:schemeClr val="dk1"/>
              </a:solidFill>
              <a:latin typeface="Calibri Light" panose="020F0302020204030204" pitchFamily="34" charset="0"/>
              <a:ea typeface="Trebuchet MS"/>
              <a:cs typeface="Calibri Light" panose="020F0302020204030204" pitchFamily="34" charset="0"/>
              <a:sym typeface="Trebuchet MS"/>
            </a:endParaRPr>
          </a:p>
          <a:p>
            <a:pPr marL="0" marR="0" lvl="0" indent="0" algn="l" rtl="0">
              <a:lnSpc>
                <a:spcPct val="100000"/>
              </a:lnSpc>
              <a:spcBef>
                <a:spcPts val="300"/>
              </a:spcBef>
              <a:spcAft>
                <a:spcPts val="0"/>
              </a:spcAft>
              <a:buNone/>
            </a:pPr>
            <a:endParaRPr sz="1600" dirty="0">
              <a:solidFill>
                <a:schemeClr val="dk1"/>
              </a:solidFill>
              <a:latin typeface="Calibri Light" panose="020F0302020204030204" pitchFamily="34" charset="0"/>
              <a:ea typeface="Trebuchet MS"/>
              <a:cs typeface="Calibri Light" panose="020F0302020204030204" pitchFamily="34" charset="0"/>
              <a:sym typeface="Trebuchet MS"/>
            </a:endParaRPr>
          </a:p>
          <a:p>
            <a:pPr marL="0" marR="0" lvl="0" indent="0" algn="l" rtl="0">
              <a:lnSpc>
                <a:spcPct val="100000"/>
              </a:lnSpc>
              <a:spcBef>
                <a:spcPts val="300"/>
              </a:spcBef>
              <a:spcAft>
                <a:spcPts val="0"/>
              </a:spcAft>
              <a:buNone/>
            </a:pPr>
            <a:endParaRPr sz="1600" dirty="0">
              <a:solidFill>
                <a:schemeClr val="dk1"/>
              </a:solidFill>
              <a:latin typeface="Calibri Light" panose="020F0302020204030204" pitchFamily="34" charset="0"/>
              <a:ea typeface="Trebuchet MS"/>
              <a:cs typeface="Calibri Light" panose="020F0302020204030204" pitchFamily="34" charset="0"/>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B157A9-F49F-4181-BA77-9C37B9A5D05B}"/>
              </a:ext>
            </a:extLst>
          </p:cNvPr>
          <p:cNvSpPr>
            <a:spLocks noGrp="1"/>
          </p:cNvSpPr>
          <p:nvPr>
            <p:ph type="title"/>
          </p:nvPr>
        </p:nvSpPr>
        <p:spPr>
          <a:xfrm>
            <a:off x="630238" y="2763838"/>
            <a:ext cx="2478087" cy="1314450"/>
          </a:xfrm>
        </p:spPr>
        <p:txBody>
          <a:bodyPr/>
          <a:lstStyle/>
          <a:p>
            <a:r>
              <a:rPr lang="en-IN" dirty="0"/>
              <a:t>Solution</a:t>
            </a:r>
          </a:p>
        </p:txBody>
      </p:sp>
      <p:sp>
        <p:nvSpPr>
          <p:cNvPr id="4" name="TextBox 3">
            <a:extLst>
              <a:ext uri="{FF2B5EF4-FFF2-40B4-BE49-F238E27FC236}">
                <a16:creationId xmlns:a16="http://schemas.microsoft.com/office/drawing/2014/main" id="{1F302971-F0FA-49D7-A76D-5DFC39D82E74}"/>
              </a:ext>
            </a:extLst>
          </p:cNvPr>
          <p:cNvSpPr txBox="1"/>
          <p:nvPr/>
        </p:nvSpPr>
        <p:spPr>
          <a:xfrm>
            <a:off x="4392891" y="438302"/>
            <a:ext cx="6881567" cy="7987443"/>
          </a:xfrm>
          <a:prstGeom prst="rect">
            <a:avLst/>
          </a:prstGeom>
          <a:noFill/>
        </p:spPr>
        <p:txBody>
          <a:bodyPr wrap="square" rtlCol="0">
            <a:spAutoFit/>
          </a:bodyPr>
          <a:lstStyle/>
          <a:p>
            <a:pPr marL="0" marR="0" lvl="0" indent="0" algn="l" rtl="0">
              <a:lnSpc>
                <a:spcPct val="100000"/>
              </a:lnSpc>
              <a:spcBef>
                <a:spcPts val="300"/>
              </a:spcBef>
              <a:spcAft>
                <a:spcPts val="0"/>
              </a:spcAft>
              <a:buNone/>
            </a:pPr>
            <a:r>
              <a:rPr lang="en-US" sz="1600" b="1" dirty="0">
                <a:solidFill>
                  <a:schemeClr val="dk1"/>
                </a:solidFill>
                <a:latin typeface="Calibri Light" panose="020F0302020204030204" pitchFamily="34" charset="0"/>
                <a:ea typeface="Trebuchet MS"/>
                <a:cs typeface="Calibri Light" panose="020F0302020204030204" pitchFamily="34" charset="0"/>
                <a:sym typeface="Trebuchet MS"/>
              </a:rPr>
              <a:t> Answer </a:t>
            </a:r>
          </a:p>
          <a:p>
            <a:pPr marL="0" marR="0" lvl="0" indent="0" algn="l" rtl="0">
              <a:lnSpc>
                <a:spcPct val="100000"/>
              </a:lnSpc>
              <a:spcBef>
                <a:spcPts val="300"/>
              </a:spcBef>
              <a:spcAft>
                <a:spcPts val="0"/>
              </a:spcAft>
              <a:buNone/>
            </a:pPr>
            <a:r>
              <a:rPr lang="en-US" sz="1400" dirty="0">
                <a:solidFill>
                  <a:schemeClr val="dk1"/>
                </a:solidFill>
                <a:latin typeface="Calibri Light" panose="020F0302020204030204" pitchFamily="34" charset="0"/>
                <a:ea typeface="Trebuchet MS"/>
                <a:cs typeface="Calibri Light" panose="020F0302020204030204" pitchFamily="34" charset="0"/>
                <a:sym typeface="Trebuchet MS"/>
              </a:rPr>
              <a:t>The analysis &amp; predictive model helped us understand that the customer churn is happening not only due to the price sensitivity.</a:t>
            </a:r>
            <a:endParaRPr lang="en-US" dirty="0">
              <a:solidFill>
                <a:schemeClr val="dk1"/>
              </a:solidFill>
              <a:latin typeface="Calibri Light" panose="020F0302020204030204" pitchFamily="34" charset="0"/>
              <a:ea typeface="Trebuchet MS"/>
              <a:cs typeface="Calibri Light" panose="020F0302020204030204" pitchFamily="34" charset="0"/>
              <a:sym typeface="Trebuchet MS"/>
            </a:endParaRPr>
          </a:p>
          <a:p>
            <a:pPr marL="0" marR="0" lvl="0" indent="0" algn="l" rtl="0">
              <a:lnSpc>
                <a:spcPct val="100000"/>
              </a:lnSpc>
              <a:spcBef>
                <a:spcPts val="300"/>
              </a:spcBef>
              <a:spcAft>
                <a:spcPts val="0"/>
              </a:spcAft>
              <a:buNone/>
            </a:pPr>
            <a:r>
              <a:rPr lang="en-US" dirty="0">
                <a:solidFill>
                  <a:schemeClr val="dk1"/>
                </a:solidFill>
                <a:latin typeface="Calibri Light" panose="020F0302020204030204" pitchFamily="34" charset="0"/>
                <a:ea typeface="Trebuchet MS"/>
                <a:cs typeface="Calibri Light" panose="020F0302020204030204" pitchFamily="34" charset="0"/>
                <a:sym typeface="Trebuchet MS"/>
              </a:rPr>
              <a:t>S</a:t>
            </a:r>
            <a:r>
              <a:rPr lang="en-US" sz="1400" dirty="0">
                <a:solidFill>
                  <a:schemeClr val="dk1"/>
                </a:solidFill>
                <a:latin typeface="Calibri Light" panose="020F0302020204030204" pitchFamily="34" charset="0"/>
                <a:ea typeface="Trebuchet MS"/>
                <a:cs typeface="Calibri Light" panose="020F0302020204030204" pitchFamily="34" charset="0"/>
                <a:sym typeface="Trebuchet MS"/>
              </a:rPr>
              <a:t>ome other major factors affecting the churn are :</a:t>
            </a:r>
          </a:p>
          <a:p>
            <a:pPr marR="0" lvl="0" algn="l" rtl="0">
              <a:lnSpc>
                <a:spcPct val="100000"/>
              </a:lnSpc>
              <a:spcBef>
                <a:spcPts val="300"/>
              </a:spcBef>
              <a:spcAft>
                <a:spcPts val="0"/>
              </a:spcAft>
            </a:pPr>
            <a:r>
              <a:rPr lang="en-US" b="0" i="0" dirty="0">
                <a:solidFill>
                  <a:schemeClr val="accent5"/>
                </a:solidFill>
                <a:effectLst/>
                <a:latin typeface="-apple-system"/>
              </a:rPr>
              <a:t>1)     Forecasted power price for 1st period</a:t>
            </a:r>
          </a:p>
          <a:p>
            <a:pPr marL="342900" indent="-342900" algn="l">
              <a:buAutoNum type="arabicParenR" startAt="2"/>
            </a:pPr>
            <a:r>
              <a:rPr lang="en-US" b="0" i="0" dirty="0">
                <a:solidFill>
                  <a:schemeClr val="accent5"/>
                </a:solidFill>
                <a:effectLst/>
                <a:latin typeface="-apple-system"/>
              </a:rPr>
              <a:t>Electricity consumption of the past 12 months plus </a:t>
            </a:r>
            <a:r>
              <a:rPr lang="en-IN" dirty="0">
                <a:solidFill>
                  <a:schemeClr val="accent5"/>
                </a:solidFill>
                <a:effectLst/>
                <a:latin typeface="Calibri" panose="020F0502020204030204" pitchFamily="34" charset="0"/>
                <a:ea typeface="Arial" panose="020B0604020202020204" pitchFamily="34" charset="0"/>
                <a:cs typeface="Calibri" panose="020F0502020204030204" pitchFamily="34" charset="0"/>
              </a:rPr>
              <a:t>indicated if client is also a gas client</a:t>
            </a:r>
            <a:r>
              <a:rPr lang="en-US" dirty="0">
                <a:solidFill>
                  <a:schemeClr val="accent5"/>
                </a:solidFill>
                <a:latin typeface="Calibri" panose="020F0502020204030204" pitchFamily="34" charset="0"/>
                <a:ea typeface="Arial" panose="020B0604020202020204" pitchFamily="34" charset="0"/>
                <a:cs typeface="Calibri" panose="020F0502020204030204" pitchFamily="34" charset="0"/>
              </a:rPr>
              <a:t>.</a:t>
            </a:r>
          </a:p>
          <a:p>
            <a:pPr marL="342900" indent="-342900">
              <a:buFont typeface="Arial"/>
              <a:buAutoNum type="arabicParenR" startAt="2"/>
            </a:pPr>
            <a:r>
              <a:rPr lang="en-US" b="0" i="0" dirty="0">
                <a:solidFill>
                  <a:schemeClr val="accent5"/>
                </a:solidFill>
                <a:effectLst/>
                <a:latin typeface="-apple-system"/>
              </a:rPr>
              <a:t>Price of energy for the 2nd period</a:t>
            </a:r>
          </a:p>
          <a:p>
            <a:pPr marL="342900" indent="-342900">
              <a:buFont typeface="Arial"/>
              <a:buAutoNum type="arabicParenR" startAt="2"/>
            </a:pPr>
            <a:r>
              <a:rPr lang="en-US" b="0" i="0" dirty="0">
                <a:solidFill>
                  <a:schemeClr val="accent5"/>
                </a:solidFill>
                <a:effectLst/>
                <a:latin typeface="-apple-system"/>
              </a:rPr>
              <a:t>Forecasted bill of meter rental for the next 12 months.</a:t>
            </a:r>
          </a:p>
          <a:p>
            <a:pPr algn="l"/>
            <a:endParaRPr lang="en-US" b="0" i="0" dirty="0">
              <a:solidFill>
                <a:schemeClr val="accent5"/>
              </a:solidFill>
              <a:effectLst/>
              <a:latin typeface="-apple-system"/>
            </a:endParaRPr>
          </a:p>
          <a:p>
            <a:pPr algn="l"/>
            <a:r>
              <a:rPr lang="en-US" b="0" i="0" dirty="0">
                <a:solidFill>
                  <a:schemeClr val="accent5"/>
                </a:solidFill>
                <a:effectLst/>
                <a:latin typeface="-apple-system"/>
              </a:rPr>
              <a:t>The assumption that everyone who is offered a discount will accept it is not necessarily true in practice.</a:t>
            </a:r>
          </a:p>
          <a:p>
            <a:pPr algn="l"/>
            <a:endParaRPr lang="en-US" dirty="0">
              <a:solidFill>
                <a:schemeClr val="accent5"/>
              </a:solidFill>
              <a:latin typeface="-apple-system"/>
            </a:endParaRPr>
          </a:p>
          <a:p>
            <a:pPr algn="l"/>
            <a:r>
              <a:rPr lang="en-US" b="0" i="0" dirty="0">
                <a:solidFill>
                  <a:schemeClr val="accent5"/>
                </a:solidFill>
                <a:effectLst/>
                <a:latin typeface="-apple-system"/>
              </a:rPr>
              <a:t>Introducing a 20% discount strategy for customers with high propensity to churn will not dramatically lower churn rate.</a:t>
            </a:r>
          </a:p>
          <a:p>
            <a:pPr algn="l"/>
            <a:endParaRPr lang="en-US" b="0" i="0" dirty="0">
              <a:solidFill>
                <a:schemeClr val="accent5"/>
              </a:solidFill>
              <a:effectLst/>
              <a:latin typeface="-apple-system"/>
            </a:endParaRPr>
          </a:p>
          <a:p>
            <a:pPr algn="l"/>
            <a:endParaRPr lang="en-US" dirty="0">
              <a:solidFill>
                <a:schemeClr val="accent5"/>
              </a:solidFill>
              <a:latin typeface="-apple-system"/>
            </a:endParaRPr>
          </a:p>
          <a:p>
            <a:pPr>
              <a:lnSpc>
                <a:spcPct val="107000"/>
              </a:lnSpc>
              <a:spcAft>
                <a:spcPts val="800"/>
              </a:spcAft>
            </a:pPr>
            <a:r>
              <a:rPr lang="en-IN" sz="1600" b="1"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Recommendations </a:t>
            </a:r>
            <a:endParaRPr lang="en-IN" sz="16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r>
              <a:rPr lang="en-IN"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Analyse the trend by marketing statistics.</a:t>
            </a:r>
          </a:p>
          <a:p>
            <a:pPr marL="342900" indent="-342900">
              <a:lnSpc>
                <a:spcPct val="107000"/>
              </a:lnSpc>
              <a:spcAft>
                <a:spcPts val="800"/>
              </a:spcAft>
              <a:buFont typeface="Arial"/>
              <a:buAutoNum type="arabicPeriod"/>
            </a:pPr>
            <a:r>
              <a:rPr lang="en-IN"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Build trust and loyalty with the customers.</a:t>
            </a:r>
          </a:p>
          <a:p>
            <a:pPr marL="342900" indent="-342900">
              <a:lnSpc>
                <a:spcPct val="107000"/>
              </a:lnSpc>
              <a:spcAft>
                <a:spcPts val="800"/>
              </a:spcAft>
              <a:buFont typeface="Arial"/>
              <a:buAutoNum type="arabicPeriod"/>
            </a:pPr>
            <a:r>
              <a:rPr lang="en-IN"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Offer discounts for the churn-probable customers and figure out the valuable customers.</a:t>
            </a:r>
          </a:p>
          <a:p>
            <a:pPr>
              <a:lnSpc>
                <a:spcPct val="107000"/>
              </a:lnSpc>
              <a:spcAft>
                <a:spcPts val="800"/>
              </a:spcAft>
            </a:pPr>
            <a:r>
              <a:rPr lang="en-IN"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Provide the valuable customers some incentives at times </a:t>
            </a:r>
            <a:r>
              <a:rPr lang="en-IN"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&amp; let them follow your brand principles to spread a good word to others.</a:t>
            </a:r>
            <a:endParaRPr lang="en-IN"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 4.    </a:t>
            </a:r>
            <a:r>
              <a:rPr lang="en-IN"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Leave out the non-profitable and churnable customers.</a:t>
            </a:r>
          </a:p>
          <a:p>
            <a:pPr>
              <a:lnSpc>
                <a:spcPct val="107000"/>
              </a:lnSpc>
              <a:spcAft>
                <a:spcPts val="800"/>
              </a:spcAft>
            </a:pPr>
            <a:endParaRPr lang="en-IN"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0" i="0" dirty="0">
              <a:solidFill>
                <a:schemeClr val="accent5"/>
              </a:solidFill>
              <a:effectLst/>
              <a:latin typeface="-apple-system"/>
            </a:endParaRPr>
          </a:p>
          <a:p>
            <a:pPr algn="l"/>
            <a:endParaRPr lang="en-US" b="0" i="0" dirty="0">
              <a:solidFill>
                <a:schemeClr val="accent5"/>
              </a:solidFill>
              <a:effectLst/>
              <a:latin typeface="-apple-system"/>
            </a:endParaRPr>
          </a:p>
          <a:p>
            <a:pPr marL="342900" marR="0" lvl="0" indent="-342900" algn="l" rtl="0">
              <a:lnSpc>
                <a:spcPct val="100000"/>
              </a:lnSpc>
              <a:spcBef>
                <a:spcPts val="300"/>
              </a:spcBef>
              <a:spcAft>
                <a:spcPts val="0"/>
              </a:spcAft>
              <a:buAutoNum type="arabicParenR"/>
            </a:pPr>
            <a:endParaRPr lang="en-US" sz="1400" dirty="0">
              <a:solidFill>
                <a:schemeClr val="dk1"/>
              </a:solidFill>
              <a:latin typeface="Calibri Light" panose="020F0302020204030204" pitchFamily="34" charset="0"/>
              <a:ea typeface="Trebuchet MS"/>
              <a:cs typeface="Calibri Light" panose="020F0302020204030204" pitchFamily="34" charset="0"/>
              <a:sym typeface="Trebuchet MS"/>
            </a:endParaRPr>
          </a:p>
          <a:p>
            <a:pPr marL="342900" marR="0" lvl="0" indent="-342900" algn="l" rtl="0">
              <a:lnSpc>
                <a:spcPct val="100000"/>
              </a:lnSpc>
              <a:spcBef>
                <a:spcPts val="300"/>
              </a:spcBef>
              <a:spcAft>
                <a:spcPts val="0"/>
              </a:spcAft>
              <a:buAutoNum type="arabicParenR"/>
            </a:pPr>
            <a:endParaRPr lang="en-US" sz="1400" dirty="0">
              <a:solidFill>
                <a:schemeClr val="dk1"/>
              </a:solidFill>
              <a:latin typeface="Calibri Light" panose="020F0302020204030204" pitchFamily="34" charset="0"/>
              <a:ea typeface="Trebuchet MS"/>
              <a:cs typeface="Calibri Light" panose="020F0302020204030204" pitchFamily="34" charset="0"/>
              <a:sym typeface="Trebuchet MS"/>
            </a:endParaRPr>
          </a:p>
          <a:p>
            <a:pPr marL="342900" marR="0" lvl="0" indent="-342900" algn="l" rtl="0">
              <a:lnSpc>
                <a:spcPct val="100000"/>
              </a:lnSpc>
              <a:spcBef>
                <a:spcPts val="300"/>
              </a:spcBef>
              <a:spcAft>
                <a:spcPts val="0"/>
              </a:spcAft>
              <a:buAutoNum type="arabicParenR"/>
            </a:pPr>
            <a:endParaRPr lang="en-US" sz="1400" dirty="0">
              <a:solidFill>
                <a:schemeClr val="dk1"/>
              </a:solidFill>
              <a:latin typeface="Calibri Light" panose="020F0302020204030204" pitchFamily="34" charset="0"/>
              <a:ea typeface="Trebuchet MS"/>
              <a:cs typeface="Calibri Light" panose="020F0302020204030204" pitchFamily="34" charset="0"/>
              <a:sym typeface="Trebuchet MS"/>
            </a:endParaRPr>
          </a:p>
          <a:p>
            <a:endParaRPr lang="en-IN" dirty="0"/>
          </a:p>
        </p:txBody>
      </p:sp>
    </p:spTree>
    <p:extLst>
      <p:ext uri="{BB962C8B-B14F-4D97-AF65-F5344CB8AC3E}">
        <p14:creationId xmlns:p14="http://schemas.microsoft.com/office/powerpoint/2010/main" val="2645462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290</Words>
  <Application>Microsoft Office PowerPoint</Application>
  <PresentationFormat>Widescreen</PresentationFormat>
  <Paragraphs>39</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-apple-system</vt:lpstr>
      <vt:lpstr>Arial</vt:lpstr>
      <vt:lpstr>Calibri</vt:lpstr>
      <vt:lpstr>Calibri Light</vt:lpstr>
      <vt:lpstr>Trebuchet MS</vt:lpstr>
      <vt:lpstr>BCG Grid 16:9</vt:lpstr>
      <vt:lpstr>Executive summary</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Karthika R</cp:lastModifiedBy>
  <cp:revision>7</cp:revision>
  <dcterms:created xsi:type="dcterms:W3CDTF">2016-11-04T11:46:04Z</dcterms:created>
  <dcterms:modified xsi:type="dcterms:W3CDTF">2022-02-17T09:35:34Z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