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2.png" ContentType="image/png"/>
  <Override PartName="/ppt/media/image9.png" ContentType="image/png"/>
  <Override PartName="/ppt/media/image13.png" ContentType="image/png"/>
  <Override PartName="/ppt/media/image8.png" ContentType="image/png"/>
  <Override PartName="/ppt/media/image11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6.png" ContentType="image/png"/>
  <Override PartName="/ppt/media/image10.png" ContentType="image/png"/>
  <Override PartName="/ppt/media/image23.png" ContentType="image/png"/>
  <Override PartName="/ppt/media/image22.png" ContentType="image/png"/>
  <Override PartName="/ppt/media/image5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17.png" ContentType="image/png"/>
  <Override PartName="/ppt/media/image16.jpeg" ContentType="image/jpe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7160" cy="685224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1920" cy="316224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8520" cy="685656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040" cy="685656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200" cy="380844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000" cy="685656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3840" cy="685656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4600" cy="685656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000" cy="326556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6400" cy="284652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160" cy="685224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1920" cy="316224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8520" cy="685656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040" cy="685656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200" cy="380844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000" cy="685656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3840" cy="685656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4600" cy="685656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000" cy="326556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6400" cy="284652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160" cy="685224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1920" cy="316224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8520" cy="685656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040" cy="685656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200" cy="380844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000" cy="685656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3840" cy="685656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4600" cy="685656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000" cy="326556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6400" cy="284652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karthikayan1012/APSSDC_keyloggerProject_kalyanKrishna.git" TargetMode="External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"/>
          <p:cNvGrpSpPr/>
          <p:nvPr/>
        </p:nvGrpSpPr>
        <p:grpSpPr>
          <a:xfrm>
            <a:off x="743040" y="1104840"/>
            <a:ext cx="1741320" cy="1332000"/>
            <a:chOff x="743040" y="1104840"/>
            <a:chExt cx="1741320" cy="1332000"/>
          </a:xfrm>
        </p:grpSpPr>
        <p:sp>
          <p:nvSpPr>
            <p:cNvPr id="145" name="CustomShape 2"/>
            <p:cNvSpPr/>
            <p:nvPr/>
          </p:nvSpPr>
          <p:spPr>
            <a:xfrm>
              <a:off x="743040" y="1380960"/>
              <a:ext cx="1227240" cy="105588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3"/>
            <p:cNvSpPr/>
            <p:nvPr/>
          </p:nvSpPr>
          <p:spPr>
            <a:xfrm>
              <a:off x="1838160" y="1104840"/>
              <a:ext cx="646200" cy="56052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7" name="CustomShape 4"/>
          <p:cNvSpPr/>
          <p:nvPr/>
        </p:nvSpPr>
        <p:spPr>
          <a:xfrm>
            <a:off x="3200400" y="794880"/>
            <a:ext cx="1665360" cy="143676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"/>
          <p:cNvSpPr/>
          <p:nvPr/>
        </p:nvSpPr>
        <p:spPr>
          <a:xfrm>
            <a:off x="3800520" y="5229360"/>
            <a:ext cx="722520" cy="61776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6"/>
          <p:cNvSpPr/>
          <p:nvPr/>
        </p:nvSpPr>
        <p:spPr>
          <a:xfrm>
            <a:off x="2362320" y="1876680"/>
            <a:ext cx="8370000" cy="11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ctr">
            <a:no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1" lang="en-IN" sz="3600" spc="4" strike="noStrike">
                <a:solidFill>
                  <a:srgbClr val="81d41a"/>
                </a:solidFill>
                <a:latin typeface="comic"/>
                <a:ea typeface="DejaVu Sans"/>
              </a:rPr>
              <a:t>KALYAN SAKETI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7238880" y="3191760"/>
            <a:ext cx="277236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000" spc="1" strike="noStrike">
                <a:solidFill>
                  <a:srgbClr val="376092"/>
                </a:solidFill>
                <a:latin typeface="Trebuchet MS"/>
                <a:ea typeface="DejaVu Sans"/>
              </a:rPr>
              <a:t>Final</a:t>
            </a:r>
            <a:r>
              <a:rPr b="1" lang="en-US" sz="3000" spc="-165" strike="noStrike">
                <a:solidFill>
                  <a:srgbClr val="2d936b"/>
                </a:solidFill>
                <a:latin typeface="Trebuchet MS"/>
                <a:ea typeface="DejaVu Sans"/>
              </a:rPr>
              <a:t> </a:t>
            </a:r>
            <a:r>
              <a:rPr b="1" lang="en-US" sz="3000" spc="-7" strike="noStrike">
                <a:solidFill>
                  <a:srgbClr val="376092"/>
                </a:solidFill>
                <a:latin typeface="Trebuchet MS"/>
                <a:ea typeface="DejaVu Sans"/>
              </a:rPr>
              <a:t>Project</a:t>
            </a:r>
            <a:endParaRPr b="0" lang="en-IN" sz="3000" spc="-1" strike="noStrike">
              <a:latin typeface="Arial"/>
            </a:endParaRPr>
          </a:p>
        </p:txBody>
      </p:sp>
      <p:pic>
        <p:nvPicPr>
          <p:cNvPr id="151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1640" cy="198720"/>
          </a:xfrm>
          <a:prstGeom prst="rect">
            <a:avLst/>
          </a:prstGeom>
          <a:ln>
            <a:noFill/>
          </a:ln>
        </p:spPr>
      </p:pic>
      <p:sp>
        <p:nvSpPr>
          <p:cNvPr id="152" name="CustomShape 8"/>
          <p:cNvSpPr/>
          <p:nvPr/>
        </p:nvSpPr>
        <p:spPr>
          <a:xfrm>
            <a:off x="11353320" y="6473160"/>
            <a:ext cx="149760" cy="39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B329B854-C910-41AB-B1AB-1E936FE6DEC3}" type="slidenum">
              <a:rPr b="0" lang="en-US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1875240" y="2672280"/>
            <a:ext cx="1665360" cy="143676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0"/>
          <p:cNvSpPr/>
          <p:nvPr/>
        </p:nvSpPr>
        <p:spPr>
          <a:xfrm>
            <a:off x="710280" y="3486240"/>
            <a:ext cx="722520" cy="61776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9353520" y="5362560"/>
            <a:ext cx="455760" cy="45576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"/>
          <p:cNvSpPr/>
          <p:nvPr/>
        </p:nvSpPr>
        <p:spPr>
          <a:xfrm>
            <a:off x="9353520" y="5896080"/>
            <a:ext cx="179640" cy="17964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0" name="object 6" descr=""/>
          <p:cNvPicPr/>
          <p:nvPr/>
        </p:nvPicPr>
        <p:blipFill>
          <a:blip r:embed="rId1"/>
          <a:stretch/>
        </p:blipFill>
        <p:spPr>
          <a:xfrm>
            <a:off x="0" y="2657520"/>
            <a:ext cx="2465640" cy="3418200"/>
          </a:xfrm>
          <a:prstGeom prst="rect">
            <a:avLst/>
          </a:prstGeom>
          <a:ln>
            <a:noFill/>
          </a:ln>
        </p:spPr>
      </p:pic>
      <p:sp>
        <p:nvSpPr>
          <p:cNvPr id="251" name="CustomShape 3"/>
          <p:cNvSpPr/>
          <p:nvPr/>
        </p:nvSpPr>
        <p:spPr>
          <a:xfrm>
            <a:off x="739800" y="654840"/>
            <a:ext cx="7541640" cy="13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4250" spc="4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THE</a:t>
            </a:r>
            <a:r>
              <a:rPr b="1" lang="en-US" sz="4250" spc="9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 </a:t>
            </a:r>
            <a:r>
              <a:rPr b="1" lang="en-US" sz="4250" spc="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WOW</a:t>
            </a:r>
            <a:r>
              <a:rPr b="1" lang="en-US" sz="4250" spc="75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 </a:t>
            </a:r>
            <a:r>
              <a:rPr b="1" lang="en-US" sz="4250" spc="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IN</a:t>
            </a:r>
            <a:r>
              <a:rPr b="1" lang="en-US" sz="4250" spc="-7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 </a:t>
            </a:r>
            <a:r>
              <a:rPr b="1" lang="en-US" sz="4250" spc="4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YOUR</a:t>
            </a:r>
            <a:r>
              <a:rPr b="1" lang="en-US" sz="4250" spc="-1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 </a:t>
            </a:r>
            <a:r>
              <a:rPr b="1" lang="en-US" sz="4250" spc="9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SOLUTION</a:t>
            </a:r>
            <a:endParaRPr b="0" lang="en-IN" sz="425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11277360" y="6473160"/>
            <a:ext cx="22716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F8C056B1-73AB-45B2-98EE-175D64BC91F2}" type="slidenum">
              <a:rPr b="0" lang="en-US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152280" y="2542680"/>
            <a:ext cx="9961560" cy="9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5" marL="2286000" indent="-214920">
              <a:lnSpc>
                <a:spcPct val="100000"/>
              </a:lnSpc>
              <a:buClr>
                <a:srgbClr val="d99694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2a6099"/>
                </a:solidFill>
                <a:latin typeface="Courier New"/>
                <a:ea typeface="DejaVu Sans"/>
              </a:rPr>
              <a:t>Impact:</a:t>
            </a:r>
            <a:r>
              <a:rPr b="0" lang="en-US" sz="2000" spc="-1" strike="noStrike">
                <a:solidFill>
                  <a:srgbClr val="2a6099"/>
                </a:solidFill>
                <a:latin typeface="Courier New"/>
                <a:ea typeface="DejaVu Sans"/>
              </a:rPr>
              <a:t> Significant reduction in the likelihood of keylogging attacks through proactive measures.</a:t>
            </a:r>
            <a:endParaRPr b="0" lang="en-IN" sz="2000" spc="-1" strike="noStrike">
              <a:latin typeface="Arial"/>
            </a:endParaRPr>
          </a:p>
          <a:p>
            <a:pPr marL="2286000">
              <a:lnSpc>
                <a:spcPct val="100000"/>
              </a:lnSpc>
            </a:pPr>
            <a:r>
              <a:rPr b="0" lang="en-US" sz="1800" spc="-1" strike="noStrike">
                <a:solidFill>
                  <a:srgbClr val="d99694"/>
                </a:solidFill>
                <a:latin typeface="Courier New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4" name="CustomShape 6"/>
          <p:cNvSpPr/>
          <p:nvPr/>
        </p:nvSpPr>
        <p:spPr>
          <a:xfrm>
            <a:off x="2466720" y="3375720"/>
            <a:ext cx="72183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00000"/>
              </a:lnSpc>
              <a:buClr>
                <a:srgbClr val="d99694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2a6099"/>
                </a:solidFill>
                <a:latin typeface="Courier New"/>
                <a:ea typeface="DejaVu Sans"/>
              </a:rPr>
              <a:t>Innovative Approach:</a:t>
            </a:r>
            <a:r>
              <a:rPr b="0" lang="en-US" sz="1800" spc="-1" strike="noStrike">
                <a:solidFill>
                  <a:srgbClr val="2a6099"/>
                </a:solidFill>
                <a:latin typeface="Courier New"/>
                <a:ea typeface="DejaVu Sans"/>
              </a:rPr>
              <a:t> Combining technical measures with user education for comprehensive protection.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d99694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2a6099"/>
                </a:solidFill>
                <a:latin typeface="Courier New"/>
                <a:ea typeface="DejaVu Sans"/>
              </a:rPr>
              <a:t>Demonstration:</a:t>
            </a:r>
            <a:r>
              <a:rPr b="0" lang="en-US" sz="1800" spc="-1" strike="noStrike">
                <a:solidFill>
                  <a:srgbClr val="2a6099"/>
                </a:solidFill>
                <a:latin typeface="Courier New"/>
                <a:ea typeface="DejaVu Sans"/>
              </a:rPr>
              <a:t> Real-time demonstration of a simple keylogger to illustrate the threat and the effectiveness of security measures.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9353520" y="5362560"/>
            <a:ext cx="455760" cy="45576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"/>
          <p:cNvSpPr/>
          <p:nvPr/>
        </p:nvSpPr>
        <p:spPr>
          <a:xfrm>
            <a:off x="9353520" y="5896080"/>
            <a:ext cx="179640" cy="17964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7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4880" cy="176400"/>
          </a:xfrm>
          <a:prstGeom prst="rect">
            <a:avLst/>
          </a:prstGeom>
          <a:ln>
            <a:noFill/>
          </a:ln>
        </p:spPr>
      </p:pic>
      <p:sp>
        <p:nvSpPr>
          <p:cNvPr id="258" name="CustomShape 3"/>
          <p:cNvSpPr/>
          <p:nvPr/>
        </p:nvSpPr>
        <p:spPr>
          <a:xfrm>
            <a:off x="11277360" y="6473160"/>
            <a:ext cx="22716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BFAEFAE8-7A1F-439F-83A4-A43D155ED88B}" type="slidenum">
              <a:rPr b="0" lang="en-US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739800" y="291240"/>
            <a:ext cx="367848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4800" spc="4" strike="noStrike">
                <a:solidFill>
                  <a:srgbClr val="4f6228"/>
                </a:solidFill>
                <a:latin typeface="comic"/>
                <a:ea typeface="DejaVu Sans"/>
              </a:rPr>
              <a:t>M</a:t>
            </a:r>
            <a:r>
              <a:rPr b="0" lang="en-US" sz="4800" spc="-1" strike="noStrike">
                <a:solidFill>
                  <a:srgbClr val="4f6228"/>
                </a:solidFill>
                <a:latin typeface="comic"/>
                <a:ea typeface="DejaVu Sans"/>
              </a:rPr>
              <a:t>O</a:t>
            </a:r>
            <a:r>
              <a:rPr b="0" lang="en-US" sz="4800" spc="-15" strike="noStrike">
                <a:solidFill>
                  <a:srgbClr val="4f6228"/>
                </a:solidFill>
                <a:latin typeface="comic"/>
                <a:ea typeface="DejaVu Sans"/>
              </a:rPr>
              <a:t>D</a:t>
            </a:r>
            <a:r>
              <a:rPr b="0" lang="en-US" sz="4800" spc="-35" strike="noStrike">
                <a:solidFill>
                  <a:srgbClr val="4f6228"/>
                </a:solidFill>
                <a:latin typeface="comic"/>
                <a:ea typeface="DejaVu Sans"/>
              </a:rPr>
              <a:t>E</a:t>
            </a:r>
            <a:r>
              <a:rPr b="0" lang="en-US" sz="4800" spc="-32" strike="noStrike">
                <a:solidFill>
                  <a:srgbClr val="4f6228"/>
                </a:solidFill>
                <a:latin typeface="comic"/>
                <a:ea typeface="DejaVu Sans"/>
              </a:rPr>
              <a:t>LL</a:t>
            </a:r>
            <a:r>
              <a:rPr b="0" lang="en-US" sz="4800" spc="-7" strike="noStrike">
                <a:solidFill>
                  <a:srgbClr val="4f6228"/>
                </a:solidFill>
                <a:latin typeface="comic"/>
                <a:ea typeface="DejaVu Sans"/>
              </a:rPr>
              <a:t>I</a:t>
            </a:r>
            <a:r>
              <a:rPr b="0" lang="en-US" sz="4800" spc="21" strike="noStrike">
                <a:solidFill>
                  <a:srgbClr val="4f6228"/>
                </a:solidFill>
                <a:latin typeface="comic"/>
                <a:ea typeface="DejaVu Sans"/>
              </a:rPr>
              <a:t>N</a:t>
            </a:r>
            <a:r>
              <a:rPr b="0" lang="en-US" sz="4800" spc="-1" strike="noStrike">
                <a:solidFill>
                  <a:srgbClr val="4f6228"/>
                </a:solidFill>
                <a:latin typeface="comic"/>
                <a:ea typeface="DejaVu Sans"/>
              </a:rPr>
              <a:t>G : 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685800" y="1216080"/>
            <a:ext cx="8894880" cy="55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2060"/>
                </a:solidFill>
                <a:latin typeface="Calibri"/>
                <a:ea typeface="DejaVu Sans"/>
              </a:rPr>
              <a:t>Before we begin ,we need to install python  and some particular libraries of python in the system  which can installed by the commands in command prompt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pip install pynput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pip install sons 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Pynput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helps in read keystrokes as the user types in stuff </a:t>
            </a:r>
            <a:r>
              <a:rPr b="0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Jsons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a lnter changing format which often exchange data between a webserver and user agent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d60093"/>
              </a:buClr>
              <a:buFont typeface="Wingdings" charset="2"/>
              <a:buChar char=""/>
            </a:pPr>
            <a:r>
              <a:rPr b="1" i="1" lang="en-US" sz="1800" spc="-1" strike="noStrike">
                <a:solidFill>
                  <a:srgbClr val="d60093"/>
                </a:solidFill>
                <a:latin typeface="Calibri"/>
                <a:ea typeface="DejaVu Sans"/>
              </a:rPr>
              <a:t>Initialization  of keylogger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Set up the main GUI window.</a:t>
            </a:r>
            <a:br/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Initialize global variables for key logging.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d60093"/>
              </a:buClr>
              <a:buFont typeface="Wingdings" charset="2"/>
              <a:buChar char=""/>
            </a:pPr>
            <a:r>
              <a:rPr b="1" i="1" lang="en-US" sz="1800" spc="-1" strike="noStrike">
                <a:solidFill>
                  <a:srgbClr val="d60093"/>
                </a:solidFill>
                <a:latin typeface="Calibri"/>
                <a:ea typeface="DejaVu Sans"/>
              </a:rPr>
              <a:t>Event Capturing of keystrokes </a:t>
            </a:r>
            <a:r>
              <a:rPr b="0" i="1" lang="en-US" sz="1800" spc="-1" strike="noStrike">
                <a:solidFill>
                  <a:srgbClr val="d60093"/>
                </a:solidFill>
                <a:latin typeface="Calibri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Start capturing key events when the "Start" button is pressed.</a:t>
            </a:r>
            <a:br/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Log key press and release events.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d60093"/>
              </a:buClr>
              <a:buFont typeface="Wingdings" charset="2"/>
              <a:buChar char=""/>
            </a:pPr>
            <a:r>
              <a:rPr b="1" i="1" lang="en-US" sz="1800" spc="-1" strike="noStrike">
                <a:solidFill>
                  <a:srgbClr val="d60093"/>
                </a:solidFill>
                <a:latin typeface="Calibri"/>
                <a:ea typeface="DejaVu Sans"/>
              </a:rPr>
              <a:t>Data Logging into text files  </a:t>
            </a:r>
            <a:r>
              <a:rPr b="0" i="1" lang="en-US" sz="1800" spc="-1" strike="noStrike">
                <a:solidFill>
                  <a:srgbClr val="d60093"/>
                </a:solidFill>
                <a:latin typeface="Calibri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Continuously update text and JSON log files with captured key events.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d60093"/>
              </a:buClr>
              <a:buFont typeface="Wingdings" charset="2"/>
              <a:buChar char=""/>
            </a:pPr>
            <a:r>
              <a:rPr b="1" i="1" lang="en-US" sz="1800" spc="-1" strike="noStrike">
                <a:solidFill>
                  <a:srgbClr val="d60093"/>
                </a:solidFill>
                <a:latin typeface="Calibri"/>
                <a:ea typeface="DejaVu Sans"/>
              </a:rPr>
              <a:t>Stop Logging 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Stop capturing key events when the "Stop" button is pressed.</a:t>
            </a:r>
            <a:br/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Update the GUI status to indicate the keylogger is stopped.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30400" y="123480"/>
            <a:ext cx="4951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 u="sng">
                <a:solidFill>
                  <a:srgbClr val="000000"/>
                </a:solidFill>
                <a:uFillTx/>
                <a:latin typeface="Arial Black"/>
                <a:ea typeface="DejaVu Sans"/>
              </a:rPr>
              <a:t>Wire Frames :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62" name="Picture 9" descr=""/>
          <p:cNvPicPr/>
          <p:nvPr/>
        </p:nvPicPr>
        <p:blipFill>
          <a:blip r:embed="rId1"/>
          <a:stretch/>
        </p:blipFill>
        <p:spPr>
          <a:xfrm>
            <a:off x="230400" y="1515960"/>
            <a:ext cx="2968560" cy="2921400"/>
          </a:xfrm>
          <a:prstGeom prst="rect">
            <a:avLst/>
          </a:prstGeom>
          <a:ln>
            <a:noFill/>
          </a:ln>
        </p:spPr>
      </p:pic>
      <p:pic>
        <p:nvPicPr>
          <p:cNvPr id="263" name="Picture 11" descr=""/>
          <p:cNvPicPr/>
          <p:nvPr/>
        </p:nvPicPr>
        <p:blipFill>
          <a:blip r:embed="rId2"/>
          <a:stretch/>
        </p:blipFill>
        <p:spPr>
          <a:xfrm>
            <a:off x="3580200" y="1495440"/>
            <a:ext cx="2968560" cy="2921400"/>
          </a:xfrm>
          <a:prstGeom prst="rect">
            <a:avLst/>
          </a:prstGeom>
          <a:ln>
            <a:noFill/>
          </a:ln>
        </p:spPr>
      </p:pic>
      <p:pic>
        <p:nvPicPr>
          <p:cNvPr id="264" name="Picture 13" descr=""/>
          <p:cNvPicPr/>
          <p:nvPr/>
        </p:nvPicPr>
        <p:blipFill>
          <a:blip r:embed="rId3"/>
          <a:stretch/>
        </p:blipFill>
        <p:spPr>
          <a:xfrm>
            <a:off x="7030440" y="1536120"/>
            <a:ext cx="2968560" cy="2921400"/>
          </a:xfrm>
          <a:prstGeom prst="rect">
            <a:avLst/>
          </a:prstGeom>
          <a:ln>
            <a:noFill/>
          </a:ln>
        </p:spPr>
      </p:pic>
      <p:sp>
        <p:nvSpPr>
          <p:cNvPr id="265" name="CustomShape 2"/>
          <p:cNvSpPr/>
          <p:nvPr/>
        </p:nvSpPr>
        <p:spPr>
          <a:xfrm>
            <a:off x="990720" y="990720"/>
            <a:ext cx="912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8001000" y="986040"/>
            <a:ext cx="912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4495680" y="986040"/>
            <a:ext cx="912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992520" y="4800600"/>
            <a:ext cx="83804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d99694"/>
                </a:solidFill>
                <a:latin typeface="Calibri"/>
                <a:ea typeface="DejaVu Sans"/>
              </a:rPr>
              <a:t>Step 1 :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start button initialize to start  keylogging in the machine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d99694"/>
                </a:solidFill>
                <a:latin typeface="Calibri"/>
                <a:ea typeface="DejaVu Sans"/>
              </a:rPr>
              <a:t>Step 2 :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 the  keylogger running it saves the keys in keylogger.txt file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d99694"/>
                </a:solidFill>
                <a:latin typeface="Calibri"/>
                <a:ea typeface="DejaVu Sans"/>
              </a:rPr>
              <a:t>Step 3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The keylogger stops and keys has been saved in the text document file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533520" y="304920"/>
            <a:ext cx="293472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Outputs :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512000" y="5400000"/>
            <a:ext cx="1406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3"/>
          <p:cNvSpPr/>
          <p:nvPr/>
        </p:nvSpPr>
        <p:spPr>
          <a:xfrm>
            <a:off x="7620120" y="4969440"/>
            <a:ext cx="167508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172440" y="974880"/>
            <a:ext cx="5010840" cy="4064400"/>
          </a:xfrm>
          <a:prstGeom prst="rect">
            <a:avLst/>
          </a:prstGeom>
          <a:ln>
            <a:noFill/>
          </a:ln>
        </p:spPr>
      </p:pic>
      <p:pic>
        <p:nvPicPr>
          <p:cNvPr id="273" name="" descr=""/>
          <p:cNvPicPr/>
          <p:nvPr/>
        </p:nvPicPr>
        <p:blipFill>
          <a:blip r:embed="rId2"/>
          <a:stretch/>
        </p:blipFill>
        <p:spPr>
          <a:xfrm>
            <a:off x="5563080" y="985680"/>
            <a:ext cx="4660200" cy="4125600"/>
          </a:xfrm>
          <a:prstGeom prst="rect">
            <a:avLst/>
          </a:prstGeom>
          <a:ln>
            <a:noFill/>
          </a:ln>
        </p:spPr>
      </p:pic>
      <p:sp>
        <p:nvSpPr>
          <p:cNvPr id="274" name="CustomShape 4"/>
          <p:cNvSpPr/>
          <p:nvPr/>
        </p:nvSpPr>
        <p:spPr>
          <a:xfrm>
            <a:off x="6624000" y="5328000"/>
            <a:ext cx="2951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Key_log.json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1368000" y="5472000"/>
            <a:ext cx="273528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key_log.txt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9353520" y="5362560"/>
            <a:ext cx="455760" cy="45576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"/>
          <p:cNvSpPr/>
          <p:nvPr/>
        </p:nvSpPr>
        <p:spPr>
          <a:xfrm>
            <a:off x="9353520" y="5896080"/>
            <a:ext cx="179640" cy="17964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8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4880" cy="176400"/>
          </a:xfrm>
          <a:prstGeom prst="rect">
            <a:avLst/>
          </a:prstGeom>
          <a:ln>
            <a:noFill/>
          </a:ln>
        </p:spPr>
      </p:pic>
      <p:sp>
        <p:nvSpPr>
          <p:cNvPr id="279" name="CustomShape 3"/>
          <p:cNvSpPr/>
          <p:nvPr/>
        </p:nvSpPr>
        <p:spPr>
          <a:xfrm>
            <a:off x="380880" y="237960"/>
            <a:ext cx="312264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R</a:t>
            </a:r>
            <a:r>
              <a:rPr b="1" lang="en-US" sz="4800" spc="-4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US" sz="4800" spc="4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S</a:t>
            </a:r>
            <a:r>
              <a:rPr b="1" lang="en-US" sz="4800" spc="-3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U</a:t>
            </a:r>
            <a:r>
              <a:rPr b="1" lang="en-US" sz="4800" spc="-406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L</a:t>
            </a:r>
            <a:r>
              <a:rPr b="1" lang="en-US" sz="480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TS</a:t>
            </a:r>
            <a:r>
              <a:rPr b="1" lang="en-IN" sz="480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 :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11277360" y="6473160"/>
            <a:ext cx="22716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6AC905B1-0853-46FC-9C6F-44AD340BA4C8}" type="slidenum">
              <a:rPr b="0" lang="en-US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838080" y="1447920"/>
            <a:ext cx="8304480" cy="50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latin typeface="Calibri"/>
                <a:ea typeface="DejaVu Sans"/>
              </a:rPr>
              <a:t>The implementation of keylogger that captures keystrokes and records them into both text and JSON files is successful.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1f497d"/>
                </a:solidFill>
                <a:latin typeface="Calibri"/>
                <a:ea typeface="DejaVu Sans"/>
              </a:rPr>
              <a:t>The GUI provided a user-friendly way to control the keylogger, making it accessible and easy to use.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9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1f497d"/>
                </a:solidFill>
                <a:latin typeface="Calibri"/>
                <a:ea typeface="DejaVu Sans"/>
              </a:rPr>
              <a:t>The keylogger project demonstrated the capability to effectively capture and log keystrokes in real-time. 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9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1f497d"/>
                </a:solidFill>
                <a:latin typeface="Calibri"/>
                <a:ea typeface="DejaVu Sans"/>
              </a:rPr>
              <a:t> </a:t>
            </a:r>
            <a:r>
              <a:rPr b="0" lang="en-US" sz="1900" spc="-1" strike="noStrike">
                <a:solidFill>
                  <a:srgbClr val="1f497d"/>
                </a:solidFill>
                <a:latin typeface="Calibri"/>
                <a:ea typeface="DejaVu Sans"/>
              </a:rPr>
              <a:t>Emphasized the ethical use of keyloggers and the importance of implementing security measures to protect against malicious use.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9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1f497d"/>
                </a:solidFill>
                <a:latin typeface="Calibri"/>
                <a:ea typeface="DejaVu Sans"/>
              </a:rPr>
              <a:t>Real-time keylogging with start and stop functionality controlled via a simple GUI. 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914400" y="594000"/>
            <a:ext cx="4418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3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Project link :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2688840" y="3750480"/>
            <a:ext cx="6099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"/>
          <p:cNvSpPr/>
          <p:nvPr/>
        </p:nvSpPr>
        <p:spPr>
          <a:xfrm>
            <a:off x="1600200" y="2209680"/>
            <a:ext cx="3046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GITHUB LINK OF PROJECT 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5" name="TextShape 4"/>
          <p:cNvSpPr txBox="1"/>
          <p:nvPr/>
        </p:nvSpPr>
        <p:spPr>
          <a:xfrm>
            <a:off x="1599120" y="3253320"/>
            <a:ext cx="84088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  <a:hlinkClick r:id="rId1"/>
              </a:rPr>
              <a:t>https://github.com/karthikayan1012/APSSDC_keyloggerProject_kalyanKrishna.git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0"/>
            <a:ext cx="12190680" cy="685656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6" name="Group 2"/>
          <p:cNvGrpSpPr/>
          <p:nvPr/>
        </p:nvGrpSpPr>
        <p:grpSpPr>
          <a:xfrm>
            <a:off x="7448760" y="0"/>
            <a:ext cx="4742280" cy="6857280"/>
            <a:chOff x="7448760" y="0"/>
            <a:chExt cx="4742280" cy="6857280"/>
          </a:xfrm>
        </p:grpSpPr>
        <p:sp>
          <p:nvSpPr>
            <p:cNvPr id="157" name="CustomShape 3"/>
            <p:cNvSpPr/>
            <p:nvPr/>
          </p:nvSpPr>
          <p:spPr>
            <a:xfrm>
              <a:off x="9377280" y="4680"/>
              <a:ext cx="1217160" cy="685224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4"/>
            <p:cNvSpPr/>
            <p:nvPr/>
          </p:nvSpPr>
          <p:spPr>
            <a:xfrm>
              <a:off x="7448760" y="3695040"/>
              <a:ext cx="4741920" cy="316224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5"/>
            <p:cNvSpPr/>
            <p:nvPr/>
          </p:nvSpPr>
          <p:spPr>
            <a:xfrm>
              <a:off x="9182160" y="0"/>
              <a:ext cx="3008520" cy="685656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6"/>
            <p:cNvSpPr/>
            <p:nvPr/>
          </p:nvSpPr>
          <p:spPr>
            <a:xfrm>
              <a:off x="9603000" y="0"/>
              <a:ext cx="2588040" cy="685656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7"/>
            <p:cNvSpPr/>
            <p:nvPr/>
          </p:nvSpPr>
          <p:spPr>
            <a:xfrm>
              <a:off x="8934480" y="3048120"/>
              <a:ext cx="3256200" cy="380844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8"/>
            <p:cNvSpPr/>
            <p:nvPr/>
          </p:nvSpPr>
          <p:spPr>
            <a:xfrm>
              <a:off x="9338040" y="0"/>
              <a:ext cx="2853000" cy="685656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9"/>
            <p:cNvSpPr/>
            <p:nvPr/>
          </p:nvSpPr>
          <p:spPr>
            <a:xfrm>
              <a:off x="10896480" y="0"/>
              <a:ext cx="1293840" cy="685656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0"/>
            <p:cNvSpPr/>
            <p:nvPr/>
          </p:nvSpPr>
          <p:spPr>
            <a:xfrm>
              <a:off x="10936080" y="0"/>
              <a:ext cx="1254600" cy="685656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1"/>
            <p:cNvSpPr/>
            <p:nvPr/>
          </p:nvSpPr>
          <p:spPr>
            <a:xfrm>
              <a:off x="10372680" y="3591000"/>
              <a:ext cx="1818000" cy="326556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6" name="CustomShape 12"/>
          <p:cNvSpPr/>
          <p:nvPr/>
        </p:nvSpPr>
        <p:spPr>
          <a:xfrm>
            <a:off x="0" y="4010040"/>
            <a:ext cx="446400" cy="284652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3"/>
          <p:cNvSpPr/>
          <p:nvPr/>
        </p:nvSpPr>
        <p:spPr>
          <a:xfrm>
            <a:off x="9353520" y="5362560"/>
            <a:ext cx="455760" cy="45576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4"/>
          <p:cNvSpPr/>
          <p:nvPr/>
        </p:nvSpPr>
        <p:spPr>
          <a:xfrm>
            <a:off x="9353520" y="5896080"/>
            <a:ext cx="179640" cy="17964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5"/>
          <p:cNvSpPr/>
          <p:nvPr/>
        </p:nvSpPr>
        <p:spPr>
          <a:xfrm>
            <a:off x="1083240" y="996120"/>
            <a:ext cx="7640640" cy="20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4400" spc="-1" strike="noStrike">
                <a:solidFill>
                  <a:srgbClr val="77933c"/>
                </a:solidFill>
                <a:latin typeface="Trebuchet MS"/>
                <a:ea typeface="DejaVu Sans"/>
              </a:rPr>
              <a:t>KEYLOGGER  AND  SECURITY</a:t>
            </a:r>
            <a:br/>
            <a:endParaRPr b="0" lang="en-IN" sz="4400" spc="-1" strike="noStrike">
              <a:latin typeface="Arial"/>
            </a:endParaRPr>
          </a:p>
        </p:txBody>
      </p:sp>
      <p:grpSp>
        <p:nvGrpSpPr>
          <p:cNvPr id="170" name="Group 16"/>
          <p:cNvGrpSpPr/>
          <p:nvPr/>
        </p:nvGrpSpPr>
        <p:grpSpPr>
          <a:xfrm>
            <a:off x="466560" y="6410160"/>
            <a:ext cx="3703680" cy="293760"/>
            <a:chOff x="466560" y="6410160"/>
            <a:chExt cx="3703680" cy="293760"/>
          </a:xfrm>
        </p:grpSpPr>
        <p:pic>
          <p:nvPicPr>
            <p:cNvPr id="171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1640" cy="198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2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3680" cy="2937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73" name="CustomShape 17"/>
          <p:cNvSpPr/>
          <p:nvPr/>
        </p:nvSpPr>
        <p:spPr>
          <a:xfrm>
            <a:off x="11353320" y="6473160"/>
            <a:ext cx="149760" cy="39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98408DE8-6970-4DE7-BAD3-20264E242647}" type="slidenum">
              <a:rPr b="0" lang="en-US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pic>
        <p:nvPicPr>
          <p:cNvPr id="174" name="Graphic 26" descr=""/>
          <p:cNvPicPr/>
          <p:nvPr/>
        </p:nvPicPr>
        <p:blipFill>
          <a:blip r:embed="rId3">
            <a:alphaModFix amt="90000"/>
          </a:blip>
          <a:stretch/>
        </p:blipFill>
        <p:spPr>
          <a:xfrm>
            <a:off x="1595880" y="2343600"/>
            <a:ext cx="6594120" cy="390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-1080000" y="199080"/>
            <a:ext cx="12190680" cy="685656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6" name="Group 2"/>
          <p:cNvGrpSpPr/>
          <p:nvPr/>
        </p:nvGrpSpPr>
        <p:grpSpPr>
          <a:xfrm>
            <a:off x="6496560" y="-187920"/>
            <a:ext cx="4742280" cy="6857280"/>
            <a:chOff x="6496560" y="-187920"/>
            <a:chExt cx="4742280" cy="6857280"/>
          </a:xfrm>
        </p:grpSpPr>
        <p:sp>
          <p:nvSpPr>
            <p:cNvPr id="177" name="CustomShape 3"/>
            <p:cNvSpPr/>
            <p:nvPr/>
          </p:nvSpPr>
          <p:spPr>
            <a:xfrm>
              <a:off x="8425080" y="-183240"/>
              <a:ext cx="1217160" cy="685224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4"/>
            <p:cNvSpPr/>
            <p:nvPr/>
          </p:nvSpPr>
          <p:spPr>
            <a:xfrm>
              <a:off x="6496560" y="3507120"/>
              <a:ext cx="4741920" cy="316224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5"/>
            <p:cNvSpPr/>
            <p:nvPr/>
          </p:nvSpPr>
          <p:spPr>
            <a:xfrm>
              <a:off x="8229960" y="-187920"/>
              <a:ext cx="3008520" cy="685656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6"/>
            <p:cNvSpPr/>
            <p:nvPr/>
          </p:nvSpPr>
          <p:spPr>
            <a:xfrm>
              <a:off x="8650800" y="-187920"/>
              <a:ext cx="2588040" cy="685656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7"/>
            <p:cNvSpPr/>
            <p:nvPr/>
          </p:nvSpPr>
          <p:spPr>
            <a:xfrm>
              <a:off x="7982280" y="2860200"/>
              <a:ext cx="3256200" cy="380844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8"/>
            <p:cNvSpPr/>
            <p:nvPr/>
          </p:nvSpPr>
          <p:spPr>
            <a:xfrm>
              <a:off x="8385840" y="-187920"/>
              <a:ext cx="2853000" cy="685656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9"/>
            <p:cNvSpPr/>
            <p:nvPr/>
          </p:nvSpPr>
          <p:spPr>
            <a:xfrm>
              <a:off x="9944280" y="-187920"/>
              <a:ext cx="1293840" cy="685656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10"/>
            <p:cNvSpPr/>
            <p:nvPr/>
          </p:nvSpPr>
          <p:spPr>
            <a:xfrm>
              <a:off x="9983880" y="-187920"/>
              <a:ext cx="1254600" cy="685656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11"/>
            <p:cNvSpPr/>
            <p:nvPr/>
          </p:nvSpPr>
          <p:spPr>
            <a:xfrm>
              <a:off x="9420480" y="3403080"/>
              <a:ext cx="1818000" cy="326556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6" name="CustomShape 12"/>
          <p:cNvSpPr/>
          <p:nvPr/>
        </p:nvSpPr>
        <p:spPr>
          <a:xfrm>
            <a:off x="-952200" y="3822120"/>
            <a:ext cx="446400" cy="284652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3"/>
          <p:cNvSpPr/>
          <p:nvPr/>
        </p:nvSpPr>
        <p:spPr>
          <a:xfrm>
            <a:off x="-199800" y="6298200"/>
            <a:ext cx="177228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4"/>
          <p:cNvSpPr/>
          <p:nvPr/>
        </p:nvSpPr>
        <p:spPr>
          <a:xfrm>
            <a:off x="6410520" y="259920"/>
            <a:ext cx="360360" cy="36036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5"/>
          <p:cNvSpPr/>
          <p:nvPr/>
        </p:nvSpPr>
        <p:spPr>
          <a:xfrm>
            <a:off x="10058760" y="5422320"/>
            <a:ext cx="646200" cy="64620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0" name="object 17" descr=""/>
          <p:cNvPicPr/>
          <p:nvPr/>
        </p:nvPicPr>
        <p:blipFill>
          <a:blip r:embed="rId1"/>
          <a:stretch/>
        </p:blipFill>
        <p:spPr>
          <a:xfrm>
            <a:off x="9734760" y="5946120"/>
            <a:ext cx="246240" cy="246240"/>
          </a:xfrm>
          <a:prstGeom prst="rect">
            <a:avLst/>
          </a:prstGeom>
          <a:ln>
            <a:noFill/>
          </a:ln>
        </p:spPr>
      </p:pic>
      <p:grpSp>
        <p:nvGrpSpPr>
          <p:cNvPr id="191" name="Group 16"/>
          <p:cNvGrpSpPr/>
          <p:nvPr/>
        </p:nvGrpSpPr>
        <p:grpSpPr>
          <a:xfrm>
            <a:off x="3087720" y="1183680"/>
            <a:ext cx="5044680" cy="3008520"/>
            <a:chOff x="3087720" y="1183680"/>
            <a:chExt cx="5044680" cy="3008520"/>
          </a:xfrm>
        </p:grpSpPr>
        <p:pic>
          <p:nvPicPr>
            <p:cNvPr id="192" name="object 19" descr=""/>
            <p:cNvPicPr/>
            <p:nvPr/>
          </p:nvPicPr>
          <p:blipFill>
            <a:blip r:embed="rId2"/>
            <a:stretch/>
          </p:blipFill>
          <p:spPr>
            <a:xfrm flipH="1">
              <a:off x="3087720" y="3774600"/>
              <a:ext cx="4531680" cy="293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3" name="object 20" descr=""/>
            <p:cNvPicPr/>
            <p:nvPr/>
          </p:nvPicPr>
          <p:blipFill>
            <a:blip r:embed="rId3"/>
            <a:stretch/>
          </p:blipFill>
          <p:spPr>
            <a:xfrm flipH="1">
              <a:off x="6013080" y="1183680"/>
              <a:ext cx="2119320" cy="30085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4" name="CustomShape 17"/>
          <p:cNvSpPr/>
          <p:nvPr/>
        </p:nvSpPr>
        <p:spPr>
          <a:xfrm>
            <a:off x="-284400" y="172080"/>
            <a:ext cx="235584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8"/>
          <p:cNvSpPr/>
          <p:nvPr/>
        </p:nvSpPr>
        <p:spPr>
          <a:xfrm>
            <a:off x="10401120" y="6285240"/>
            <a:ext cx="149760" cy="39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51811689-E9FF-4B84-8FCF-4F3BB48E8E47}" type="slidenum">
              <a:rPr b="0" lang="en-US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6" name="CustomShape 19"/>
          <p:cNvSpPr/>
          <p:nvPr/>
        </p:nvSpPr>
        <p:spPr>
          <a:xfrm>
            <a:off x="237600" y="1055160"/>
            <a:ext cx="5361840" cy="30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920" algn="just">
              <a:lnSpc>
                <a:spcPct val="100000"/>
              </a:lnSpc>
              <a:buClr>
                <a:srgbClr val="00a933"/>
              </a:buClr>
              <a:buFont typeface="Symbol"/>
              <a:buChar char=""/>
              <a:tabLst>
                <a:tab algn="l" pos="408240"/>
              </a:tabLst>
            </a:pPr>
            <a:r>
              <a:rPr b="0" lang="en-US" sz="2800" spc="-1" strike="noStrike">
                <a:solidFill>
                  <a:srgbClr val="00a933"/>
                </a:solidFill>
                <a:latin typeface="Calibri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a933"/>
              </a:buClr>
              <a:buFont typeface="Symbol"/>
              <a:buChar char=""/>
              <a:tabLst>
                <a:tab algn="l" pos="408240"/>
              </a:tabLst>
            </a:pPr>
            <a:r>
              <a:rPr b="0" lang="en-US" sz="2800" spc="-1" strike="noStrike">
                <a:solidFill>
                  <a:srgbClr val="00a933"/>
                </a:solidFill>
                <a:latin typeface="Calibri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a933"/>
              </a:buClr>
              <a:buFont typeface="Symbol"/>
              <a:buChar char=""/>
              <a:tabLst>
                <a:tab algn="l" pos="408240"/>
              </a:tabLst>
            </a:pPr>
            <a:r>
              <a:rPr b="0" lang="en-US" sz="2800" spc="-1" strike="noStrike">
                <a:solidFill>
                  <a:srgbClr val="00a933"/>
                </a:solidFill>
                <a:latin typeface="Calibri"/>
                <a:ea typeface="DejaVu Sans"/>
              </a:rPr>
              <a:t>  </a:t>
            </a:r>
            <a:endParaRPr b="0" lang="en-IN" sz="2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a933"/>
              </a:buClr>
              <a:buFont typeface="Symbol"/>
              <a:buChar char=""/>
              <a:tabLst>
                <a:tab algn="l" pos="408240"/>
              </a:tabLst>
            </a:pPr>
            <a:r>
              <a:rPr b="0" lang="en-IN" sz="2800" spc="-1" strike="noStrike">
                <a:solidFill>
                  <a:srgbClr val="00a933"/>
                </a:solidFill>
                <a:latin typeface="Calibri"/>
                <a:ea typeface="DejaVu Sans"/>
              </a:rPr>
              <a:t>  </a:t>
            </a:r>
            <a:endParaRPr b="0" lang="en-IN" sz="2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a933"/>
              </a:buClr>
              <a:buFont typeface="Symbol"/>
              <a:buChar char=""/>
              <a:tabLst>
                <a:tab algn="l" pos="408240"/>
              </a:tabLst>
            </a:pPr>
            <a:r>
              <a:rPr b="0" lang="en-US" sz="2800" spc="-1" strike="noStrike">
                <a:solidFill>
                  <a:srgbClr val="00a933"/>
                </a:solidFill>
                <a:latin typeface="Calibri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a933"/>
              </a:buClr>
              <a:buFont typeface="Symbol"/>
              <a:buChar char=""/>
              <a:tabLst>
                <a:tab algn="l" pos="408240"/>
              </a:tabLst>
            </a:pPr>
            <a:r>
              <a:rPr b="0" lang="en-US" sz="2800" spc="-1" strike="noStrike">
                <a:solidFill>
                  <a:srgbClr val="00a933"/>
                </a:solidFill>
                <a:latin typeface="Calibri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a933"/>
              </a:buClr>
              <a:buFont typeface="Symbol"/>
              <a:buChar char=""/>
              <a:tabLst>
                <a:tab algn="l" pos="408240"/>
              </a:tabLst>
            </a:pPr>
            <a:r>
              <a:rPr b="0" lang="en-US" sz="2800" spc="-1" strike="noStrike">
                <a:solidFill>
                  <a:srgbClr val="00a933"/>
                </a:solidFill>
                <a:latin typeface="Calibri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97" name="CustomShape 20"/>
          <p:cNvSpPr/>
          <p:nvPr/>
        </p:nvSpPr>
        <p:spPr>
          <a:xfrm>
            <a:off x="631800" y="460080"/>
            <a:ext cx="323964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latin typeface="Arial"/>
              </a:rPr>
              <a:t>AGENDA: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8" name="CustomShape 21"/>
          <p:cNvSpPr/>
          <p:nvPr/>
        </p:nvSpPr>
        <p:spPr>
          <a:xfrm>
            <a:off x="-191880" y="936000"/>
            <a:ext cx="8039520" cy="518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99" name="CustomShape 22"/>
          <p:cNvSpPr/>
          <p:nvPr/>
        </p:nvSpPr>
        <p:spPr>
          <a:xfrm>
            <a:off x="2160000" y="2016000"/>
            <a:ext cx="259164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Problem statement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0" name="CustomShape 23"/>
          <p:cNvSpPr/>
          <p:nvPr/>
        </p:nvSpPr>
        <p:spPr>
          <a:xfrm>
            <a:off x="2181600" y="2376000"/>
            <a:ext cx="395964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Project Overview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1" name="CustomShape 24"/>
          <p:cNvSpPr/>
          <p:nvPr/>
        </p:nvSpPr>
        <p:spPr>
          <a:xfrm>
            <a:off x="2088000" y="2749680"/>
            <a:ext cx="417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Who Are The End 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2" name="CustomShape 25"/>
          <p:cNvSpPr/>
          <p:nvPr/>
        </p:nvSpPr>
        <p:spPr>
          <a:xfrm>
            <a:off x="2160000" y="3312000"/>
            <a:ext cx="3815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Solution And Value Proposition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3" name="CustomShape 26"/>
          <p:cNvSpPr/>
          <p:nvPr/>
        </p:nvSpPr>
        <p:spPr>
          <a:xfrm>
            <a:off x="2088000" y="3758040"/>
            <a:ext cx="359964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Wow in Your Solution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4" name="CustomShape 27"/>
          <p:cNvSpPr/>
          <p:nvPr/>
        </p:nvSpPr>
        <p:spPr>
          <a:xfrm>
            <a:off x="2181960" y="4189680"/>
            <a:ext cx="372168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Modeling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5" name="CustomShape 28"/>
          <p:cNvSpPr/>
          <p:nvPr/>
        </p:nvSpPr>
        <p:spPr>
          <a:xfrm>
            <a:off x="2160000" y="4680000"/>
            <a:ext cx="338364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Wire Frames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6" name="CustomShape 29"/>
          <p:cNvSpPr/>
          <p:nvPr/>
        </p:nvSpPr>
        <p:spPr>
          <a:xfrm>
            <a:off x="2264760" y="5112000"/>
            <a:ext cx="227088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Outputs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7" name="CustomShape 30"/>
          <p:cNvSpPr/>
          <p:nvPr/>
        </p:nvSpPr>
        <p:spPr>
          <a:xfrm>
            <a:off x="2264760" y="5544000"/>
            <a:ext cx="259164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Results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8" name="CustomShape 31"/>
          <p:cNvSpPr/>
          <p:nvPr/>
        </p:nvSpPr>
        <p:spPr>
          <a:xfrm>
            <a:off x="2232000" y="6048000"/>
            <a:ext cx="323964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Project Links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9" name="CustomShape 32"/>
          <p:cNvSpPr/>
          <p:nvPr/>
        </p:nvSpPr>
        <p:spPr>
          <a:xfrm>
            <a:off x="2160000" y="1541160"/>
            <a:ext cx="230364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latin typeface="Arial"/>
              </a:rPr>
              <a:t>Introduction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85800" y="547560"/>
            <a:ext cx="281808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INTRODUCTION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066680" y="1447920"/>
            <a:ext cx="609948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300" spc="-1" strike="noStrike">
                <a:solidFill>
                  <a:srgbClr val="071d2b"/>
                </a:solidFill>
                <a:highlight>
                  <a:srgbClr val="ffffff"/>
                </a:highlight>
                <a:latin typeface="Mier B"/>
                <a:ea typeface="DejaVu Sans"/>
              </a:rPr>
              <a:t>What is a keylogger?</a:t>
            </a:r>
            <a:endParaRPr b="0" lang="en-IN" sz="23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1676520" y="2163240"/>
            <a:ext cx="6099480" cy="16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Keyloggers are a type of  spyware malware designed to spy on victims. Because they can capture everything you type, keyloggers are one of the most invasive forms of malware.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1676520" y="3901320"/>
            <a:ext cx="6099480" cy="16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There are two main types of keyloggers: software and hardware. Keylogger software is more common than keylogger hardware, because the latter requires actual physical access to a device.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15" descr=""/>
          <p:cNvPicPr/>
          <p:nvPr/>
        </p:nvPicPr>
        <p:blipFill>
          <a:blip r:embed="rId1"/>
          <a:srcRect l="11196" t="25583" r="38884" b="14274"/>
          <a:stretch/>
        </p:blipFill>
        <p:spPr>
          <a:xfrm>
            <a:off x="6934320" y="3094560"/>
            <a:ext cx="3034440" cy="2330640"/>
          </a:xfrm>
          <a:prstGeom prst="rect">
            <a:avLst/>
          </a:prstGeom>
          <a:ln>
            <a:noFill/>
          </a:ln>
        </p:spPr>
      </p:pic>
      <p:pic>
        <p:nvPicPr>
          <p:cNvPr id="215" name="Picture 11" descr=""/>
          <p:cNvPicPr/>
          <p:nvPr/>
        </p:nvPicPr>
        <p:blipFill>
          <a:blip r:embed="rId2"/>
          <a:stretch/>
        </p:blipFill>
        <p:spPr>
          <a:xfrm>
            <a:off x="6324480" y="335880"/>
            <a:ext cx="3147480" cy="266472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385920" y="243360"/>
            <a:ext cx="289404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3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Hardware keylogger :</a:t>
            </a:r>
            <a:endParaRPr b="0" lang="en-IN" sz="23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04000" y="1512000"/>
            <a:ext cx="609948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400" algn="just">
              <a:lnSpc>
                <a:spcPct val="100000"/>
              </a:lnSpc>
              <a:buClr>
                <a:srgbClr val="21455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Hardware-based keyloggers take the form of a physical device, like a USB stick or another item that may look similar to a charger. </a:t>
            </a:r>
            <a:endParaRPr b="0" lang="en-IN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21455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They record keystrokes and other data, to be retrieved later by a hacker. </a:t>
            </a:r>
            <a:endParaRPr b="0" lang="en-IN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21455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They cannot be detected by any  anti –virus software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235440" y="3744000"/>
            <a:ext cx="609948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3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Software keylogger :</a:t>
            </a:r>
            <a:endParaRPr b="0" lang="en-IN" sz="23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864000" y="4392000"/>
            <a:ext cx="60994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400">
              <a:lnSpc>
                <a:spcPct val="100000"/>
              </a:lnSpc>
              <a:buClr>
                <a:srgbClr val="21455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Keylogger software is usually malicious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21455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But some companies and parents use it to keep tabs on employees and kids. 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21455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Depending on their application, time-tracking software and parental monitoring apps can easily verge into spying territory. 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1"/>
          <p:cNvGrpSpPr/>
          <p:nvPr/>
        </p:nvGrpSpPr>
        <p:grpSpPr>
          <a:xfrm>
            <a:off x="9534240" y="2664000"/>
            <a:ext cx="2760840" cy="3256200"/>
            <a:chOff x="9534240" y="2664000"/>
            <a:chExt cx="2760840" cy="3256200"/>
          </a:xfrm>
        </p:grpSpPr>
        <p:sp>
          <p:nvSpPr>
            <p:cNvPr id="221" name="CustomShape 2"/>
            <p:cNvSpPr/>
            <p:nvPr/>
          </p:nvSpPr>
          <p:spPr>
            <a:xfrm>
              <a:off x="10896120" y="5092920"/>
              <a:ext cx="455760" cy="45576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3"/>
            <p:cNvSpPr/>
            <p:nvPr/>
          </p:nvSpPr>
          <p:spPr>
            <a:xfrm>
              <a:off x="10896120" y="5626440"/>
              <a:ext cx="179640" cy="17964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23" name="object 5" descr=""/>
            <p:cNvPicPr/>
            <p:nvPr/>
          </p:nvPicPr>
          <p:blipFill>
            <a:blip r:embed="rId1"/>
            <a:stretch/>
          </p:blipFill>
          <p:spPr>
            <a:xfrm>
              <a:off x="9534240" y="2664000"/>
              <a:ext cx="2760840" cy="3256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24" name="CustomShape 4"/>
          <p:cNvSpPr/>
          <p:nvPr/>
        </p:nvSpPr>
        <p:spPr>
          <a:xfrm>
            <a:off x="834120" y="574920"/>
            <a:ext cx="5635440" cy="13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tabLst>
                <a:tab algn="l" pos="2728080"/>
              </a:tabLst>
            </a:pPr>
            <a:r>
              <a:rPr b="1" lang="en-US" sz="4250" spc="-21" strike="noStrike" u="sng">
                <a:solidFill>
                  <a:srgbClr val="ff0000"/>
                </a:solidFill>
                <a:uFillTx/>
                <a:latin typeface="Trebuchet MS"/>
                <a:ea typeface="DejaVu Sans"/>
              </a:rPr>
              <a:t>P</a:t>
            </a:r>
            <a:r>
              <a:rPr b="1" lang="en-US" sz="4250" spc="4" strike="noStrike" u="sng">
                <a:solidFill>
                  <a:srgbClr val="ff0000"/>
                </a:solidFill>
                <a:uFillTx/>
                <a:latin typeface="Trebuchet MS"/>
                <a:ea typeface="DejaVu Sans"/>
              </a:rPr>
              <a:t>ROB</a:t>
            </a:r>
            <a:r>
              <a:rPr b="1" lang="en-US" sz="4250" spc="43" strike="noStrike" u="sng">
                <a:solidFill>
                  <a:srgbClr val="ff0000"/>
                </a:solidFill>
                <a:uFillTx/>
                <a:latin typeface="Trebuchet MS"/>
                <a:ea typeface="DejaVu Sans"/>
              </a:rPr>
              <a:t>L</a:t>
            </a:r>
            <a:r>
              <a:rPr b="1" lang="en-US" sz="4250" spc="-21" strike="noStrike" u="sng">
                <a:solidFill>
                  <a:srgbClr val="ff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US" sz="4250" spc="9" strike="noStrike" u="sng">
                <a:solidFill>
                  <a:srgbClr val="ff0000"/>
                </a:solidFill>
                <a:uFillTx/>
                <a:latin typeface="Trebuchet MS"/>
                <a:ea typeface="DejaVu Sans"/>
              </a:rPr>
              <a:t>M</a:t>
            </a:r>
            <a:r>
              <a:rPr b="1" lang="en-US" sz="4250" spc="-1" strike="noStrike" u="sng">
                <a:solidFill>
                  <a:srgbClr val="ff0000"/>
                </a:solidFill>
                <a:uFillTx/>
                <a:latin typeface="Trebuchet MS"/>
                <a:ea typeface="DejaVu Sans"/>
              </a:rPr>
              <a:t>	</a:t>
            </a:r>
            <a:r>
              <a:rPr b="1" lang="en-US" sz="4250" spc="1" strike="noStrike" u="sng">
                <a:solidFill>
                  <a:srgbClr val="ff0000"/>
                </a:solidFill>
                <a:uFillTx/>
                <a:latin typeface="Trebuchet MS"/>
                <a:ea typeface="DejaVu Sans"/>
              </a:rPr>
              <a:t>S</a:t>
            </a:r>
            <a:r>
              <a:rPr b="1" lang="en-US" sz="4250" spc="-372" strike="noStrike" u="sng">
                <a:solidFill>
                  <a:srgbClr val="ff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US" sz="4250" spc="-375" strike="noStrike" u="sng">
                <a:solidFill>
                  <a:srgbClr val="ff0000"/>
                </a:solidFill>
                <a:uFillTx/>
                <a:latin typeface="Trebuchet MS"/>
                <a:ea typeface="DejaVu Sans"/>
              </a:rPr>
              <a:t>A</a:t>
            </a:r>
            <a:r>
              <a:rPr b="1" lang="en-US" sz="4250" spc="4" strike="noStrike" u="sng">
                <a:solidFill>
                  <a:srgbClr val="ff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US" sz="4250" spc="-12" strike="noStrike" u="sng">
                <a:solidFill>
                  <a:srgbClr val="ff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US" sz="4250" spc="-21" strike="noStrike" u="sng">
                <a:solidFill>
                  <a:srgbClr val="ff0000"/>
                </a:solidFill>
                <a:uFillTx/>
                <a:latin typeface="Trebuchet MS"/>
                <a:ea typeface="DejaVu Sans"/>
              </a:rPr>
              <a:t>ME</a:t>
            </a:r>
            <a:r>
              <a:rPr b="1" lang="en-US" sz="4250" spc="1" strike="noStrike" u="sng">
                <a:solidFill>
                  <a:srgbClr val="ff0000"/>
                </a:solidFill>
                <a:uFillTx/>
                <a:latin typeface="Trebuchet MS"/>
                <a:ea typeface="DejaVu San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225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1640" cy="198720"/>
          </a:xfrm>
          <a:prstGeom prst="rect">
            <a:avLst/>
          </a:prstGeom>
          <a:ln>
            <a:noFill/>
          </a:ln>
        </p:spPr>
      </p:pic>
      <p:sp>
        <p:nvSpPr>
          <p:cNvPr id="226" name="CustomShape 5"/>
          <p:cNvSpPr/>
          <p:nvPr/>
        </p:nvSpPr>
        <p:spPr>
          <a:xfrm>
            <a:off x="11353320" y="6473160"/>
            <a:ext cx="149760" cy="39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2033ED5-A035-447D-AE19-3817981E8D57}" type="slidenum">
              <a:rPr b="0" lang="en-US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2467440" y="2088000"/>
            <a:ext cx="6099480" cy="51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71d2b"/>
                </a:solidFill>
                <a:highlight>
                  <a:srgbClr val="ffffff"/>
                </a:highlight>
                <a:latin typeface="Mier B"/>
                <a:ea typeface="DejaVu Sans"/>
              </a:rPr>
              <a:t>What  keylogger  do?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5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21455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Record all your keystrokes, including your passwords and banking details.</a:t>
            </a:r>
            <a:endParaRPr b="0" lang="en-IN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21455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Record both sides of conversations in messaging apps        and emails.</a:t>
            </a:r>
            <a:endParaRPr b="0" lang="en-IN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21455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Record your browsing history</a:t>
            </a:r>
            <a:endParaRPr b="0" lang="en-IN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21455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Take screenshots when certain keywords are typed.</a:t>
            </a:r>
            <a:endParaRPr b="0" lang="en-IN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21455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Take remote control over your device.</a:t>
            </a:r>
            <a:endParaRPr b="0" lang="en-IN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21455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Remotely log in or out of your device.</a:t>
            </a:r>
            <a:endParaRPr b="0" lang="en-IN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21455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Record how long you use specific apps.</a:t>
            </a:r>
            <a:endParaRPr b="0" lang="en-IN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21455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Print or email logs back to the hacker.</a:t>
            </a:r>
            <a:endParaRPr b="0" lang="en-IN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21455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Hide in the background.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br/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1"/>
          <p:cNvGrpSpPr/>
          <p:nvPr/>
        </p:nvGrpSpPr>
        <p:grpSpPr>
          <a:xfrm>
            <a:off x="7696080" y="1168560"/>
            <a:ext cx="3532320" cy="3808440"/>
            <a:chOff x="7696080" y="1168560"/>
            <a:chExt cx="3532320" cy="3808440"/>
          </a:xfrm>
        </p:grpSpPr>
        <p:sp>
          <p:nvSpPr>
            <p:cNvPr id="229" name="CustomShape 2"/>
            <p:cNvSpPr/>
            <p:nvPr/>
          </p:nvSpPr>
          <p:spPr>
            <a:xfrm>
              <a:off x="8391600" y="3883320"/>
              <a:ext cx="455760" cy="45576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3"/>
            <p:cNvSpPr/>
            <p:nvPr/>
          </p:nvSpPr>
          <p:spPr>
            <a:xfrm>
              <a:off x="8391600" y="4416840"/>
              <a:ext cx="179640" cy="17964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31" name="object 5" descr=""/>
            <p:cNvPicPr/>
            <p:nvPr/>
          </p:nvPicPr>
          <p:blipFill>
            <a:blip r:embed="rId1"/>
            <a:stretch/>
          </p:blipFill>
          <p:spPr>
            <a:xfrm>
              <a:off x="7696080" y="1168560"/>
              <a:ext cx="3532320" cy="3808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2" name="CustomShape 4"/>
          <p:cNvSpPr/>
          <p:nvPr/>
        </p:nvSpPr>
        <p:spPr>
          <a:xfrm>
            <a:off x="739800" y="829800"/>
            <a:ext cx="5262120" cy="13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tabLst>
                <a:tab algn="l" pos="2642760"/>
              </a:tabLst>
            </a:pPr>
            <a:r>
              <a:rPr b="1" lang="en-US" sz="4250" spc="-1" strike="noStrike" u="sng">
                <a:solidFill>
                  <a:srgbClr val="376092"/>
                </a:solidFill>
                <a:uFillTx/>
                <a:latin typeface="Trebuchet MS"/>
                <a:ea typeface="DejaVu Sans"/>
              </a:rPr>
              <a:t>PROJECT</a:t>
            </a:r>
            <a:r>
              <a:rPr b="1" lang="en-US" sz="4250" spc="-1" strike="noStrike" u="sng">
                <a:solidFill>
                  <a:srgbClr val="376092"/>
                </a:solidFill>
                <a:uFillTx/>
                <a:latin typeface="Trebuchet MS"/>
                <a:ea typeface="DejaVu Sans"/>
              </a:rPr>
              <a:t>	</a:t>
            </a:r>
            <a:r>
              <a:rPr b="1" lang="en-US" sz="4250" spc="-21" strike="noStrike" u="sng">
                <a:solidFill>
                  <a:srgbClr val="376092"/>
                </a:solidFill>
                <a:uFillTx/>
                <a:latin typeface="Trebuchet MS"/>
                <a:ea typeface="DejaVu San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233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1640" cy="198720"/>
          </a:xfrm>
          <a:prstGeom prst="rect">
            <a:avLst/>
          </a:prstGeom>
          <a:ln>
            <a:noFill/>
          </a:ln>
        </p:spPr>
      </p:pic>
      <p:sp>
        <p:nvSpPr>
          <p:cNvPr id="234" name="CustomShape 5"/>
          <p:cNvSpPr/>
          <p:nvPr/>
        </p:nvSpPr>
        <p:spPr>
          <a:xfrm>
            <a:off x="739800" y="6473160"/>
            <a:ext cx="179748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1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1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1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4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0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4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11353320" y="6473160"/>
            <a:ext cx="149760" cy="39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99E2D34-3E50-44F8-B6D2-3FE45F011B64}" type="slidenum">
              <a:rPr b="0" lang="en-US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36" name="CustomShape 7"/>
          <p:cNvSpPr/>
          <p:nvPr/>
        </p:nvSpPr>
        <p:spPr>
          <a:xfrm>
            <a:off x="930240" y="2609640"/>
            <a:ext cx="7132680" cy="36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5760">
              <a:lnSpc>
                <a:spcPct val="100000"/>
              </a:lnSpc>
              <a:buClr>
                <a:srgbClr val="92d05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1c1c1c"/>
                </a:solidFill>
                <a:latin typeface="Candara Light"/>
                <a:ea typeface="DejaVu Sans"/>
              </a:rPr>
              <a:t>Comprehensive Understanding  the  keyloggers and their types</a:t>
            </a:r>
            <a:endParaRPr b="0" lang="en-IN" sz="26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92d05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1c1c1c"/>
                </a:solidFill>
                <a:latin typeface="Candara Light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1c1c1c"/>
                </a:solidFill>
                <a:latin typeface="Candara Light"/>
                <a:ea typeface="DejaVu Sans"/>
              </a:rPr>
              <a:t>working of keylogger  in real time and types of keylogger attacks</a:t>
            </a:r>
            <a:endParaRPr b="0" lang="en-IN" sz="26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92d05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1c1c1c"/>
                </a:solidFill>
                <a:latin typeface="Candara Light"/>
                <a:ea typeface="DejaVu Sans"/>
              </a:rPr>
              <a:t>Loss caused by the keylogger attacks </a:t>
            </a:r>
            <a:endParaRPr b="0" lang="en-IN" sz="26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92d05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1c1c1c"/>
                </a:solidFill>
                <a:latin typeface="Candara Light"/>
                <a:ea typeface="DejaVu Sans"/>
              </a:rPr>
              <a:t>Effective safety measures to prevent keylogging attacks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99480" y="891720"/>
            <a:ext cx="5013000" cy="11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3200" spc="15" strike="noStrike">
                <a:solidFill>
                  <a:srgbClr val="000000"/>
                </a:solidFill>
                <a:latin typeface="Trebuchet MS"/>
                <a:ea typeface="DejaVu Sans"/>
              </a:rPr>
              <a:t>W</a:t>
            </a:r>
            <a:r>
              <a:rPr b="1" lang="en-US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US" sz="3200" spc="9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3200" spc="-23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AR</a:t>
            </a:r>
            <a:r>
              <a:rPr b="1" lang="en-US" sz="3200" spc="4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US" sz="3200" spc="-15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US" sz="3200" spc="4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US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3200" spc="2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3200" spc="4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3200" spc="-4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US" sz="3200" spc="1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US" sz="3200" spc="-26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US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38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79800" cy="484200"/>
          </a:xfrm>
          <a:prstGeom prst="rect">
            <a:avLst/>
          </a:prstGeom>
          <a:ln>
            <a:noFill/>
          </a:ln>
        </p:spPr>
      </p:pic>
      <p:sp>
        <p:nvSpPr>
          <p:cNvPr id="239" name="CustomShape 2"/>
          <p:cNvSpPr/>
          <p:nvPr/>
        </p:nvSpPr>
        <p:spPr>
          <a:xfrm>
            <a:off x="739800" y="6473160"/>
            <a:ext cx="179748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1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1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1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4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0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4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11353320" y="6473160"/>
            <a:ext cx="149760" cy="39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E7BC9304-E24C-48D8-BCF1-E42BACA2D947}" type="slidenum">
              <a:rPr b="0" lang="en-US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1071720" y="1874160"/>
            <a:ext cx="7008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Keyloggers  are even used for legitimate purposes etc.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users are: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Mier B"/>
                <a:ea typeface="DejaVu Sans"/>
              </a:rPr>
              <a:t>Companies:</a:t>
            </a:r>
            <a:r>
              <a:rPr b="0" lang="en-US" sz="18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 Some companies use keyloggers to track which apps employees use, and how they are using their time.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Mier B"/>
                <a:ea typeface="DejaVu Sans"/>
              </a:rPr>
              <a:t>Hackers:</a:t>
            </a:r>
            <a:r>
              <a:rPr b="0" lang="en-US" sz="18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 When most people think of keyloggers, they think of hackers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Mier B"/>
                <a:ea typeface="DejaVu Sans"/>
              </a:rPr>
              <a:t>Parents:</a:t>
            </a:r>
            <a:r>
              <a:rPr b="0" lang="en-US" sz="1800" spc="-1" strike="noStrike">
                <a:solidFill>
                  <a:srgbClr val="21455c"/>
                </a:solidFill>
                <a:highlight>
                  <a:srgbClr val="ffffff"/>
                </a:highlight>
                <a:latin typeface="Mier B"/>
                <a:ea typeface="DejaVu Sans"/>
              </a:rPr>
              <a:t> Some parental monitoring software is essentially spyware or even a keylogger. While it’s legal for parents to monitor their under-age children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b0f0"/>
                </a:solidFill>
                <a:highlight>
                  <a:srgbClr val="ffffff"/>
                </a:highlight>
                <a:latin typeface="Courier New"/>
                <a:ea typeface="DejaVu Sans"/>
              </a:rPr>
              <a:t>“““ </a:t>
            </a:r>
            <a:r>
              <a:rPr b="0" lang="en-US" sz="1800" spc="-1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DejaVu Sans"/>
              </a:rPr>
              <a:t>End users are the individuals within an organization who interact with various digital platforms, applications, and devices daily. They are often the first line of defense against cyber threats</a:t>
            </a:r>
            <a:r>
              <a:rPr b="0" lang="en-US" sz="1800" spc="-1" strike="noStrike">
                <a:solidFill>
                  <a:srgbClr val="7030a0"/>
                </a:solidFill>
                <a:highlight>
                  <a:srgbClr val="ffffff"/>
                </a:highlight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b0f0"/>
                </a:solidFill>
                <a:highlight>
                  <a:srgbClr val="ffffff"/>
                </a:highlight>
                <a:latin typeface="Courier New"/>
                <a:ea typeface="DejaVu Sans"/>
              </a:rPr>
              <a:t>”””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9353520" y="5362560"/>
            <a:ext cx="455760" cy="45576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"/>
          <p:cNvSpPr/>
          <p:nvPr/>
        </p:nvSpPr>
        <p:spPr>
          <a:xfrm>
            <a:off x="9353520" y="5896080"/>
            <a:ext cx="179640" cy="17964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"/>
          <p:cNvSpPr/>
          <p:nvPr/>
        </p:nvSpPr>
        <p:spPr>
          <a:xfrm>
            <a:off x="47520" y="439200"/>
            <a:ext cx="976176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3600" spc="-41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Y</a:t>
            </a:r>
            <a:r>
              <a:rPr b="1" lang="en-US" sz="3600" spc="1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O</a:t>
            </a:r>
            <a:r>
              <a:rPr b="1" lang="en-US" sz="3600" spc="15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U</a:t>
            </a:r>
            <a:r>
              <a:rPr b="1" lang="en-US" sz="3600" spc="-1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R </a:t>
            </a:r>
            <a:r>
              <a:rPr b="1" lang="en-US" sz="3600" spc="15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S</a:t>
            </a:r>
            <a:r>
              <a:rPr b="1" lang="en-US" sz="3600" spc="1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O</a:t>
            </a:r>
            <a:r>
              <a:rPr b="1" lang="en-US" sz="3600" spc="15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LU</a:t>
            </a:r>
            <a:r>
              <a:rPr b="1" lang="en-US" sz="3600" spc="-35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US" sz="3600" spc="-32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I</a:t>
            </a:r>
            <a:r>
              <a:rPr b="1" lang="en-US" sz="3600" spc="1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O</a:t>
            </a:r>
            <a:r>
              <a:rPr b="1" lang="en-US" sz="3600" spc="-1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N</a:t>
            </a:r>
            <a:r>
              <a:rPr b="1" lang="en-US" sz="3600" spc="-347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 </a:t>
            </a:r>
            <a:r>
              <a:rPr b="1" lang="en-US" sz="3600" spc="-35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A</a:t>
            </a:r>
            <a:r>
              <a:rPr b="1" lang="en-US" sz="3600" spc="-7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N</a:t>
            </a:r>
            <a:r>
              <a:rPr b="1" lang="en-US" sz="3600" spc="-1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D</a:t>
            </a:r>
            <a:r>
              <a:rPr b="1" lang="en-US" sz="3600" spc="24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 </a:t>
            </a:r>
            <a:r>
              <a:rPr b="1" lang="en-US" sz="3600" spc="-32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I</a:t>
            </a:r>
            <a:r>
              <a:rPr b="1" lang="en-US" sz="3600" spc="-35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US" sz="3600" spc="-1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S</a:t>
            </a:r>
            <a:r>
              <a:rPr b="1" lang="en-US" sz="3600" spc="49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 </a:t>
            </a:r>
            <a:r>
              <a:rPr b="1" lang="en-US" sz="3600" spc="-296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V</a:t>
            </a:r>
            <a:r>
              <a:rPr b="1" lang="en-US" sz="3600" spc="-35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A</a:t>
            </a:r>
            <a:r>
              <a:rPr b="1" lang="en-US" sz="3600" spc="15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LU</a:t>
            </a:r>
            <a:r>
              <a:rPr b="1" lang="en-US" sz="3600" spc="-1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US" sz="3600" spc="-66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 </a:t>
            </a:r>
            <a:r>
              <a:rPr b="1" lang="en-US" sz="3200" spc="-15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P</a:t>
            </a:r>
            <a:r>
              <a:rPr b="1" lang="en-US" sz="3200" spc="-32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R</a:t>
            </a:r>
            <a:r>
              <a:rPr b="1" lang="en-US" sz="3200" spc="1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O</a:t>
            </a:r>
            <a:r>
              <a:rPr b="1" lang="en-US" sz="3200" spc="-15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P</a:t>
            </a:r>
            <a:r>
              <a:rPr b="1" lang="en-US" sz="3200" spc="1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O</a:t>
            </a:r>
            <a:r>
              <a:rPr b="1" lang="en-US" sz="3200" spc="15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S</a:t>
            </a:r>
            <a:r>
              <a:rPr b="1" lang="en-US" sz="3200" spc="-32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I</a:t>
            </a:r>
            <a:r>
              <a:rPr b="1" lang="en-US" sz="3200" spc="-35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US" sz="3200" spc="-32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I</a:t>
            </a:r>
            <a:r>
              <a:rPr b="1" lang="en-US" sz="3200" spc="1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O</a:t>
            </a:r>
            <a:r>
              <a:rPr b="1" lang="en-US" sz="3200" spc="-1" strike="noStrike" u="sng">
                <a:solidFill>
                  <a:srgbClr val="00b0f0"/>
                </a:solidFill>
                <a:uFillTx/>
                <a:latin typeface="Trebuchet MS"/>
                <a:ea typeface="DejaVu Sans"/>
              </a:rPr>
              <a:t>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45" name="object 7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1640" cy="198720"/>
          </a:xfrm>
          <a:prstGeom prst="rect">
            <a:avLst/>
          </a:prstGeom>
          <a:ln>
            <a:noFill/>
          </a:ln>
        </p:spPr>
      </p:pic>
      <p:sp>
        <p:nvSpPr>
          <p:cNvPr id="246" name="CustomShape 4"/>
          <p:cNvSpPr/>
          <p:nvPr/>
        </p:nvSpPr>
        <p:spPr>
          <a:xfrm>
            <a:off x="11353320" y="6473160"/>
            <a:ext cx="149760" cy="39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F9342C6B-59A5-449A-A72E-053C9E6DDE1E}" type="slidenum">
              <a:rPr b="0" lang="en-US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533520" y="1397520"/>
            <a:ext cx="8473320" cy="553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100" spc="-1" strike="noStrike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DejaVu Sans"/>
              </a:rPr>
              <a:t>Anti-virus :</a:t>
            </a:r>
            <a:r>
              <a:rPr b="0" lang="en-US" sz="2100" spc="-1" strike="noStrike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DejaVu Sans"/>
              </a:rPr>
              <a:t>The best way to protect your devices from keylogging is to use a high-quality antivirus  You can also take other precautions to make an infection less likely. </a:t>
            </a:r>
            <a:endParaRPr b="0" lang="en-IN" sz="21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100" spc="-1" strike="noStrike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DejaVu Sans"/>
              </a:rPr>
              <a:t>Password manager : </a:t>
            </a:r>
            <a:r>
              <a:rPr b="0" lang="en-US" sz="2100" spc="-1" strike="noStrike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DejaVu Sans"/>
              </a:rPr>
              <a:t>You may use a password manager to generate highly complex passwords  In many cases, these programs are able to auto-fill your passwords, which allows you to bypass using the keyboard altogether. </a:t>
            </a:r>
            <a:endParaRPr b="0" lang="en-IN" sz="21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100" spc="-1" strike="noStrike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DejaVu Sans"/>
              </a:rPr>
              <a:t>Asterisks : </a:t>
            </a:r>
            <a:r>
              <a:rPr b="0" lang="en-US" sz="2100" spc="-1" strike="noStrike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DejaVu Sans"/>
              </a:rPr>
              <a:t>If you are not typing, a keylogger cannot record any strokes, and since password characters are usually replaced by asterisks, even a video surveillance system would not be able to figure out what was entered. </a:t>
            </a:r>
            <a:endParaRPr b="0" lang="en-IN" sz="21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100" spc="-1" strike="noStrike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DejaVu Sans"/>
              </a:rPr>
              <a:t>Two step authetntication : </a:t>
            </a:r>
            <a:r>
              <a:rPr b="0" lang="en-US" sz="2100" spc="-1" strike="noStrike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DejaVu Sans"/>
              </a:rPr>
              <a:t>In addition, use two step verification  when you have the option. A keylogger may deduce your password, but  the second phase of the authentication process may deter them. </a:t>
            </a:r>
            <a:endParaRPr b="0" lang="en-IN" sz="21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DejaVu Sans"/>
              </a:rPr>
              <a:t>A virtual keyboard can also help prevent keyloggers from accessing your keystrokes. 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</TotalTime>
  <Application>LibreOffice/6.4.7.2$Linux_X86_64 LibreOffice_project/40$Build-2</Application>
  <Words>993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2024-06-03T05:48:59Z</dcterms:created>
  <dc:creator>poojitha peddamangari</dc:creator>
  <dc:description/>
  <dc:language>en-IN</dc:language>
  <cp:lastModifiedBy/>
  <dcterms:modified xsi:type="dcterms:W3CDTF">2024-06-14T23:16:09Z</dcterms:modified>
  <cp:revision>18</cp:revision>
  <dc:subject/>
  <dc:title>PEDDAMANGARI MANOJ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2024-06-03T00:00:00Z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15</vt:i4>
  </property>
</Properties>
</file>