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7" r:id="rId24"/>
    <p:sldId id="285" r:id="rId25"/>
    <p:sldId id="286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  <p:embeddedFont>
      <p:font typeface="Cabin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 varScale="1">
        <p:scale>
          <a:sx n="82" d="100"/>
          <a:sy n="82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3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8966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122362"/>
            <a:ext cx="9144000" cy="2387600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286000" y="618875"/>
            <a:ext cx="5562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 728Q – Visual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Analytics | Modified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BEA</a:t>
            </a:r>
            <a:endParaRPr lang="en-US"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E03A3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8650" y="2242857"/>
            <a:ext cx="7886700" cy="2372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4761" y="2691113"/>
            <a:ext cx="9144000" cy="186832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4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.gl/z6OqU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oo.gl/z6OqUS" TargetMode="Externa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Visual Data Science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1"/>
              <a:t>Andrea Julca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College of Information Studies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University of Maryland, College Park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1560"/>
            <a:ext cx="2098895" cy="18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C:\Users\elm\Documents\Doc\logos\umd-wordmark-white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2467" y="5624139"/>
            <a:ext cx="2628899" cy="50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Information retrieval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/>
              <a:t>Information systems: Get data from a database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/>
              <a:t>Information studies: "Everything is data"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Tables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Text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Images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Media files (video, audio)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Interviews?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Artifacts??</a:t>
            </a:r>
          </a:p>
          <a:p>
            <a:pPr marL="457200" lvl="0" indent="-228600" rtl="0">
              <a:spcBef>
                <a:spcPts val="0"/>
              </a:spcBef>
              <a:buFont typeface="Cabin"/>
            </a:pPr>
            <a:r>
              <a:rPr lang="en-US"/>
              <a:t>Other examples?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"Webscraping"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9" cy="40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365250" y="6130925"/>
            <a:ext cx="65088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Windows:</a:t>
            </a:r>
            <a:r>
              <a:rPr lang="en-US" sz="1800"/>
              <a:t> F12, Ctrl + Shift + I		</a:t>
            </a:r>
            <a:r>
              <a:rPr lang="en-US" sz="1800" b="1"/>
              <a:t>Mac:</a:t>
            </a:r>
            <a:r>
              <a:rPr lang="en-US" sz="1800"/>
              <a:t> Cmd + Opt +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[Info Systems]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Reshaping and restructuring data for the target database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Clean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Filter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Apply models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Business rules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Aggregate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Et cetera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[Mathematics]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Geometry: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Reflect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Rotate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Scale (resize)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Translate (shift position)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Generally: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An invertible function mapping one domain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[Comp &amp; Data Sci]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876300" y="3116400"/>
            <a:ext cx="7886700" cy="275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8800" dirty="0"/>
              <a:t>Why not both?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28650" y="15434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1"/>
              <a:t>[Scrape.R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Knowledge search: Research and sensemaking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 descr="https://farm8.staticflickr.com/7223/7303661260_ca33f3688b_k.jpg"/>
          <p:cNvPicPr preferRelativeResize="0"/>
          <p:nvPr/>
        </p:nvPicPr>
        <p:blipFill rotWithShape="1">
          <a:blip r:embed="rId3">
            <a:alphaModFix/>
          </a:blip>
          <a:srcRect l="5705" r="61"/>
          <a:stretch/>
        </p:blipFill>
        <p:spPr>
          <a:xfrm>
            <a:off x="0" y="0"/>
            <a:ext cx="91562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“Homework”</a:t>
            </a:r>
            <a:r>
              <a:rPr lang="en-US" sz="15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Exercise </a:t>
            </a:r>
            <a:r>
              <a:rPr lang="en-US" sz="15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079750" y="4486275"/>
            <a:ext cx="5969100" cy="2371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R with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rvest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extract data from website of your choice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tidytext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transform into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tibble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Scrape.R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</a:t>
            </a:r>
            <a:r>
              <a:rPr lang="en-US" sz="2400" b="1" dirty="0" smtClean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400" b="1" dirty="0" smtClean="0">
                <a:hlinkClick r:id="rId4"/>
              </a:rPr>
              <a:t>https</a:t>
            </a:r>
            <a:r>
              <a:rPr lang="en-US" sz="2400" b="1" dirty="0">
                <a:hlinkClick r:id="rId4"/>
              </a:rPr>
              <a:t>://goo.gl/z6OqUS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Load (Stage/Publish) &amp; Archive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We've "loaded" the data from our chosen website into the </a:t>
            </a:r>
            <a:r>
              <a:rPr lang="en-US" i="1"/>
              <a:t>R </a:t>
            </a:r>
            <a:r>
              <a:rPr lang="en-US" i="1" smtClean="0"/>
              <a:t> </a:t>
            </a:r>
            <a:r>
              <a:rPr lang="en-US" smtClean="0"/>
              <a:t>environment</a:t>
            </a:r>
            <a:endParaRPr lang="en-US" dirty="0"/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Not a reliable way to warehouse. Why?</a:t>
            </a:r>
            <a:r>
              <a:rPr lang="en-US" i="1" dirty="0"/>
              <a:t> Low permanence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 Also not a great publication /  communication platform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 a more complete information or business system, we would: 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Perform further transformations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Load into database with well-defined schema (</a:t>
            </a:r>
            <a:r>
              <a:rPr lang="en-US" i="1" dirty="0"/>
              <a:t>higher permanence</a:t>
            </a:r>
            <a:r>
              <a:rPr lang="en-US" dirty="0"/>
              <a:t>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We're skipping that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Streaming Visualization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What is "streaming?"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Transfer of continuously-generated data in real time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"Real-time" somewhat subjective, contextual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"Streaming visualization," then, is any vis that is continuously updated based on newly-generated, high frequency 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4682" y="220741"/>
            <a:ext cx="1274633" cy="1428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MOTIVATING QUESTIONS: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What is data science, really?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Ho</a:t>
            </a:r>
            <a:r>
              <a:rPr lang="en-US" strike="sngStrike" dirty="0"/>
              <a:t>w do I get</a:t>
            </a: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trike="sngStrike" dirty="0"/>
              <a:t>answers </a:t>
            </a: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from data?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How does visual analytics fit 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process so </a:t>
            </a:r>
            <a:r>
              <a:rPr lang="en-US" dirty="0" smtClean="0"/>
              <a:t>far &amp; next step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2912925"/>
            <a:ext cx="1698600" cy="132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3F3F3"/>
                </a:solidFill>
              </a:rPr>
              <a:t>Site</a:t>
            </a:r>
          </a:p>
        </p:txBody>
      </p:sp>
      <p:sp>
        <p:nvSpPr>
          <p:cNvPr id="329" name="Shape 329"/>
          <p:cNvSpPr/>
          <p:nvPr/>
        </p:nvSpPr>
        <p:spPr>
          <a:xfrm>
            <a:off x="32194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Transform</a:t>
            </a:r>
          </a:p>
        </p:txBody>
      </p:sp>
      <p:sp>
        <p:nvSpPr>
          <p:cNvPr id="330" name="Shape 330"/>
          <p:cNvSpPr/>
          <p:nvPr/>
        </p:nvSpPr>
        <p:spPr>
          <a:xfrm>
            <a:off x="52006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Model</a:t>
            </a:r>
          </a:p>
        </p:txBody>
      </p:sp>
      <p:sp>
        <p:nvSpPr>
          <p:cNvPr id="331" name="Shape 331"/>
          <p:cNvSpPr/>
          <p:nvPr/>
        </p:nvSpPr>
        <p:spPr>
          <a:xfrm>
            <a:off x="7181850" y="2912925"/>
            <a:ext cx="1698600" cy="1325700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EFEFEF"/>
                </a:solidFill>
              </a:rPr>
              <a:t>Publish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EFEFEF"/>
                </a:solidFill>
              </a:rPr>
              <a:t>[Stage]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46250" y="3575775"/>
            <a:ext cx="12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9180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endCxn id="331" idx="1"/>
          </p:cNvCxnSpPr>
          <p:nvPr/>
        </p:nvCxnSpPr>
        <p:spPr>
          <a:xfrm>
            <a:off x="68992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2016125" y="3079750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28650" y="15434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1"/>
              <a:t>[Streaming Vis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4400" y="0"/>
            <a:ext cx="12191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dirty="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“Homework”</a:t>
            </a:r>
            <a:r>
              <a:rPr lang="en-US" sz="15000" dirty="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000" dirty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Exercise 2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887225" y="4488200"/>
            <a:ext cx="8161500" cy="2369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Download index.html,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2400" b="1" dirty="0" smtClean="0">
                <a:hlinkClick r:id="rId5"/>
              </a:rPr>
              <a:t>https</a:t>
            </a:r>
            <a:r>
              <a:rPr lang="en-US" sz="2400" b="1" dirty="0">
                <a:hlinkClick r:id="rId5"/>
              </a:rPr>
              <a:t>://</a:t>
            </a:r>
            <a:r>
              <a:rPr lang="en-US" sz="2400" b="1" dirty="0" smtClean="0">
                <a:hlinkClick r:id="rId5"/>
              </a:rPr>
              <a:t>goo.gl/z6OqUS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Change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outDir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 and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rootDir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Explain what's happening to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</a:t>
            </a:r>
            <a:r>
              <a:rPr lang="en-US" dirty="0" smtClean="0"/>
              <a:t>finished network of </a:t>
            </a:r>
            <a:br>
              <a:rPr lang="en-US" dirty="0" smtClean="0"/>
            </a:br>
            <a:r>
              <a:rPr lang="en-US" dirty="0" smtClean="0"/>
              <a:t>continuous processes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1828800"/>
            <a:ext cx="1698600" cy="1325700"/>
          </a:xfrm>
          <a:prstGeom prst="flowChartOnlineStorag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</a:rPr>
              <a:t>Source</a:t>
            </a: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051396" y="4114776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Tibble</a:t>
            </a:r>
            <a:endParaRPr lang="en-US" sz="2000" dirty="0"/>
          </a:p>
        </p:txBody>
      </p:sp>
      <p:sp>
        <p:nvSpPr>
          <p:cNvPr id="330" name="Shape 330"/>
          <p:cNvSpPr/>
          <p:nvPr/>
        </p:nvSpPr>
        <p:spPr>
          <a:xfrm>
            <a:off x="3810000" y="2302909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NLP + </a:t>
            </a:r>
            <a:r>
              <a:rPr lang="en-US" sz="1800" dirty="0" smtClean="0"/>
              <a:t>Regression</a:t>
            </a:r>
            <a:endParaRPr lang="en-US" sz="2000" dirty="0"/>
          </a:p>
        </p:txBody>
      </p:sp>
      <p:sp>
        <p:nvSpPr>
          <p:cNvPr id="331" name="Shape 331"/>
          <p:cNvSpPr/>
          <p:nvPr/>
        </p:nvSpPr>
        <p:spPr>
          <a:xfrm>
            <a:off x="5470212" y="1996362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list of data files in archive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" name="Elbow Connector 5"/>
          <p:cNvCxnSpPr>
            <a:stCxn id="328" idx="2"/>
            <a:endCxn id="329" idx="1"/>
          </p:cNvCxnSpPr>
          <p:nvPr/>
        </p:nvCxnSpPr>
        <p:spPr>
          <a:xfrm rot="16200000" flipH="1">
            <a:off x="846385" y="3405065"/>
            <a:ext cx="1455576" cy="954446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Shape 335"/>
          <p:cNvSpPr/>
          <p:nvPr/>
        </p:nvSpPr>
        <p:spPr>
          <a:xfrm>
            <a:off x="598499" y="4129572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  <p:cxnSp>
        <p:nvCxnSpPr>
          <p:cNvPr id="17" name="Elbow Connector 16"/>
          <p:cNvCxnSpPr>
            <a:stCxn id="330" idx="0"/>
            <a:endCxn id="27" idx="3"/>
          </p:cNvCxnSpPr>
          <p:nvPr/>
        </p:nvCxnSpPr>
        <p:spPr>
          <a:xfrm rot="16200000" flipH="1" flipV="1">
            <a:off x="3931024" y="1937962"/>
            <a:ext cx="199829" cy="929722"/>
          </a:xfrm>
          <a:prstGeom prst="bentConnector4">
            <a:avLst>
              <a:gd name="adj1" fmla="val -114398"/>
              <a:gd name="adj2" fmla="val 86882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335"/>
          <p:cNvSpPr/>
          <p:nvPr/>
        </p:nvSpPr>
        <p:spPr>
          <a:xfrm>
            <a:off x="1908314" y="2018538"/>
            <a:ext cx="1657764" cy="968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/>
              <a:t>Site updated?</a:t>
            </a:r>
            <a:endParaRPr lang="en-US" sz="1300" dirty="0"/>
          </a:p>
        </p:txBody>
      </p:sp>
      <p:cxnSp>
        <p:nvCxnSpPr>
          <p:cNvPr id="19" name="Elbow Connector 18"/>
          <p:cNvCxnSpPr>
            <a:stCxn id="27" idx="2"/>
            <a:endCxn id="335" idx="7"/>
          </p:cNvCxnSpPr>
          <p:nvPr/>
        </p:nvCxnSpPr>
        <p:spPr>
          <a:xfrm rot="5400000">
            <a:off x="1451075" y="2985269"/>
            <a:ext cx="1284453" cy="128779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  <a:endCxn id="328" idx="3"/>
          </p:cNvCxnSpPr>
          <p:nvPr/>
        </p:nvCxnSpPr>
        <p:spPr>
          <a:xfrm flipH="1" flipV="1">
            <a:off x="1663150" y="2491650"/>
            <a:ext cx="245164" cy="110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334982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Shape 333"/>
          <p:cNvCxnSpPr>
            <a:stCxn id="330" idx="2"/>
            <a:endCxn id="52" idx="0"/>
          </p:cNvCxnSpPr>
          <p:nvPr/>
        </p:nvCxnSpPr>
        <p:spPr>
          <a:xfrm>
            <a:off x="4495800" y="3293509"/>
            <a:ext cx="0" cy="18117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330"/>
          <p:cNvSpPr/>
          <p:nvPr/>
        </p:nvSpPr>
        <p:spPr>
          <a:xfrm>
            <a:off x="3810000" y="3474681"/>
            <a:ext cx="1371600" cy="121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Archive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(JSON in “/data”)</a:t>
            </a:r>
            <a:endParaRPr lang="en-US" sz="2000" dirty="0"/>
          </a:p>
        </p:txBody>
      </p:sp>
      <p:sp>
        <p:nvSpPr>
          <p:cNvPr id="82" name="Shape 335"/>
          <p:cNvSpPr/>
          <p:nvPr/>
        </p:nvSpPr>
        <p:spPr>
          <a:xfrm>
            <a:off x="5438256" y="3600081"/>
            <a:ext cx="996900" cy="968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Serve JSON files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3"/>
          </p:cNvCxnSpPr>
          <p:nvPr/>
        </p:nvCxnSpPr>
        <p:spPr>
          <a:xfrm flipH="1">
            <a:off x="5181600" y="4084281"/>
            <a:ext cx="25665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31" idx="2"/>
            <a:endCxn id="82" idx="0"/>
          </p:cNvCxnSpPr>
          <p:nvPr/>
        </p:nvCxnSpPr>
        <p:spPr>
          <a:xfrm rot="5400000">
            <a:off x="5739929" y="3183716"/>
            <a:ext cx="613143" cy="21958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hape 331"/>
          <p:cNvSpPr/>
          <p:nvPr/>
        </p:nvSpPr>
        <p:spPr>
          <a:xfrm>
            <a:off x="5470213" y="518162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latest file on list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92" name="Shape 328"/>
          <p:cNvSpPr/>
          <p:nvPr/>
        </p:nvSpPr>
        <p:spPr>
          <a:xfrm>
            <a:off x="1128988" y="5624925"/>
            <a:ext cx="180975" cy="16552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09963" y="55679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Craigslist</a:t>
            </a:r>
            <a:endParaRPr lang="en-US" dirty="0"/>
          </a:p>
        </p:txBody>
      </p:sp>
      <p:sp>
        <p:nvSpPr>
          <p:cNvPr id="94" name="Shape 328"/>
          <p:cNvSpPr/>
          <p:nvPr/>
        </p:nvSpPr>
        <p:spPr>
          <a:xfrm>
            <a:off x="1143000" y="5921416"/>
            <a:ext cx="180975" cy="165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23975" y="58644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96" name="Shape 328"/>
          <p:cNvSpPr/>
          <p:nvPr/>
        </p:nvSpPr>
        <p:spPr>
          <a:xfrm>
            <a:off x="1143000" y="6229193"/>
            <a:ext cx="180975" cy="165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23975" y="6172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98" name="Shape 328"/>
          <p:cNvSpPr/>
          <p:nvPr/>
        </p:nvSpPr>
        <p:spPr>
          <a:xfrm>
            <a:off x="1143000" y="6531016"/>
            <a:ext cx="180975" cy="165526"/>
          </a:xfrm>
          <a:prstGeom prst="rect">
            <a:avLst/>
          </a:prstGeom>
          <a:solidFill>
            <a:srgbClr val="FF5050"/>
          </a:solidFill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23974" y="6474023"/>
            <a:ext cx="237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D3 JS/CSS/HTML Vis</a:t>
            </a:r>
            <a:endParaRPr lang="en-US" dirty="0"/>
          </a:p>
        </p:txBody>
      </p:sp>
      <p:cxnSp>
        <p:nvCxnSpPr>
          <p:cNvPr id="64" name="Elbow Connector 63"/>
          <p:cNvCxnSpPr>
            <a:stCxn id="90" idx="0"/>
            <a:endCxn id="331" idx="3"/>
          </p:cNvCxnSpPr>
          <p:nvPr/>
        </p:nvCxnSpPr>
        <p:spPr>
          <a:xfrm rot="5400000" flipH="1" flipV="1">
            <a:off x="5154345" y="3493599"/>
            <a:ext cx="2689976" cy="686079"/>
          </a:xfrm>
          <a:prstGeom prst="bentConnector4">
            <a:avLst>
              <a:gd name="adj1" fmla="val 19710"/>
              <a:gd name="adj2" fmla="val 13332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hape 331"/>
          <p:cNvSpPr/>
          <p:nvPr/>
        </p:nvSpPr>
        <p:spPr>
          <a:xfrm>
            <a:off x="7543800" y="4542560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Create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111" name="Shape 331"/>
          <p:cNvSpPr/>
          <p:nvPr/>
        </p:nvSpPr>
        <p:spPr>
          <a:xfrm>
            <a:off x="7543800" y="328081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Update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6" name="Elbow Connector 65"/>
          <p:cNvCxnSpPr>
            <a:stCxn id="90" idx="2"/>
            <a:endCxn id="110" idx="1"/>
          </p:cNvCxnSpPr>
          <p:nvPr/>
        </p:nvCxnSpPr>
        <p:spPr>
          <a:xfrm rot="5400000" flipH="1" flipV="1">
            <a:off x="6282870" y="4911272"/>
            <a:ext cx="1134354" cy="1387506"/>
          </a:xfrm>
          <a:prstGeom prst="bentConnector4">
            <a:avLst>
              <a:gd name="adj1" fmla="val -20152"/>
              <a:gd name="adj2" fmla="val 91407"/>
            </a:avLst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65164" y="609717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init</a:t>
            </a:r>
            <a:endParaRPr lang="en-US" dirty="0"/>
          </a:p>
        </p:txBody>
      </p:sp>
      <p:cxnSp>
        <p:nvCxnSpPr>
          <p:cNvPr id="68" name="Elbow Connector 67"/>
          <p:cNvCxnSpPr>
            <a:stCxn id="90" idx="3"/>
            <a:endCxn id="111" idx="1"/>
          </p:cNvCxnSpPr>
          <p:nvPr/>
        </p:nvCxnSpPr>
        <p:spPr>
          <a:xfrm flipV="1">
            <a:off x="6842374" y="3776104"/>
            <a:ext cx="701426" cy="1900810"/>
          </a:xfrm>
          <a:prstGeom prst="bentConnector3">
            <a:avLst>
              <a:gd name="adj1" fmla="val 566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1" idx="0"/>
            <a:endCxn id="331" idx="0"/>
          </p:cNvCxnSpPr>
          <p:nvPr/>
        </p:nvCxnSpPr>
        <p:spPr>
          <a:xfrm rot="16200000" flipV="1">
            <a:off x="6550860" y="1601795"/>
            <a:ext cx="1284454" cy="2073588"/>
          </a:xfrm>
          <a:prstGeom prst="bentConnector3">
            <a:avLst>
              <a:gd name="adj1" fmla="val 11779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90" idx="1"/>
            <a:endCxn id="82" idx="4"/>
          </p:cNvCxnSpPr>
          <p:nvPr/>
        </p:nvCxnSpPr>
        <p:spPr>
          <a:xfrm rot="10800000" flipH="1">
            <a:off x="5470212" y="4568482"/>
            <a:ext cx="466493" cy="1108433"/>
          </a:xfrm>
          <a:prstGeom prst="bentConnector4">
            <a:avLst>
              <a:gd name="adj1" fmla="val -49004"/>
              <a:gd name="adj2" fmla="val 72342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329" idx="3"/>
            <a:endCxn id="330" idx="1"/>
          </p:cNvCxnSpPr>
          <p:nvPr/>
        </p:nvCxnSpPr>
        <p:spPr>
          <a:xfrm flipV="1">
            <a:off x="3422996" y="2798209"/>
            <a:ext cx="387004" cy="181186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l="4176" r="6635"/>
          <a:stretch/>
        </p:blipFill>
        <p:spPr>
          <a:xfrm>
            <a:off x="-12275" y="0"/>
            <a:ext cx="91746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-596295" y="1145907"/>
            <a:ext cx="10319219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CLOSING</a:t>
            </a:r>
          </a:p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REMARKS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3A3E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-119669" y="1074509"/>
            <a:ext cx="9358792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QUEST</a:t>
            </a:r>
            <a:b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IONS .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1896" y="3859932"/>
            <a:ext cx="1274700" cy="1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OUTLINE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Defining data science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Extract, transform, load (ETL)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Exploratory analysis and </a:t>
            </a:r>
            <a:r>
              <a:rPr lang="en-US" dirty="0" smtClean="0"/>
              <a:t>modeling</a:t>
            </a:r>
          </a:p>
          <a:p>
            <a:pPr lvl="1" indent="-228600">
              <a:spcBef>
                <a:spcPts val="1000"/>
              </a:spcBef>
            </a:pPr>
            <a:r>
              <a:rPr lang="en-US" dirty="0" smtClean="0"/>
              <a:t>NLP – Natural Language Processing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Streaming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What is a "data scientist?"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"Data Scientist (n.): Person who is better at statistics than any software engineer and better at software engineering than any statistician." </a:t>
            </a:r>
            <a:r>
              <a:rPr lang="en-US" sz="2000" dirty="0" smtClean="0"/>
              <a:t>- </a:t>
            </a:r>
            <a:r>
              <a:rPr lang="en-US" sz="2000" dirty="0"/>
              <a:t>Josh Wills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Something of a marketing term, but careers and formal data science programs have sprung up around the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Knowledge search: Research and sensemaking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Knowledge search: Research and sensemaking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684</Words>
  <Application>Microsoft Office PowerPoint</Application>
  <PresentationFormat>On-screen Show (4:3)</PresentationFormat>
  <Paragraphs>166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Open Sans</vt:lpstr>
      <vt:lpstr>Noto Sans Symbols</vt:lpstr>
      <vt:lpstr>Cabin</vt:lpstr>
      <vt:lpstr>Office Theme</vt:lpstr>
      <vt:lpstr>Visual Data Science</vt:lpstr>
      <vt:lpstr>MOTIVATING QUESTIONS: What is data science, really? How do I get answers from data? How does visual analytics fit in?</vt:lpstr>
      <vt:lpstr>OUTLINE</vt:lpstr>
      <vt:lpstr>What is a "data scientist?"</vt:lpstr>
      <vt:lpstr>Data science competencies</vt:lpstr>
      <vt:lpstr>Data science competencies</vt:lpstr>
      <vt:lpstr>Data science competencies</vt:lpstr>
      <vt:lpstr>Data science workflow</vt:lpstr>
      <vt:lpstr>Data science workflow</vt:lpstr>
      <vt:lpstr>Extract: Information retrieval</vt:lpstr>
      <vt:lpstr>Extract: "Webscraping"</vt:lpstr>
      <vt:lpstr>Transform [Info Systems]</vt:lpstr>
      <vt:lpstr>Transform [Mathematics]</vt:lpstr>
      <vt:lpstr>Transform [Comp &amp; Data Sci]</vt:lpstr>
      <vt:lpstr>[Scrape.R Demo]</vt:lpstr>
      <vt:lpstr>Data science workflow</vt:lpstr>
      <vt:lpstr>PowerPoint Presentation</vt:lpstr>
      <vt:lpstr>Load (Stage/Publish) &amp; Archive</vt:lpstr>
      <vt:lpstr>Streaming Visualization</vt:lpstr>
      <vt:lpstr>Our process so far &amp; next step</vt:lpstr>
      <vt:lpstr>[Streaming Vis Demo]</vt:lpstr>
      <vt:lpstr>PowerPoint Presentation</vt:lpstr>
      <vt:lpstr>Our finished network of  continuous processes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Data Science</dc:title>
  <cp:lastModifiedBy>Windows User</cp:lastModifiedBy>
  <cp:revision>35</cp:revision>
  <dcterms:modified xsi:type="dcterms:W3CDTF">2017-05-05T17:52:05Z</dcterms:modified>
</cp:coreProperties>
</file>