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6" autoAdjust="0"/>
    <p:restoredTop sz="94660"/>
  </p:normalViewPr>
  <p:slideViewPr>
    <p:cSldViewPr>
      <p:cViewPr varScale="1">
        <p:scale>
          <a:sx n="70" d="100"/>
          <a:sy n="70" d="100"/>
        </p:scale>
        <p:origin x="-1176"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xmlns:mc="http://schemas.openxmlformats.org/markup-compatibility/2006" xmlns:a14="http://schemas.microsoft.com/office/drawing/2010/main" val="F5F5F5" mc:Ignorable=""/>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xmlns:mc="http://schemas.openxmlformats.org/markup-compatibility/2006" xmlns:a14="http://schemas.microsoft.com/office/drawing/2010/main" val="424242" mc:Ignorabl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971B1B2-1911-4FBE-9866-382824FE9E7D}" type="datetimeFigureOut">
              <a:rPr lang="en-US" smtClean="0"/>
              <a:t>4/28/2010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56EE4CB-D3FE-4847-A0CF-5ECE85BE01D7}"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71B1B2-1911-4FBE-9866-382824FE9E7D}" type="datetimeFigureOut">
              <a:rPr lang="en-US" smtClean="0"/>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EE4CB-D3FE-4847-A0CF-5ECE85BE01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71B1B2-1911-4FBE-9866-382824FE9E7D}" type="datetimeFigureOut">
              <a:rPr lang="en-US" smtClean="0"/>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EE4CB-D3FE-4847-A0CF-5ECE85BE01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71B1B2-1911-4FBE-9866-382824FE9E7D}" type="datetimeFigureOut">
              <a:rPr lang="en-US" smtClean="0"/>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EE4CB-D3FE-4847-A0CF-5ECE85BE01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71B1B2-1911-4FBE-9866-382824FE9E7D}" type="datetimeFigureOut">
              <a:rPr lang="en-US" smtClean="0"/>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EE4CB-D3FE-4847-A0CF-5ECE85BE01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971B1B2-1911-4FBE-9866-382824FE9E7D}" type="datetimeFigureOut">
              <a:rPr lang="en-US" smtClean="0"/>
              <a:t>4/28/2010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EE4CB-D3FE-4847-A0CF-5ECE85BE01D7}"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71B1B2-1911-4FBE-9866-382824FE9E7D}" type="datetimeFigureOut">
              <a:rPr lang="en-US" smtClean="0"/>
              <a:t>4/28/2010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6EE4CB-D3FE-4847-A0CF-5ECE85BE01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71B1B2-1911-4FBE-9866-382824FE9E7D}" type="datetimeFigureOut">
              <a:rPr lang="en-US" smtClean="0"/>
              <a:t>4/28/2010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6EE4CB-D3FE-4847-A0CF-5ECE85BE01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1B1B2-1911-4FBE-9866-382824FE9E7D}" type="datetimeFigureOut">
              <a:rPr lang="en-US" smtClean="0"/>
              <a:t>4/28/2010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6EE4CB-D3FE-4847-A0CF-5ECE85BE01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xmlns:mc="http://schemas.openxmlformats.org/markup-compatibility/2006" xmlns:a14="http://schemas.microsoft.com/office/drawing/2010/main" val="F5F5F5" mc:Ignorable=""/>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971B1B2-1911-4FBE-9866-382824FE9E7D}" type="datetimeFigureOut">
              <a:rPr lang="en-US" smtClean="0"/>
              <a:t>4/28/2010</a:t>
            </a:fld>
            <a:endParaRPr lang="en-US"/>
          </a:p>
        </p:txBody>
      </p:sp>
      <p:sp>
        <p:nvSpPr>
          <p:cNvPr id="7" name="Slide Number Placeholder 6"/>
          <p:cNvSpPr>
            <a:spLocks noGrp="1"/>
          </p:cNvSpPr>
          <p:nvPr>
            <p:ph type="sldNum" sz="quarter" idx="12"/>
          </p:nvPr>
        </p:nvSpPr>
        <p:spPr/>
        <p:txBody>
          <a:bodyPr/>
          <a:lstStyle/>
          <a:p>
            <a:fld id="{D56EE4CB-D3FE-4847-A0CF-5ECE85BE01D7}"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xmlns:mc="http://schemas.openxmlformats.org/markup-compatibility/2006" xmlns:a14="http://schemas.microsoft.com/office/drawing/2010/main" val="424242" mc:Ignorabl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xmlns:mc="http://schemas.openxmlformats.org/markup-compatibility/2006" xmlns:a14="http://schemas.microsoft.com/office/drawing/2010/main" val="F5F5F5" mc:Ignorable=""/>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xmlns:mc="http://schemas.openxmlformats.org/markup-compatibility/2006" xmlns:a14="http://schemas.microsoft.com/office/drawing/2010/main" val="FFFFFF" mc:Ignorable=""/>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xmlns:mc="http://schemas.openxmlformats.org/markup-compatibility/2006" xmlns:a14="http://schemas.microsoft.com/office/drawing/2010/main" val="424242" mc:Ignorabl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71B1B2-1911-4FBE-9866-382824FE9E7D}" type="datetimeFigureOut">
              <a:rPr lang="en-US" smtClean="0"/>
              <a:t>4/28/2010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D56EE4CB-D3FE-4847-A0CF-5ECE85BE01D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xmlns:mc="http://schemas.openxmlformats.org/markup-compatibility/2006" xmlns:a14="http://schemas.microsoft.com/office/drawing/2010/main" val="F5F5F5" mc:Ignorable=""/>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xmlns:mc="http://schemas.openxmlformats.org/markup-compatibility/2006" xmlns:a14="http://schemas.microsoft.com/office/drawing/2010/main" val="FEFEFE" mc:Ignorable=""/>
                </a:solidFill>
              </a:defRPr>
            </a:lvl1pPr>
          </a:lstStyle>
          <a:p>
            <a:fld id="{B971B1B2-1911-4FBE-9866-382824FE9E7D}" type="datetimeFigureOut">
              <a:rPr lang="en-US" smtClean="0"/>
              <a:t>4/28/2010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EFEFE" mc:Ignorable=""/>
                </a:solidFill>
              </a:defRPr>
            </a:lvl1pPr>
          </a:lstStyle>
          <a:p>
            <a:fld id="{D56EE4CB-D3FE-4847-A0CF-5ECE85BE01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Data_logging" TargetMode="External"/><Relationship Id="rId2" Type="http://schemas.openxmlformats.org/officeDocument/2006/relationships/hyperlink" Target="http://en.wikipedia.org/wiki/Java_platfor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48201" y="609600"/>
            <a:ext cx="2514600" cy="1362636"/>
          </a:xfrm>
        </p:spPr>
        <p:txBody>
          <a:bodyPr>
            <a:normAutofit/>
          </a:bodyPr>
          <a:lstStyle/>
          <a:p>
            <a:r>
              <a:rPr lang="en-US" sz="4000" dirty="0" smtClean="0">
                <a:effectLst>
                  <a:outerShdw blurRad="38100" dist="38100" dir="2700000" algn="tl">
                    <a:srgbClr xmlns:mc="http://schemas.openxmlformats.org/markup-compatibility/2006" xmlns:a14="http://schemas.microsoft.com/office/drawing/2010/main" val="000000" mc:Ignorable="">
                      <a:alpha val="43137"/>
                    </a:srgbClr>
                  </a:outerShdw>
                </a:effectLst>
              </a:rPr>
              <a:t>Farmers</a:t>
            </a:r>
            <a:br>
              <a:rPr lang="en-US" sz="4000" dirty="0" smtClean="0">
                <a:effectLst>
                  <a:outerShdw blurRad="38100" dist="38100" dir="2700000" algn="tl">
                    <a:srgbClr xmlns:mc="http://schemas.openxmlformats.org/markup-compatibility/2006" xmlns:a14="http://schemas.microsoft.com/office/drawing/2010/main" val="000000" mc:Ignorable="">
                      <a:alpha val="43137"/>
                    </a:srgbClr>
                  </a:outerShdw>
                </a:effectLst>
              </a:rPr>
            </a:br>
            <a:r>
              <a:rPr lang="en-US" sz="4000" dirty="0" smtClean="0">
                <a:effectLst>
                  <a:outerShdw blurRad="38100" dist="38100" dir="2700000" algn="tl">
                    <a:srgbClr xmlns:mc="http://schemas.openxmlformats.org/markup-compatibility/2006" xmlns:a14="http://schemas.microsoft.com/office/drawing/2010/main" val="000000" mc:Ignorable="">
                      <a:alpha val="43137"/>
                    </a:srgbClr>
                  </a:outerShdw>
                </a:effectLst>
              </a:rPr>
              <a:t>Buddy</a:t>
            </a:r>
            <a:endParaRPr lang="en-US" sz="4000"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7" name="Subtitle 6"/>
          <p:cNvSpPr>
            <a:spLocks noGrp="1"/>
          </p:cNvSpPr>
          <p:nvPr>
            <p:ph type="subTitle" idx="1"/>
          </p:nvPr>
        </p:nvSpPr>
        <p:spPr>
          <a:xfrm>
            <a:off x="5453197" y="5029200"/>
            <a:ext cx="3309803" cy="1295400"/>
          </a:xfrm>
        </p:spPr>
        <p:txBody>
          <a:bodyPr/>
          <a:lstStyle/>
          <a:p>
            <a:r>
              <a:rPr lang="en-US" dirty="0" smtClean="0"/>
              <a:t>Karthik V Bellur(07IT20)</a:t>
            </a:r>
          </a:p>
          <a:p>
            <a:r>
              <a:rPr lang="en-US" dirty="0" smtClean="0"/>
              <a:t>Praveen Jain(07IT36)</a:t>
            </a:r>
            <a:endParaRPr lang="en-IN" dirty="0"/>
          </a:p>
          <a:p>
            <a:r>
              <a:rPr lang="en-US" dirty="0" smtClean="0"/>
              <a:t>Veeresh B(07IT64)</a:t>
            </a:r>
            <a:endParaRPr lang="en-IN" dirty="0"/>
          </a:p>
          <a:p>
            <a:endParaRPr lang="en-IN" dirty="0"/>
          </a:p>
          <a:p>
            <a:endParaRPr lang="en-US" dirty="0"/>
          </a:p>
        </p:txBody>
      </p:sp>
      <p:sp>
        <p:nvSpPr>
          <p:cNvPr id="4" name="Subtitle 6"/>
          <p:cNvSpPr txBox="1">
            <a:spLocks/>
          </p:cNvSpPr>
          <p:nvPr/>
        </p:nvSpPr>
        <p:spPr>
          <a:xfrm>
            <a:off x="4648200" y="2362200"/>
            <a:ext cx="3309803" cy="12954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xmlns:mc="http://schemas.openxmlformats.org/markup-compatibility/2006" xmlns:a14="http://schemas.microsoft.com/office/drawing/2010/main" val="424242" mc:Ignorable=""/>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US" b="1" dirty="0" smtClean="0"/>
              <a:t>Software Engineering</a:t>
            </a:r>
          </a:p>
          <a:p>
            <a:r>
              <a:rPr lang="en-US" b="1" dirty="0" smtClean="0"/>
              <a:t>Mini Project</a:t>
            </a:r>
            <a:endParaRPr lang="en-IN" b="1" dirty="0" smtClean="0"/>
          </a:p>
          <a:p>
            <a:endParaRPr lang="en-IN" b="1" dirty="0" smtClean="0"/>
          </a:p>
          <a:p>
            <a:endParaRPr lang="en-US" b="1" dirty="0"/>
          </a:p>
        </p:txBody>
      </p:sp>
      <p:sp>
        <p:nvSpPr>
          <p:cNvPr id="2" name="TextBox 1"/>
          <p:cNvSpPr txBox="1"/>
          <p:nvPr/>
        </p:nvSpPr>
        <p:spPr>
          <a:xfrm>
            <a:off x="228600" y="5105400"/>
            <a:ext cx="3034549" cy="1492716"/>
          </a:xfrm>
          <a:prstGeom prst="rect">
            <a:avLst/>
          </a:prstGeom>
          <a:noFill/>
        </p:spPr>
        <p:txBody>
          <a:bodyPr wrap="none" rtlCol="0">
            <a:spAutoFit/>
          </a:bodyPr>
          <a:lstStyle/>
          <a:p>
            <a:r>
              <a:rPr lang="en-US" sz="2500" b="1" dirty="0" smtClean="0">
                <a:solidFill>
                  <a:schemeClr val="bg1"/>
                </a:solidFill>
              </a:rPr>
              <a:t>Project Mentor</a:t>
            </a:r>
          </a:p>
          <a:p>
            <a:r>
              <a:rPr lang="en-US" sz="2200" dirty="0" err="1" smtClean="0">
                <a:latin typeface="Times New Roman" pitchFamily="18" charset="0"/>
                <a:cs typeface="Times New Roman" pitchFamily="18" charset="0"/>
              </a:rPr>
              <a:t>Mr.Biju</a:t>
            </a:r>
            <a:r>
              <a:rPr lang="en-US" sz="2200" dirty="0" smtClean="0">
                <a:latin typeface="Times New Roman" pitchFamily="18" charset="0"/>
                <a:cs typeface="Times New Roman" pitchFamily="18" charset="0"/>
              </a:rPr>
              <a:t> R Mohan</a:t>
            </a:r>
          </a:p>
          <a:p>
            <a:r>
              <a:rPr lang="en-US" sz="2200" dirty="0" smtClean="0">
                <a:latin typeface="Times New Roman" pitchFamily="18" charset="0"/>
                <a:cs typeface="Times New Roman" pitchFamily="18" charset="0"/>
              </a:rPr>
              <a:t>Asst. Professor</a:t>
            </a:r>
          </a:p>
          <a:p>
            <a:r>
              <a:rPr lang="en-US" sz="2200" dirty="0" smtClean="0">
                <a:latin typeface="Times New Roman" pitchFamily="18" charset="0"/>
                <a:cs typeface="Times New Roman" pitchFamily="18" charset="0"/>
              </a:rPr>
              <a:t>IT </a:t>
            </a:r>
            <a:r>
              <a:rPr lang="en-US" sz="2200" dirty="0" err="1" smtClean="0">
                <a:latin typeface="Times New Roman" pitchFamily="18" charset="0"/>
                <a:cs typeface="Times New Roman" pitchFamily="18" charset="0"/>
              </a:rPr>
              <a:t>Dept</a:t>
            </a:r>
            <a:r>
              <a:rPr lang="en-US" sz="2200" dirty="0" smtClean="0">
                <a:latin typeface="Times New Roman" pitchFamily="18" charset="0"/>
                <a:cs typeface="Times New Roman" pitchFamily="18" charset="0"/>
              </a:rPr>
              <a:t>, NITK Surathkal</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997541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Program Files\MyDocuments\MyDocs\IT stuff\6th sem\SE\myProject\Documentation\Analysis Diagrams\Sequence Diagram\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26" y="1295400"/>
            <a:ext cx="9503547" cy="47625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3" name="Content Placeholder 2"/>
          <p:cNvSpPr txBox="1">
            <a:spLocks/>
          </p:cNvSpPr>
          <p:nvPr/>
        </p:nvSpPr>
        <p:spPr>
          <a:xfrm>
            <a:off x="457200" y="685800"/>
            <a:ext cx="5257800" cy="457200"/>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sz="2000" b="1" dirty="0" smtClean="0"/>
              <a:t>Sequence Diagram : </a:t>
            </a:r>
            <a:r>
              <a:rPr lang="en-US" sz="2000" dirty="0" smtClean="0"/>
              <a:t>Login </a:t>
            </a:r>
            <a:r>
              <a:rPr lang="en-US" sz="2000" dirty="0" err="1" smtClean="0"/>
              <a:t>UseCase</a:t>
            </a:r>
            <a:endParaRPr lang="en-US" sz="2000" b="1" dirty="0"/>
          </a:p>
        </p:txBody>
      </p:sp>
    </p:spTree>
    <p:extLst>
      <p:ext uri="{BB962C8B-B14F-4D97-AF65-F5344CB8AC3E}">
        <p14:creationId xmlns:p14="http://schemas.microsoft.com/office/powerpoint/2010/main" val="40073626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85800"/>
            <a:ext cx="5257800" cy="457200"/>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sz="2000" b="1" dirty="0" smtClean="0"/>
              <a:t>Sequence Diagram : </a:t>
            </a:r>
            <a:r>
              <a:rPr lang="en-US" sz="2000" dirty="0" smtClean="0"/>
              <a:t>Delete Crop</a:t>
            </a:r>
            <a:endParaRPr lang="en-US" sz="2000" b="1" dirty="0"/>
          </a:p>
        </p:txBody>
      </p:sp>
      <p:pic>
        <p:nvPicPr>
          <p:cNvPr id="9218" name="Picture 2" descr="C:\Program Files\MyDocuments\MyDocs\IT stuff\6th sem\SE\myProject\Documentation\Analysis Diagrams\Sequence Diagram\deletecro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8" y="1143000"/>
            <a:ext cx="8874942" cy="77628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35260706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570464"/>
            <a:ext cx="7024744" cy="953536"/>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Design Diagram</a:t>
            </a:r>
            <a:endParaRPr lang="en-US" dirty="0"/>
          </a:p>
        </p:txBody>
      </p:sp>
      <p:sp>
        <p:nvSpPr>
          <p:cNvPr id="3" name="Content Placeholder 2"/>
          <p:cNvSpPr txBox="1">
            <a:spLocks/>
          </p:cNvSpPr>
          <p:nvPr/>
        </p:nvSpPr>
        <p:spPr>
          <a:xfrm>
            <a:off x="838200" y="1295400"/>
            <a:ext cx="4572000" cy="457200"/>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sz="2000" b="1" dirty="0" smtClean="0"/>
              <a:t>DB Diagram </a:t>
            </a:r>
            <a:endParaRPr lang="en-US" sz="2000"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8078029" cy="5048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20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056" y="722864"/>
            <a:ext cx="7024744" cy="953536"/>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Design Patterns Applied</a:t>
            </a:r>
            <a:endParaRPr lang="en-US" dirty="0"/>
          </a:p>
        </p:txBody>
      </p:sp>
      <p:sp>
        <p:nvSpPr>
          <p:cNvPr id="3" name="TextBox 2"/>
          <p:cNvSpPr txBox="1"/>
          <p:nvPr/>
        </p:nvSpPr>
        <p:spPr>
          <a:xfrm>
            <a:off x="685800" y="1676400"/>
            <a:ext cx="7848600" cy="5816977"/>
          </a:xfrm>
          <a:prstGeom prst="rect">
            <a:avLst/>
          </a:prstGeom>
          <a:noFill/>
        </p:spPr>
        <p:txBody>
          <a:bodyPr wrap="square" rtlCol="0">
            <a:spAutoFit/>
          </a:bodyPr>
          <a:lstStyle/>
          <a:p>
            <a:r>
              <a:rPr lang="en-IN" sz="2400" dirty="0">
                <a:latin typeface="Calibri" pitchFamily="34" charset="0"/>
              </a:rPr>
              <a:t>1] MVC Design </a:t>
            </a:r>
            <a:r>
              <a:rPr lang="en-IN" sz="2400" dirty="0" smtClean="0">
                <a:latin typeface="Calibri" pitchFamily="34" charset="0"/>
              </a:rPr>
              <a:t>Pattern</a:t>
            </a:r>
          </a:p>
          <a:p>
            <a:pPr marL="342900" indent="-342900">
              <a:buFont typeface="Wingdings" pitchFamily="2" charset="2"/>
              <a:buChar char="Ø"/>
            </a:pPr>
            <a:r>
              <a:rPr lang="en-US" sz="2000" dirty="0" smtClean="0">
                <a:latin typeface="Calibri" pitchFamily="34" charset="0"/>
              </a:rPr>
              <a:t>Struts2 based on MVC</a:t>
            </a:r>
          </a:p>
          <a:p>
            <a:pPr marL="342900" indent="-342900">
              <a:buFont typeface="Wingdings" pitchFamily="2" charset="2"/>
              <a:buChar char="Ø"/>
            </a:pPr>
            <a:r>
              <a:rPr lang="en-US" sz="2000" dirty="0" smtClean="0">
                <a:latin typeface="Calibri" pitchFamily="34" charset="0"/>
              </a:rPr>
              <a:t>“Separation of concerns”</a:t>
            </a:r>
          </a:p>
          <a:p>
            <a:pPr marL="342900" indent="-342900">
              <a:buFont typeface="Wingdings" pitchFamily="2" charset="2"/>
              <a:buChar char="Ø"/>
            </a:pPr>
            <a:r>
              <a:rPr lang="en-US" sz="2000" dirty="0" smtClean="0">
                <a:latin typeface="Calibri" pitchFamily="34" charset="0"/>
              </a:rPr>
              <a:t>Our App follows MVC architecture</a:t>
            </a:r>
          </a:p>
          <a:p>
            <a:pPr marL="342900" indent="-342900">
              <a:buFont typeface="Wingdings" pitchFamily="2" charset="2"/>
              <a:buChar char="Ø"/>
            </a:pPr>
            <a:r>
              <a:rPr lang="en-US" sz="2000" dirty="0" smtClean="0">
                <a:latin typeface="Calibri" pitchFamily="34" charset="0"/>
              </a:rPr>
              <a:t>Also, we designed 2 different view layers without touching the business code</a:t>
            </a:r>
            <a:endParaRPr lang="en-US" sz="2000" dirty="0">
              <a:latin typeface="Calibri" pitchFamily="34" charset="0"/>
            </a:endParaRPr>
          </a:p>
          <a:p>
            <a:endParaRPr lang="en-US" sz="2400" dirty="0" smtClean="0">
              <a:latin typeface="Calibri" pitchFamily="34" charset="0"/>
            </a:endParaRPr>
          </a:p>
          <a:p>
            <a:r>
              <a:rPr lang="en-IN" sz="2400" dirty="0" smtClean="0">
                <a:latin typeface="Calibri" pitchFamily="34" charset="0"/>
              </a:rPr>
              <a:t>2</a:t>
            </a:r>
            <a:r>
              <a:rPr lang="en-IN" sz="2400" dirty="0">
                <a:latin typeface="Calibri" pitchFamily="34" charset="0"/>
              </a:rPr>
              <a:t>] </a:t>
            </a:r>
            <a:r>
              <a:rPr lang="en-IN" sz="2400" dirty="0" smtClean="0">
                <a:latin typeface="Calibri" pitchFamily="34" charset="0"/>
              </a:rPr>
              <a:t>Decorator/Wrapper/Adapter</a:t>
            </a:r>
          </a:p>
          <a:p>
            <a:pPr marL="342900" indent="-342900">
              <a:buFont typeface="Wingdings" pitchFamily="2" charset="2"/>
              <a:buChar char="Ø"/>
            </a:pPr>
            <a:r>
              <a:rPr lang="en-IN" sz="2000" dirty="0">
                <a:latin typeface="Calibri" pitchFamily="34" charset="0"/>
              </a:rPr>
              <a:t>Attach additional responsibilities to an object </a:t>
            </a:r>
            <a:r>
              <a:rPr lang="en-IN" sz="2000" dirty="0" smtClean="0">
                <a:latin typeface="Calibri" pitchFamily="34" charset="0"/>
              </a:rPr>
              <a:t>dynamically</a:t>
            </a:r>
          </a:p>
          <a:p>
            <a:pPr marL="342900" indent="-342900">
              <a:buFont typeface="Wingdings" pitchFamily="2" charset="2"/>
              <a:buChar char="Ø"/>
            </a:pPr>
            <a:r>
              <a:rPr lang="en-IN" sz="2000" dirty="0" smtClean="0">
                <a:latin typeface="Calibri" pitchFamily="34" charset="0"/>
              </a:rPr>
              <a:t>CSS(Cascading </a:t>
            </a:r>
            <a:r>
              <a:rPr lang="en-IN" sz="2000" dirty="0">
                <a:latin typeface="Calibri" pitchFamily="34" charset="0"/>
              </a:rPr>
              <a:t>Style Sheets)  - adding styles to plain html which includes text content, images, tables, </a:t>
            </a:r>
            <a:r>
              <a:rPr lang="en-IN" sz="2000" dirty="0" err="1">
                <a:latin typeface="Calibri" pitchFamily="34" charset="0"/>
              </a:rPr>
              <a:t>etc</a:t>
            </a:r>
            <a:endParaRPr lang="en-IN" sz="2000" dirty="0">
              <a:latin typeface="Calibri" pitchFamily="34" charset="0"/>
            </a:endParaRPr>
          </a:p>
          <a:p>
            <a:pPr marL="342900" indent="-342900">
              <a:buFont typeface="Wingdings" pitchFamily="2" charset="2"/>
              <a:buChar char="Ø"/>
            </a:pPr>
            <a:r>
              <a:rPr lang="en-IN" sz="2000" dirty="0" smtClean="0">
                <a:latin typeface="Calibri" pitchFamily="34" charset="0"/>
              </a:rPr>
              <a:t>Jasper </a:t>
            </a:r>
            <a:r>
              <a:rPr lang="en-IN" sz="2000" dirty="0">
                <a:latin typeface="Calibri" pitchFamily="34" charset="0"/>
              </a:rPr>
              <a:t>Report Generator tool – display report generated in the form of a </a:t>
            </a:r>
            <a:r>
              <a:rPr lang="en-IN" sz="2000" dirty="0" err="1">
                <a:latin typeface="Calibri" pitchFamily="34" charset="0"/>
              </a:rPr>
              <a:t>pdf</a:t>
            </a:r>
            <a:r>
              <a:rPr lang="en-IN" sz="2000" dirty="0">
                <a:latin typeface="Calibri" pitchFamily="34" charset="0"/>
              </a:rPr>
              <a:t> by using struts2 plugin as a result </a:t>
            </a:r>
            <a:r>
              <a:rPr lang="en-IN" sz="2000" dirty="0" smtClean="0">
                <a:latin typeface="Calibri" pitchFamily="34" charset="0"/>
              </a:rPr>
              <a:t>type</a:t>
            </a:r>
          </a:p>
          <a:p>
            <a:endParaRPr lang="en-US" sz="2000" dirty="0">
              <a:latin typeface="Calibri" pitchFamily="34" charset="0"/>
            </a:endParaRPr>
          </a:p>
          <a:p>
            <a:endParaRPr lang="en-IN" sz="2000" dirty="0">
              <a:latin typeface="Calibri" pitchFamily="34" charset="0"/>
            </a:endParaRPr>
          </a:p>
          <a:p>
            <a:pPr marL="342900" indent="-342900">
              <a:buFont typeface="Wingdings" pitchFamily="2" charset="2"/>
              <a:buChar char="Ø"/>
            </a:pPr>
            <a:endParaRPr lang="en-IN" sz="2400" dirty="0">
              <a:latin typeface="Calibri" pitchFamily="34" charset="0"/>
            </a:endParaRPr>
          </a:p>
          <a:p>
            <a:endParaRPr lang="en-IN" dirty="0"/>
          </a:p>
          <a:p>
            <a:endParaRPr lang="en-IN" dirty="0"/>
          </a:p>
        </p:txBody>
      </p:sp>
    </p:spTree>
    <p:extLst>
      <p:ext uri="{BB962C8B-B14F-4D97-AF65-F5344CB8AC3E}">
        <p14:creationId xmlns:p14="http://schemas.microsoft.com/office/powerpoint/2010/main" val="38241871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83585"/>
            <a:ext cx="7848600" cy="7417415"/>
          </a:xfrm>
          <a:prstGeom prst="rect">
            <a:avLst/>
          </a:prstGeom>
          <a:noFill/>
        </p:spPr>
        <p:txBody>
          <a:bodyPr wrap="square" rtlCol="0">
            <a:spAutoFit/>
          </a:bodyPr>
          <a:lstStyle/>
          <a:p>
            <a:r>
              <a:rPr lang="en-IN" sz="2400" dirty="0">
                <a:latin typeface="Calibri" pitchFamily="34" charset="0"/>
              </a:rPr>
              <a:t>3] Iterator</a:t>
            </a:r>
          </a:p>
          <a:p>
            <a:pPr marL="342900" indent="-342900">
              <a:buFont typeface="Wingdings" pitchFamily="2" charset="2"/>
              <a:buChar char="Ø"/>
            </a:pPr>
            <a:r>
              <a:rPr lang="en-IN" sz="2000" dirty="0">
                <a:latin typeface="Calibri" pitchFamily="34" charset="0"/>
              </a:rPr>
              <a:t>Provide a way to access the elements of an aggregate object sequentially without exposing its underlying representation.</a:t>
            </a:r>
          </a:p>
          <a:p>
            <a:pPr marL="342900" indent="-342900">
              <a:buFont typeface="Wingdings" pitchFamily="2" charset="2"/>
              <a:buChar char="Ø"/>
            </a:pPr>
            <a:r>
              <a:rPr lang="en-IN" sz="2000" dirty="0">
                <a:latin typeface="Calibri" pitchFamily="34" charset="0"/>
              </a:rPr>
              <a:t>JAVA Iterator API for traversing all kinds of Collections – maps, lists and sets</a:t>
            </a:r>
          </a:p>
          <a:p>
            <a:endParaRPr lang="en-US" sz="2400" dirty="0" smtClean="0">
              <a:latin typeface="Calibri" pitchFamily="34" charset="0"/>
            </a:endParaRPr>
          </a:p>
          <a:p>
            <a:r>
              <a:rPr lang="en-IN" sz="2400" dirty="0">
                <a:latin typeface="Calibri" pitchFamily="34" charset="0"/>
              </a:rPr>
              <a:t>4] Bridge</a:t>
            </a:r>
          </a:p>
          <a:p>
            <a:pPr marL="342900" indent="-342900">
              <a:buFont typeface="Wingdings" pitchFamily="2" charset="2"/>
              <a:buChar char="Ø"/>
            </a:pPr>
            <a:r>
              <a:rPr lang="en-US" sz="2000" dirty="0">
                <a:latin typeface="Calibri" pitchFamily="34" charset="0"/>
              </a:rPr>
              <a:t>Decouple an abstraction from its implementation so that the two can </a:t>
            </a:r>
            <a:r>
              <a:rPr lang="en-US" sz="2000" dirty="0" smtClean="0">
                <a:latin typeface="Calibri" pitchFamily="34" charset="0"/>
              </a:rPr>
              <a:t>vary</a:t>
            </a:r>
            <a:r>
              <a:rPr lang="en-IN" sz="2000" dirty="0">
                <a:latin typeface="Calibri" pitchFamily="34" charset="0"/>
              </a:rPr>
              <a:t> </a:t>
            </a:r>
            <a:r>
              <a:rPr lang="en-IN" sz="2000" dirty="0" smtClean="0">
                <a:latin typeface="Calibri" pitchFamily="34" charset="0"/>
              </a:rPr>
              <a:t>i</a:t>
            </a:r>
            <a:r>
              <a:rPr lang="en-US" sz="2000" dirty="0" err="1" smtClean="0">
                <a:latin typeface="Calibri" pitchFamily="34" charset="0"/>
              </a:rPr>
              <a:t>ndependently</a:t>
            </a:r>
            <a:r>
              <a:rPr lang="en-US" sz="2000" dirty="0">
                <a:latin typeface="Calibri" pitchFamily="34" charset="0"/>
              </a:rPr>
              <a:t>.</a:t>
            </a:r>
            <a:endParaRPr lang="en-IN" sz="2000" dirty="0">
              <a:latin typeface="Calibri" pitchFamily="34" charset="0"/>
            </a:endParaRPr>
          </a:p>
          <a:p>
            <a:pPr marL="342900" indent="-342900">
              <a:buFont typeface="Wingdings" pitchFamily="2" charset="2"/>
              <a:buChar char="Ø"/>
            </a:pPr>
            <a:r>
              <a:rPr lang="en-IN" sz="2000" dirty="0">
                <a:latin typeface="Calibri" pitchFamily="34" charset="0"/>
              </a:rPr>
              <a:t>Separated the interface of DAO from its concrete implementation and used </a:t>
            </a:r>
            <a:r>
              <a:rPr lang="en-IN" sz="2000" dirty="0" err="1">
                <a:latin typeface="Calibri" pitchFamily="34" charset="0"/>
              </a:rPr>
              <a:t>iBatis</a:t>
            </a:r>
            <a:r>
              <a:rPr lang="en-IN" sz="2000" dirty="0">
                <a:latin typeface="Calibri" pitchFamily="34" charset="0"/>
              </a:rPr>
              <a:t> </a:t>
            </a:r>
            <a:r>
              <a:rPr lang="en-IN" sz="2000" dirty="0" err="1">
                <a:latin typeface="Calibri" pitchFamily="34" charset="0"/>
              </a:rPr>
              <a:t>DAOManager</a:t>
            </a:r>
            <a:r>
              <a:rPr lang="en-IN" sz="2000" dirty="0">
                <a:latin typeface="Calibri" pitchFamily="34" charset="0"/>
              </a:rPr>
              <a:t> in the Service Layer for automated </a:t>
            </a:r>
            <a:r>
              <a:rPr lang="en-IN" sz="2000" b="1" dirty="0">
                <a:latin typeface="Calibri" pitchFamily="34" charset="0"/>
              </a:rPr>
              <a:t>Dependency Injection</a:t>
            </a:r>
            <a:r>
              <a:rPr lang="en-IN" sz="2000" dirty="0">
                <a:latin typeface="Calibri" pitchFamily="34" charset="0"/>
              </a:rPr>
              <a:t> of the DAO’s leading to </a:t>
            </a:r>
            <a:r>
              <a:rPr lang="en-IN" sz="2000" b="1" dirty="0">
                <a:latin typeface="Calibri" pitchFamily="34" charset="0"/>
              </a:rPr>
              <a:t>Inversion </a:t>
            </a:r>
            <a:r>
              <a:rPr lang="en-IN" sz="2000" b="1" dirty="0" err="1">
                <a:latin typeface="Calibri" pitchFamily="34" charset="0"/>
              </a:rPr>
              <a:t>ofControl</a:t>
            </a:r>
            <a:r>
              <a:rPr lang="en-IN" sz="2000" b="1" dirty="0">
                <a:latin typeface="Calibri" pitchFamily="34" charset="0"/>
              </a:rPr>
              <a:t>(IOC</a:t>
            </a:r>
            <a:r>
              <a:rPr lang="en-IN" sz="2000" b="1" dirty="0" smtClean="0">
                <a:latin typeface="Calibri" pitchFamily="34" charset="0"/>
              </a:rPr>
              <a:t>)</a:t>
            </a:r>
          </a:p>
          <a:p>
            <a:endParaRPr lang="en-US" sz="2000" dirty="0">
              <a:latin typeface="Calibri" pitchFamily="34" charset="0"/>
            </a:endParaRPr>
          </a:p>
          <a:p>
            <a:r>
              <a:rPr lang="en-IN" sz="2400" dirty="0">
                <a:latin typeface="Calibri" pitchFamily="34" charset="0"/>
              </a:rPr>
              <a:t>5] </a:t>
            </a:r>
            <a:r>
              <a:rPr lang="en-IN" sz="2400" dirty="0" smtClean="0">
                <a:latin typeface="Calibri" pitchFamily="34" charset="0"/>
              </a:rPr>
              <a:t>Command</a:t>
            </a:r>
            <a:endParaRPr lang="en-IN" sz="2400" dirty="0">
              <a:latin typeface="Calibri" pitchFamily="34" charset="0"/>
            </a:endParaRPr>
          </a:p>
          <a:p>
            <a:pPr marL="342900" indent="-342900">
              <a:buFont typeface="Wingdings" pitchFamily="2" charset="2"/>
              <a:buChar char="Ø"/>
            </a:pPr>
            <a:r>
              <a:rPr lang="en-IN" sz="2000" dirty="0">
                <a:latin typeface="Calibri" pitchFamily="34" charset="0"/>
              </a:rPr>
              <a:t>The command pattern encapsulates a function as an object</a:t>
            </a:r>
            <a:r>
              <a:rPr lang="en-IN" sz="2000" dirty="0" smtClean="0">
                <a:latin typeface="Calibri" pitchFamily="34" charset="0"/>
              </a:rPr>
              <a:t>.</a:t>
            </a:r>
          </a:p>
          <a:p>
            <a:pPr marL="342900" indent="-342900">
              <a:buFont typeface="Wingdings" pitchFamily="2" charset="2"/>
              <a:buChar char="Ø"/>
            </a:pPr>
            <a:r>
              <a:rPr lang="en-IN" sz="2000" dirty="0">
                <a:latin typeface="Calibri" pitchFamily="34" charset="0"/>
              </a:rPr>
              <a:t>In </a:t>
            </a:r>
            <a:r>
              <a:rPr lang="en-IN" sz="2000" dirty="0" err="1">
                <a:latin typeface="Calibri" pitchFamily="34" charset="0"/>
              </a:rPr>
              <a:t>JUnit</a:t>
            </a:r>
            <a:r>
              <a:rPr lang="en-IN" sz="2000" dirty="0">
                <a:latin typeface="Calibri" pitchFamily="34" charset="0"/>
              </a:rPr>
              <a:t>, test cases are represented as command objects that implement the </a:t>
            </a:r>
            <a:r>
              <a:rPr lang="en-IN" sz="2000" dirty="0" smtClean="0">
                <a:latin typeface="Calibri" pitchFamily="34" charset="0"/>
              </a:rPr>
              <a:t>interface </a:t>
            </a:r>
            <a:r>
              <a:rPr lang="en-IN" sz="2000" i="1" dirty="0" smtClean="0">
                <a:latin typeface="Calibri" pitchFamily="34" charset="0"/>
              </a:rPr>
              <a:t>Test</a:t>
            </a:r>
            <a:endParaRPr lang="en-IN" sz="2000" dirty="0">
              <a:latin typeface="Calibri" pitchFamily="34" charset="0"/>
            </a:endParaRPr>
          </a:p>
          <a:p>
            <a:endParaRPr lang="en-US" sz="2000" dirty="0">
              <a:latin typeface="Calibri" pitchFamily="34" charset="0"/>
            </a:endParaRPr>
          </a:p>
          <a:p>
            <a:endParaRPr lang="en-IN" sz="2000" dirty="0">
              <a:latin typeface="Calibri" pitchFamily="34" charset="0"/>
            </a:endParaRPr>
          </a:p>
          <a:p>
            <a:pPr marL="342900" indent="-342900">
              <a:buFont typeface="Wingdings" pitchFamily="2" charset="2"/>
              <a:buChar char="Ø"/>
            </a:pPr>
            <a:endParaRPr lang="en-IN" sz="2400" dirty="0">
              <a:latin typeface="Calibri" pitchFamily="34" charset="0"/>
            </a:endParaRPr>
          </a:p>
          <a:p>
            <a:endParaRPr lang="en-IN" dirty="0"/>
          </a:p>
          <a:p>
            <a:endParaRPr lang="en-IN" dirty="0"/>
          </a:p>
        </p:txBody>
      </p:sp>
    </p:spTree>
    <p:extLst>
      <p:ext uri="{BB962C8B-B14F-4D97-AF65-F5344CB8AC3E}">
        <p14:creationId xmlns:p14="http://schemas.microsoft.com/office/powerpoint/2010/main" val="15228956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143000"/>
            <a:ext cx="8153400" cy="5139869"/>
          </a:xfrm>
          <a:prstGeom prst="rect">
            <a:avLst/>
          </a:prstGeom>
          <a:noFill/>
        </p:spPr>
        <p:txBody>
          <a:bodyPr wrap="square" rtlCol="0">
            <a:spAutoFit/>
          </a:bodyPr>
          <a:lstStyle/>
          <a:p>
            <a:r>
              <a:rPr lang="en-IN" sz="2400" dirty="0">
                <a:latin typeface="Calibri" pitchFamily="34" charset="0"/>
              </a:rPr>
              <a:t>6] Chain of Responsibility/Intercepting Filter</a:t>
            </a:r>
          </a:p>
          <a:p>
            <a:pPr marL="342900" indent="-342900">
              <a:buFont typeface="Wingdings" pitchFamily="2" charset="2"/>
              <a:buChar char="Ø"/>
            </a:pPr>
            <a:r>
              <a:rPr lang="en-IN" sz="2000" dirty="0">
                <a:latin typeface="Calibri" pitchFamily="34" charset="0"/>
              </a:rPr>
              <a:t>Avoid coupling the sender of a request to its receiver by giving more than one object a chance to handle the request. Chain the receiving objects and pass the request along the chain until an object handles it.</a:t>
            </a:r>
          </a:p>
          <a:p>
            <a:pPr marL="342900" indent="-342900">
              <a:buFont typeface="Wingdings" pitchFamily="2" charset="2"/>
              <a:buChar char="Ø"/>
            </a:pPr>
            <a:r>
              <a:rPr lang="en-IN" sz="2000" dirty="0" smtClean="0">
                <a:latin typeface="Calibri" pitchFamily="34" charset="0"/>
              </a:rPr>
              <a:t>Struts 2 Interceptors – Ex: </a:t>
            </a:r>
            <a:r>
              <a:rPr lang="en-IN" sz="2000" dirty="0" err="1" smtClean="0">
                <a:latin typeface="Calibri" pitchFamily="34" charset="0"/>
              </a:rPr>
              <a:t>AuthInterceptor</a:t>
            </a:r>
            <a:endParaRPr lang="en-IN" sz="2000" dirty="0">
              <a:latin typeface="Calibri" pitchFamily="34" charset="0"/>
            </a:endParaRPr>
          </a:p>
          <a:p>
            <a:endParaRPr lang="en-US" sz="2400" dirty="0" smtClean="0">
              <a:latin typeface="Calibri" pitchFamily="34" charset="0"/>
            </a:endParaRPr>
          </a:p>
          <a:p>
            <a:r>
              <a:rPr lang="en-IN" sz="2400" dirty="0">
                <a:latin typeface="Calibri" pitchFamily="34" charset="0"/>
              </a:rPr>
              <a:t>7] </a:t>
            </a:r>
            <a:r>
              <a:rPr lang="en-IN" sz="2400" dirty="0" err="1">
                <a:latin typeface="Calibri" pitchFamily="34" charset="0"/>
              </a:rPr>
              <a:t>DispatcherView</a:t>
            </a:r>
            <a:endParaRPr lang="en-IN" sz="2400" dirty="0">
              <a:latin typeface="Calibri" pitchFamily="34" charset="0"/>
            </a:endParaRPr>
          </a:p>
          <a:p>
            <a:pPr marL="342900" indent="-342900">
              <a:buFont typeface="Wingdings" pitchFamily="2" charset="2"/>
              <a:buChar char="Ø"/>
            </a:pPr>
            <a:r>
              <a:rPr lang="en-US" sz="2000" dirty="0">
                <a:latin typeface="Calibri" pitchFamily="34" charset="0"/>
              </a:rPr>
              <a:t>Some of the responsibilities of a Controller include managing the choice of and dispatching to an appropriate View. This behavior may be partitioned into a separate component, referred to as a Dispatcher</a:t>
            </a:r>
            <a:endParaRPr lang="en-IN" sz="2000" dirty="0">
              <a:latin typeface="Calibri" pitchFamily="34" charset="0"/>
            </a:endParaRPr>
          </a:p>
          <a:p>
            <a:pPr marL="342900" indent="-342900">
              <a:buFont typeface="Wingdings" pitchFamily="2" charset="2"/>
              <a:buChar char="Ø"/>
            </a:pPr>
            <a:r>
              <a:rPr lang="en-IN" sz="2000" dirty="0">
                <a:latin typeface="Calibri" pitchFamily="34" charset="0"/>
              </a:rPr>
              <a:t>The </a:t>
            </a:r>
            <a:r>
              <a:rPr lang="en-IN" sz="2000" dirty="0" err="1">
                <a:latin typeface="Calibri" pitchFamily="34" charset="0"/>
              </a:rPr>
              <a:t>FrontController</a:t>
            </a:r>
            <a:r>
              <a:rPr lang="en-IN" sz="2000" dirty="0">
                <a:latin typeface="Calibri" pitchFamily="34" charset="0"/>
              </a:rPr>
              <a:t> provided by struts2 i.e. the </a:t>
            </a:r>
            <a:r>
              <a:rPr lang="en-IN" sz="2000" dirty="0" err="1">
                <a:latin typeface="Calibri" pitchFamily="34" charset="0"/>
              </a:rPr>
              <a:t>FilterDispatcher</a:t>
            </a:r>
            <a:r>
              <a:rPr lang="en-IN" sz="2000" dirty="0">
                <a:latin typeface="Calibri" pitchFamily="34" charset="0"/>
              </a:rPr>
              <a:t> provides a “Dispatcher” result type which dispatches control to the specified result page based on the result name</a:t>
            </a:r>
            <a:r>
              <a:rPr lang="en-IN" sz="2000" dirty="0" smtClean="0"/>
              <a:t>.</a:t>
            </a:r>
          </a:p>
          <a:p>
            <a:endParaRPr lang="en-US" sz="2000" dirty="0"/>
          </a:p>
          <a:p>
            <a:endParaRPr lang="en-IN" dirty="0"/>
          </a:p>
          <a:p>
            <a:endParaRPr lang="en-IN" dirty="0"/>
          </a:p>
        </p:txBody>
      </p:sp>
    </p:spTree>
    <p:extLst>
      <p:ext uri="{BB962C8B-B14F-4D97-AF65-F5344CB8AC3E}">
        <p14:creationId xmlns:p14="http://schemas.microsoft.com/office/powerpoint/2010/main" val="36845228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7696200" cy="6001643"/>
          </a:xfrm>
          <a:prstGeom prst="rect">
            <a:avLst/>
          </a:prstGeom>
        </p:spPr>
        <p:txBody>
          <a:bodyPr wrap="square">
            <a:spAutoFit/>
          </a:bodyPr>
          <a:lstStyle/>
          <a:p>
            <a:r>
              <a:rPr lang="en-IN" sz="2400" dirty="0">
                <a:latin typeface="Calibri" pitchFamily="34" charset="0"/>
              </a:rPr>
              <a:t>8] Data Access Object(DAO)</a:t>
            </a:r>
          </a:p>
          <a:p>
            <a:pPr marL="285750" indent="-285750">
              <a:buFont typeface="Wingdings" pitchFamily="2" charset="2"/>
              <a:buChar char="Ø"/>
            </a:pPr>
            <a:r>
              <a:rPr lang="en-US" sz="2000" dirty="0">
                <a:latin typeface="Calibri" pitchFamily="34" charset="0"/>
              </a:rPr>
              <a:t>An object that encapsulates and abstracts access to data from a persistent store or an external system</a:t>
            </a:r>
            <a:endParaRPr lang="en-IN" sz="2000" dirty="0">
              <a:latin typeface="Calibri" pitchFamily="34" charset="0"/>
            </a:endParaRPr>
          </a:p>
          <a:p>
            <a:pPr marL="285750" indent="-285750">
              <a:buFont typeface="Wingdings" pitchFamily="2" charset="2"/>
              <a:buChar char="Ø"/>
            </a:pPr>
            <a:r>
              <a:rPr lang="en-IN" sz="2000" dirty="0">
                <a:latin typeface="Calibri" pitchFamily="34" charset="0"/>
              </a:rPr>
              <a:t>Using </a:t>
            </a:r>
            <a:r>
              <a:rPr lang="en-IN" sz="2000" dirty="0" err="1">
                <a:latin typeface="Calibri" pitchFamily="34" charset="0"/>
              </a:rPr>
              <a:t>dao</a:t>
            </a:r>
            <a:r>
              <a:rPr lang="en-IN" sz="2000" dirty="0">
                <a:latin typeface="Calibri" pitchFamily="34" charset="0"/>
              </a:rPr>
              <a:t> interfaces and their concrete implementations. Each </a:t>
            </a:r>
            <a:r>
              <a:rPr lang="en-IN" sz="2000" dirty="0" err="1">
                <a:latin typeface="Calibri" pitchFamily="34" charset="0"/>
              </a:rPr>
              <a:t>dao</a:t>
            </a:r>
            <a:r>
              <a:rPr lang="en-IN" sz="2000" dirty="0">
                <a:latin typeface="Calibri" pitchFamily="34" charset="0"/>
              </a:rPr>
              <a:t> interacts with the DB using </a:t>
            </a:r>
            <a:r>
              <a:rPr lang="en-IN" sz="2000" dirty="0" err="1">
                <a:latin typeface="Calibri" pitchFamily="34" charset="0"/>
              </a:rPr>
              <a:t>sql</a:t>
            </a:r>
            <a:r>
              <a:rPr lang="en-IN" sz="2000" dirty="0">
                <a:latin typeface="Calibri" pitchFamily="34" charset="0"/>
              </a:rPr>
              <a:t> and populates data into objects. The Action class and </a:t>
            </a:r>
            <a:r>
              <a:rPr lang="en-IN" sz="2000" dirty="0" err="1">
                <a:latin typeface="Calibri" pitchFamily="34" charset="0"/>
              </a:rPr>
              <a:t>dao</a:t>
            </a:r>
            <a:r>
              <a:rPr lang="en-IN" sz="2000" dirty="0">
                <a:latin typeface="Calibri" pitchFamily="34" charset="0"/>
              </a:rPr>
              <a:t> objects are connected using  Business Service Objects(BSO’s</a:t>
            </a:r>
            <a:r>
              <a:rPr lang="en-IN" sz="2000" dirty="0" smtClean="0">
                <a:latin typeface="Calibri" pitchFamily="34" charset="0"/>
              </a:rPr>
              <a:t>)</a:t>
            </a:r>
          </a:p>
          <a:p>
            <a:endParaRPr lang="en-US" dirty="0">
              <a:latin typeface="Calibri" pitchFamily="34" charset="0"/>
            </a:endParaRPr>
          </a:p>
          <a:p>
            <a:r>
              <a:rPr lang="en-IN" sz="2400" dirty="0">
                <a:latin typeface="Calibri" pitchFamily="34" charset="0"/>
              </a:rPr>
              <a:t>9] </a:t>
            </a:r>
            <a:r>
              <a:rPr lang="en-IN" sz="2400" dirty="0" smtClean="0">
                <a:latin typeface="Calibri" pitchFamily="34" charset="0"/>
              </a:rPr>
              <a:t>Mediator</a:t>
            </a:r>
          </a:p>
          <a:p>
            <a:pPr marL="285750" indent="-285750">
              <a:buFont typeface="Wingdings" pitchFamily="2" charset="2"/>
              <a:buChar char="Ø"/>
            </a:pPr>
            <a:r>
              <a:rPr lang="en-US" sz="2000" dirty="0">
                <a:latin typeface="Calibri" pitchFamily="34" charset="0"/>
              </a:rPr>
              <a:t>Define an object that encapsulates how a set of objects interact. Mediator promotes loose coupling by keeping objects from referring to each other explicitly, and it lets you vary their interaction independently</a:t>
            </a:r>
            <a:r>
              <a:rPr lang="en-US" sz="2000" dirty="0" smtClean="0">
                <a:latin typeface="Calibri" pitchFamily="34" charset="0"/>
              </a:rPr>
              <a:t>.</a:t>
            </a:r>
          </a:p>
          <a:p>
            <a:pPr marL="285750" indent="-285750">
              <a:buFont typeface="Wingdings" pitchFamily="2" charset="2"/>
              <a:buChar char="Ø"/>
            </a:pPr>
            <a:r>
              <a:rPr lang="en-IN" sz="2000" dirty="0">
                <a:latin typeface="Calibri" pitchFamily="34" charset="0"/>
              </a:rPr>
              <a:t>The Business Service Objects connects the Action and DAO Objects and thereby reduces the coupling between them. This lets the concrete implementation of DAO class methods to vary irrespective of their usage in the Action classes. The DAO object is abstracted from the Action class using the Service </a:t>
            </a:r>
            <a:r>
              <a:rPr lang="en-IN" sz="2000" dirty="0" smtClean="0">
                <a:latin typeface="Calibri" pitchFamily="34" charset="0"/>
              </a:rPr>
              <a:t>layer</a:t>
            </a:r>
            <a:endParaRPr lang="en-IN" sz="2000" dirty="0">
              <a:latin typeface="Calibri" pitchFamily="34" charset="0"/>
            </a:endParaRPr>
          </a:p>
          <a:p>
            <a:endParaRPr lang="en-IN" dirty="0">
              <a:latin typeface="Calibri" pitchFamily="34" charset="0"/>
            </a:endParaRPr>
          </a:p>
        </p:txBody>
      </p:sp>
    </p:spTree>
    <p:extLst>
      <p:ext uri="{BB962C8B-B14F-4D97-AF65-F5344CB8AC3E}">
        <p14:creationId xmlns:p14="http://schemas.microsoft.com/office/powerpoint/2010/main" val="39798454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5256" y="722864"/>
            <a:ext cx="7024744" cy="953536"/>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Important Coding Details</a:t>
            </a:r>
            <a:endParaRPr lang="en-US" dirty="0"/>
          </a:p>
        </p:txBody>
      </p:sp>
      <p:sp>
        <p:nvSpPr>
          <p:cNvPr id="22" name="Rectangle 2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7"/>
          <p:cNvSpPr/>
          <p:nvPr/>
        </p:nvSpPr>
        <p:spPr>
          <a:xfrm>
            <a:off x="914400" y="1674674"/>
            <a:ext cx="6629400" cy="2862322"/>
          </a:xfrm>
          <a:prstGeom prst="rect">
            <a:avLst/>
          </a:prstGeom>
        </p:spPr>
        <p:txBody>
          <a:bodyPr wrap="square">
            <a:spAutoFit/>
          </a:bodyPr>
          <a:lstStyle/>
          <a:p>
            <a:r>
              <a:rPr lang="en-IN" dirty="0"/>
              <a:t>We have incorporated the </a:t>
            </a:r>
            <a:r>
              <a:rPr lang="en-IN" b="1" dirty="0"/>
              <a:t>2 main </a:t>
            </a:r>
            <a:r>
              <a:rPr lang="en-IN" b="1" dirty="0" smtClean="0"/>
              <a:t>O.O. design </a:t>
            </a:r>
            <a:r>
              <a:rPr lang="en-IN" b="1" dirty="0"/>
              <a:t>principles </a:t>
            </a:r>
            <a:r>
              <a:rPr lang="en-IN" dirty="0"/>
              <a:t>mentioned in the </a:t>
            </a:r>
            <a:r>
              <a:rPr lang="en-IN" dirty="0" err="1"/>
              <a:t>GoF</a:t>
            </a:r>
            <a:r>
              <a:rPr lang="en-IN" dirty="0"/>
              <a:t> book </a:t>
            </a:r>
            <a:r>
              <a:rPr lang="en-IN" dirty="0" smtClean="0"/>
              <a:t>– </a:t>
            </a:r>
          </a:p>
          <a:p>
            <a:endParaRPr lang="en-IN" dirty="0"/>
          </a:p>
          <a:p>
            <a:pPr marL="285750" lvl="0" indent="-285750">
              <a:buFont typeface="Wingdings" pitchFamily="2" charset="2"/>
              <a:buChar char="ü"/>
            </a:pPr>
            <a:r>
              <a:rPr lang="en-IN" dirty="0"/>
              <a:t>Programming to an </a:t>
            </a:r>
            <a:r>
              <a:rPr lang="en-IN" b="1" dirty="0"/>
              <a:t>interface</a:t>
            </a:r>
            <a:r>
              <a:rPr lang="en-IN" dirty="0"/>
              <a:t> and </a:t>
            </a:r>
            <a:r>
              <a:rPr lang="en-IN" b="1" dirty="0"/>
              <a:t>not to an implementation</a:t>
            </a:r>
          </a:p>
          <a:p>
            <a:pPr marL="285750" lvl="0" indent="-285750">
              <a:buFont typeface="Wingdings" pitchFamily="2" charset="2"/>
              <a:buChar char="ü"/>
            </a:pPr>
            <a:r>
              <a:rPr lang="en-IN" dirty="0"/>
              <a:t>Favour </a:t>
            </a:r>
            <a:r>
              <a:rPr lang="en-IN" b="1" dirty="0"/>
              <a:t>Object Composition </a:t>
            </a:r>
            <a:r>
              <a:rPr lang="en-IN" dirty="0"/>
              <a:t>over </a:t>
            </a:r>
            <a:r>
              <a:rPr lang="en-IN" dirty="0" smtClean="0"/>
              <a:t>inheritance</a:t>
            </a:r>
          </a:p>
          <a:p>
            <a:pPr lvl="0"/>
            <a:endParaRPr lang="en-US" dirty="0"/>
          </a:p>
          <a:p>
            <a:pPr lvl="0"/>
            <a:endParaRPr lang="en-US" dirty="0" smtClean="0"/>
          </a:p>
          <a:p>
            <a:pPr lvl="0"/>
            <a:r>
              <a:rPr lang="en-US" dirty="0" smtClean="0"/>
              <a:t>Also, we have used a lot of design patterns and frameworks, thus incorporating </a:t>
            </a:r>
            <a:r>
              <a:rPr lang="en-US" dirty="0" err="1" smtClean="0"/>
              <a:t>reusablility</a:t>
            </a:r>
            <a:endParaRPr lang="en-IN" dirty="0"/>
          </a:p>
        </p:txBody>
      </p:sp>
    </p:spTree>
    <p:extLst>
      <p:ext uri="{BB962C8B-B14F-4D97-AF65-F5344CB8AC3E}">
        <p14:creationId xmlns:p14="http://schemas.microsoft.com/office/powerpoint/2010/main" val="12319012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57275" y="2386965"/>
            <a:ext cx="6943725" cy="1956435"/>
            <a:chOff x="1057275" y="1929765"/>
            <a:chExt cx="5997575" cy="1258570"/>
          </a:xfrm>
        </p:grpSpPr>
        <p:sp>
          <p:nvSpPr>
            <p:cNvPr id="3" name="Rectangle 2"/>
            <p:cNvSpPr/>
            <p:nvPr/>
          </p:nvSpPr>
          <p:spPr>
            <a:xfrm>
              <a:off x="1971675" y="2304415"/>
              <a:ext cx="904240" cy="340360"/>
            </a:xfrm>
            <a:prstGeom prst="rect">
              <a:avLst/>
            </a:prstGeom>
            <a:ln w="127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 name="Text Box 27"/>
            <p:cNvSpPr txBox="1"/>
            <p:nvPr/>
          </p:nvSpPr>
          <p:spPr>
            <a:xfrm>
              <a:off x="2098675" y="2328545"/>
              <a:ext cx="709930" cy="3111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400" dirty="0">
                  <a:effectLst/>
                  <a:latin typeface="Calibri"/>
                  <a:ea typeface="Calibri"/>
                  <a:cs typeface="Times New Roman"/>
                </a:rPr>
                <a:t>Action</a:t>
              </a:r>
              <a:endParaRPr lang="en-IN" sz="1100" dirty="0">
                <a:effectLst/>
                <a:latin typeface="Calibri"/>
                <a:ea typeface="Calibri"/>
                <a:cs typeface="Times New Roman"/>
              </a:endParaRPr>
            </a:p>
          </p:txBody>
        </p:sp>
        <p:sp>
          <p:nvSpPr>
            <p:cNvPr id="5" name="Text Box 17"/>
            <p:cNvSpPr txBox="1"/>
            <p:nvPr/>
          </p:nvSpPr>
          <p:spPr>
            <a:xfrm>
              <a:off x="1057275" y="1929765"/>
              <a:ext cx="709930" cy="3111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400">
                  <a:effectLst/>
                  <a:latin typeface="Calibri"/>
                  <a:ea typeface="Calibri"/>
                  <a:cs typeface="Times New Roman"/>
                </a:rPr>
                <a:t>JSP-1</a:t>
              </a:r>
              <a:endParaRPr lang="en-IN" sz="1100">
                <a:effectLst/>
                <a:latin typeface="Calibri"/>
                <a:ea typeface="Calibri"/>
                <a:cs typeface="Times New Roman"/>
              </a:endParaRPr>
            </a:p>
          </p:txBody>
        </p:sp>
        <p:sp>
          <p:nvSpPr>
            <p:cNvPr id="6" name="Text Box 65"/>
            <p:cNvSpPr txBox="1"/>
            <p:nvPr/>
          </p:nvSpPr>
          <p:spPr>
            <a:xfrm>
              <a:off x="1057275" y="2455545"/>
              <a:ext cx="709930" cy="3111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400">
                  <a:effectLst/>
                  <a:latin typeface="Calibri"/>
                  <a:ea typeface="Calibri"/>
                  <a:cs typeface="Times New Roman"/>
                </a:rPr>
                <a:t>JSP-2</a:t>
              </a:r>
              <a:endParaRPr lang="en-IN" sz="1100">
                <a:effectLst/>
                <a:latin typeface="Calibri"/>
                <a:ea typeface="Calibri"/>
                <a:cs typeface="Times New Roman"/>
              </a:endParaRPr>
            </a:p>
          </p:txBody>
        </p:sp>
        <p:sp>
          <p:nvSpPr>
            <p:cNvPr id="7" name="Text Box 64"/>
            <p:cNvSpPr txBox="1"/>
            <p:nvPr/>
          </p:nvSpPr>
          <p:spPr>
            <a:xfrm>
              <a:off x="1057275" y="2877185"/>
              <a:ext cx="709930" cy="3111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400">
                  <a:effectLst/>
                  <a:latin typeface="Calibri"/>
                  <a:ea typeface="Calibri"/>
                  <a:cs typeface="Times New Roman"/>
                </a:rPr>
                <a:t>JSP-3</a:t>
              </a:r>
              <a:endParaRPr lang="en-IN" sz="1100">
                <a:effectLst/>
                <a:latin typeface="Calibri"/>
                <a:ea typeface="Calibri"/>
                <a:cs typeface="Times New Roman"/>
              </a:endParaRPr>
            </a:p>
          </p:txBody>
        </p:sp>
        <p:cxnSp>
          <p:nvCxnSpPr>
            <p:cNvPr id="8" name="Straight Arrow Connector 7"/>
            <p:cNvCxnSpPr/>
            <p:nvPr/>
          </p:nvCxnSpPr>
          <p:spPr>
            <a:xfrm>
              <a:off x="1518285" y="2177415"/>
              <a:ext cx="457200" cy="27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18285" y="2527300"/>
              <a:ext cx="457200" cy="116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518285" y="2590800"/>
              <a:ext cx="457200" cy="437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77820" y="2463800"/>
              <a:ext cx="5543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3434715" y="2304415"/>
              <a:ext cx="904240" cy="340360"/>
              <a:chOff x="0" y="0"/>
              <a:chExt cx="904240" cy="340360"/>
            </a:xfrm>
          </p:grpSpPr>
          <p:sp>
            <p:nvSpPr>
              <p:cNvPr id="19" name="Rectangle 18"/>
              <p:cNvSpPr/>
              <p:nvPr/>
            </p:nvSpPr>
            <p:spPr>
              <a:xfrm>
                <a:off x="0" y="0"/>
                <a:ext cx="904240" cy="340360"/>
              </a:xfrm>
              <a:prstGeom prst="rect">
                <a:avLst/>
              </a:prstGeom>
              <a:ln w="127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Text Box 24"/>
              <p:cNvSpPr txBox="1"/>
              <p:nvPr/>
            </p:nvSpPr>
            <p:spPr>
              <a:xfrm>
                <a:off x="126459" y="9727"/>
                <a:ext cx="709930" cy="3111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400" dirty="0">
                    <a:effectLst/>
                    <a:latin typeface="Calibri"/>
                    <a:ea typeface="Calibri"/>
                    <a:cs typeface="Times New Roman"/>
                  </a:rPr>
                  <a:t>Service</a:t>
                </a:r>
                <a:endParaRPr lang="en-IN" sz="1100" dirty="0">
                  <a:effectLst/>
                  <a:latin typeface="Calibri"/>
                  <a:ea typeface="Calibri"/>
                  <a:cs typeface="Times New Roman"/>
                </a:endParaRPr>
              </a:p>
            </p:txBody>
          </p:sp>
        </p:grpSp>
        <p:sp>
          <p:nvSpPr>
            <p:cNvPr id="13" name="Rectangle 12"/>
            <p:cNvSpPr/>
            <p:nvPr/>
          </p:nvSpPr>
          <p:spPr>
            <a:xfrm>
              <a:off x="4881880" y="2304415"/>
              <a:ext cx="904240" cy="340360"/>
            </a:xfrm>
            <a:prstGeom prst="rect">
              <a:avLst/>
            </a:prstGeom>
            <a:ln w="127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4" name="Straight Arrow Connector 13"/>
            <p:cNvCxnSpPr/>
            <p:nvPr/>
          </p:nvCxnSpPr>
          <p:spPr>
            <a:xfrm>
              <a:off x="4349115" y="2463800"/>
              <a:ext cx="5346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 Box 21"/>
            <p:cNvSpPr txBox="1"/>
            <p:nvPr/>
          </p:nvSpPr>
          <p:spPr>
            <a:xfrm>
              <a:off x="5064760" y="2312670"/>
              <a:ext cx="709930" cy="3111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400">
                  <a:effectLst/>
                  <a:latin typeface="Calibri"/>
                  <a:ea typeface="Calibri"/>
                  <a:cs typeface="Times New Roman"/>
                </a:rPr>
                <a:t>DAO</a:t>
              </a:r>
              <a:endParaRPr lang="en-IN" sz="1100">
                <a:effectLst/>
                <a:latin typeface="Calibri"/>
                <a:ea typeface="Calibri"/>
                <a:cs typeface="Times New Roman"/>
              </a:endParaRPr>
            </a:p>
          </p:txBody>
        </p:sp>
        <p:cxnSp>
          <p:nvCxnSpPr>
            <p:cNvPr id="16" name="Straight Arrow Connector 15"/>
            <p:cNvCxnSpPr/>
            <p:nvPr/>
          </p:nvCxnSpPr>
          <p:spPr>
            <a:xfrm>
              <a:off x="5788025" y="2463800"/>
              <a:ext cx="5346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Magnetic Disk 16"/>
            <p:cNvSpPr/>
            <p:nvPr/>
          </p:nvSpPr>
          <p:spPr>
            <a:xfrm>
              <a:off x="6320790" y="2177415"/>
              <a:ext cx="447675" cy="514985"/>
            </a:xfrm>
            <a:prstGeom prst="flowChartMagneticDisk">
              <a:avLst/>
            </a:prstGeom>
            <a:ln w="9525"/>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Text Box 66"/>
            <p:cNvSpPr txBox="1"/>
            <p:nvPr/>
          </p:nvSpPr>
          <p:spPr>
            <a:xfrm>
              <a:off x="6344920" y="2393315"/>
              <a:ext cx="709930" cy="3111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400">
                  <a:effectLst/>
                  <a:latin typeface="Calibri"/>
                  <a:ea typeface="Calibri"/>
                  <a:cs typeface="Times New Roman"/>
                </a:rPr>
                <a:t>DB</a:t>
              </a:r>
              <a:endParaRPr lang="en-IN" sz="1100">
                <a:effectLst/>
                <a:latin typeface="Calibri"/>
                <a:ea typeface="Calibri"/>
                <a:cs typeface="Times New Roman"/>
              </a:endParaRPr>
            </a:p>
          </p:txBody>
        </p:sp>
      </p:grpSp>
      <p:sp>
        <p:nvSpPr>
          <p:cNvPr id="21" name="Rectangle 19"/>
          <p:cNvSpPr>
            <a:spLocks noChangeArrowheads="1"/>
          </p:cNvSpPr>
          <p:nvPr/>
        </p:nvSpPr>
        <p:spPr bwMode="auto">
          <a:xfrm>
            <a:off x="3060882" y="3813602"/>
            <a:ext cx="2958918" cy="6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effectLst/>
                <a:latin typeface="Calibri" pitchFamily="34" charset="0"/>
                <a:ea typeface="Times New Roman" pitchFamily="18" charset="0"/>
                <a:cs typeface="Times New Roman" pitchFamily="18" charset="0"/>
              </a:rPr>
              <a:t>Application </a:t>
            </a:r>
            <a:r>
              <a:rPr kumimoji="0" lang="en-US" i="0" u="none" strike="noStrike" cap="none" normalizeH="0" baseline="0" dirty="0" err="1" smtClean="0">
                <a:ln>
                  <a:noFill/>
                </a:ln>
                <a:effectLst/>
                <a:latin typeface="Calibri" pitchFamily="34" charset="0"/>
                <a:ea typeface="Times New Roman" pitchFamily="18" charset="0"/>
                <a:cs typeface="Times New Roman" pitchFamily="18" charset="0"/>
              </a:rPr>
              <a:t>WorkFlow</a:t>
            </a:r>
            <a:r>
              <a:rPr kumimoji="0" lang="en-US" i="0" u="none" strike="noStrike" cap="none" normalizeH="0" baseline="0" dirty="0" smtClean="0">
                <a:ln>
                  <a:noFill/>
                </a:ln>
                <a:effectLst/>
                <a:latin typeface="Calibri" pitchFamily="34"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dirty="0" smtClean="0">
              <a:ln>
                <a:noFill/>
              </a:ln>
              <a:effectLst/>
              <a:latin typeface="Calibri" pitchFamily="34" charset="0"/>
              <a:cs typeface="Arial" pitchFamily="34" charset="0"/>
            </a:endParaRPr>
          </a:p>
        </p:txBody>
      </p:sp>
      <p:sp>
        <p:nvSpPr>
          <p:cNvPr id="22" name="TextBox 21"/>
          <p:cNvSpPr txBox="1"/>
          <p:nvPr/>
        </p:nvSpPr>
        <p:spPr>
          <a:xfrm>
            <a:off x="540369" y="757535"/>
            <a:ext cx="7288790" cy="461665"/>
          </a:xfrm>
          <a:prstGeom prst="rect">
            <a:avLst/>
          </a:prstGeom>
          <a:noFill/>
        </p:spPr>
        <p:txBody>
          <a:bodyPr wrap="none" rtlCol="0">
            <a:spAutoFit/>
          </a:bodyPr>
          <a:lstStyle/>
          <a:p>
            <a:r>
              <a:rPr lang="en-IN" sz="2400" b="1" dirty="0" smtClean="0">
                <a:latin typeface="Calibri" pitchFamily="34" charset="0"/>
              </a:rPr>
              <a:t>Frameworks/Tools/Technologies Used : All Open Source</a:t>
            </a:r>
            <a:endParaRPr lang="en-IN" sz="2400" b="1" dirty="0">
              <a:latin typeface="Calibri" pitchFamily="34" charset="0"/>
            </a:endParaRPr>
          </a:p>
        </p:txBody>
      </p:sp>
      <p:sp>
        <p:nvSpPr>
          <p:cNvPr id="23" name="TextBox 22"/>
          <p:cNvSpPr txBox="1"/>
          <p:nvPr/>
        </p:nvSpPr>
        <p:spPr>
          <a:xfrm>
            <a:off x="505408" y="1371600"/>
            <a:ext cx="8028992" cy="923330"/>
          </a:xfrm>
          <a:prstGeom prst="rect">
            <a:avLst/>
          </a:prstGeom>
          <a:noFill/>
        </p:spPr>
        <p:txBody>
          <a:bodyPr wrap="square" rtlCol="0">
            <a:spAutoFit/>
          </a:bodyPr>
          <a:lstStyle/>
          <a:p>
            <a:r>
              <a:rPr lang="en-US" b="1" dirty="0"/>
              <a:t>1. Struts 2</a:t>
            </a:r>
            <a:r>
              <a:rPr lang="en-US" dirty="0"/>
              <a:t> – J2EE </a:t>
            </a:r>
            <a:r>
              <a:rPr lang="en-US" dirty="0" smtClean="0"/>
              <a:t>Application Framework </a:t>
            </a:r>
            <a:r>
              <a:rPr lang="en-US" dirty="0"/>
              <a:t>based on MVC design pattern for building web-applications.</a:t>
            </a:r>
            <a:endParaRPr lang="en-IN" dirty="0"/>
          </a:p>
          <a:p>
            <a:endParaRPr lang="en-IN" dirty="0"/>
          </a:p>
        </p:txBody>
      </p:sp>
      <p:sp>
        <p:nvSpPr>
          <p:cNvPr id="24" name="TextBox 23"/>
          <p:cNvSpPr txBox="1"/>
          <p:nvPr/>
        </p:nvSpPr>
        <p:spPr>
          <a:xfrm>
            <a:off x="533400" y="4611231"/>
            <a:ext cx="8077200" cy="2246769"/>
          </a:xfrm>
          <a:prstGeom prst="rect">
            <a:avLst/>
          </a:prstGeom>
          <a:noFill/>
        </p:spPr>
        <p:txBody>
          <a:bodyPr wrap="square" rtlCol="0">
            <a:spAutoFit/>
          </a:bodyPr>
          <a:lstStyle/>
          <a:p>
            <a:r>
              <a:rPr lang="en-US" sz="2000" b="1" dirty="0" smtClean="0">
                <a:latin typeface="Calibri" pitchFamily="34" charset="0"/>
              </a:rPr>
              <a:t>Model</a:t>
            </a:r>
            <a:r>
              <a:rPr lang="en-US" sz="2000" dirty="0" smtClean="0">
                <a:latin typeface="Calibri" pitchFamily="34" charset="0"/>
              </a:rPr>
              <a:t> : </a:t>
            </a:r>
            <a:r>
              <a:rPr lang="en-US" sz="2000" dirty="0">
                <a:latin typeface="Calibri" pitchFamily="34" charset="0"/>
              </a:rPr>
              <a:t>Action classes, Data Access Objects(DAO’s) and Business Service Objects(BSO’s) </a:t>
            </a:r>
            <a:endParaRPr lang="en-IN" sz="2000" dirty="0">
              <a:latin typeface="Calibri" pitchFamily="34" charset="0"/>
            </a:endParaRPr>
          </a:p>
          <a:p>
            <a:r>
              <a:rPr lang="en-US" sz="2000" b="1" dirty="0" smtClean="0">
                <a:latin typeface="Calibri" pitchFamily="34" charset="0"/>
              </a:rPr>
              <a:t>View</a:t>
            </a:r>
            <a:r>
              <a:rPr lang="en-US" sz="2000" dirty="0" smtClean="0">
                <a:latin typeface="Calibri" pitchFamily="34" charset="0"/>
              </a:rPr>
              <a:t> : JSP’s, </a:t>
            </a:r>
            <a:r>
              <a:rPr lang="en-US" sz="2000" dirty="0" err="1">
                <a:latin typeface="Calibri" pitchFamily="34" charset="0"/>
              </a:rPr>
              <a:t>freemarker</a:t>
            </a:r>
            <a:r>
              <a:rPr lang="en-US" sz="2000" dirty="0">
                <a:latin typeface="Calibri" pitchFamily="34" charset="0"/>
              </a:rPr>
              <a:t> and velocity templates provided by Struts2 and </a:t>
            </a:r>
            <a:endParaRPr lang="en-US" sz="2000" dirty="0" smtClean="0">
              <a:latin typeface="Calibri" pitchFamily="34" charset="0"/>
            </a:endParaRPr>
          </a:p>
          <a:p>
            <a:r>
              <a:rPr lang="en-US" sz="2000" dirty="0" smtClean="0">
                <a:latin typeface="Calibri" pitchFamily="34" charset="0"/>
              </a:rPr>
              <a:t>JSON </a:t>
            </a:r>
            <a:r>
              <a:rPr lang="en-US" sz="2000" dirty="0">
                <a:latin typeface="Calibri" pitchFamily="34" charset="0"/>
              </a:rPr>
              <a:t>(</a:t>
            </a:r>
            <a:r>
              <a:rPr lang="en-US" sz="2000" dirty="0" err="1">
                <a:latin typeface="Calibri" pitchFamily="34" charset="0"/>
              </a:rPr>
              <a:t>Javascript</a:t>
            </a:r>
            <a:r>
              <a:rPr lang="en-US" sz="2000" dirty="0">
                <a:latin typeface="Calibri" pitchFamily="34" charset="0"/>
              </a:rPr>
              <a:t> Object Notation) to enable AJAX(Asynchronous JavaScript and XML).</a:t>
            </a:r>
            <a:endParaRPr lang="en-IN" sz="2000" dirty="0">
              <a:latin typeface="Calibri" pitchFamily="34" charset="0"/>
            </a:endParaRPr>
          </a:p>
          <a:p>
            <a:r>
              <a:rPr lang="en-US" sz="2000" b="1" dirty="0" smtClean="0">
                <a:latin typeface="Calibri" pitchFamily="34" charset="0"/>
              </a:rPr>
              <a:t>Controller </a:t>
            </a:r>
            <a:r>
              <a:rPr lang="en-US" sz="2000" dirty="0" smtClean="0">
                <a:latin typeface="Calibri" pitchFamily="34" charset="0"/>
              </a:rPr>
              <a:t>: </a:t>
            </a:r>
            <a:r>
              <a:rPr lang="en-US" sz="2000" dirty="0" err="1">
                <a:latin typeface="Calibri" pitchFamily="34" charset="0"/>
              </a:rPr>
              <a:t>FilterDispatcher</a:t>
            </a:r>
            <a:r>
              <a:rPr lang="en-US" sz="2000" dirty="0">
                <a:latin typeface="Calibri" pitchFamily="34" charset="0"/>
              </a:rPr>
              <a:t> provided by Struts2.</a:t>
            </a:r>
            <a:endParaRPr lang="en-IN" sz="2000" dirty="0">
              <a:latin typeface="Calibri" pitchFamily="34" charset="0"/>
            </a:endParaRPr>
          </a:p>
          <a:p>
            <a:endParaRPr lang="en-US" sz="2000" dirty="0" smtClean="0">
              <a:latin typeface="Calibri" pitchFamily="34" charset="0"/>
            </a:endParaRPr>
          </a:p>
        </p:txBody>
      </p:sp>
    </p:spTree>
    <p:extLst>
      <p:ext uri="{BB962C8B-B14F-4D97-AF65-F5344CB8AC3E}">
        <p14:creationId xmlns:p14="http://schemas.microsoft.com/office/powerpoint/2010/main" val="5285718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408" y="685800"/>
            <a:ext cx="8028992" cy="5632311"/>
          </a:xfrm>
          <a:prstGeom prst="rect">
            <a:avLst/>
          </a:prstGeom>
          <a:noFill/>
        </p:spPr>
        <p:txBody>
          <a:bodyPr wrap="square" rtlCol="0">
            <a:spAutoFit/>
          </a:bodyPr>
          <a:lstStyle/>
          <a:p>
            <a:r>
              <a:rPr lang="en-US" sz="2000" b="1" dirty="0"/>
              <a:t>2</a:t>
            </a:r>
            <a:r>
              <a:rPr lang="en-US" sz="2000" b="1" dirty="0" smtClean="0"/>
              <a:t>. </a:t>
            </a:r>
            <a:r>
              <a:rPr lang="en-US" sz="2000" b="1" dirty="0" err="1" smtClean="0"/>
              <a:t>iBatis</a:t>
            </a:r>
            <a:r>
              <a:rPr lang="en-US" sz="2000" dirty="0" smtClean="0"/>
              <a:t>– </a:t>
            </a:r>
            <a:r>
              <a:rPr lang="en-US" sz="2000" dirty="0" smtClean="0">
                <a:latin typeface="Calibri" pitchFamily="34" charset="0"/>
              </a:rPr>
              <a:t>A </a:t>
            </a:r>
            <a:r>
              <a:rPr lang="en-US" sz="2000" dirty="0">
                <a:latin typeface="Calibri" pitchFamily="34" charset="0"/>
              </a:rPr>
              <a:t>set of XML encoded SQL Map files–one for each database table–holds SQL templates that are executed as prepared statements and map the expected results to Java domain </a:t>
            </a:r>
            <a:r>
              <a:rPr lang="en-US" sz="2000" dirty="0" smtClean="0">
                <a:latin typeface="Calibri" pitchFamily="34" charset="0"/>
              </a:rPr>
              <a:t>classes.</a:t>
            </a:r>
          </a:p>
          <a:p>
            <a:r>
              <a:rPr lang="en-US" sz="2000" dirty="0" smtClean="0">
                <a:latin typeface="Calibri" pitchFamily="34" charset="0"/>
              </a:rPr>
              <a:t>	Since </a:t>
            </a:r>
            <a:r>
              <a:rPr lang="en-US" sz="2000" dirty="0">
                <a:latin typeface="Calibri" pitchFamily="34" charset="0"/>
              </a:rPr>
              <a:t>we have written all our </a:t>
            </a:r>
            <a:r>
              <a:rPr lang="en-US" sz="2000" dirty="0" err="1">
                <a:latin typeface="Calibri" pitchFamily="34" charset="0"/>
              </a:rPr>
              <a:t>sql</a:t>
            </a:r>
            <a:r>
              <a:rPr lang="en-US" sz="2000" dirty="0">
                <a:latin typeface="Calibri" pitchFamily="34" charset="0"/>
              </a:rPr>
              <a:t> code in </a:t>
            </a:r>
            <a:r>
              <a:rPr lang="en-US" sz="2000" dirty="0" err="1">
                <a:latin typeface="Calibri" pitchFamily="34" charset="0"/>
              </a:rPr>
              <a:t>xmls</a:t>
            </a:r>
            <a:r>
              <a:rPr lang="en-US" sz="2000" dirty="0">
                <a:latin typeface="Calibri" pitchFamily="34" charset="0"/>
              </a:rPr>
              <a:t>, it results in Elimination of dependencies between our application and infrastructural JDBC code by </a:t>
            </a:r>
            <a:r>
              <a:rPr lang="en-US" sz="2000" dirty="0" err="1">
                <a:latin typeface="Calibri" pitchFamily="34" charset="0"/>
              </a:rPr>
              <a:t>externalising</a:t>
            </a:r>
            <a:r>
              <a:rPr lang="en-US" sz="2000" dirty="0">
                <a:latin typeface="Calibri" pitchFamily="34" charset="0"/>
              </a:rPr>
              <a:t> all JDBC code as xml configurations. Also JDBC code is automated using best practices by the framework eliminating SQL injection</a:t>
            </a:r>
            <a:r>
              <a:rPr lang="en-US" sz="2000" dirty="0" smtClean="0">
                <a:latin typeface="Calibri" pitchFamily="34" charset="0"/>
              </a:rPr>
              <a:t>.</a:t>
            </a:r>
          </a:p>
          <a:p>
            <a:endParaRPr lang="en-US" sz="2000" dirty="0">
              <a:latin typeface="Calibri" pitchFamily="34" charset="0"/>
            </a:endParaRPr>
          </a:p>
          <a:p>
            <a:r>
              <a:rPr lang="en-US" sz="2000" b="1" dirty="0"/>
              <a:t>3. HTML/JSP/CSS </a:t>
            </a:r>
            <a:r>
              <a:rPr lang="en-US" sz="2000" b="1" dirty="0" smtClean="0"/>
              <a:t> - </a:t>
            </a:r>
            <a:r>
              <a:rPr lang="en-US" sz="2000" dirty="0" smtClean="0">
                <a:latin typeface="Calibri" pitchFamily="34" charset="0"/>
              </a:rPr>
              <a:t>for designing views and applying markup</a:t>
            </a:r>
          </a:p>
          <a:p>
            <a:endParaRPr lang="en-US" sz="2000" dirty="0">
              <a:latin typeface="Calibri" pitchFamily="34" charset="0"/>
            </a:endParaRPr>
          </a:p>
          <a:p>
            <a:r>
              <a:rPr lang="en-US" sz="2000" b="1" dirty="0"/>
              <a:t>4. </a:t>
            </a:r>
            <a:r>
              <a:rPr lang="en-US" sz="2000" b="1" dirty="0" err="1"/>
              <a:t>Javascript</a:t>
            </a:r>
            <a:r>
              <a:rPr lang="en-US" sz="2000" b="1" dirty="0"/>
              <a:t> </a:t>
            </a:r>
            <a:r>
              <a:rPr lang="en-US" sz="2000" b="1" dirty="0" smtClean="0"/>
              <a:t> - </a:t>
            </a:r>
            <a:r>
              <a:rPr lang="en-US" sz="2000" dirty="0">
                <a:latin typeface="Calibri" pitchFamily="34" charset="0"/>
              </a:rPr>
              <a:t>Used for client-side validation, creation of dynamic links and drop-down menu </a:t>
            </a:r>
            <a:r>
              <a:rPr lang="en-US" sz="2000" dirty="0" smtClean="0">
                <a:latin typeface="Calibri" pitchFamily="34" charset="0"/>
              </a:rPr>
              <a:t>design</a:t>
            </a:r>
          </a:p>
          <a:p>
            <a:endParaRPr lang="en-US" sz="2000" dirty="0">
              <a:latin typeface="Calibri" pitchFamily="34" charset="0"/>
            </a:endParaRPr>
          </a:p>
          <a:p>
            <a:r>
              <a:rPr lang="en-US" sz="2000" b="1" dirty="0"/>
              <a:t>5. AJAX</a:t>
            </a:r>
            <a:r>
              <a:rPr lang="en-US" sz="2000" dirty="0"/>
              <a:t> </a:t>
            </a:r>
            <a:r>
              <a:rPr lang="en-US" sz="2000" dirty="0" smtClean="0"/>
              <a:t>- </a:t>
            </a:r>
            <a:r>
              <a:rPr lang="en-US" sz="2000" dirty="0">
                <a:latin typeface="Calibri" pitchFamily="34" charset="0"/>
              </a:rPr>
              <a:t>AJAX functionality at required places using JSON – a lightweight data–exchange format</a:t>
            </a:r>
            <a:endParaRPr lang="en-IN" sz="2000" dirty="0">
              <a:latin typeface="Calibri" pitchFamily="34" charset="0"/>
            </a:endParaRPr>
          </a:p>
          <a:p>
            <a:r>
              <a:rPr lang="en-US" sz="2000" dirty="0" smtClean="0">
                <a:latin typeface="Calibri" pitchFamily="34" charset="0"/>
              </a:rPr>
              <a:t>Ex:- </a:t>
            </a:r>
            <a:r>
              <a:rPr lang="en-US" sz="2000" dirty="0">
                <a:latin typeface="Calibri" pitchFamily="34" charset="0"/>
              </a:rPr>
              <a:t>Used to check if a </a:t>
            </a:r>
            <a:r>
              <a:rPr lang="en-US" sz="2000" dirty="0" err="1">
                <a:latin typeface="Calibri" pitchFamily="34" charset="0"/>
              </a:rPr>
              <a:t>UserID</a:t>
            </a:r>
            <a:r>
              <a:rPr lang="en-US" sz="2000" dirty="0">
                <a:latin typeface="Calibri" pitchFamily="34" charset="0"/>
              </a:rPr>
              <a:t> has already been taken by a user or is </a:t>
            </a:r>
            <a:r>
              <a:rPr lang="en-US" sz="2000" dirty="0" smtClean="0">
                <a:latin typeface="Calibri" pitchFamily="34" charset="0"/>
              </a:rPr>
              <a:t>available</a:t>
            </a:r>
            <a:endParaRPr lang="en-IN" sz="2000" dirty="0"/>
          </a:p>
        </p:txBody>
      </p:sp>
    </p:spTree>
    <p:extLst>
      <p:ext uri="{BB962C8B-B14F-4D97-AF65-F5344CB8AC3E}">
        <p14:creationId xmlns:p14="http://schemas.microsoft.com/office/powerpoint/2010/main" val="11608456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5578"/>
            <a:ext cx="6629400" cy="683622"/>
          </a:xfrm>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a:xfrm>
            <a:off x="381000" y="1219200"/>
            <a:ext cx="8382000" cy="5943600"/>
          </a:xfrm>
        </p:spPr>
        <p:txBody>
          <a:bodyPr>
            <a:noAutofit/>
          </a:bodyPr>
          <a:lstStyle/>
          <a:p>
            <a:pPr marL="68580" indent="0">
              <a:buNone/>
            </a:pPr>
            <a:r>
              <a:rPr lang="en-US" sz="1700" dirty="0" smtClean="0"/>
              <a:t> </a:t>
            </a:r>
            <a:endParaRPr lang="en-IN" sz="1700" dirty="0"/>
          </a:p>
          <a:p>
            <a:pPr lvl="0"/>
            <a:r>
              <a:rPr lang="en-US" sz="1700" dirty="0"/>
              <a:t>Individual profile management for all kinds of users </a:t>
            </a:r>
            <a:endParaRPr lang="en-US" sz="1700" dirty="0" smtClean="0"/>
          </a:p>
          <a:p>
            <a:pPr lvl="0"/>
            <a:r>
              <a:rPr lang="en-US" sz="1700" dirty="0" smtClean="0"/>
              <a:t>Information </a:t>
            </a:r>
            <a:r>
              <a:rPr lang="en-US" sz="1700" dirty="0"/>
              <a:t>about various government loan and insurance schemes to farmers</a:t>
            </a:r>
            <a:endParaRPr lang="en-IN" sz="1700" dirty="0"/>
          </a:p>
          <a:p>
            <a:pPr lvl="0"/>
            <a:r>
              <a:rPr lang="en-US" sz="1700" dirty="0"/>
              <a:t>Information about </a:t>
            </a:r>
            <a:r>
              <a:rPr lang="en-US" sz="1700" dirty="0" smtClean="0"/>
              <a:t> today’s  </a:t>
            </a:r>
            <a:r>
              <a:rPr lang="en-US" sz="1700" dirty="0" err="1" smtClean="0"/>
              <a:t>Mandi</a:t>
            </a:r>
            <a:r>
              <a:rPr lang="en-US" sz="1700" dirty="0" smtClean="0"/>
              <a:t> crop prices</a:t>
            </a:r>
            <a:endParaRPr lang="en-IN" sz="1700" dirty="0"/>
          </a:p>
          <a:p>
            <a:pPr lvl="0"/>
            <a:r>
              <a:rPr lang="en-US" sz="1700" dirty="0"/>
              <a:t>Private firms and Multinational companies can upload the products offered by them.</a:t>
            </a:r>
            <a:endParaRPr lang="en-IN" sz="1700" dirty="0"/>
          </a:p>
          <a:p>
            <a:pPr lvl="0"/>
            <a:r>
              <a:rPr lang="en-US" sz="1700" dirty="0"/>
              <a:t>Information about trainings held for farmers and also request for training</a:t>
            </a:r>
            <a:endParaRPr lang="en-IN" sz="1700" dirty="0"/>
          </a:p>
          <a:p>
            <a:pPr lvl="0"/>
            <a:r>
              <a:rPr lang="en-US" sz="1700" dirty="0"/>
              <a:t>Officers can add/delete/update </a:t>
            </a:r>
            <a:r>
              <a:rPr lang="en-US" sz="1700" dirty="0" smtClean="0"/>
              <a:t>various crop/fertilizer/location/schemes/soil/market </a:t>
            </a:r>
            <a:r>
              <a:rPr lang="en-US" sz="1700" dirty="0"/>
              <a:t>information to/from the database</a:t>
            </a:r>
            <a:endParaRPr lang="en-IN" sz="1700" dirty="0"/>
          </a:p>
          <a:p>
            <a:pPr lvl="0"/>
            <a:r>
              <a:rPr lang="en-US" sz="1700" dirty="0"/>
              <a:t>Farmers can specify which crops/fertilizers/schemes they are currently using which will be useful for analysis and generating reports</a:t>
            </a:r>
            <a:endParaRPr lang="en-IN" sz="1700" dirty="0"/>
          </a:p>
          <a:p>
            <a:pPr lvl="0"/>
            <a:r>
              <a:rPr lang="en-US" sz="1700" dirty="0"/>
              <a:t>Officers can access various reports related to farmers details</a:t>
            </a:r>
            <a:endParaRPr lang="en-IN" sz="1700" dirty="0"/>
          </a:p>
          <a:p>
            <a:pPr lvl="0"/>
            <a:r>
              <a:rPr lang="en-US" sz="1700" dirty="0"/>
              <a:t>Farmers/Students can get their queries answered by Agricultural Officers</a:t>
            </a:r>
            <a:endParaRPr lang="en-IN" sz="1700" dirty="0"/>
          </a:p>
          <a:p>
            <a:pPr lvl="0"/>
            <a:r>
              <a:rPr lang="en-US" sz="1700" dirty="0"/>
              <a:t>Details of Soil/Crop/Location/Fertilizer analysis will be made available to Farmers</a:t>
            </a:r>
            <a:endParaRPr lang="en-IN" sz="1700" dirty="0"/>
          </a:p>
        </p:txBody>
      </p:sp>
    </p:spTree>
    <p:extLst>
      <p:ext uri="{BB962C8B-B14F-4D97-AF65-F5344CB8AC3E}">
        <p14:creationId xmlns:p14="http://schemas.microsoft.com/office/powerpoint/2010/main" val="19203802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772400" cy="5632311"/>
          </a:xfrm>
          <a:prstGeom prst="rect">
            <a:avLst/>
          </a:prstGeom>
        </p:spPr>
        <p:txBody>
          <a:bodyPr wrap="square">
            <a:spAutoFit/>
          </a:bodyPr>
          <a:lstStyle/>
          <a:p>
            <a:r>
              <a:rPr lang="en-US" sz="2000" b="1" dirty="0"/>
              <a:t>6. Log4j – </a:t>
            </a:r>
            <a:r>
              <a:rPr lang="en-US" sz="2000" dirty="0">
                <a:latin typeface="Calibri" pitchFamily="34" charset="0"/>
              </a:rPr>
              <a:t>Apache log4j is a </a:t>
            </a:r>
            <a:r>
              <a:rPr lang="en-US" sz="2000" dirty="0">
                <a:latin typeface="Calibri" pitchFamily="34" charset="0"/>
                <a:hlinkClick r:id="rId2" tooltip="Java platform"/>
              </a:rPr>
              <a:t>Java</a:t>
            </a:r>
            <a:r>
              <a:rPr lang="en-US" sz="2000" dirty="0">
                <a:latin typeface="Calibri" pitchFamily="34" charset="0"/>
              </a:rPr>
              <a:t>-based </a:t>
            </a:r>
            <a:r>
              <a:rPr lang="en-US" sz="2000" dirty="0">
                <a:latin typeface="Calibri" pitchFamily="34" charset="0"/>
                <a:hlinkClick r:id="rId3" tooltip="Data logging"/>
              </a:rPr>
              <a:t>logging</a:t>
            </a:r>
            <a:r>
              <a:rPr lang="en-US" sz="2000" dirty="0">
                <a:latin typeface="Calibri" pitchFamily="34" charset="0"/>
              </a:rPr>
              <a:t> utility used for logging with various levels of logging.</a:t>
            </a:r>
            <a:endParaRPr lang="en-IN" sz="2000" dirty="0">
              <a:latin typeface="Calibri" pitchFamily="34" charset="0"/>
            </a:endParaRPr>
          </a:p>
          <a:p>
            <a:endParaRPr lang="en-US" sz="2000" b="1" dirty="0" smtClean="0"/>
          </a:p>
          <a:p>
            <a:r>
              <a:rPr lang="en-US" sz="2000" b="1" dirty="0" smtClean="0"/>
              <a:t>7</a:t>
            </a:r>
            <a:r>
              <a:rPr lang="en-US" sz="2000" b="1" dirty="0"/>
              <a:t>. SVN(Subversion)</a:t>
            </a:r>
            <a:r>
              <a:rPr lang="en-US" sz="2000" dirty="0"/>
              <a:t> – </a:t>
            </a:r>
            <a:r>
              <a:rPr lang="en-US" sz="2000" dirty="0">
                <a:latin typeface="Calibri" pitchFamily="34" charset="0"/>
              </a:rPr>
              <a:t>Popular Versioning/Revision Control System used for SCM(Software Configuration Management</a:t>
            </a:r>
            <a:r>
              <a:rPr lang="en-US" sz="2000" dirty="0" smtClean="0">
                <a:latin typeface="Calibri" pitchFamily="34" charset="0"/>
              </a:rPr>
              <a:t>).</a:t>
            </a:r>
          </a:p>
          <a:p>
            <a:endParaRPr lang="en-US" sz="2000" dirty="0"/>
          </a:p>
          <a:p>
            <a:r>
              <a:rPr lang="en-US" sz="2000" b="1" dirty="0"/>
              <a:t>8. MySQL –</a:t>
            </a:r>
            <a:r>
              <a:rPr lang="en-US" sz="2000" dirty="0"/>
              <a:t> </a:t>
            </a:r>
            <a:r>
              <a:rPr lang="en-US" sz="2000" dirty="0">
                <a:latin typeface="Calibri" pitchFamily="34" charset="0"/>
              </a:rPr>
              <a:t>MySQL is a relational database management system (RDBMS) that runs as a server providing multi-user access to a number of databases. One major advantage of Using MySQL is that it is most popular and is ported to run on almost all major operating systems.</a:t>
            </a:r>
            <a:endParaRPr lang="en-IN" sz="2000" dirty="0">
              <a:latin typeface="Calibri" pitchFamily="34" charset="0"/>
            </a:endParaRPr>
          </a:p>
          <a:p>
            <a:endParaRPr lang="en-US" sz="2000" dirty="0" smtClean="0">
              <a:latin typeface="Calibri" pitchFamily="34" charset="0"/>
            </a:endParaRPr>
          </a:p>
          <a:p>
            <a:r>
              <a:rPr lang="en-US" sz="2000" b="1" dirty="0" smtClean="0"/>
              <a:t>9</a:t>
            </a:r>
            <a:r>
              <a:rPr lang="en-US" sz="2000" b="1" dirty="0"/>
              <a:t>. JASPER – </a:t>
            </a:r>
            <a:r>
              <a:rPr lang="en-US" sz="2000" dirty="0">
                <a:latin typeface="Calibri" pitchFamily="34" charset="0"/>
              </a:rPr>
              <a:t>Report Generation tool used for dynamic generation of PDF’s using predefined compiled JASPER templates</a:t>
            </a:r>
            <a:endParaRPr lang="en-IN" sz="2000" dirty="0">
              <a:latin typeface="Calibri" pitchFamily="34" charset="0"/>
            </a:endParaRPr>
          </a:p>
          <a:p>
            <a:endParaRPr lang="en-US" sz="2000" dirty="0" smtClean="0">
              <a:latin typeface="Calibri" pitchFamily="34" charset="0"/>
            </a:endParaRPr>
          </a:p>
          <a:p>
            <a:r>
              <a:rPr lang="en-US" sz="2000" b="1" dirty="0"/>
              <a:t>10. </a:t>
            </a:r>
            <a:r>
              <a:rPr lang="en-US" sz="2000" b="1" dirty="0" err="1"/>
              <a:t>JUnit</a:t>
            </a:r>
            <a:r>
              <a:rPr lang="en-US" sz="2000" b="1" dirty="0"/>
              <a:t> –</a:t>
            </a:r>
            <a:r>
              <a:rPr lang="en-US" sz="2000" dirty="0"/>
              <a:t> </a:t>
            </a:r>
            <a:r>
              <a:rPr lang="en-US" sz="2000" dirty="0" smtClean="0">
                <a:latin typeface="Calibri" pitchFamily="34" charset="0"/>
              </a:rPr>
              <a:t>Unit Testing </a:t>
            </a:r>
            <a:r>
              <a:rPr lang="en-US" sz="2000" dirty="0">
                <a:latin typeface="Calibri" pitchFamily="34" charset="0"/>
              </a:rPr>
              <a:t>Framework </a:t>
            </a:r>
            <a:r>
              <a:rPr lang="en-US" sz="2000" dirty="0" smtClean="0">
                <a:latin typeface="Calibri" pitchFamily="34" charset="0"/>
              </a:rPr>
              <a:t>used for </a:t>
            </a:r>
            <a:r>
              <a:rPr lang="en-US" sz="2000" dirty="0" err="1">
                <a:latin typeface="Calibri" pitchFamily="34" charset="0"/>
              </a:rPr>
              <a:t>WhiteBox</a:t>
            </a:r>
            <a:r>
              <a:rPr lang="en-US" sz="2000" dirty="0">
                <a:latin typeface="Calibri" pitchFamily="34" charset="0"/>
              </a:rPr>
              <a:t> Testing. Used </a:t>
            </a:r>
            <a:r>
              <a:rPr lang="en-US" sz="2000" dirty="0" smtClean="0">
                <a:latin typeface="Calibri" pitchFamily="34" charset="0"/>
              </a:rPr>
              <a:t>in our app for </a:t>
            </a:r>
            <a:r>
              <a:rPr lang="en-US" sz="2000" dirty="0">
                <a:latin typeface="Calibri" pitchFamily="34" charset="0"/>
              </a:rPr>
              <a:t>testing a few DAO’s</a:t>
            </a:r>
            <a:r>
              <a:rPr lang="en-US" sz="2000" dirty="0"/>
              <a:t>. </a:t>
            </a:r>
            <a:endParaRPr lang="en-US" sz="2000" dirty="0" smtClean="0"/>
          </a:p>
          <a:p>
            <a:endParaRPr lang="en-US" sz="2000" dirty="0">
              <a:latin typeface="Calibri" pitchFamily="34" charset="0"/>
            </a:endParaRPr>
          </a:p>
          <a:p>
            <a:r>
              <a:rPr lang="en-US" sz="2000" b="1" dirty="0"/>
              <a:t>11. Eclipse -</a:t>
            </a:r>
            <a:r>
              <a:rPr lang="en-US" sz="2000" dirty="0"/>
              <a:t> </a:t>
            </a:r>
            <a:r>
              <a:rPr lang="en-US" sz="2000" dirty="0">
                <a:latin typeface="Calibri" pitchFamily="34" charset="0"/>
              </a:rPr>
              <a:t>Used IDE for development</a:t>
            </a:r>
            <a:r>
              <a:rPr lang="en-US" sz="2000" dirty="0" smtClean="0">
                <a:latin typeface="Calibri" pitchFamily="34" charset="0"/>
              </a:rPr>
              <a:t>.</a:t>
            </a:r>
          </a:p>
        </p:txBody>
      </p:sp>
    </p:spTree>
    <p:extLst>
      <p:ext uri="{BB962C8B-B14F-4D97-AF65-F5344CB8AC3E}">
        <p14:creationId xmlns:p14="http://schemas.microsoft.com/office/powerpoint/2010/main" val="1309473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362200"/>
            <a:ext cx="2097434" cy="461665"/>
          </a:xfrm>
          <a:prstGeom prst="rect">
            <a:avLst/>
          </a:prstGeom>
          <a:noFill/>
        </p:spPr>
        <p:txBody>
          <a:bodyPr wrap="none" rtlCol="0">
            <a:spAutoFit/>
          </a:bodyPr>
          <a:lstStyle/>
          <a:p>
            <a:r>
              <a:rPr lang="en-IN" sz="2400" b="1" u="sng" dirty="0" smtClean="0">
                <a:latin typeface="Calibri" pitchFamily="34" charset="0"/>
              </a:rPr>
              <a:t>Other Features</a:t>
            </a:r>
            <a:endParaRPr lang="en-IN" sz="2400" b="1" u="sng" dirty="0">
              <a:latin typeface="Calibri" pitchFamily="34" charset="0"/>
            </a:endParaRPr>
          </a:p>
        </p:txBody>
      </p:sp>
      <p:sp>
        <p:nvSpPr>
          <p:cNvPr id="3" name="Rectangle 2"/>
          <p:cNvSpPr/>
          <p:nvPr/>
        </p:nvSpPr>
        <p:spPr>
          <a:xfrm>
            <a:off x="457200" y="2887682"/>
            <a:ext cx="7737371" cy="3477875"/>
          </a:xfrm>
          <a:prstGeom prst="rect">
            <a:avLst/>
          </a:prstGeom>
        </p:spPr>
        <p:txBody>
          <a:bodyPr wrap="square">
            <a:spAutoFit/>
          </a:bodyPr>
          <a:lstStyle/>
          <a:p>
            <a:pPr lvl="0"/>
            <a:r>
              <a:rPr lang="en-US" sz="2000" b="1" dirty="0" smtClean="0"/>
              <a:t>1. Security:</a:t>
            </a:r>
            <a:r>
              <a:rPr lang="en-IN" sz="2000" dirty="0"/>
              <a:t> </a:t>
            </a:r>
            <a:r>
              <a:rPr lang="en-US" sz="2000" dirty="0" smtClean="0">
                <a:latin typeface="Calibri" pitchFamily="34" charset="0"/>
              </a:rPr>
              <a:t>Elimination </a:t>
            </a:r>
            <a:r>
              <a:rPr lang="en-US" sz="2000" dirty="0">
                <a:latin typeface="Calibri" pitchFamily="34" charset="0"/>
              </a:rPr>
              <a:t>of –</a:t>
            </a:r>
            <a:endParaRPr lang="en-IN" sz="2000" dirty="0">
              <a:latin typeface="Calibri" pitchFamily="34" charset="0"/>
            </a:endParaRPr>
          </a:p>
          <a:p>
            <a:pPr marL="285750" lvl="0" indent="-285750">
              <a:buFont typeface="Wingdings" pitchFamily="2" charset="2"/>
              <a:buChar char="§"/>
            </a:pPr>
            <a:r>
              <a:rPr lang="en-US" sz="2000" dirty="0">
                <a:latin typeface="Calibri" pitchFamily="34" charset="0"/>
              </a:rPr>
              <a:t>SQL injection.</a:t>
            </a:r>
            <a:endParaRPr lang="en-IN" sz="2000" dirty="0">
              <a:latin typeface="Calibri" pitchFamily="34" charset="0"/>
            </a:endParaRPr>
          </a:p>
          <a:p>
            <a:pPr marL="285750" lvl="0" indent="-285750">
              <a:buFont typeface="Wingdings" pitchFamily="2" charset="2"/>
              <a:buChar char="§"/>
            </a:pPr>
            <a:r>
              <a:rPr lang="en-US" sz="2000" dirty="0">
                <a:latin typeface="Calibri" pitchFamily="34" charset="0"/>
              </a:rPr>
              <a:t>Cross-site hacking.</a:t>
            </a:r>
            <a:endParaRPr lang="en-IN" sz="2000" dirty="0">
              <a:latin typeface="Calibri" pitchFamily="34" charset="0"/>
            </a:endParaRPr>
          </a:p>
          <a:p>
            <a:pPr marL="285750" lvl="0" indent="-285750">
              <a:buFont typeface="Wingdings" pitchFamily="2" charset="2"/>
              <a:buChar char="§"/>
            </a:pPr>
            <a:r>
              <a:rPr lang="en-US" sz="2000" dirty="0">
                <a:latin typeface="Calibri" pitchFamily="34" charset="0"/>
              </a:rPr>
              <a:t>Password Encryption using built-in SHA algorithm.</a:t>
            </a:r>
            <a:endParaRPr lang="en-IN" sz="2000" dirty="0">
              <a:latin typeface="Calibri" pitchFamily="34" charset="0"/>
            </a:endParaRPr>
          </a:p>
          <a:p>
            <a:pPr marL="285750" lvl="0" indent="-285750">
              <a:buFont typeface="Wingdings" pitchFamily="2" charset="2"/>
              <a:buChar char="§"/>
            </a:pPr>
            <a:r>
              <a:rPr lang="en-US" sz="2000" dirty="0">
                <a:latin typeface="Calibri" pitchFamily="34" charset="0"/>
              </a:rPr>
              <a:t>Session Management and Interceptors for secure pages.</a:t>
            </a:r>
            <a:endParaRPr lang="en-IN" sz="2000" dirty="0">
              <a:latin typeface="Calibri" pitchFamily="34" charset="0"/>
            </a:endParaRPr>
          </a:p>
          <a:p>
            <a:pPr lvl="0"/>
            <a:endParaRPr lang="en-US" sz="2000" b="1" dirty="0" smtClean="0"/>
          </a:p>
          <a:p>
            <a:pPr lvl="0"/>
            <a:r>
              <a:rPr lang="en-US" sz="2000" b="1" dirty="0" smtClean="0"/>
              <a:t>2. Portability</a:t>
            </a:r>
          </a:p>
          <a:p>
            <a:pPr marL="285750" lvl="0" indent="-285750">
              <a:buFont typeface="Wingdings" pitchFamily="2" charset="2"/>
              <a:buChar char="§"/>
            </a:pPr>
            <a:r>
              <a:rPr lang="en-US" sz="2000" dirty="0" smtClean="0">
                <a:latin typeface="Calibri" pitchFamily="34" charset="0"/>
              </a:rPr>
              <a:t>No </a:t>
            </a:r>
            <a:r>
              <a:rPr lang="en-US" sz="2000" dirty="0">
                <a:latin typeface="Calibri" pitchFamily="34" charset="0"/>
              </a:rPr>
              <a:t>Vendor locking – does not use any vendor(a particular </a:t>
            </a:r>
            <a:r>
              <a:rPr lang="en-US" sz="2000" dirty="0" smtClean="0">
                <a:latin typeface="Calibri" pitchFamily="34" charset="0"/>
              </a:rPr>
              <a:t>app container) </a:t>
            </a:r>
            <a:r>
              <a:rPr lang="en-US" sz="2000" dirty="0">
                <a:latin typeface="Calibri" pitchFamily="34" charset="0"/>
              </a:rPr>
              <a:t>specific features. No framework intrusiveness into business code.</a:t>
            </a:r>
            <a:endParaRPr lang="en-IN" sz="2000" dirty="0">
              <a:latin typeface="Calibri" pitchFamily="34" charset="0"/>
            </a:endParaRPr>
          </a:p>
          <a:p>
            <a:pPr marL="285750" lvl="0" indent="-285750">
              <a:buFont typeface="Wingdings" pitchFamily="2" charset="2"/>
              <a:buChar char="§"/>
            </a:pPr>
            <a:r>
              <a:rPr lang="en-US" sz="2000" dirty="0">
                <a:latin typeface="Calibri" pitchFamily="34" charset="0"/>
              </a:rPr>
              <a:t>Browser </a:t>
            </a:r>
            <a:r>
              <a:rPr lang="en-US" sz="2000" dirty="0" smtClean="0">
                <a:latin typeface="Calibri" pitchFamily="34" charset="0"/>
              </a:rPr>
              <a:t>compatibility</a:t>
            </a:r>
            <a:endParaRPr lang="en-IN" sz="2000" dirty="0">
              <a:latin typeface="Calibri" pitchFamily="34" charset="0"/>
            </a:endParaRPr>
          </a:p>
        </p:txBody>
      </p:sp>
      <p:sp>
        <p:nvSpPr>
          <p:cNvPr id="4" name="Rectangle 3"/>
          <p:cNvSpPr/>
          <p:nvPr/>
        </p:nvSpPr>
        <p:spPr>
          <a:xfrm>
            <a:off x="533400" y="347008"/>
            <a:ext cx="7543800" cy="1938992"/>
          </a:xfrm>
          <a:prstGeom prst="rect">
            <a:avLst/>
          </a:prstGeom>
        </p:spPr>
        <p:txBody>
          <a:bodyPr wrap="square">
            <a:spAutoFit/>
          </a:bodyPr>
          <a:lstStyle/>
          <a:p>
            <a:endParaRPr lang="en-US" sz="2000" dirty="0">
              <a:latin typeface="Calibri" pitchFamily="34" charset="0"/>
            </a:endParaRPr>
          </a:p>
          <a:p>
            <a:r>
              <a:rPr lang="en-US" sz="2000" b="1" dirty="0"/>
              <a:t>12. DBCP – </a:t>
            </a:r>
            <a:r>
              <a:rPr lang="en-US" sz="2000" dirty="0">
                <a:latin typeface="Calibri" pitchFamily="34" charset="0"/>
              </a:rPr>
              <a:t>Connection Pooler. Connection pooling can improve the response time of any application that requires DB connections, especially Web-based applications.</a:t>
            </a:r>
          </a:p>
          <a:p>
            <a:endParaRPr lang="en-US" sz="2000" dirty="0">
              <a:latin typeface="Calibri" pitchFamily="34" charset="0"/>
            </a:endParaRPr>
          </a:p>
          <a:p>
            <a:r>
              <a:rPr lang="en-US" sz="2000" b="1" dirty="0"/>
              <a:t>13. Apache Tomcat –</a:t>
            </a:r>
            <a:r>
              <a:rPr lang="en-US" sz="2000" dirty="0"/>
              <a:t> </a:t>
            </a:r>
            <a:r>
              <a:rPr lang="en-US" sz="2000" dirty="0">
                <a:latin typeface="Calibri" pitchFamily="34" charset="0"/>
              </a:rPr>
              <a:t>Lightweight (Web Server + Servlet Container)</a:t>
            </a:r>
            <a:endParaRPr lang="en-IN" sz="2000" dirty="0">
              <a:latin typeface="Calibri" pitchFamily="34" charset="0"/>
            </a:endParaRPr>
          </a:p>
        </p:txBody>
      </p:sp>
    </p:spTree>
    <p:extLst>
      <p:ext uri="{BB962C8B-B14F-4D97-AF65-F5344CB8AC3E}">
        <p14:creationId xmlns:p14="http://schemas.microsoft.com/office/powerpoint/2010/main" val="10446395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20676"/>
            <a:ext cx="7162800" cy="3477875"/>
          </a:xfrm>
          <a:prstGeom prst="rect">
            <a:avLst/>
          </a:prstGeom>
        </p:spPr>
        <p:txBody>
          <a:bodyPr wrap="square">
            <a:spAutoFit/>
          </a:bodyPr>
          <a:lstStyle/>
          <a:p>
            <a:r>
              <a:rPr lang="en-US" sz="2000" b="1" dirty="0"/>
              <a:t>3. Maintainability : </a:t>
            </a:r>
            <a:r>
              <a:rPr lang="en-US" sz="2000" dirty="0">
                <a:latin typeface="Calibri" pitchFamily="34" charset="0"/>
              </a:rPr>
              <a:t>By separating </a:t>
            </a:r>
            <a:r>
              <a:rPr lang="en-US" sz="2000" dirty="0" err="1">
                <a:latin typeface="Calibri" pitchFamily="34" charset="0"/>
              </a:rPr>
              <a:t>dao</a:t>
            </a:r>
            <a:r>
              <a:rPr lang="en-US" sz="2000" dirty="0">
                <a:latin typeface="Calibri" pitchFamily="34" charset="0"/>
              </a:rPr>
              <a:t> interface and implementation and adding Business Service Objects(BSO’s)</a:t>
            </a:r>
          </a:p>
          <a:p>
            <a:pPr lvl="0"/>
            <a:endParaRPr lang="en-US" sz="2000" b="1" dirty="0" smtClean="0"/>
          </a:p>
          <a:p>
            <a:pPr lvl="0"/>
            <a:r>
              <a:rPr lang="en-US" sz="2000" b="1" dirty="0" smtClean="0"/>
              <a:t>4. XML </a:t>
            </a:r>
            <a:r>
              <a:rPr lang="en-US" sz="2000" b="1" dirty="0"/>
              <a:t>Usage – </a:t>
            </a:r>
            <a:r>
              <a:rPr lang="en-US" sz="2000" dirty="0">
                <a:latin typeface="Calibri" pitchFamily="34" charset="0"/>
              </a:rPr>
              <a:t>Advantage of using xml’s is that any change in its content does not need re-building of the whole application</a:t>
            </a:r>
            <a:endParaRPr lang="en-IN" sz="2000" dirty="0">
              <a:latin typeface="Calibri" pitchFamily="34" charset="0"/>
            </a:endParaRPr>
          </a:p>
          <a:p>
            <a:r>
              <a:rPr lang="en-US" sz="2000" b="1" dirty="0"/>
              <a:t>XMLs used for – </a:t>
            </a:r>
            <a:endParaRPr lang="en-IN" sz="2000" b="1" dirty="0"/>
          </a:p>
          <a:p>
            <a:pPr marL="285750" lvl="0" indent="-285750">
              <a:buFont typeface="Wingdings" pitchFamily="2" charset="2"/>
              <a:buChar char="ü"/>
            </a:pPr>
            <a:r>
              <a:rPr lang="en-US" sz="2000" dirty="0">
                <a:latin typeface="Calibri" pitchFamily="34" charset="0"/>
              </a:rPr>
              <a:t>Writing SQL statements</a:t>
            </a:r>
            <a:endParaRPr lang="en-IN" sz="2000" dirty="0">
              <a:latin typeface="Calibri" pitchFamily="34" charset="0"/>
            </a:endParaRPr>
          </a:p>
          <a:p>
            <a:pPr marL="285750" lvl="0" indent="-285750">
              <a:buFont typeface="Wingdings" pitchFamily="2" charset="2"/>
              <a:buChar char="ü"/>
            </a:pPr>
            <a:r>
              <a:rPr lang="en-US" sz="2000" dirty="0">
                <a:latin typeface="Calibri" pitchFamily="34" charset="0"/>
              </a:rPr>
              <a:t>Configuration of Struts2 framework</a:t>
            </a:r>
            <a:endParaRPr lang="en-IN" sz="2000" dirty="0">
              <a:latin typeface="Calibri" pitchFamily="34" charset="0"/>
            </a:endParaRPr>
          </a:p>
          <a:p>
            <a:pPr marL="285750" lvl="0" indent="-285750">
              <a:buFont typeface="Wingdings" pitchFamily="2" charset="2"/>
              <a:buChar char="ü"/>
            </a:pPr>
            <a:r>
              <a:rPr lang="en-US" sz="2000" dirty="0">
                <a:latin typeface="Calibri" pitchFamily="34" charset="0"/>
              </a:rPr>
              <a:t>Configuration of Log4j framework</a:t>
            </a:r>
            <a:endParaRPr lang="en-IN" sz="2000" dirty="0">
              <a:latin typeface="Calibri" pitchFamily="34" charset="0"/>
            </a:endParaRPr>
          </a:p>
          <a:p>
            <a:pPr marL="285750" lvl="0" indent="-285750">
              <a:buFont typeface="Wingdings" pitchFamily="2" charset="2"/>
              <a:buChar char="ü"/>
            </a:pPr>
            <a:r>
              <a:rPr lang="en-US" sz="2000" dirty="0">
                <a:latin typeface="Calibri" pitchFamily="34" charset="0"/>
              </a:rPr>
              <a:t>Server-side Validation of form data</a:t>
            </a:r>
            <a:endParaRPr lang="en-IN" sz="2000" dirty="0">
              <a:latin typeface="Calibri" pitchFamily="34" charset="0"/>
            </a:endParaRPr>
          </a:p>
          <a:p>
            <a:pPr marL="285750" lvl="0" indent="-285750">
              <a:buFont typeface="Wingdings" pitchFamily="2" charset="2"/>
              <a:buChar char="ü"/>
            </a:pPr>
            <a:r>
              <a:rPr lang="en-US" sz="2000" dirty="0">
                <a:latin typeface="Calibri" pitchFamily="34" charset="0"/>
              </a:rPr>
              <a:t>Designing JASPER templates for report generation</a:t>
            </a:r>
            <a:endParaRPr lang="en-IN" sz="2000" dirty="0">
              <a:latin typeface="Calibri" pitchFamily="34" charset="0"/>
            </a:endParaRPr>
          </a:p>
        </p:txBody>
      </p:sp>
    </p:spTree>
    <p:extLst>
      <p:ext uri="{BB962C8B-B14F-4D97-AF65-F5344CB8AC3E}">
        <p14:creationId xmlns:p14="http://schemas.microsoft.com/office/powerpoint/2010/main" val="20804510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5256" y="663999"/>
            <a:ext cx="7024744" cy="953536"/>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Testing Methods Applied</a:t>
            </a:r>
            <a:endParaRPr lang="en-US" dirty="0"/>
          </a:p>
        </p:txBody>
      </p:sp>
      <p:sp>
        <p:nvSpPr>
          <p:cNvPr id="3" name="TextBox 2"/>
          <p:cNvSpPr txBox="1"/>
          <p:nvPr/>
        </p:nvSpPr>
        <p:spPr>
          <a:xfrm>
            <a:off x="713566" y="1386702"/>
            <a:ext cx="7897034" cy="2400657"/>
          </a:xfrm>
          <a:prstGeom prst="rect">
            <a:avLst/>
          </a:prstGeom>
          <a:noFill/>
        </p:spPr>
        <p:txBody>
          <a:bodyPr wrap="none" rtlCol="0">
            <a:spAutoFit/>
          </a:bodyPr>
          <a:lstStyle/>
          <a:p>
            <a:r>
              <a:rPr lang="en-IN" sz="2400" b="1" dirty="0" smtClean="0">
                <a:latin typeface="Calibri" pitchFamily="34" charset="0"/>
              </a:rPr>
              <a:t>1. </a:t>
            </a:r>
            <a:r>
              <a:rPr lang="en-IN" sz="2400" b="1" dirty="0" err="1" smtClean="0">
                <a:latin typeface="Calibri" pitchFamily="34" charset="0"/>
              </a:rPr>
              <a:t>WhiteBox</a:t>
            </a:r>
            <a:r>
              <a:rPr lang="en-IN" sz="2400" b="1" dirty="0" smtClean="0">
                <a:latin typeface="Calibri" pitchFamily="34" charset="0"/>
              </a:rPr>
              <a:t> Testing</a:t>
            </a:r>
          </a:p>
          <a:p>
            <a:pPr marL="342900" indent="-342900">
              <a:buFont typeface="Courier New" pitchFamily="49" charset="0"/>
              <a:buChar char="o"/>
            </a:pPr>
            <a:r>
              <a:rPr lang="en-US" dirty="0" smtClean="0">
                <a:latin typeface="Calibri" pitchFamily="34" charset="0"/>
              </a:rPr>
              <a:t>Using </a:t>
            </a:r>
            <a:r>
              <a:rPr lang="en-US" dirty="0" err="1" smtClean="0">
                <a:latin typeface="Calibri" pitchFamily="34" charset="0"/>
              </a:rPr>
              <a:t>junit</a:t>
            </a:r>
            <a:r>
              <a:rPr lang="en-US" dirty="0" smtClean="0">
                <a:latin typeface="Calibri" pitchFamily="34" charset="0"/>
              </a:rPr>
              <a:t> testing framework for testing </a:t>
            </a:r>
            <a:r>
              <a:rPr lang="en-US" dirty="0" err="1" smtClean="0">
                <a:latin typeface="Calibri" pitchFamily="34" charset="0"/>
              </a:rPr>
              <a:t>dao’s</a:t>
            </a:r>
            <a:r>
              <a:rPr lang="en-US" dirty="0" smtClean="0">
                <a:latin typeface="Calibri" pitchFamily="34" charset="0"/>
              </a:rPr>
              <a:t> . 5 steps-</a:t>
            </a:r>
          </a:p>
          <a:p>
            <a:pPr marL="800100" lvl="1" indent="-342900">
              <a:buFont typeface="Wingdings" pitchFamily="2" charset="2"/>
              <a:buChar char="Ø"/>
            </a:pPr>
            <a:r>
              <a:rPr lang="en-US" dirty="0" smtClean="0">
                <a:latin typeface="Calibri" pitchFamily="34" charset="0"/>
              </a:rPr>
              <a:t>Each class used for testing extends </a:t>
            </a:r>
            <a:r>
              <a:rPr lang="en-IN" dirty="0" err="1" smtClean="0">
                <a:latin typeface="Calibri" pitchFamily="34" charset="0"/>
              </a:rPr>
              <a:t>junit.framework.TestCase</a:t>
            </a:r>
            <a:endParaRPr lang="en-IN" dirty="0" smtClean="0">
              <a:latin typeface="Calibri" pitchFamily="34" charset="0"/>
            </a:endParaRPr>
          </a:p>
          <a:p>
            <a:pPr marL="800100" lvl="1" indent="-342900">
              <a:buFont typeface="Wingdings" pitchFamily="2" charset="2"/>
              <a:buChar char="Ø"/>
            </a:pPr>
            <a:r>
              <a:rPr lang="en-US" dirty="0" smtClean="0">
                <a:latin typeface="Calibri" pitchFamily="34" charset="0"/>
              </a:rPr>
              <a:t>Insert object state into DB</a:t>
            </a:r>
          </a:p>
          <a:p>
            <a:pPr marL="800100" lvl="1" indent="-342900">
              <a:buFont typeface="Wingdings" pitchFamily="2" charset="2"/>
              <a:buChar char="Ø"/>
            </a:pPr>
            <a:r>
              <a:rPr lang="en-US" dirty="0" smtClean="0">
                <a:latin typeface="Calibri" pitchFamily="34" charset="0"/>
              </a:rPr>
              <a:t>Query for same object </a:t>
            </a:r>
          </a:p>
          <a:p>
            <a:pPr marL="800100" lvl="1" indent="-342900">
              <a:buFont typeface="Wingdings" pitchFamily="2" charset="2"/>
              <a:buChar char="Ø"/>
            </a:pPr>
            <a:r>
              <a:rPr lang="en-US" b="1" dirty="0" smtClean="0">
                <a:latin typeface="Calibri" pitchFamily="34" charset="0"/>
              </a:rPr>
              <a:t>Assert </a:t>
            </a:r>
            <a:r>
              <a:rPr lang="en-US" dirty="0" smtClean="0">
                <a:latin typeface="Calibri" pitchFamily="34" charset="0"/>
              </a:rPr>
              <a:t>object validity by applying domain, sequence and range </a:t>
            </a:r>
            <a:r>
              <a:rPr lang="en-US" dirty="0" err="1" smtClean="0">
                <a:latin typeface="Calibri" pitchFamily="34" charset="0"/>
              </a:rPr>
              <a:t>contraints</a:t>
            </a:r>
            <a:r>
              <a:rPr lang="en-US" dirty="0" smtClean="0">
                <a:latin typeface="Calibri" pitchFamily="34" charset="0"/>
              </a:rPr>
              <a:t> </a:t>
            </a:r>
          </a:p>
          <a:p>
            <a:pPr lvl="1"/>
            <a:r>
              <a:rPr lang="en-US" dirty="0">
                <a:latin typeface="Calibri" pitchFamily="34" charset="0"/>
              </a:rPr>
              <a:t> </a:t>
            </a:r>
            <a:r>
              <a:rPr lang="en-US" dirty="0" smtClean="0">
                <a:latin typeface="Calibri" pitchFamily="34" charset="0"/>
              </a:rPr>
              <a:t>      using variations of assert keyword</a:t>
            </a:r>
          </a:p>
          <a:p>
            <a:pPr marL="742950" lvl="1" indent="-285750">
              <a:buFont typeface="Wingdings" pitchFamily="2" charset="2"/>
              <a:buChar char="Ø"/>
            </a:pPr>
            <a:r>
              <a:rPr lang="en-US" dirty="0" smtClean="0">
                <a:latin typeface="Calibri" pitchFamily="34" charset="0"/>
              </a:rPr>
              <a:t> Delete the object state from the DB and do cleanup</a:t>
            </a:r>
            <a:endParaRPr lang="en-US" b="1" dirty="0">
              <a:latin typeface="Calibri" pitchFamily="34" charset="0"/>
            </a:endParaRPr>
          </a:p>
        </p:txBody>
      </p:sp>
      <p:sp>
        <p:nvSpPr>
          <p:cNvPr id="4" name="TextBox 3"/>
          <p:cNvSpPr txBox="1"/>
          <p:nvPr/>
        </p:nvSpPr>
        <p:spPr>
          <a:xfrm>
            <a:off x="718086" y="4013537"/>
            <a:ext cx="7417223" cy="1015663"/>
          </a:xfrm>
          <a:prstGeom prst="rect">
            <a:avLst/>
          </a:prstGeom>
          <a:noFill/>
        </p:spPr>
        <p:txBody>
          <a:bodyPr wrap="none" rtlCol="0">
            <a:spAutoFit/>
          </a:bodyPr>
          <a:lstStyle/>
          <a:p>
            <a:r>
              <a:rPr lang="en-IN" sz="2400" b="1" dirty="0">
                <a:latin typeface="Calibri" pitchFamily="34" charset="0"/>
              </a:rPr>
              <a:t>2</a:t>
            </a:r>
            <a:r>
              <a:rPr lang="en-IN" sz="2400" b="1" dirty="0" smtClean="0">
                <a:latin typeface="Calibri" pitchFamily="34" charset="0"/>
              </a:rPr>
              <a:t>. </a:t>
            </a:r>
            <a:r>
              <a:rPr lang="en-IN" sz="2400" b="1" dirty="0" err="1" smtClean="0">
                <a:latin typeface="Calibri" pitchFamily="34" charset="0"/>
              </a:rPr>
              <a:t>BlackBox</a:t>
            </a:r>
            <a:r>
              <a:rPr lang="en-IN" sz="2400" b="1" dirty="0" smtClean="0">
                <a:latin typeface="Calibri" pitchFamily="34" charset="0"/>
              </a:rPr>
              <a:t> Testing</a:t>
            </a:r>
          </a:p>
          <a:p>
            <a:pPr marL="342900" indent="-342900">
              <a:buFont typeface="Courier New" pitchFamily="49" charset="0"/>
              <a:buChar char="o"/>
            </a:pPr>
            <a:r>
              <a:rPr lang="en-US" dirty="0" smtClean="0">
                <a:latin typeface="Calibri" pitchFamily="34" charset="0"/>
              </a:rPr>
              <a:t>Manual testing of each screen/view by giving valid and invalid inputs and </a:t>
            </a:r>
          </a:p>
          <a:p>
            <a:r>
              <a:rPr lang="en-US" dirty="0">
                <a:latin typeface="Calibri" pitchFamily="34" charset="0"/>
              </a:rPr>
              <a:t> </a:t>
            </a:r>
            <a:r>
              <a:rPr lang="en-US" dirty="0" smtClean="0">
                <a:latin typeface="Calibri" pitchFamily="34" charset="0"/>
              </a:rPr>
              <a:t>      documenting the output success/error messages. </a:t>
            </a:r>
            <a:endParaRPr lang="en-US" b="1" dirty="0">
              <a:latin typeface="Calibri" pitchFamily="34" charset="0"/>
            </a:endParaRPr>
          </a:p>
        </p:txBody>
      </p:sp>
    </p:spTree>
    <p:extLst>
      <p:ext uri="{BB962C8B-B14F-4D97-AF65-F5344CB8AC3E}">
        <p14:creationId xmlns:p14="http://schemas.microsoft.com/office/powerpoint/2010/main" val="14036209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7024744" cy="953536"/>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Conclusion</a:t>
            </a:r>
            <a:endParaRPr lang="en-US" dirty="0"/>
          </a:p>
        </p:txBody>
      </p:sp>
      <p:sp>
        <p:nvSpPr>
          <p:cNvPr id="3" name="Rectangle 2"/>
          <p:cNvSpPr/>
          <p:nvPr/>
        </p:nvSpPr>
        <p:spPr>
          <a:xfrm>
            <a:off x="457200" y="990600"/>
            <a:ext cx="8001000" cy="5940088"/>
          </a:xfrm>
          <a:prstGeom prst="rect">
            <a:avLst/>
          </a:prstGeom>
        </p:spPr>
        <p:txBody>
          <a:bodyPr wrap="square">
            <a:spAutoFit/>
          </a:bodyPr>
          <a:lstStyle/>
          <a:p>
            <a:r>
              <a:rPr lang="en-US" sz="2000" dirty="0">
                <a:latin typeface="Calibri" pitchFamily="34" charset="0"/>
              </a:rPr>
              <a:t>The whole project was a nice experience. We learnt a lot of cross-cutting concerns of applications in general – like validation and how using frameworks drastically reduces effort required, development time, cost involved and ultimately results in better design and code.  </a:t>
            </a:r>
            <a:endParaRPr lang="en-IN" sz="2000" dirty="0">
              <a:latin typeface="Calibri" pitchFamily="34" charset="0"/>
            </a:endParaRPr>
          </a:p>
          <a:p>
            <a:endParaRPr lang="en-US" sz="2000" dirty="0" smtClean="0">
              <a:latin typeface="Calibri" pitchFamily="34" charset="0"/>
            </a:endParaRPr>
          </a:p>
          <a:p>
            <a:r>
              <a:rPr lang="en-US" sz="2000" dirty="0" smtClean="0">
                <a:latin typeface="Calibri" pitchFamily="34" charset="0"/>
              </a:rPr>
              <a:t>Use </a:t>
            </a:r>
            <a:r>
              <a:rPr lang="en-US" sz="2000" dirty="0">
                <a:latin typeface="Calibri" pitchFamily="34" charset="0"/>
              </a:rPr>
              <a:t>of MVC design pattern </a:t>
            </a:r>
            <a:r>
              <a:rPr lang="en-US" sz="2000" dirty="0" smtClean="0">
                <a:latin typeface="Calibri" pitchFamily="34" charset="0"/>
              </a:rPr>
              <a:t>allowed </a:t>
            </a:r>
            <a:r>
              <a:rPr lang="en-US" sz="2000" dirty="0">
                <a:latin typeface="Calibri" pitchFamily="34" charset="0"/>
              </a:rPr>
              <a:t>“plug and </a:t>
            </a:r>
            <a:r>
              <a:rPr lang="en-US" sz="2000" dirty="0" smtClean="0">
                <a:latin typeface="Calibri" pitchFamily="34" charset="0"/>
              </a:rPr>
              <a:t>play” of </a:t>
            </a:r>
            <a:r>
              <a:rPr lang="en-US" sz="2000" dirty="0">
                <a:latin typeface="Calibri" pitchFamily="34" charset="0"/>
              </a:rPr>
              <a:t>the view layer without affecting business code. As a result we were able to change the whole look and feel(JSP+CSS) of the application without touching the business code.</a:t>
            </a:r>
            <a:endParaRPr lang="en-IN" sz="2000" dirty="0">
              <a:latin typeface="Calibri" pitchFamily="34" charset="0"/>
            </a:endParaRPr>
          </a:p>
          <a:p>
            <a:endParaRPr lang="en-US" sz="2000" dirty="0" smtClean="0">
              <a:latin typeface="Calibri" pitchFamily="34" charset="0"/>
            </a:endParaRPr>
          </a:p>
          <a:p>
            <a:r>
              <a:rPr lang="en-US" sz="2000" dirty="0" smtClean="0">
                <a:latin typeface="Calibri" pitchFamily="34" charset="0"/>
              </a:rPr>
              <a:t>We </a:t>
            </a:r>
            <a:r>
              <a:rPr lang="en-US" sz="2000" dirty="0">
                <a:latin typeface="Calibri" pitchFamily="34" charset="0"/>
              </a:rPr>
              <a:t>learnt how </a:t>
            </a:r>
            <a:r>
              <a:rPr lang="en-US" sz="2000" dirty="0" smtClean="0">
                <a:latin typeface="Calibri" pitchFamily="34" charset="0"/>
              </a:rPr>
              <a:t>using </a:t>
            </a:r>
            <a:r>
              <a:rPr lang="en-US" sz="2000" dirty="0">
                <a:latin typeface="Calibri" pitchFamily="34" charset="0"/>
              </a:rPr>
              <a:t>design patterns in our design/code helps in solving recurring problems while incorporating “best practices”.</a:t>
            </a:r>
            <a:endParaRPr lang="en-IN" sz="2000" dirty="0">
              <a:latin typeface="Calibri" pitchFamily="34" charset="0"/>
            </a:endParaRPr>
          </a:p>
          <a:p>
            <a:r>
              <a:rPr lang="en-US" sz="2000" dirty="0">
                <a:latin typeface="Calibri" pitchFamily="34" charset="0"/>
              </a:rPr>
              <a:t>We have used current hot, industry specifications like J2EE, jasper reporting, log4j, AJAX, etc. Also following best practices like heavily using xml where ever possible has kept the maintainability and extensibility high</a:t>
            </a:r>
            <a:r>
              <a:rPr lang="en-US" sz="2000" dirty="0" smtClean="0">
                <a:latin typeface="Calibri" pitchFamily="34" charset="0"/>
              </a:rPr>
              <a:t>.</a:t>
            </a:r>
          </a:p>
          <a:p>
            <a:endParaRPr lang="en-US" sz="2000" dirty="0" smtClean="0">
              <a:latin typeface="Calibri" pitchFamily="34" charset="0"/>
            </a:endParaRPr>
          </a:p>
          <a:p>
            <a:r>
              <a:rPr lang="en-US" sz="2000" dirty="0" smtClean="0">
                <a:latin typeface="Calibri" pitchFamily="34" charset="0"/>
              </a:rPr>
              <a:t>All </a:t>
            </a:r>
            <a:r>
              <a:rPr lang="en-US" sz="2000" dirty="0">
                <a:latin typeface="Calibri" pitchFamily="34" charset="0"/>
              </a:rPr>
              <a:t>in all, we got an idea of how much effort/time/cost it takes to design and build an application using appropriate frameworks.</a:t>
            </a:r>
            <a:endParaRPr lang="en-IN" sz="2000" dirty="0">
              <a:latin typeface="Calibri" pitchFamily="34" charset="0"/>
            </a:endParaRPr>
          </a:p>
          <a:p>
            <a:endParaRPr lang="en-IN" sz="2000" dirty="0">
              <a:latin typeface="Calibri" pitchFamily="34" charset="0"/>
            </a:endParaRPr>
          </a:p>
        </p:txBody>
      </p:sp>
    </p:spTree>
    <p:extLst>
      <p:ext uri="{BB962C8B-B14F-4D97-AF65-F5344CB8AC3E}">
        <p14:creationId xmlns:p14="http://schemas.microsoft.com/office/powerpoint/2010/main" val="1127341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55332"/>
            <a:ext cx="8382000" cy="5139869"/>
          </a:xfrm>
          <a:prstGeom prst="rect">
            <a:avLst/>
          </a:prstGeom>
          <a:ln>
            <a:noFill/>
          </a:ln>
        </p:spPr>
        <p:txBody>
          <a:bodyPr wrap="square">
            <a:spAutoFit/>
          </a:bodyPr>
          <a:lstStyle/>
          <a:p>
            <a:r>
              <a:rPr lang="en-US" sz="4000" dirty="0">
                <a:solidFill>
                  <a:schemeClr val="bg2">
                    <a:lumMod val="50000"/>
                  </a:schemeClr>
                </a:solidFill>
              </a:rPr>
              <a:t>Future Enhancements</a:t>
            </a:r>
            <a:endParaRPr lang="en-IN" sz="4000" dirty="0">
              <a:solidFill>
                <a:schemeClr val="bg2">
                  <a:lumMod val="50000"/>
                </a:schemeClr>
              </a:solidFill>
            </a:endParaRPr>
          </a:p>
          <a:p>
            <a:r>
              <a:rPr lang="en-US" dirty="0">
                <a:latin typeface="Calibri" pitchFamily="34" charset="0"/>
              </a:rPr>
              <a:t> </a:t>
            </a:r>
            <a:endParaRPr lang="en-IN" dirty="0">
              <a:latin typeface="Calibri" pitchFamily="34" charset="0"/>
            </a:endParaRPr>
          </a:p>
          <a:p>
            <a:pPr marL="285750" lvl="0" indent="-285750">
              <a:buFont typeface="Wingdings" pitchFamily="2" charset="2"/>
              <a:buChar char="v"/>
            </a:pPr>
            <a:r>
              <a:rPr lang="en-US" dirty="0">
                <a:latin typeface="Calibri" pitchFamily="34" charset="0"/>
              </a:rPr>
              <a:t>Integration of SSL functionality to deliver secure login using https </a:t>
            </a:r>
            <a:r>
              <a:rPr lang="en-US" dirty="0" smtClean="0">
                <a:latin typeface="Calibri" pitchFamily="34" charset="0"/>
              </a:rPr>
              <a:t>protocol</a:t>
            </a:r>
            <a:endParaRPr lang="en-IN" dirty="0">
              <a:latin typeface="Calibri" pitchFamily="34" charset="0"/>
            </a:endParaRPr>
          </a:p>
          <a:p>
            <a:pPr marL="285750" lvl="0" indent="-285750">
              <a:buFont typeface="Wingdings" pitchFamily="2" charset="2"/>
              <a:buChar char="v"/>
            </a:pPr>
            <a:r>
              <a:rPr lang="en-US" dirty="0">
                <a:latin typeface="Calibri" pitchFamily="34" charset="0"/>
              </a:rPr>
              <a:t>User customizable look and </a:t>
            </a:r>
            <a:r>
              <a:rPr lang="en-US" dirty="0" smtClean="0">
                <a:latin typeface="Calibri" pitchFamily="34" charset="0"/>
              </a:rPr>
              <a:t>feel – using various templates</a:t>
            </a:r>
            <a:endParaRPr lang="en-IN" dirty="0">
              <a:latin typeface="Calibri" pitchFamily="34" charset="0"/>
            </a:endParaRPr>
          </a:p>
          <a:p>
            <a:pPr marL="285750" lvl="0" indent="-285750">
              <a:buFont typeface="Wingdings" pitchFamily="2" charset="2"/>
              <a:buChar char="v"/>
            </a:pPr>
            <a:r>
              <a:rPr lang="en-US" dirty="0" smtClean="0">
                <a:latin typeface="Calibri" pitchFamily="34" charset="0"/>
              </a:rPr>
              <a:t>Introduction </a:t>
            </a:r>
            <a:r>
              <a:rPr lang="en-US" dirty="0">
                <a:latin typeface="Calibri" pitchFamily="34" charset="0"/>
              </a:rPr>
              <a:t>of a discussion </a:t>
            </a:r>
            <a:r>
              <a:rPr lang="en-US" dirty="0" smtClean="0">
                <a:latin typeface="Calibri" pitchFamily="34" charset="0"/>
              </a:rPr>
              <a:t>forum – using </a:t>
            </a:r>
            <a:r>
              <a:rPr lang="en-US" dirty="0" err="1" smtClean="0">
                <a:latin typeface="Calibri" pitchFamily="34" charset="0"/>
              </a:rPr>
              <a:t>JForum</a:t>
            </a:r>
            <a:endParaRPr lang="en-IN" dirty="0">
              <a:latin typeface="Calibri" pitchFamily="34" charset="0"/>
            </a:endParaRPr>
          </a:p>
          <a:p>
            <a:pPr marL="285750" lvl="0" indent="-285750">
              <a:buFont typeface="Wingdings" pitchFamily="2" charset="2"/>
              <a:buChar char="v"/>
            </a:pPr>
            <a:r>
              <a:rPr lang="en-US" dirty="0">
                <a:latin typeface="Calibri" pitchFamily="34" charset="0"/>
              </a:rPr>
              <a:t>Porting to advanced and highly availability run-times on clouds like </a:t>
            </a:r>
            <a:r>
              <a:rPr lang="en-US" b="1" dirty="0">
                <a:latin typeface="Calibri" pitchFamily="34" charset="0"/>
              </a:rPr>
              <a:t>Google App Engine</a:t>
            </a:r>
            <a:endParaRPr lang="en-IN" dirty="0">
              <a:latin typeface="Calibri" pitchFamily="34" charset="0"/>
            </a:endParaRPr>
          </a:p>
          <a:p>
            <a:pPr marL="285750" lvl="0" indent="-285750">
              <a:buFont typeface="Wingdings" pitchFamily="2" charset="2"/>
              <a:buChar char="v"/>
            </a:pPr>
            <a:r>
              <a:rPr lang="en-US" dirty="0">
                <a:latin typeface="Calibri" pitchFamily="34" charset="0"/>
              </a:rPr>
              <a:t>Localization and </a:t>
            </a:r>
            <a:r>
              <a:rPr lang="en-US" dirty="0" smtClean="0">
                <a:latin typeface="Calibri" pitchFamily="34" charset="0"/>
              </a:rPr>
              <a:t>internationalization – Struts2 support</a:t>
            </a:r>
            <a:endParaRPr lang="en-IN" dirty="0">
              <a:latin typeface="Calibri" pitchFamily="34" charset="0"/>
            </a:endParaRPr>
          </a:p>
          <a:p>
            <a:pPr marL="285750" lvl="0" indent="-285750">
              <a:buFont typeface="Wingdings" pitchFamily="2" charset="2"/>
              <a:buChar char="v"/>
            </a:pPr>
            <a:r>
              <a:rPr lang="en-US" dirty="0">
                <a:latin typeface="Calibri" pitchFamily="34" charset="0"/>
              </a:rPr>
              <a:t>Adding more formats of report generation like excel (</a:t>
            </a:r>
            <a:r>
              <a:rPr lang="en-US" dirty="0" err="1">
                <a:latin typeface="Calibri" pitchFamily="34" charset="0"/>
              </a:rPr>
              <a:t>xlsx</a:t>
            </a:r>
            <a:r>
              <a:rPr lang="en-US" dirty="0">
                <a:latin typeface="Calibri" pitchFamily="34" charset="0"/>
              </a:rPr>
              <a:t>), CSV, etc.</a:t>
            </a:r>
            <a:endParaRPr lang="en-IN" dirty="0">
              <a:latin typeface="Calibri" pitchFamily="34" charset="0"/>
            </a:endParaRPr>
          </a:p>
          <a:p>
            <a:pPr marL="285750" lvl="0" indent="-285750">
              <a:buFont typeface="Wingdings" pitchFamily="2" charset="2"/>
              <a:buChar char="v"/>
            </a:pPr>
            <a:r>
              <a:rPr lang="en-US" dirty="0">
                <a:latin typeface="Calibri" pitchFamily="34" charset="0"/>
              </a:rPr>
              <a:t>Implementation of Cache in the server side for faster serving of request. This can be both JSP cache and data cache from database.</a:t>
            </a:r>
            <a:endParaRPr lang="en-IN" dirty="0">
              <a:latin typeface="Calibri" pitchFamily="34" charset="0"/>
            </a:endParaRPr>
          </a:p>
          <a:p>
            <a:pPr marL="285750" lvl="0" indent="-285750">
              <a:buFont typeface="Wingdings" pitchFamily="2" charset="2"/>
              <a:buChar char="v"/>
            </a:pPr>
            <a:r>
              <a:rPr lang="en-US" dirty="0">
                <a:latin typeface="Calibri" pitchFamily="34" charset="0"/>
              </a:rPr>
              <a:t>Use of UI frameworks like – dojo/</a:t>
            </a:r>
            <a:r>
              <a:rPr lang="en-US" dirty="0" err="1">
                <a:latin typeface="Calibri" pitchFamily="34" charset="0"/>
              </a:rPr>
              <a:t>jquery</a:t>
            </a:r>
            <a:r>
              <a:rPr lang="en-US" dirty="0">
                <a:latin typeface="Calibri" pitchFamily="34" charset="0"/>
              </a:rPr>
              <a:t>/flex enables UI layer widget level reusability and browser independent UI code.</a:t>
            </a:r>
            <a:endParaRPr lang="en-IN" dirty="0">
              <a:latin typeface="Calibri" pitchFamily="34" charset="0"/>
            </a:endParaRPr>
          </a:p>
          <a:p>
            <a:pPr marL="285750" lvl="0" indent="-285750">
              <a:buFont typeface="Wingdings" pitchFamily="2" charset="2"/>
              <a:buChar char="v"/>
            </a:pPr>
            <a:r>
              <a:rPr lang="en-US" dirty="0">
                <a:latin typeface="Calibri" pitchFamily="34" charset="0"/>
              </a:rPr>
              <a:t>Usage of </a:t>
            </a:r>
            <a:r>
              <a:rPr lang="en-US" dirty="0" err="1">
                <a:latin typeface="Calibri" pitchFamily="34" charset="0"/>
              </a:rPr>
              <a:t>iBatis</a:t>
            </a:r>
            <a:r>
              <a:rPr lang="en-US" dirty="0">
                <a:latin typeface="Calibri" pitchFamily="34" charset="0"/>
              </a:rPr>
              <a:t> in our application for externalizing </a:t>
            </a:r>
            <a:r>
              <a:rPr lang="en-US" dirty="0" err="1">
                <a:latin typeface="Calibri" pitchFamily="34" charset="0"/>
              </a:rPr>
              <a:t>sql</a:t>
            </a:r>
            <a:r>
              <a:rPr lang="en-US" dirty="0">
                <a:latin typeface="Calibri" pitchFamily="34" charset="0"/>
              </a:rPr>
              <a:t> code in xml’s is the first step towards using Object-Relational Mapping(ORM) tools – like Hibernate. Usage of such ORM frameworks in the business layer enables richer domain model and better/quicker DB design</a:t>
            </a:r>
            <a:endParaRPr lang="en-IN" dirty="0">
              <a:latin typeface="Calibri" pitchFamily="34" charset="0"/>
            </a:endParaRPr>
          </a:p>
        </p:txBody>
      </p:sp>
    </p:spTree>
    <p:extLst>
      <p:ext uri="{BB962C8B-B14F-4D97-AF65-F5344CB8AC3E}">
        <p14:creationId xmlns:p14="http://schemas.microsoft.com/office/powerpoint/2010/main" val="40513271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4320" y="2819400"/>
            <a:ext cx="4035080"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924110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456" y="304800"/>
            <a:ext cx="7024744" cy="953536"/>
          </a:xfrm>
        </p:spPr>
        <p:txBody>
          <a:bodyPr>
            <a:normAutofit/>
          </a:bodyPr>
          <a:lstStyle/>
          <a:p>
            <a:r>
              <a:rPr lang="en-US" dirty="0" smtClean="0"/>
              <a:t>Use Case Diagrams</a:t>
            </a:r>
            <a:endParaRPr lang="en-US" dirty="0"/>
          </a:p>
        </p:txBody>
      </p:sp>
      <p:sp>
        <p:nvSpPr>
          <p:cNvPr id="3" name="Content Placeholder 2"/>
          <p:cNvSpPr>
            <a:spLocks noGrp="1"/>
          </p:cNvSpPr>
          <p:nvPr>
            <p:ph idx="1"/>
          </p:nvPr>
        </p:nvSpPr>
        <p:spPr>
          <a:xfrm>
            <a:off x="838200" y="1295400"/>
            <a:ext cx="2895600" cy="457200"/>
          </a:xfrm>
        </p:spPr>
        <p:txBody>
          <a:bodyPr>
            <a:normAutofit/>
          </a:bodyPr>
          <a:lstStyle/>
          <a:p>
            <a:pPr marL="68580" indent="0">
              <a:buNone/>
            </a:pPr>
            <a:r>
              <a:rPr lang="en-US" sz="2000" b="1" dirty="0" smtClean="0"/>
              <a:t>User : General Public </a:t>
            </a:r>
            <a:endParaRPr lang="en-US" sz="2000" b="1" dirty="0"/>
          </a:p>
        </p:txBody>
      </p:sp>
      <p:pic>
        <p:nvPicPr>
          <p:cNvPr id="1027" name="Picture 3" descr="C:\Program Files\MyDocuments\MyDocs\IT stuff\6th sem\SE\myProject\Documentation\UseCase\GeneralPubl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04" y="2133600"/>
            <a:ext cx="10641790" cy="68199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6771977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600" y="838200"/>
            <a:ext cx="2895600" cy="457200"/>
          </a:xfrm>
        </p:spPr>
        <p:txBody>
          <a:bodyPr>
            <a:normAutofit/>
          </a:bodyPr>
          <a:lstStyle/>
          <a:p>
            <a:pPr marL="68580" indent="0">
              <a:buNone/>
            </a:pPr>
            <a:r>
              <a:rPr lang="en-US" sz="2000" b="1" dirty="0" smtClean="0"/>
              <a:t>User : Student</a:t>
            </a:r>
            <a:endParaRPr lang="en-US" sz="2000" b="1" dirty="0"/>
          </a:p>
        </p:txBody>
      </p:sp>
      <p:pic>
        <p:nvPicPr>
          <p:cNvPr id="2050" name="Picture 2" descr="C:\Program Files\MyDocuments\MyDocs\IT stuff\6th sem\SE\myProject\Documentation\UseCase\Stud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11011128" cy="7926114"/>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411851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85800" y="838200"/>
            <a:ext cx="2895600" cy="457200"/>
          </a:xfrm>
        </p:spPr>
        <p:txBody>
          <a:bodyPr>
            <a:normAutofit/>
          </a:bodyPr>
          <a:lstStyle/>
          <a:p>
            <a:pPr marL="68580" indent="0">
              <a:buNone/>
            </a:pPr>
            <a:r>
              <a:rPr lang="en-US" sz="2000" b="1" dirty="0" smtClean="0"/>
              <a:t>User : Farmer</a:t>
            </a:r>
            <a:endParaRPr lang="en-US" sz="2000" b="1" dirty="0"/>
          </a:p>
        </p:txBody>
      </p:sp>
      <p:pic>
        <p:nvPicPr>
          <p:cNvPr id="3075" name="Picture 3" descr="C:\Program Files\MyDocuments\MyDocs\IT stuff\6th sem\SE\myProject\Documentation\UseCase\Farm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9067800" cy="46482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1976970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33400" y="609600"/>
            <a:ext cx="2895600" cy="457200"/>
          </a:xfrm>
          <a:prstGeom prst="rect">
            <a:avLst/>
          </a:prstGeom>
        </p:spPr>
        <p:txBody>
          <a:bodyPr>
            <a:normAutofit fontScale="85000"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sz="2000" b="1" dirty="0" smtClean="0"/>
              <a:t>User : Agricultural Officer</a:t>
            </a:r>
            <a:endParaRPr lang="en-US" sz="2000" b="1" dirty="0"/>
          </a:p>
        </p:txBody>
      </p:sp>
      <p:pic>
        <p:nvPicPr>
          <p:cNvPr id="4098" name="Picture 2" descr="C:\Program Files\MyDocuments\MyDocs\IT stuff\6th sem\SE\myProject\Documentation\UseCase\AgriculturalOffic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674" y="1066800"/>
            <a:ext cx="12547074" cy="92202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1872892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3400" y="609600"/>
            <a:ext cx="2895600" cy="457200"/>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sz="2000" b="1" dirty="0" smtClean="0"/>
              <a:t>User : Administrator</a:t>
            </a:r>
            <a:endParaRPr lang="en-US" sz="2000" b="1" dirty="0"/>
          </a:p>
        </p:txBody>
      </p:sp>
      <p:pic>
        <p:nvPicPr>
          <p:cNvPr id="5122" name="Picture 2" descr="C:\Program Files\MyDocuments\MyDocs\IT stuff\6th sem\SE\myProject\Documentation\UseCase\Administra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11385312" cy="73152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784869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570464"/>
            <a:ext cx="7024744" cy="953536"/>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Analysis Diagram</a:t>
            </a:r>
            <a:endParaRPr lang="en-US" dirty="0"/>
          </a:p>
        </p:txBody>
      </p:sp>
      <p:sp>
        <p:nvSpPr>
          <p:cNvPr id="3" name="Content Placeholder 2"/>
          <p:cNvSpPr txBox="1">
            <a:spLocks/>
          </p:cNvSpPr>
          <p:nvPr/>
        </p:nvSpPr>
        <p:spPr>
          <a:xfrm>
            <a:off x="838200" y="1295400"/>
            <a:ext cx="4572000" cy="457200"/>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sz="2000" b="1" dirty="0" smtClean="0"/>
              <a:t>Activity Diagram : </a:t>
            </a:r>
            <a:r>
              <a:rPr lang="en-US" sz="2000" dirty="0" err="1" smtClean="0"/>
              <a:t>addNewCrop</a:t>
            </a:r>
            <a:r>
              <a:rPr lang="en-US" sz="2000" dirty="0" smtClean="0"/>
              <a:t>()</a:t>
            </a:r>
            <a:r>
              <a:rPr lang="en-US" sz="2000" b="1" dirty="0" smtClean="0"/>
              <a:t> </a:t>
            </a:r>
            <a:endParaRPr lang="en-US" sz="2000" b="1" dirty="0"/>
          </a:p>
        </p:txBody>
      </p:sp>
      <p:pic>
        <p:nvPicPr>
          <p:cNvPr id="6147" name="Picture 3" descr="C:\Program Files\MyDocuments\MyDocs\IT stuff\6th sem\SE\myProject\Documentation\Analysis Diagrams\Activity Diagram\addcropOffic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43" y="1828800"/>
            <a:ext cx="7241095" cy="7106168"/>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37333627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Program Files\MyDocuments\MyDocs\IT stuff\6th sem\SE\myProject\Documentation\Analysis Diagrams\Activity Diagram\registertrai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990600"/>
            <a:ext cx="7181850" cy="734197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3" name="Content Placeholder 2"/>
          <p:cNvSpPr txBox="1">
            <a:spLocks/>
          </p:cNvSpPr>
          <p:nvPr/>
        </p:nvSpPr>
        <p:spPr>
          <a:xfrm>
            <a:off x="457200" y="685800"/>
            <a:ext cx="4724400" cy="457200"/>
          </a:xfrm>
          <a:prstGeom prst="rect">
            <a:avLst/>
          </a:prstGeom>
        </p:spPr>
        <p:txBody>
          <a:bodyPr>
            <a:normAutofit fontScale="925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sz="2000" b="1" dirty="0" smtClean="0"/>
              <a:t>Activity Diagram : </a:t>
            </a:r>
            <a:r>
              <a:rPr lang="en-US" sz="2000" dirty="0" err="1" smtClean="0"/>
              <a:t>registerForTraining</a:t>
            </a:r>
            <a:r>
              <a:rPr lang="en-US" sz="2000" dirty="0" smtClean="0"/>
              <a:t>()</a:t>
            </a:r>
            <a:endParaRPr lang="en-US" sz="2000" b="1" dirty="0"/>
          </a:p>
        </p:txBody>
      </p:sp>
    </p:spTree>
    <p:extLst>
      <p:ext uri="{BB962C8B-B14F-4D97-AF65-F5344CB8AC3E}">
        <p14:creationId xmlns:p14="http://schemas.microsoft.com/office/powerpoint/2010/main" val="306866185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xmlns:mc="http://schemas.openxmlformats.org/markup-compatibility/2006" xmlns:a14="http://schemas.microsoft.com/office/drawing/2010/main" val="3E3D2D" mc:Ignorable=""/>
      </a:dk2>
      <a:lt2>
        <a:srgbClr xmlns:mc="http://schemas.openxmlformats.org/markup-compatibility/2006" xmlns:a14="http://schemas.microsoft.com/office/drawing/2010/main" val="CAF278" mc:Ignorable=""/>
      </a:lt2>
      <a:accent1>
        <a:srgbClr xmlns:mc="http://schemas.openxmlformats.org/markup-compatibility/2006" xmlns:a14="http://schemas.microsoft.com/office/drawing/2010/main" val="94C600" mc:Ignorable=""/>
      </a:accent1>
      <a:accent2>
        <a:srgbClr xmlns:mc="http://schemas.openxmlformats.org/markup-compatibility/2006" xmlns:a14="http://schemas.microsoft.com/office/drawing/2010/main" val="71685A" mc:Ignorable=""/>
      </a:accent2>
      <a:accent3>
        <a:srgbClr xmlns:mc="http://schemas.openxmlformats.org/markup-compatibility/2006" xmlns:a14="http://schemas.microsoft.com/office/drawing/2010/main" val="FF6700" mc:Ignorable=""/>
      </a:accent3>
      <a:accent4>
        <a:srgbClr xmlns:mc="http://schemas.openxmlformats.org/markup-compatibility/2006" xmlns:a14="http://schemas.microsoft.com/office/drawing/2010/main" val="909465" mc:Ignorable=""/>
      </a:accent4>
      <a:accent5>
        <a:srgbClr xmlns:mc="http://schemas.openxmlformats.org/markup-compatibility/2006" xmlns:a14="http://schemas.microsoft.com/office/drawing/2010/main" val="956B43" mc:Ignorable=""/>
      </a:accent5>
      <a:accent6>
        <a:srgbClr xmlns:mc="http://schemas.openxmlformats.org/markup-compatibility/2006" xmlns:a14="http://schemas.microsoft.com/office/drawing/2010/main" val="FEA022" mc:Ignorable=""/>
      </a:accent6>
      <a:hlink>
        <a:srgbClr xmlns:mc="http://schemas.openxmlformats.org/markup-compatibility/2006" xmlns:a14="http://schemas.microsoft.com/office/drawing/2010/main" val="E68200" mc:Ignorable=""/>
      </a:hlink>
      <a:folHlink>
        <a:srgbClr xmlns:mc="http://schemas.openxmlformats.org/markup-compatibility/2006" xmlns:a14="http://schemas.microsoft.com/office/drawing/2010/main" val="FFA94A" mc:Ignorable=""/>
      </a:folHlink>
    </a:clrScheme>
    <a:fontScheme name="Austin">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xmlns:mc="http://schemas.openxmlformats.org/markup-compatibility/2006" xmlns:a14="http://schemas.microsoft.com/office/drawing/2010/main" val="000000" mc:Ignorable="">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xmlns:mc="http://schemas.openxmlformats.org/markup-compatibility/2006" xmlns:a14="http://schemas.microsoft.com/office/drawing/2010/main" val="000000" mc:Ignorable="">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382</TotalTime>
  <Words>1366</Words>
  <Application>Microsoft Office PowerPoint</Application>
  <PresentationFormat>On-screen Show (4:3)</PresentationFormat>
  <Paragraphs>176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Austin</vt:lpstr>
      <vt:lpstr>Farmers Buddy</vt:lpstr>
      <vt:lpstr>Functional Requirements</vt:lpstr>
      <vt:lpstr>Use Case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NetPass – network monitor</dc:title>
  <dc:creator>veeresh</dc:creator>
  <cp:lastModifiedBy>karthik</cp:lastModifiedBy>
  <cp:revision>72</cp:revision>
  <dcterms:created xsi:type="dcterms:W3CDTF">2010-04-07T17:15:52Z</dcterms:created>
  <dcterms:modified xsi:type="dcterms:W3CDTF">2010-04-28T06:57:06Z</dcterms:modified>
</cp:coreProperties>
</file>