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6840D6-8F56-4677-A1CF-42E9856F249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3128-D32F-4035-BE8C-2D8A16942267}" type="slidenum">
              <a:rPr lang="en-US" smtClean="0"/>
              <a:t>‹#›</a:t>
            </a:fld>
            <a:endParaRPr lang="en-US"/>
          </a:p>
        </p:txBody>
      </p:sp>
    </p:spTree>
    <p:extLst>
      <p:ext uri="{BB962C8B-B14F-4D97-AF65-F5344CB8AC3E}">
        <p14:creationId xmlns:p14="http://schemas.microsoft.com/office/powerpoint/2010/main" val="2627833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840D6-8F56-4677-A1CF-42E9856F249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3128-D32F-4035-BE8C-2D8A16942267}" type="slidenum">
              <a:rPr lang="en-US" smtClean="0"/>
              <a:t>‹#›</a:t>
            </a:fld>
            <a:endParaRPr lang="en-US"/>
          </a:p>
        </p:txBody>
      </p:sp>
    </p:spTree>
    <p:extLst>
      <p:ext uri="{BB962C8B-B14F-4D97-AF65-F5344CB8AC3E}">
        <p14:creationId xmlns:p14="http://schemas.microsoft.com/office/powerpoint/2010/main" val="187813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840D6-8F56-4677-A1CF-42E9856F249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3128-D32F-4035-BE8C-2D8A16942267}" type="slidenum">
              <a:rPr lang="en-US" smtClean="0"/>
              <a:t>‹#›</a:t>
            </a:fld>
            <a:endParaRPr lang="en-US"/>
          </a:p>
        </p:txBody>
      </p:sp>
    </p:spTree>
    <p:extLst>
      <p:ext uri="{BB962C8B-B14F-4D97-AF65-F5344CB8AC3E}">
        <p14:creationId xmlns:p14="http://schemas.microsoft.com/office/powerpoint/2010/main" val="178242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840D6-8F56-4677-A1CF-42E9856F249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3128-D32F-4035-BE8C-2D8A16942267}" type="slidenum">
              <a:rPr lang="en-US" smtClean="0"/>
              <a:t>‹#›</a:t>
            </a:fld>
            <a:endParaRPr lang="en-US"/>
          </a:p>
        </p:txBody>
      </p:sp>
    </p:spTree>
    <p:extLst>
      <p:ext uri="{BB962C8B-B14F-4D97-AF65-F5344CB8AC3E}">
        <p14:creationId xmlns:p14="http://schemas.microsoft.com/office/powerpoint/2010/main" val="3034819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6840D6-8F56-4677-A1CF-42E9856F249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3128-D32F-4035-BE8C-2D8A16942267}" type="slidenum">
              <a:rPr lang="en-US" smtClean="0"/>
              <a:t>‹#›</a:t>
            </a:fld>
            <a:endParaRPr lang="en-US"/>
          </a:p>
        </p:txBody>
      </p:sp>
    </p:spTree>
    <p:extLst>
      <p:ext uri="{BB962C8B-B14F-4D97-AF65-F5344CB8AC3E}">
        <p14:creationId xmlns:p14="http://schemas.microsoft.com/office/powerpoint/2010/main" val="212108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6840D6-8F56-4677-A1CF-42E9856F249F}"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D3128-D32F-4035-BE8C-2D8A16942267}" type="slidenum">
              <a:rPr lang="en-US" smtClean="0"/>
              <a:t>‹#›</a:t>
            </a:fld>
            <a:endParaRPr lang="en-US"/>
          </a:p>
        </p:txBody>
      </p:sp>
    </p:spTree>
    <p:extLst>
      <p:ext uri="{BB962C8B-B14F-4D97-AF65-F5344CB8AC3E}">
        <p14:creationId xmlns:p14="http://schemas.microsoft.com/office/powerpoint/2010/main" val="41922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6840D6-8F56-4677-A1CF-42E9856F249F}"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D3128-D32F-4035-BE8C-2D8A16942267}" type="slidenum">
              <a:rPr lang="en-US" smtClean="0"/>
              <a:t>‹#›</a:t>
            </a:fld>
            <a:endParaRPr lang="en-US"/>
          </a:p>
        </p:txBody>
      </p:sp>
    </p:spTree>
    <p:extLst>
      <p:ext uri="{BB962C8B-B14F-4D97-AF65-F5344CB8AC3E}">
        <p14:creationId xmlns:p14="http://schemas.microsoft.com/office/powerpoint/2010/main" val="94021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6840D6-8F56-4677-A1CF-42E9856F249F}"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D3128-D32F-4035-BE8C-2D8A16942267}" type="slidenum">
              <a:rPr lang="en-US" smtClean="0"/>
              <a:t>‹#›</a:t>
            </a:fld>
            <a:endParaRPr lang="en-US"/>
          </a:p>
        </p:txBody>
      </p:sp>
    </p:spTree>
    <p:extLst>
      <p:ext uri="{BB962C8B-B14F-4D97-AF65-F5344CB8AC3E}">
        <p14:creationId xmlns:p14="http://schemas.microsoft.com/office/powerpoint/2010/main" val="27242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840D6-8F56-4677-A1CF-42E9856F249F}"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D3128-D32F-4035-BE8C-2D8A16942267}" type="slidenum">
              <a:rPr lang="en-US" smtClean="0"/>
              <a:t>‹#›</a:t>
            </a:fld>
            <a:endParaRPr lang="en-US"/>
          </a:p>
        </p:txBody>
      </p:sp>
    </p:spTree>
    <p:extLst>
      <p:ext uri="{BB962C8B-B14F-4D97-AF65-F5344CB8AC3E}">
        <p14:creationId xmlns:p14="http://schemas.microsoft.com/office/powerpoint/2010/main" val="113493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6840D6-8F56-4677-A1CF-42E9856F249F}"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D3128-D32F-4035-BE8C-2D8A16942267}" type="slidenum">
              <a:rPr lang="en-US" smtClean="0"/>
              <a:t>‹#›</a:t>
            </a:fld>
            <a:endParaRPr lang="en-US"/>
          </a:p>
        </p:txBody>
      </p:sp>
    </p:spTree>
    <p:extLst>
      <p:ext uri="{BB962C8B-B14F-4D97-AF65-F5344CB8AC3E}">
        <p14:creationId xmlns:p14="http://schemas.microsoft.com/office/powerpoint/2010/main" val="72189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6840D6-8F56-4677-A1CF-42E9856F249F}"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D3128-D32F-4035-BE8C-2D8A16942267}" type="slidenum">
              <a:rPr lang="en-US" smtClean="0"/>
              <a:t>‹#›</a:t>
            </a:fld>
            <a:endParaRPr lang="en-US"/>
          </a:p>
        </p:txBody>
      </p:sp>
    </p:spTree>
    <p:extLst>
      <p:ext uri="{BB962C8B-B14F-4D97-AF65-F5344CB8AC3E}">
        <p14:creationId xmlns:p14="http://schemas.microsoft.com/office/powerpoint/2010/main" val="87531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840D6-8F56-4677-A1CF-42E9856F249F}" type="datetimeFigureOut">
              <a:rPr lang="en-US" smtClean="0"/>
              <a:t>11/19/2024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D3128-D32F-4035-BE8C-2D8A16942267}" type="slidenum">
              <a:rPr lang="en-US" smtClean="0"/>
              <a:t>‹#›</a:t>
            </a:fld>
            <a:endParaRPr lang="en-US"/>
          </a:p>
        </p:txBody>
      </p:sp>
    </p:spTree>
    <p:extLst>
      <p:ext uri="{BB962C8B-B14F-4D97-AF65-F5344CB8AC3E}">
        <p14:creationId xmlns:p14="http://schemas.microsoft.com/office/powerpoint/2010/main" val="45531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TITLE</a:t>
            </a:r>
            <a:endParaRPr lang="en-US" u="sng" dirty="0"/>
          </a:p>
        </p:txBody>
      </p:sp>
      <p:sp>
        <p:nvSpPr>
          <p:cNvPr id="3" name="Content Placeholder 2"/>
          <p:cNvSpPr>
            <a:spLocks noGrp="1"/>
          </p:cNvSpPr>
          <p:nvPr>
            <p:ph idx="1"/>
          </p:nvPr>
        </p:nvSpPr>
        <p:spPr/>
        <p:txBody>
          <a:bodyPr/>
          <a:lstStyle/>
          <a:p>
            <a:r>
              <a:rPr lang="en-US" dirty="0" smtClean="0"/>
              <a:t>Developing and Optimizing Convolutional Neural Networks for Traffic Sign Recognition: A Comparative Study Using Transfer Learning and Model Architecture Tuning on the Indian Traffic Sign Recognition Benchmark (ITSRB) Dataset</a:t>
            </a:r>
            <a:endParaRPr lang="en-US" dirty="0"/>
          </a:p>
        </p:txBody>
      </p:sp>
    </p:spTree>
    <p:extLst>
      <p:ext uri="{BB962C8B-B14F-4D97-AF65-F5344CB8AC3E}">
        <p14:creationId xmlns:p14="http://schemas.microsoft.com/office/powerpoint/2010/main" val="30273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Problem Statement</a:t>
            </a:r>
            <a:endParaRPr lang="en-US" u="sng" dirty="0"/>
          </a:p>
        </p:txBody>
      </p:sp>
      <p:sp>
        <p:nvSpPr>
          <p:cNvPr id="3" name="Content Placeholder 2"/>
          <p:cNvSpPr>
            <a:spLocks noGrp="1"/>
          </p:cNvSpPr>
          <p:nvPr>
            <p:ph idx="1"/>
          </p:nvPr>
        </p:nvSpPr>
        <p:spPr/>
        <p:txBody>
          <a:bodyPr>
            <a:normAutofit fontScale="55000" lnSpcReduction="20000"/>
          </a:bodyPr>
          <a:lstStyle/>
          <a:p>
            <a:r>
              <a:rPr lang="en-US" dirty="0" smtClean="0"/>
              <a:t>The growing complexity of Indian road traffic and the increasing reliance on autonomous driving systems highlight the critical need for accurate and reliable traffic sign detection and recognition. </a:t>
            </a:r>
          </a:p>
          <a:p>
            <a:r>
              <a:rPr lang="en-US" dirty="0" smtClean="0"/>
              <a:t>Traditional computer vision techniques have struggled to achieve optimal performance due to the inherent variability's in real-world traffic scenarios, such as changes in lighting, weather, and occlusion. With the rise of deep learning, particularly Convolutional Neural Networks (CNNs), there has been significant improvement in traffic sign recognition, but challenges remain in achieving consistent and accurate detection, localization, and classification in diverse environments. </a:t>
            </a:r>
          </a:p>
          <a:p>
            <a:r>
              <a:rPr lang="en-US" dirty="0" smtClean="0"/>
              <a:t>This project addresses the problem of enhancing traffic sign recognition systems by developing a CNN-based approach and by using Pertained models and </a:t>
            </a:r>
            <a:r>
              <a:rPr lang="en-US" dirty="0" err="1" smtClean="0"/>
              <a:t>MLops</a:t>
            </a:r>
            <a:r>
              <a:rPr lang="en-US" dirty="0" smtClean="0"/>
              <a:t>. Despite recent advances, achieving near-perfect recognition accuracy remains a challenge, particularly in the context of complex, real-world driving environments. The proposed solution aims to overcome these limitations and contribute to the broader goal of improving road safety, supporting autonomous vehicle navigation, and aiding drivers, including those with disabilities, through more effective recognition and interpretation of traffic signs</a:t>
            </a:r>
            <a:endParaRPr lang="en-US" dirty="0"/>
          </a:p>
        </p:txBody>
      </p:sp>
    </p:spTree>
    <p:extLst>
      <p:ext uri="{BB962C8B-B14F-4D97-AF65-F5344CB8AC3E}">
        <p14:creationId xmlns:p14="http://schemas.microsoft.com/office/powerpoint/2010/main" val="167615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set info</a:t>
            </a:r>
            <a:endParaRPr lang="en-US" dirty="0"/>
          </a:p>
        </p:txBody>
      </p:sp>
      <p:sp>
        <p:nvSpPr>
          <p:cNvPr id="3" name="Content Placeholder 2"/>
          <p:cNvSpPr>
            <a:spLocks noGrp="1"/>
          </p:cNvSpPr>
          <p:nvPr>
            <p:ph idx="1"/>
          </p:nvPr>
        </p:nvSpPr>
        <p:spPr/>
        <p:txBody>
          <a:bodyPr>
            <a:normAutofit/>
          </a:bodyPr>
          <a:lstStyle/>
          <a:p>
            <a:r>
              <a:rPr lang="en-US" sz="1600" dirty="0" smtClean="0"/>
              <a:t>Indian traffic sign dataset was used to work on a Traffic sign detection and recognition system.</a:t>
            </a:r>
          </a:p>
          <a:p>
            <a:r>
              <a:rPr lang="en-US" sz="1600" dirty="0" smtClean="0"/>
              <a:t>The dataset can be used for any Traffic Sign project based on Image Classification.</a:t>
            </a:r>
          </a:p>
          <a:p>
            <a:r>
              <a:rPr lang="en-US" sz="1600" dirty="0" smtClean="0"/>
              <a:t>The images in the dataset are of dimension 32 32 3.</a:t>
            </a:r>
          </a:p>
          <a:p>
            <a:r>
              <a:rPr lang="en-US" sz="1600" dirty="0" smtClean="0"/>
              <a:t>The dataset was created by an image of each class taken from government website and further image scaling was performed.</a:t>
            </a:r>
          </a:p>
          <a:p>
            <a:r>
              <a:rPr lang="en-US" sz="1600" dirty="0" smtClean="0"/>
              <a:t>The Images are Preprocessed, </a:t>
            </a:r>
            <a:r>
              <a:rPr lang="en-US" sz="1600" dirty="0" err="1" smtClean="0"/>
              <a:t>Grayscaled</a:t>
            </a:r>
            <a:r>
              <a:rPr lang="en-US" sz="1600" dirty="0" smtClean="0"/>
              <a:t> and Standardized Lighting.</a:t>
            </a:r>
            <a:endParaRPr lang="en-US" sz="1600" dirty="0"/>
          </a:p>
        </p:txBody>
      </p:sp>
    </p:spTree>
    <p:extLst>
      <p:ext uri="{BB962C8B-B14F-4D97-AF65-F5344CB8AC3E}">
        <p14:creationId xmlns:p14="http://schemas.microsoft.com/office/powerpoint/2010/main" val="228208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 up performed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2141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Methodologies used</a:t>
            </a:r>
            <a:endParaRPr lang="en-US" dirty="0"/>
          </a:p>
        </p:txBody>
      </p:sp>
      <p:sp>
        <p:nvSpPr>
          <p:cNvPr id="3" name="Content Placeholder 2"/>
          <p:cNvSpPr>
            <a:spLocks noGrp="1"/>
          </p:cNvSpPr>
          <p:nvPr>
            <p:ph idx="1"/>
          </p:nvPr>
        </p:nvSpPr>
        <p:spPr/>
        <p:txBody>
          <a:bodyPr>
            <a:normAutofit fontScale="92500" lnSpcReduction="20000"/>
          </a:bodyPr>
          <a:lstStyle/>
          <a:p>
            <a:r>
              <a:rPr lang="en-US" sz="1500" b="1" dirty="0" smtClean="0"/>
              <a:t>CNNs (Convolutional Neural Networks)</a:t>
            </a:r>
            <a:r>
              <a:rPr lang="en-US" sz="1500" dirty="0" smtClean="0"/>
              <a:t>: Utilized for </a:t>
            </a:r>
            <a:r>
              <a:rPr lang="en-US" sz="1500" b="1" dirty="0" smtClean="0"/>
              <a:t>traffic sign recognition</a:t>
            </a:r>
            <a:r>
              <a:rPr lang="en-US" sz="1500" dirty="0" smtClean="0"/>
              <a:t>, applying layers such as </a:t>
            </a:r>
            <a:r>
              <a:rPr lang="en-US" sz="1500" b="1" dirty="0" smtClean="0"/>
              <a:t>Conv2D</a:t>
            </a:r>
            <a:r>
              <a:rPr lang="en-US" sz="1500" dirty="0" smtClean="0"/>
              <a:t> for feature extraction, </a:t>
            </a:r>
            <a:r>
              <a:rPr lang="en-US" sz="1500" b="1" dirty="0" smtClean="0"/>
              <a:t>MaxPool2D</a:t>
            </a:r>
            <a:r>
              <a:rPr lang="en-US" sz="1500" dirty="0" smtClean="0"/>
              <a:t> for dimensionality reduction, and </a:t>
            </a:r>
            <a:r>
              <a:rPr lang="en-US" sz="1500" b="1" dirty="0" smtClean="0"/>
              <a:t>Batch Normalization</a:t>
            </a:r>
            <a:r>
              <a:rPr lang="en-US" sz="1500" dirty="0" smtClean="0"/>
              <a:t> to stabilize learning and improve convergence on complex traffic sign data.</a:t>
            </a:r>
          </a:p>
          <a:p>
            <a:r>
              <a:rPr lang="en-US" sz="1500" b="1" dirty="0" smtClean="0"/>
              <a:t>Reflective Padding</a:t>
            </a:r>
            <a:r>
              <a:rPr lang="en-US" sz="1500" dirty="0" smtClean="0"/>
              <a:t>: Custom layer that ensures better </a:t>
            </a:r>
            <a:r>
              <a:rPr lang="en-US" sz="1500" b="1" dirty="0" smtClean="0"/>
              <a:t>edge information preservation</a:t>
            </a:r>
            <a:r>
              <a:rPr lang="en-US" sz="1500" dirty="0" smtClean="0"/>
              <a:t>, crucial for accurate recognition of traffic signs, especially when images have clear boundaries or fine details.</a:t>
            </a:r>
          </a:p>
          <a:p>
            <a:r>
              <a:rPr lang="en-US" sz="1500" b="1" dirty="0" smtClean="0"/>
              <a:t>Swish Activation</a:t>
            </a:r>
            <a:r>
              <a:rPr lang="en-US" sz="1500" dirty="0" smtClean="0"/>
              <a:t>: Chosen for its </a:t>
            </a:r>
            <a:r>
              <a:rPr lang="en-US" sz="1500" b="1" dirty="0" smtClean="0"/>
              <a:t>smooth gradient flow</a:t>
            </a:r>
            <a:r>
              <a:rPr lang="en-US" sz="1500" dirty="0" smtClean="0"/>
              <a:t>, aiding in more efficient learning during training and improving recognition accuracy, especially on diverse real-world traffic sign data.</a:t>
            </a:r>
          </a:p>
          <a:p>
            <a:r>
              <a:rPr lang="en-US" sz="1500" b="1" dirty="0" smtClean="0"/>
              <a:t>Regularization Techniques</a:t>
            </a:r>
            <a:r>
              <a:rPr lang="en-US" sz="1500" dirty="0" smtClean="0"/>
              <a:t>: </a:t>
            </a:r>
            <a:r>
              <a:rPr lang="en-US" sz="1500" b="1" dirty="0" smtClean="0"/>
              <a:t>Dropout (50%)</a:t>
            </a:r>
            <a:r>
              <a:rPr lang="en-US" sz="1500" dirty="0" smtClean="0"/>
              <a:t> and </a:t>
            </a:r>
            <a:r>
              <a:rPr lang="en-US" sz="1500" b="1" dirty="0" smtClean="0"/>
              <a:t>Batch Normalization</a:t>
            </a:r>
            <a:r>
              <a:rPr lang="en-US" sz="1500" dirty="0" smtClean="0"/>
              <a:t> are employed to prevent </a:t>
            </a:r>
            <a:r>
              <a:rPr lang="en-US" sz="1500" b="1" dirty="0" err="1" smtClean="0"/>
              <a:t>overfitting</a:t>
            </a:r>
            <a:r>
              <a:rPr lang="en-US" sz="1500" dirty="0" smtClean="0"/>
              <a:t> and enhance the model's ability to generalize to new, unseen traffic signs.</a:t>
            </a:r>
          </a:p>
          <a:p>
            <a:r>
              <a:rPr lang="en-US" sz="1500" b="1" dirty="0" smtClean="0"/>
              <a:t>He Normal Initialization</a:t>
            </a:r>
            <a:r>
              <a:rPr lang="en-US" sz="1500" dirty="0" smtClean="0"/>
              <a:t>: Optimizes the </a:t>
            </a:r>
            <a:r>
              <a:rPr lang="en-US" sz="1500" b="1" dirty="0" smtClean="0"/>
              <a:t>weight initialization</a:t>
            </a:r>
            <a:r>
              <a:rPr lang="en-US" sz="1500" dirty="0" smtClean="0"/>
              <a:t> strategy, ensuring stable training and </a:t>
            </a:r>
            <a:r>
              <a:rPr lang="en-US" sz="1500" b="1" dirty="0" smtClean="0"/>
              <a:t>faster convergence</a:t>
            </a:r>
            <a:r>
              <a:rPr lang="en-US" sz="1500" dirty="0" smtClean="0"/>
              <a:t>, which is vital when dealing with large datasets of traffic signs.</a:t>
            </a:r>
          </a:p>
          <a:p>
            <a:r>
              <a:rPr lang="en-US" sz="2000" dirty="0" smtClean="0"/>
              <a:t>The project uses </a:t>
            </a:r>
            <a:r>
              <a:rPr lang="en-US" sz="2000" b="1" dirty="0" smtClean="0"/>
              <a:t>pre-trained models</a:t>
            </a:r>
            <a:r>
              <a:rPr lang="en-US" sz="2000" dirty="0" smtClean="0"/>
              <a:t> for enhanced feature extraction and faster convergence:</a:t>
            </a:r>
          </a:p>
          <a:p>
            <a:r>
              <a:rPr lang="en-US" sz="2000" b="1" dirty="0" smtClean="0"/>
              <a:t>InceptionV3</a:t>
            </a:r>
            <a:r>
              <a:rPr lang="en-US" sz="2000" dirty="0" smtClean="0"/>
              <a:t>: Known for its ability to extract fine-grained features with its complex architecture.</a:t>
            </a:r>
          </a:p>
          <a:p>
            <a:r>
              <a:rPr lang="en-US" sz="2000" b="1" dirty="0" smtClean="0"/>
              <a:t>MobileNetV2</a:t>
            </a:r>
            <a:r>
              <a:rPr lang="en-US" sz="2000" dirty="0" smtClean="0"/>
              <a:t>: Lightweight model offering efficiency with a focus on speed, suitable for mobile or resource-constrained devices.</a:t>
            </a:r>
          </a:p>
          <a:p>
            <a:r>
              <a:rPr lang="en-US" sz="2000" b="1" dirty="0" smtClean="0"/>
              <a:t>VGG19</a:t>
            </a:r>
            <a:r>
              <a:rPr lang="en-US" sz="2000" dirty="0" smtClean="0"/>
              <a:t>: Deep model with 19 layers, providing robust feature extraction through simpler convolutions</a:t>
            </a:r>
            <a:r>
              <a:rPr lang="en-US" dirty="0" smtClean="0"/>
              <a:t>.</a:t>
            </a:r>
          </a:p>
          <a:p>
            <a:endParaRPr lang="en-US" dirty="0"/>
          </a:p>
        </p:txBody>
      </p:sp>
    </p:spTree>
    <p:extLst>
      <p:ext uri="{BB962C8B-B14F-4D97-AF65-F5344CB8AC3E}">
        <p14:creationId xmlns:p14="http://schemas.microsoft.com/office/powerpoint/2010/main" val="231581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77893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TotalTime>
  <Words>533</Words>
  <Application>Microsoft Office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TITLE</vt:lpstr>
      <vt:lpstr>Problem Statement</vt:lpstr>
      <vt:lpstr>Data set info</vt:lpstr>
      <vt:lpstr>Data Clean up performed</vt:lpstr>
      <vt:lpstr>ML Methodologies used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Dell</dc:creator>
  <cp:lastModifiedBy>Dell</cp:lastModifiedBy>
  <cp:revision>6</cp:revision>
  <dcterms:created xsi:type="dcterms:W3CDTF">2024-11-19T12:16:46Z</dcterms:created>
  <dcterms:modified xsi:type="dcterms:W3CDTF">2024-11-20T04:47:11Z</dcterms:modified>
</cp:coreProperties>
</file>