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1" r:id="rId6"/>
    <p:sldId id="260" r:id="rId7"/>
    <p:sldId id="268" r:id="rId8"/>
    <p:sldId id="269" r:id="rId9"/>
    <p:sldId id="264" r:id="rId10"/>
    <p:sldId id="267" r:id="rId11"/>
    <p:sldId id="265" r:id="rId12"/>
    <p:sldId id="266" r:id="rId13"/>
    <p:sldId id="263" r:id="rId14"/>
    <p:sldId id="262"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EC3C"/>
    <a:srgbClr val="9900CC"/>
    <a:srgbClr val="A725FF"/>
    <a:srgbClr val="FF8001"/>
    <a:srgbClr val="FFABC9"/>
    <a:srgbClr val="FF9900"/>
    <a:srgbClr val="FFDC47"/>
    <a:srgbClr val="FFFF21"/>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60"/>
  </p:normalViewPr>
  <p:slideViewPr>
    <p:cSldViewPr>
      <p:cViewPr varScale="1">
        <p:scale>
          <a:sx n="165" d="100"/>
          <a:sy n="165" d="100"/>
        </p:scale>
        <p:origin x="224" y="17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960930"/>
            <a:ext cx="8246070" cy="1679754"/>
          </a:xfrm>
          <a:noFill/>
          <a:effectLst>
            <a:outerShdw blurRad="50800" dist="38100" dir="2700000" algn="tl" rotWithShape="0">
              <a:prstClr val="black">
                <a:alpha val="40000"/>
              </a:prstClr>
            </a:outerShdw>
          </a:effectLst>
        </p:spPr>
        <p:txBody>
          <a:bodyPr>
            <a:normAutofit/>
          </a:bodyPr>
          <a:lstStyle>
            <a:lvl1pPr algn="l">
              <a:defRPr sz="3600">
                <a:solidFill>
                  <a:srgbClr val="A725FF"/>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640685"/>
            <a:ext cx="8246070" cy="610820"/>
          </a:xfrm>
          <a:noFill/>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39290"/>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A72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4/16/23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3554" y="320011"/>
            <a:ext cx="5191971" cy="2034480"/>
          </a:xfrm>
        </p:spPr>
        <p:txBody>
          <a:bodyPr anchor="b">
            <a:normAutofit/>
          </a:bodyPr>
          <a:lstStyle/>
          <a:p>
            <a:pPr algn="ctr">
              <a:lnSpc>
                <a:spcPct val="90000"/>
              </a:lnSpc>
            </a:pPr>
            <a:r>
              <a:rPr lang="en-US" sz="2800" b="0" i="0" dirty="0">
                <a:effectLst/>
                <a:latin typeface="Times New Roman" panose="02020603050405020304" pitchFamily="18" charset="0"/>
              </a:rPr>
              <a:t>CS 5800 Final Project</a:t>
            </a:r>
            <a:br>
              <a:rPr lang="en-US" sz="1600" b="0" i="0" dirty="0">
                <a:effectLst/>
                <a:latin typeface="Times New Roman" panose="02020603050405020304" pitchFamily="18" charset="0"/>
              </a:rPr>
            </a:br>
            <a:r>
              <a:rPr lang="en-US" sz="2800" b="0" i="0" dirty="0">
                <a:effectLst/>
                <a:latin typeface="Times New Roman" panose="02020603050405020304" pitchFamily="18" charset="0"/>
              </a:rPr>
              <a:t>Optimizing Data Retrieval for Improved User Experience in an E-commerce Website</a:t>
            </a:r>
            <a:endParaRPr lang="en-US" sz="2800" dirty="0"/>
          </a:p>
        </p:txBody>
      </p:sp>
      <p:sp>
        <p:nvSpPr>
          <p:cNvPr id="11" name="Rectangle 1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016660"/>
            <a:ext cx="9144000" cy="212684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3016665"/>
            <a:ext cx="6115048" cy="2126835"/>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016664"/>
            <a:ext cx="9190104" cy="2126836"/>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17580" y="3405946"/>
            <a:ext cx="4609415" cy="1303673"/>
          </a:xfrm>
        </p:spPr>
        <p:txBody>
          <a:bodyPr anchor="t">
            <a:normAutofit fontScale="70000" lnSpcReduction="20000"/>
          </a:bodyPr>
          <a:lstStyle/>
          <a:p>
            <a:r>
              <a:rPr lang="en-US" b="0" i="0" dirty="0">
                <a:effectLst/>
                <a:latin typeface="Times New Roman" panose="02020603050405020304" pitchFamily="18" charset="0"/>
              </a:rPr>
              <a:t>Karthik Chintamani Dileep </a:t>
            </a:r>
          </a:p>
          <a:p>
            <a:r>
              <a:rPr lang="en-US" b="0" i="0" dirty="0">
                <a:effectLst/>
                <a:latin typeface="Times New Roman" panose="02020603050405020304" pitchFamily="18" charset="0"/>
              </a:rPr>
              <a:t>Karthik Jayaram Bharadwaj</a:t>
            </a:r>
          </a:p>
          <a:p>
            <a:r>
              <a:rPr lang="en-US" b="0" i="0" dirty="0" err="1">
                <a:effectLst/>
                <a:latin typeface="Times New Roman" panose="02020603050405020304" pitchFamily="18" charset="0"/>
              </a:rPr>
              <a:t>Shrada</a:t>
            </a:r>
            <a:r>
              <a:rPr lang="en-US" b="0" i="0" dirty="0">
                <a:effectLst/>
                <a:latin typeface="Times New Roman" panose="02020603050405020304" pitchFamily="18" charset="0"/>
              </a:rPr>
              <a:t> </a:t>
            </a:r>
            <a:r>
              <a:rPr lang="en-US" b="0" i="0" dirty="0" err="1">
                <a:effectLst/>
                <a:latin typeface="Times New Roman" panose="02020603050405020304" pitchFamily="18" charset="0"/>
              </a:rPr>
              <a:t>Chellasami</a:t>
            </a:r>
            <a:r>
              <a:rPr lang="en-US" b="0" i="0" dirty="0">
                <a:effectLst/>
                <a:latin typeface="Times New Roman" panose="02020603050405020304" pitchFamily="18" charset="0"/>
              </a:rPr>
              <a:t> </a:t>
            </a:r>
          </a:p>
          <a:p>
            <a:r>
              <a:rPr lang="en-US" b="0" i="0" dirty="0" err="1">
                <a:effectLst/>
                <a:latin typeface="Times New Roman" panose="02020603050405020304" pitchFamily="18" charset="0"/>
              </a:rPr>
              <a:t>Sankara</a:t>
            </a:r>
            <a:r>
              <a:rPr lang="en-US" b="0" i="0" dirty="0">
                <a:effectLst/>
                <a:latin typeface="Times New Roman" panose="02020603050405020304" pitchFamily="18" charset="0"/>
              </a:rPr>
              <a:t> Narayanan Rajagopal</a:t>
            </a:r>
            <a:endParaRPr lang="en-US" dirty="0">
              <a:solidFill>
                <a:srgbClr val="FFFFFF"/>
              </a:solidFill>
            </a:endParaRPr>
          </a:p>
        </p:txBody>
      </p:sp>
      <p:pic>
        <p:nvPicPr>
          <p:cNvPr id="4" name="Picture 2" descr="Diagram&#10;&#10;Description automatically generated with low confidence">
            <a:extLst>
              <a:ext uri="{FF2B5EF4-FFF2-40B4-BE49-F238E27FC236}">
                <a16:creationId xmlns:a16="http://schemas.microsoft.com/office/drawing/2014/main" id="{88225648-45E4-A34C-3919-8D7AF8B2ED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6995" y="1627192"/>
            <a:ext cx="3872266" cy="166507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800597"/>
            <a:ext cx="9143998" cy="3429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with medium confidence">
            <a:extLst>
              <a:ext uri="{FF2B5EF4-FFF2-40B4-BE49-F238E27FC236}">
                <a16:creationId xmlns:a16="http://schemas.microsoft.com/office/drawing/2014/main" id="{0C0F928C-C1BA-DECE-92C0-F4D64EE7AE6D}"/>
              </a:ext>
            </a:extLst>
          </p:cNvPr>
          <p:cNvPicPr>
            <a:picLocks noChangeAspect="1"/>
          </p:cNvPicPr>
          <p:nvPr/>
        </p:nvPicPr>
        <p:blipFill rotWithShape="1">
          <a:blip r:embed="rId2">
            <a:extLst>
              <a:ext uri="{28A0092B-C50C-407E-A947-70E740481C1C}">
                <a14:useLocalDpi xmlns:a14="http://schemas.microsoft.com/office/drawing/2010/main" val="0"/>
              </a:ext>
            </a:extLst>
          </a:blip>
          <a:srcRect r="868" b="2"/>
          <a:stretch/>
        </p:blipFill>
        <p:spPr>
          <a:xfrm>
            <a:off x="230831" y="196077"/>
            <a:ext cx="8682337" cy="4751345"/>
          </a:xfrm>
          <a:prstGeom prst="rect">
            <a:avLst/>
          </a:prstGeom>
        </p:spPr>
      </p:pic>
      <p:sp>
        <p:nvSpPr>
          <p:cNvPr id="4" name="TextBox 3">
            <a:extLst>
              <a:ext uri="{FF2B5EF4-FFF2-40B4-BE49-F238E27FC236}">
                <a16:creationId xmlns:a16="http://schemas.microsoft.com/office/drawing/2014/main" id="{103D4EE4-5434-F693-E439-6F8C09A47DFF}"/>
              </a:ext>
            </a:extLst>
          </p:cNvPr>
          <p:cNvSpPr txBox="1"/>
          <p:nvPr/>
        </p:nvSpPr>
        <p:spPr>
          <a:xfrm>
            <a:off x="3808475" y="196077"/>
            <a:ext cx="2137870" cy="369332"/>
          </a:xfrm>
          <a:prstGeom prst="rect">
            <a:avLst/>
          </a:prstGeom>
          <a:noFill/>
        </p:spPr>
        <p:txBody>
          <a:bodyPr wrap="square" rtlCol="0">
            <a:spAutoFit/>
          </a:bodyPr>
          <a:lstStyle/>
          <a:p>
            <a:r>
              <a:rPr lang="en-US" dirty="0">
                <a:solidFill>
                  <a:srgbClr val="9900CC"/>
                </a:solidFill>
              </a:rPr>
              <a:t>BFS</a:t>
            </a:r>
          </a:p>
        </p:txBody>
      </p:sp>
    </p:spTree>
    <p:extLst>
      <p:ext uri="{BB962C8B-B14F-4D97-AF65-F5344CB8AC3E}">
        <p14:creationId xmlns:p14="http://schemas.microsoft.com/office/powerpoint/2010/main" val="147906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ECE5329E-4EE0-8681-4695-5E006759C61A}"/>
              </a:ext>
            </a:extLst>
          </p:cNvPr>
          <p:cNvPicPr>
            <a:picLocks noChangeAspect="1"/>
          </p:cNvPicPr>
          <p:nvPr/>
        </p:nvPicPr>
        <p:blipFill rotWithShape="1">
          <a:blip r:embed="rId2">
            <a:extLst>
              <a:ext uri="{28A0092B-C50C-407E-A947-70E740481C1C}">
                <a14:useLocalDpi xmlns:a14="http://schemas.microsoft.com/office/drawing/2010/main" val="0"/>
              </a:ext>
            </a:extLst>
          </a:blip>
          <a:srcRect r="1324"/>
          <a:stretch/>
        </p:blipFill>
        <p:spPr>
          <a:xfrm>
            <a:off x="230831" y="237682"/>
            <a:ext cx="8682337" cy="4751345"/>
          </a:xfrm>
          <a:prstGeom prst="rect">
            <a:avLst/>
          </a:prstGeom>
        </p:spPr>
      </p:pic>
      <p:sp>
        <p:nvSpPr>
          <p:cNvPr id="6" name="TextBox 5">
            <a:extLst>
              <a:ext uri="{FF2B5EF4-FFF2-40B4-BE49-F238E27FC236}">
                <a16:creationId xmlns:a16="http://schemas.microsoft.com/office/drawing/2014/main" id="{7C339B7D-4985-61C2-3D0B-B90FEBC39C45}"/>
              </a:ext>
            </a:extLst>
          </p:cNvPr>
          <p:cNvSpPr txBox="1"/>
          <p:nvPr/>
        </p:nvSpPr>
        <p:spPr>
          <a:xfrm>
            <a:off x="3197655" y="228874"/>
            <a:ext cx="4572000" cy="369332"/>
          </a:xfrm>
          <a:prstGeom prst="rect">
            <a:avLst/>
          </a:prstGeom>
          <a:noFill/>
        </p:spPr>
        <p:txBody>
          <a:bodyPr wrap="square">
            <a:spAutoFit/>
          </a:bodyPr>
          <a:lstStyle/>
          <a:p>
            <a:r>
              <a:rPr lang="en-US" b="0" i="0" dirty="0">
                <a:solidFill>
                  <a:srgbClr val="9900CC"/>
                </a:solidFill>
                <a:effectLst/>
                <a:latin typeface="Söhne"/>
              </a:rPr>
              <a:t>Dijkstra's algorithm </a:t>
            </a:r>
            <a:endParaRPr lang="en-US" dirty="0">
              <a:solidFill>
                <a:srgbClr val="9900CC"/>
              </a:solidFill>
            </a:endParaRPr>
          </a:p>
        </p:txBody>
      </p:sp>
    </p:spTree>
    <p:extLst>
      <p:ext uri="{BB962C8B-B14F-4D97-AF65-F5344CB8AC3E}">
        <p14:creationId xmlns:p14="http://schemas.microsoft.com/office/powerpoint/2010/main" val="321273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1768"/>
            <a:ext cx="1407490" cy="1324506"/>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52897" y="4525250"/>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4290831"/>
            <a:ext cx="1696473" cy="852668"/>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59F4A799-9E84-55A8-6EB1-6BFD58777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1559623"/>
            <a:ext cx="8178799" cy="2024252"/>
          </a:xfrm>
          <a:prstGeom prst="rect">
            <a:avLst/>
          </a:prstGeom>
          <a:ln>
            <a:noFill/>
          </a:ln>
        </p:spPr>
      </p:pic>
    </p:spTree>
    <p:extLst>
      <p:ext uri="{BB962C8B-B14F-4D97-AF65-F5344CB8AC3E}">
        <p14:creationId xmlns:p14="http://schemas.microsoft.com/office/powerpoint/2010/main" val="4495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5" name="Picture 3">
            <a:extLst>
              <a:ext uri="{FF2B5EF4-FFF2-40B4-BE49-F238E27FC236}">
                <a16:creationId xmlns:a16="http://schemas.microsoft.com/office/drawing/2014/main" id="{C5AF8919-4B6C-EFA1-EF5B-B5BA11A8382F}"/>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10"/>
            <a:ext cx="9143980" cy="5143489"/>
          </a:xfrm>
          <a:prstGeom prst="rect">
            <a:avLst/>
          </a:prstGeom>
        </p:spPr>
      </p:pic>
      <p:sp>
        <p:nvSpPr>
          <p:cNvPr id="2" name="TextBox 1">
            <a:extLst>
              <a:ext uri="{FF2B5EF4-FFF2-40B4-BE49-F238E27FC236}">
                <a16:creationId xmlns:a16="http://schemas.microsoft.com/office/drawing/2014/main" id="{1FE807E8-9382-B207-2B8C-1D1340266114}"/>
              </a:ext>
            </a:extLst>
          </p:cNvPr>
          <p:cNvSpPr txBox="1"/>
          <p:nvPr/>
        </p:nvSpPr>
        <p:spPr>
          <a:xfrm>
            <a:off x="2910322" y="437508"/>
            <a:ext cx="5370268" cy="3123615"/>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6000" dirty="0">
                <a:solidFill>
                  <a:srgbClr val="FFFFFF"/>
                </a:solidFill>
                <a:latin typeface="+mj-lt"/>
                <a:ea typeface="+mj-ea"/>
                <a:cs typeface="+mj-cs"/>
              </a:rPr>
              <a:t>Demo</a:t>
            </a:r>
          </a:p>
          <a:p>
            <a:pPr algn="r">
              <a:lnSpc>
                <a:spcPct val="90000"/>
              </a:lnSpc>
              <a:spcBef>
                <a:spcPct val="0"/>
              </a:spcBef>
              <a:spcAft>
                <a:spcPts val="600"/>
              </a:spcAft>
            </a:pPr>
            <a:endParaRPr lang="en-US" sz="6000" dirty="0">
              <a:solidFill>
                <a:srgbClr val="FFFFFF"/>
              </a:solidFill>
              <a:latin typeface="+mj-lt"/>
              <a:ea typeface="+mj-ea"/>
              <a:cs typeface="+mj-cs"/>
            </a:endParaRPr>
          </a:p>
        </p:txBody>
      </p: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437508"/>
            <a:ext cx="104279" cy="104280"/>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609480"/>
            <a:ext cx="68353" cy="68353"/>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777799"/>
            <a:ext cx="95785" cy="95786"/>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9"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2627274"/>
            <a:ext cx="0" cy="2509567"/>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4227510"/>
            <a:ext cx="113652" cy="113652"/>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4572569"/>
            <a:ext cx="81469" cy="81469"/>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4678521"/>
            <a:ext cx="71819" cy="71820"/>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88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8B81343-5820-1518-508A-E8FB3B0D6F9D}"/>
              </a:ext>
            </a:extLst>
          </p:cNvPr>
          <p:cNvSpPr txBox="1"/>
          <p:nvPr/>
        </p:nvSpPr>
        <p:spPr>
          <a:xfrm>
            <a:off x="1143002" y="1499711"/>
            <a:ext cx="6858000" cy="207302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kern="1200" dirty="0">
                <a:solidFill>
                  <a:schemeClr val="tx1"/>
                </a:solidFill>
                <a:latin typeface="+mj-lt"/>
                <a:ea typeface="+mj-ea"/>
                <a:cs typeface="+mj-cs"/>
              </a:rPr>
              <a:t>Thank You!</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8549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Agenda</a:t>
            </a:r>
            <a:endParaRPr lang="en-US" dirty="0"/>
          </a:p>
        </p:txBody>
      </p:sp>
      <p:sp>
        <p:nvSpPr>
          <p:cNvPr id="5" name="Content Placeholder 4"/>
          <p:cNvSpPr>
            <a:spLocks noGrp="1"/>
          </p:cNvSpPr>
          <p:nvPr>
            <p:ph idx="1"/>
          </p:nvPr>
        </p:nvSpPr>
        <p:spPr/>
        <p:txBody>
          <a:bodyPr/>
          <a:lstStyle/>
          <a:p>
            <a:r>
              <a:rPr lang="en-US"/>
              <a:t>Project Introduction</a:t>
            </a:r>
          </a:p>
          <a:p>
            <a:r>
              <a:rPr lang="en-US"/>
              <a:t>Project Goal</a:t>
            </a:r>
          </a:p>
          <a:p>
            <a:r>
              <a:rPr lang="en-US"/>
              <a:t>Basic Approach and assumptions</a:t>
            </a: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Introduction</a:t>
            </a:r>
            <a:br>
              <a:rPr lang="en-US" dirty="0"/>
            </a:br>
            <a:endParaRPr lang="en-US" dirty="0"/>
          </a:p>
        </p:txBody>
      </p:sp>
      <p:sp>
        <p:nvSpPr>
          <p:cNvPr id="3" name="Content Placeholder 2"/>
          <p:cNvSpPr>
            <a:spLocks noGrp="1"/>
          </p:cNvSpPr>
          <p:nvPr>
            <p:ph idx="1"/>
          </p:nvPr>
        </p:nvSpPr>
        <p:spPr>
          <a:xfrm>
            <a:off x="448966" y="1350111"/>
            <a:ext cx="7940659" cy="3054100"/>
          </a:xfrm>
        </p:spPr>
        <p:txBody>
          <a:bodyPr>
            <a:normAutofit fontScale="70000" lnSpcReduction="20000"/>
          </a:bodyPr>
          <a:lstStyle/>
          <a:p>
            <a:pPr algn="just"/>
            <a:r>
              <a:rPr lang="en-US" b="0" i="0" dirty="0">
                <a:effectLst/>
                <a:latin typeface="Times New Roman" panose="02020603050405020304" pitchFamily="18" charset="0"/>
              </a:rPr>
              <a:t>The topic is focused on the measures taken by a large e-commerce company, which has servers situated in different regions globally, to ensure that its website is accessible to users worldwide. </a:t>
            </a:r>
          </a:p>
          <a:p>
            <a:pPr algn="just"/>
            <a:r>
              <a:rPr lang="en-US" b="0" i="0" dirty="0">
                <a:effectLst/>
                <a:latin typeface="Times New Roman" panose="02020603050405020304" pitchFamily="18" charset="0"/>
              </a:rPr>
              <a:t>The company has observed that certain users are encountering issues such as delayed page load times and prolonged wait times while attempting to finalize transactions on the website. </a:t>
            </a:r>
          </a:p>
          <a:p>
            <a:pPr algn="just"/>
            <a:r>
              <a:rPr lang="en-US" b="0" i="0" dirty="0">
                <a:effectLst/>
                <a:latin typeface="Times New Roman" panose="02020603050405020304" pitchFamily="18" charset="0"/>
              </a:rPr>
              <a:t>To enhance the user experience by optimizing data retrieval, the company decides to adopt a strategy that involves determining the most direct path among its servers. It utilizes network monitoring tools to gather information on the network's topology, which includes the servers' location and connectivity.</a:t>
            </a:r>
            <a:endParaRPr lang="en-US" dirty="0"/>
          </a:p>
          <a:p>
            <a:pPr algn="just"/>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8" name="Rectangle 4102">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08610" y="740664"/>
            <a:ext cx="3364395" cy="816102"/>
          </a:xfrm>
        </p:spPr>
        <p:txBody>
          <a:bodyPr vert="horz" lIns="91440" tIns="45720" rIns="91440" bIns="45720" rtlCol="0" anchor="b">
            <a:normAutofit/>
          </a:bodyPr>
          <a:lstStyle/>
          <a:p>
            <a:pPr>
              <a:lnSpc>
                <a:spcPct val="90000"/>
              </a:lnSpc>
            </a:pPr>
            <a:r>
              <a:rPr lang="en-US" sz="2600">
                <a:solidFill>
                  <a:schemeClr val="tx1"/>
                </a:solidFill>
              </a:rPr>
              <a:t>Project Goal</a:t>
            </a:r>
          </a:p>
        </p:txBody>
      </p:sp>
      <p:sp>
        <p:nvSpPr>
          <p:cNvPr id="4109" name="Rectangle 4104">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6917" y="290954"/>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07" name="Rectangle 410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610" y="1714500"/>
            <a:ext cx="32918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a:extLst>
              <a:ext uri="{FF2B5EF4-FFF2-40B4-BE49-F238E27FC236}">
                <a16:creationId xmlns:a16="http://schemas.microsoft.com/office/drawing/2014/main" id="{1461E97B-A8CA-C761-8506-07A827E4FE70}"/>
              </a:ext>
            </a:extLst>
          </p:cNvPr>
          <p:cNvSpPr txBox="1"/>
          <p:nvPr/>
        </p:nvSpPr>
        <p:spPr>
          <a:xfrm>
            <a:off x="143555" y="2016252"/>
            <a:ext cx="3539190" cy="2688336"/>
          </a:xfrm>
          <a:prstGeom prst="rect">
            <a:avLst/>
          </a:prstGeom>
        </p:spPr>
        <p:txBody>
          <a:bodyPr vert="horz" lIns="91440" tIns="45720" rIns="91440" bIns="45720" rtlCol="0" anchor="t">
            <a:normAutofit/>
          </a:bodyPr>
          <a:lstStyle/>
          <a:p>
            <a:pPr marL="57150" algn="just">
              <a:lnSpc>
                <a:spcPct val="90000"/>
              </a:lnSpc>
              <a:spcAft>
                <a:spcPts val="600"/>
              </a:spcAft>
            </a:pPr>
            <a:r>
              <a:rPr lang="en-US" sz="1600" b="0" i="0" dirty="0">
                <a:effectLst/>
              </a:rPr>
              <a:t>We </a:t>
            </a:r>
            <a:r>
              <a:rPr lang="en-US" sz="1600" dirty="0"/>
              <a:t>have made </a:t>
            </a:r>
            <a:r>
              <a:rPr lang="en-US" sz="1600" b="0" i="0" dirty="0">
                <a:effectLst/>
              </a:rPr>
              <a:t>use of algorithms such as  Breadth First Search, Dijkstra’s, </a:t>
            </a:r>
            <a:r>
              <a:rPr lang="en-US" sz="1600" dirty="0"/>
              <a:t>and</a:t>
            </a:r>
            <a:r>
              <a:rPr lang="en-US" sz="1600" b="0" i="0" dirty="0">
                <a:effectLst/>
              </a:rPr>
              <a:t> </a:t>
            </a:r>
            <a:r>
              <a:rPr lang="en-US" sz="1600" dirty="0"/>
              <a:t>Floyd </a:t>
            </a:r>
            <a:r>
              <a:rPr lang="en-US" sz="1600" dirty="0" err="1"/>
              <a:t>Warshall</a:t>
            </a:r>
            <a:r>
              <a:rPr lang="en-US" sz="1600" dirty="0"/>
              <a:t> </a:t>
            </a:r>
            <a:r>
              <a:rPr lang="en-US" sz="1600" b="0" i="0" dirty="0">
                <a:effectLst/>
              </a:rPr>
              <a:t>to determine the shortest path from a user's location to the server that is hosting the data they are requesting. This will allow the company to route data requests more efficiently, reducing the time required for data to travel between servers and improving page load times for users.</a:t>
            </a:r>
            <a:endParaRPr lang="en-US" sz="1600" dirty="0"/>
          </a:p>
        </p:txBody>
      </p:sp>
      <p:pic>
        <p:nvPicPr>
          <p:cNvPr id="4098" name="Picture 2" descr="Global networking symbol of international communication featuring a world  map concept with connecting technology communities Stock Photo - Alamy">
            <a:extLst>
              <a:ext uri="{FF2B5EF4-FFF2-40B4-BE49-F238E27FC236}">
                <a16:creationId xmlns:a16="http://schemas.microsoft.com/office/drawing/2014/main" id="{2BE7A34A-7478-D234-FA84-7BEBC16AA0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53" r="10344" b="3"/>
          <a:stretch/>
        </p:blipFill>
        <p:spPr bwMode="auto">
          <a:xfrm>
            <a:off x="3981039" y="10"/>
            <a:ext cx="5162961" cy="51434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40C5E5-7B03-BC89-2CF7-E4D47165116B}"/>
              </a:ext>
            </a:extLst>
          </p:cNvPr>
          <p:cNvSpPr txBox="1"/>
          <p:nvPr/>
        </p:nvSpPr>
        <p:spPr>
          <a:xfrm>
            <a:off x="296259" y="1502815"/>
            <a:ext cx="8398775" cy="3139321"/>
          </a:xfrm>
          <a:prstGeom prst="rect">
            <a:avLst/>
          </a:prstGeom>
          <a:noFill/>
        </p:spPr>
        <p:txBody>
          <a:bodyPr wrap="square">
            <a:spAutoFit/>
          </a:bodyPr>
          <a:lstStyle/>
          <a:p>
            <a:pPr marL="342900" indent="-342900" algn="just">
              <a:buFont typeface="+mj-lt"/>
              <a:buAutoNum type="arabicPeriod"/>
            </a:pPr>
            <a:r>
              <a:rPr lang="en-US" b="0" i="0" dirty="0">
                <a:solidFill>
                  <a:srgbClr val="374151"/>
                </a:solidFill>
                <a:effectLst/>
                <a:latin typeface="Söhne"/>
              </a:rPr>
              <a:t>The servers in the e-commerce website form a connected graph.</a:t>
            </a:r>
          </a:p>
          <a:p>
            <a:pPr marL="342900" indent="-342900" algn="just">
              <a:buFont typeface="+mj-lt"/>
              <a:buAutoNum type="arabicPeriod"/>
            </a:pPr>
            <a:r>
              <a:rPr lang="en-US" b="0" i="0" dirty="0">
                <a:solidFill>
                  <a:srgbClr val="374151"/>
                </a:solidFill>
                <a:effectLst/>
                <a:latin typeface="Söhne"/>
              </a:rPr>
              <a:t>This means that there is a path between any two servers in the system, allowing for efficient data transfer between them.</a:t>
            </a:r>
          </a:p>
          <a:p>
            <a:pPr marL="342900" indent="-342900" algn="just">
              <a:buFont typeface="+mj-lt"/>
              <a:buAutoNum type="arabicPeriod"/>
            </a:pPr>
            <a:r>
              <a:rPr lang="en-US" b="0" i="0" dirty="0">
                <a:solidFill>
                  <a:srgbClr val="374151"/>
                </a:solidFill>
                <a:effectLst/>
                <a:latin typeface="Söhne"/>
              </a:rPr>
              <a:t>Each server in the system is a node in this graph and can communicate with other nodes through the established paths.</a:t>
            </a:r>
          </a:p>
          <a:p>
            <a:pPr marL="342900" indent="-342900" algn="just">
              <a:buFont typeface="+mj-lt"/>
              <a:buAutoNum type="arabicPeriod"/>
            </a:pPr>
            <a:r>
              <a:rPr lang="en-US" b="0" i="0" dirty="0">
                <a:solidFill>
                  <a:srgbClr val="374151"/>
                </a:solidFill>
                <a:effectLst/>
                <a:latin typeface="Söhne"/>
              </a:rPr>
              <a:t>Furthermore, we have information about the data that is stored in each server, allowing us to locate the required data efficiently.</a:t>
            </a:r>
          </a:p>
          <a:p>
            <a:pPr marL="342900" indent="-342900" algn="just">
              <a:buFont typeface="+mj-lt"/>
              <a:buAutoNum type="arabicPeriod"/>
            </a:pPr>
            <a:r>
              <a:rPr lang="en-US" b="0" i="0" dirty="0">
                <a:solidFill>
                  <a:srgbClr val="374151"/>
                </a:solidFill>
                <a:effectLst/>
                <a:latin typeface="Söhne"/>
              </a:rPr>
              <a:t>By leveraging the interconnectedness of the servers and the knowledge of data locations, we can optimize the data retrieval process and improve user experience on the website.</a:t>
            </a:r>
          </a:p>
          <a:p>
            <a:pPr marL="285750" indent="-285750" algn="just">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C3267888-0DFA-7C71-40AC-50F23153DA4F}"/>
              </a:ext>
            </a:extLst>
          </p:cNvPr>
          <p:cNvSpPr txBox="1"/>
          <p:nvPr/>
        </p:nvSpPr>
        <p:spPr>
          <a:xfrm>
            <a:off x="296260" y="281175"/>
            <a:ext cx="2327688" cy="861774"/>
          </a:xfrm>
          <a:prstGeom prst="rect">
            <a:avLst/>
          </a:prstGeom>
          <a:noFill/>
        </p:spPr>
        <p:txBody>
          <a:bodyPr wrap="none" rtlCol="0">
            <a:spAutoFit/>
          </a:bodyPr>
          <a:lstStyle/>
          <a:p>
            <a:r>
              <a:rPr lang="en-US" sz="3200">
                <a:solidFill>
                  <a:srgbClr val="A725FF"/>
                </a:solidFill>
                <a:effectLst>
                  <a:outerShdw blurRad="50800" dist="38100" dir="2700000" algn="tl" rotWithShape="0">
                    <a:prstClr val="black">
                      <a:alpha val="40000"/>
                    </a:prstClr>
                  </a:outerShdw>
                </a:effectLst>
                <a:latin typeface="+mj-lt"/>
                <a:ea typeface="+mj-ea"/>
                <a:cs typeface="+mj-cs"/>
              </a:rPr>
              <a:t>Assumptions</a:t>
            </a:r>
          </a:p>
          <a:p>
            <a:endParaRPr lang="en-US" dirty="0"/>
          </a:p>
        </p:txBody>
      </p:sp>
    </p:spTree>
    <p:extLst>
      <p:ext uri="{BB962C8B-B14F-4D97-AF65-F5344CB8AC3E}">
        <p14:creationId xmlns:p14="http://schemas.microsoft.com/office/powerpoint/2010/main" val="260289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3BAED-8607-6107-A4D9-1811119E1FBA}"/>
              </a:ext>
            </a:extLst>
          </p:cNvPr>
          <p:cNvSpPr txBox="1"/>
          <p:nvPr/>
        </p:nvSpPr>
        <p:spPr>
          <a:xfrm>
            <a:off x="448965" y="281175"/>
            <a:ext cx="2734851" cy="584775"/>
          </a:xfrm>
          <a:prstGeom prst="rect">
            <a:avLst/>
          </a:prstGeom>
          <a:noFill/>
        </p:spPr>
        <p:txBody>
          <a:bodyPr wrap="none" rtlCol="0">
            <a:spAutoFit/>
          </a:bodyPr>
          <a:lstStyle/>
          <a:p>
            <a:r>
              <a:rPr lang="en-US" sz="3200" dirty="0">
                <a:solidFill>
                  <a:srgbClr val="A725FF"/>
                </a:solidFill>
                <a:effectLst>
                  <a:outerShdw blurRad="50800" dist="38100" dir="2700000" algn="tl" rotWithShape="0">
                    <a:prstClr val="black">
                      <a:alpha val="40000"/>
                    </a:prstClr>
                  </a:outerShdw>
                </a:effectLst>
                <a:latin typeface="+mj-lt"/>
                <a:ea typeface="+mj-ea"/>
                <a:cs typeface="+mj-cs"/>
              </a:rPr>
              <a:t>Basic Approach</a:t>
            </a:r>
            <a:endParaRPr lang="en-US" dirty="0"/>
          </a:p>
        </p:txBody>
      </p:sp>
      <p:sp>
        <p:nvSpPr>
          <p:cNvPr id="4" name="TextBox 3">
            <a:extLst>
              <a:ext uri="{FF2B5EF4-FFF2-40B4-BE49-F238E27FC236}">
                <a16:creationId xmlns:a16="http://schemas.microsoft.com/office/drawing/2014/main" id="{0487CCE0-1CA2-1393-9546-C8127BA8CEED}"/>
              </a:ext>
            </a:extLst>
          </p:cNvPr>
          <p:cNvSpPr txBox="1"/>
          <p:nvPr/>
        </p:nvSpPr>
        <p:spPr>
          <a:xfrm>
            <a:off x="67202" y="1350110"/>
            <a:ext cx="9009595" cy="3693319"/>
          </a:xfrm>
          <a:prstGeom prst="rect">
            <a:avLst/>
          </a:prstGeom>
          <a:noFill/>
        </p:spPr>
        <p:txBody>
          <a:bodyPr wrap="square" rtlCol="0">
            <a:spAutoFit/>
          </a:bodyPr>
          <a:lstStyle/>
          <a:p>
            <a:pPr marL="342900" indent="-342900" algn="just">
              <a:buFont typeface="+mj-lt"/>
              <a:buAutoNum type="arabicPeriod"/>
            </a:pPr>
            <a:r>
              <a:rPr lang="en-US" b="0" i="0" dirty="0">
                <a:solidFill>
                  <a:srgbClr val="374151"/>
                </a:solidFill>
                <a:effectLst/>
                <a:latin typeface="Söhne"/>
              </a:rPr>
              <a:t>We start by using the BFS algorithm to determine the nearest server to the user and establish a connection with it.</a:t>
            </a:r>
          </a:p>
          <a:p>
            <a:pPr marL="342900" indent="-342900" algn="just">
              <a:buFont typeface="+mj-lt"/>
              <a:buAutoNum type="arabicPeriod"/>
            </a:pPr>
            <a:r>
              <a:rPr lang="en-US" b="0" i="0" dirty="0">
                <a:solidFill>
                  <a:srgbClr val="374151"/>
                </a:solidFill>
                <a:effectLst/>
                <a:latin typeface="Söhne"/>
              </a:rPr>
              <a:t>Next, we check if the requested data is already available on the connected server’s storage or cache and serve the request from there if possible.</a:t>
            </a:r>
          </a:p>
          <a:p>
            <a:pPr marL="342900" indent="-342900" algn="just">
              <a:buFont typeface="+mj-lt"/>
              <a:buAutoNum type="arabicPeriod"/>
            </a:pPr>
            <a:r>
              <a:rPr lang="en-US" b="0" i="0" dirty="0">
                <a:solidFill>
                  <a:srgbClr val="374151"/>
                </a:solidFill>
                <a:effectLst/>
                <a:latin typeface="Söhne"/>
              </a:rPr>
              <a:t>If the data is not available on the connected server, we refer to a lookup table that is constructed using the Floyd-</a:t>
            </a:r>
            <a:r>
              <a:rPr lang="en-US" b="0" i="0" dirty="0" err="1">
                <a:solidFill>
                  <a:srgbClr val="374151"/>
                </a:solidFill>
                <a:effectLst/>
                <a:latin typeface="Söhne"/>
              </a:rPr>
              <a:t>Warshall</a:t>
            </a:r>
            <a:r>
              <a:rPr lang="en-US" b="0" i="0" dirty="0">
                <a:solidFill>
                  <a:srgbClr val="374151"/>
                </a:solidFill>
                <a:effectLst/>
                <a:latin typeface="Söhne"/>
              </a:rPr>
              <a:t> algorithm.</a:t>
            </a:r>
          </a:p>
          <a:p>
            <a:pPr marL="342900" indent="-342900" algn="just">
              <a:buFont typeface="+mj-lt"/>
              <a:buAutoNum type="arabicPeriod"/>
            </a:pPr>
            <a:r>
              <a:rPr lang="en-US" b="0" i="0" dirty="0">
                <a:solidFill>
                  <a:srgbClr val="374151"/>
                </a:solidFill>
                <a:effectLst/>
                <a:latin typeface="Söhne"/>
              </a:rPr>
              <a:t>The lookup table helps us identify neighboring servers that may have the requested data, and we check with them in a sequential manner until we find the right server.</a:t>
            </a:r>
          </a:p>
          <a:p>
            <a:pPr marL="342900" indent="-342900" algn="just">
              <a:buFont typeface="+mj-lt"/>
              <a:buAutoNum type="arabicPeriod"/>
            </a:pPr>
            <a:r>
              <a:rPr lang="en-US" b="0" i="0" dirty="0">
                <a:solidFill>
                  <a:srgbClr val="374151"/>
                </a:solidFill>
                <a:effectLst/>
                <a:latin typeface="Söhne"/>
              </a:rPr>
              <a:t>To optimize this process, we use Dijkstra's algorithm to determine the most efficient path to reach the server that can serve the user's request.</a:t>
            </a:r>
          </a:p>
          <a:p>
            <a:pPr marL="342900" indent="-342900" algn="just">
              <a:buFont typeface="+mj-lt"/>
              <a:buAutoNum type="arabicPeriod"/>
            </a:pPr>
            <a:r>
              <a:rPr lang="en-US" b="0" i="0" dirty="0">
                <a:solidFill>
                  <a:srgbClr val="374151"/>
                </a:solidFill>
                <a:effectLst/>
                <a:latin typeface="Söhne"/>
              </a:rPr>
              <a:t>By using these techniques, we can improve data retrieval speed and efficiency, resulting in a faster and smoother user experience on the website.</a:t>
            </a:r>
            <a:r>
              <a:rPr lang="en-US" dirty="0"/>
              <a:t>	</a:t>
            </a:r>
          </a:p>
          <a:p>
            <a:pPr algn="just"/>
            <a:r>
              <a:rPr lang="en-US" dirty="0"/>
              <a:t> </a:t>
            </a:r>
          </a:p>
        </p:txBody>
      </p:sp>
    </p:spTree>
    <p:extLst>
      <p:ext uri="{BB962C8B-B14F-4D97-AF65-F5344CB8AC3E}">
        <p14:creationId xmlns:p14="http://schemas.microsoft.com/office/powerpoint/2010/main" val="89952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1768"/>
            <a:ext cx="1407490" cy="132450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52897" y="4525250"/>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4290831"/>
            <a:ext cx="1696473" cy="852668"/>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EF7F4748-C9E0-D7D4-A765-4A078C104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1559624"/>
            <a:ext cx="8178799" cy="2024251"/>
          </a:xfrm>
          <a:prstGeom prst="rect">
            <a:avLst/>
          </a:prstGeom>
          <a:ln>
            <a:noFill/>
          </a:ln>
        </p:spPr>
      </p:pic>
      <p:sp>
        <p:nvSpPr>
          <p:cNvPr id="17" name="TextBox 16">
            <a:extLst>
              <a:ext uri="{FF2B5EF4-FFF2-40B4-BE49-F238E27FC236}">
                <a16:creationId xmlns:a16="http://schemas.microsoft.com/office/drawing/2014/main" id="{26DE0561-8D37-3296-5155-799A22F0DE5C}"/>
              </a:ext>
            </a:extLst>
          </p:cNvPr>
          <p:cNvSpPr txBox="1"/>
          <p:nvPr/>
        </p:nvSpPr>
        <p:spPr>
          <a:xfrm>
            <a:off x="3223274" y="873565"/>
            <a:ext cx="4575874" cy="369332"/>
          </a:xfrm>
          <a:prstGeom prst="rect">
            <a:avLst/>
          </a:prstGeom>
          <a:noFill/>
        </p:spPr>
        <p:txBody>
          <a:bodyPr wrap="square">
            <a:spAutoFit/>
          </a:bodyPr>
          <a:lstStyle/>
          <a:p>
            <a:r>
              <a:rPr lang="en-US" b="0" i="0" dirty="0">
                <a:solidFill>
                  <a:srgbClr val="374151"/>
                </a:solidFill>
                <a:effectLst/>
                <a:latin typeface="Söhne"/>
              </a:rPr>
              <a:t>Floyd-</a:t>
            </a:r>
            <a:r>
              <a:rPr lang="en-US" b="0" i="0" dirty="0" err="1">
                <a:solidFill>
                  <a:srgbClr val="374151"/>
                </a:solidFill>
                <a:effectLst/>
                <a:latin typeface="Söhne"/>
              </a:rPr>
              <a:t>Warshall</a:t>
            </a:r>
            <a:endParaRPr lang="en-US" dirty="0"/>
          </a:p>
        </p:txBody>
      </p:sp>
    </p:spTree>
    <p:extLst>
      <p:ext uri="{BB962C8B-B14F-4D97-AF65-F5344CB8AC3E}">
        <p14:creationId xmlns:p14="http://schemas.microsoft.com/office/powerpoint/2010/main" val="217016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664868"/>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47589D8D-6895-EECF-5F6A-93783A858DF9}"/>
              </a:ext>
            </a:extLst>
          </p:cNvPr>
          <p:cNvGraphicFramePr>
            <a:graphicFrameLocks noGrp="1"/>
          </p:cNvGraphicFramePr>
          <p:nvPr>
            <p:extLst>
              <p:ext uri="{D42A27DB-BD31-4B8C-83A1-F6EECF244321}">
                <p14:modId xmlns:p14="http://schemas.microsoft.com/office/powerpoint/2010/main" val="2205572875"/>
              </p:ext>
            </p:extLst>
          </p:nvPr>
        </p:nvGraphicFramePr>
        <p:xfrm>
          <a:off x="171450" y="678586"/>
          <a:ext cx="8743962" cy="2700487"/>
        </p:xfrm>
        <a:graphic>
          <a:graphicData uri="http://schemas.openxmlformats.org/drawingml/2006/table">
            <a:tbl>
              <a:tblPr firstRow="1" bandRow="1">
                <a:tableStyleId>{8EC20E35-A176-4012-BC5E-935CFFF8708E}</a:tableStyleId>
              </a:tblPr>
              <a:tblGrid>
                <a:gridCol w="396510">
                  <a:extLst>
                    <a:ext uri="{9D8B030D-6E8A-4147-A177-3AD203B41FA5}">
                      <a16:colId xmlns:a16="http://schemas.microsoft.com/office/drawing/2014/main" val="2737541762"/>
                    </a:ext>
                  </a:extLst>
                </a:gridCol>
                <a:gridCol w="395212">
                  <a:extLst>
                    <a:ext uri="{9D8B030D-6E8A-4147-A177-3AD203B41FA5}">
                      <a16:colId xmlns:a16="http://schemas.microsoft.com/office/drawing/2014/main" val="2063681739"/>
                    </a:ext>
                  </a:extLst>
                </a:gridCol>
                <a:gridCol w="395212">
                  <a:extLst>
                    <a:ext uri="{9D8B030D-6E8A-4147-A177-3AD203B41FA5}">
                      <a16:colId xmlns:a16="http://schemas.microsoft.com/office/drawing/2014/main" val="1393851369"/>
                    </a:ext>
                  </a:extLst>
                </a:gridCol>
                <a:gridCol w="401699">
                  <a:extLst>
                    <a:ext uri="{9D8B030D-6E8A-4147-A177-3AD203B41FA5}">
                      <a16:colId xmlns:a16="http://schemas.microsoft.com/office/drawing/2014/main" val="2998490586"/>
                    </a:ext>
                  </a:extLst>
                </a:gridCol>
                <a:gridCol w="401699">
                  <a:extLst>
                    <a:ext uri="{9D8B030D-6E8A-4147-A177-3AD203B41FA5}">
                      <a16:colId xmlns:a16="http://schemas.microsoft.com/office/drawing/2014/main" val="327716950"/>
                    </a:ext>
                  </a:extLst>
                </a:gridCol>
                <a:gridCol w="401699">
                  <a:extLst>
                    <a:ext uri="{9D8B030D-6E8A-4147-A177-3AD203B41FA5}">
                      <a16:colId xmlns:a16="http://schemas.microsoft.com/office/drawing/2014/main" val="1787977916"/>
                    </a:ext>
                  </a:extLst>
                </a:gridCol>
                <a:gridCol w="408185">
                  <a:extLst>
                    <a:ext uri="{9D8B030D-6E8A-4147-A177-3AD203B41FA5}">
                      <a16:colId xmlns:a16="http://schemas.microsoft.com/office/drawing/2014/main" val="3200465321"/>
                    </a:ext>
                  </a:extLst>
                </a:gridCol>
                <a:gridCol w="401698">
                  <a:extLst>
                    <a:ext uri="{9D8B030D-6E8A-4147-A177-3AD203B41FA5}">
                      <a16:colId xmlns:a16="http://schemas.microsoft.com/office/drawing/2014/main" val="4213823713"/>
                    </a:ext>
                  </a:extLst>
                </a:gridCol>
                <a:gridCol w="401698">
                  <a:extLst>
                    <a:ext uri="{9D8B030D-6E8A-4147-A177-3AD203B41FA5}">
                      <a16:colId xmlns:a16="http://schemas.microsoft.com/office/drawing/2014/main" val="2387766620"/>
                    </a:ext>
                  </a:extLst>
                </a:gridCol>
                <a:gridCol w="396510">
                  <a:extLst>
                    <a:ext uri="{9D8B030D-6E8A-4147-A177-3AD203B41FA5}">
                      <a16:colId xmlns:a16="http://schemas.microsoft.com/office/drawing/2014/main" val="2945462517"/>
                    </a:ext>
                  </a:extLst>
                </a:gridCol>
                <a:gridCol w="395212">
                  <a:extLst>
                    <a:ext uri="{9D8B030D-6E8A-4147-A177-3AD203B41FA5}">
                      <a16:colId xmlns:a16="http://schemas.microsoft.com/office/drawing/2014/main" val="4194561859"/>
                    </a:ext>
                  </a:extLst>
                </a:gridCol>
                <a:gridCol w="401699">
                  <a:extLst>
                    <a:ext uri="{9D8B030D-6E8A-4147-A177-3AD203B41FA5}">
                      <a16:colId xmlns:a16="http://schemas.microsoft.com/office/drawing/2014/main" val="2055119323"/>
                    </a:ext>
                  </a:extLst>
                </a:gridCol>
                <a:gridCol w="401699">
                  <a:extLst>
                    <a:ext uri="{9D8B030D-6E8A-4147-A177-3AD203B41FA5}">
                      <a16:colId xmlns:a16="http://schemas.microsoft.com/office/drawing/2014/main" val="1472554846"/>
                    </a:ext>
                  </a:extLst>
                </a:gridCol>
                <a:gridCol w="401698">
                  <a:extLst>
                    <a:ext uri="{9D8B030D-6E8A-4147-A177-3AD203B41FA5}">
                      <a16:colId xmlns:a16="http://schemas.microsoft.com/office/drawing/2014/main" val="3386852028"/>
                    </a:ext>
                  </a:extLst>
                </a:gridCol>
                <a:gridCol w="408185">
                  <a:extLst>
                    <a:ext uri="{9D8B030D-6E8A-4147-A177-3AD203B41FA5}">
                      <a16:colId xmlns:a16="http://schemas.microsoft.com/office/drawing/2014/main" val="915241597"/>
                    </a:ext>
                  </a:extLst>
                </a:gridCol>
                <a:gridCol w="401698">
                  <a:extLst>
                    <a:ext uri="{9D8B030D-6E8A-4147-A177-3AD203B41FA5}">
                      <a16:colId xmlns:a16="http://schemas.microsoft.com/office/drawing/2014/main" val="895889823"/>
                    </a:ext>
                  </a:extLst>
                </a:gridCol>
                <a:gridCol w="366671">
                  <a:extLst>
                    <a:ext uri="{9D8B030D-6E8A-4147-A177-3AD203B41FA5}">
                      <a16:colId xmlns:a16="http://schemas.microsoft.com/office/drawing/2014/main" val="2560397357"/>
                    </a:ext>
                  </a:extLst>
                </a:gridCol>
                <a:gridCol w="395212">
                  <a:extLst>
                    <a:ext uri="{9D8B030D-6E8A-4147-A177-3AD203B41FA5}">
                      <a16:colId xmlns:a16="http://schemas.microsoft.com/office/drawing/2014/main" val="502919534"/>
                    </a:ext>
                  </a:extLst>
                </a:gridCol>
                <a:gridCol w="401698">
                  <a:extLst>
                    <a:ext uri="{9D8B030D-6E8A-4147-A177-3AD203B41FA5}">
                      <a16:colId xmlns:a16="http://schemas.microsoft.com/office/drawing/2014/main" val="3905031333"/>
                    </a:ext>
                  </a:extLst>
                </a:gridCol>
                <a:gridCol w="406887">
                  <a:extLst>
                    <a:ext uri="{9D8B030D-6E8A-4147-A177-3AD203B41FA5}">
                      <a16:colId xmlns:a16="http://schemas.microsoft.com/office/drawing/2014/main" val="672562795"/>
                    </a:ext>
                  </a:extLst>
                </a:gridCol>
                <a:gridCol w="401699">
                  <a:extLst>
                    <a:ext uri="{9D8B030D-6E8A-4147-A177-3AD203B41FA5}">
                      <a16:colId xmlns:a16="http://schemas.microsoft.com/office/drawing/2014/main" val="1619115510"/>
                    </a:ext>
                  </a:extLst>
                </a:gridCol>
                <a:gridCol w="361482">
                  <a:extLst>
                    <a:ext uri="{9D8B030D-6E8A-4147-A177-3AD203B41FA5}">
                      <a16:colId xmlns:a16="http://schemas.microsoft.com/office/drawing/2014/main" val="3041423834"/>
                    </a:ext>
                  </a:extLst>
                </a:gridCol>
              </a:tblGrid>
              <a:tr h="157960">
                <a:tc>
                  <a:txBody>
                    <a:bodyPr/>
                    <a:lstStyle/>
                    <a:p>
                      <a:pPr algn="ctr" fontAlgn="b"/>
                      <a:r>
                        <a:rPr lang="en-US" sz="800" u="none" strike="noStrike">
                          <a:effectLst/>
                        </a:rPr>
                        <a:t>Data</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AB001</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AB123</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CB234</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BC120</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CB345</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DH190</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EH098</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AN390</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FH347</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AX099</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DX340</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CP120</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XN490</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CC909</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DP090</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IO901</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KK120</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DS209</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PO109</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CS190</a:t>
                      </a:r>
                      <a:endParaRPr lang="en-US" sz="800" b="1" i="0" u="none" strike="noStrike">
                        <a:solidFill>
                          <a:srgbClr val="FFFFFF"/>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CI222</a:t>
                      </a:r>
                      <a:endParaRPr lang="en-US" sz="800" b="1" i="0" u="none" strike="noStrike">
                        <a:solidFill>
                          <a:srgbClr val="FFFFFF"/>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163483129"/>
                  </a:ext>
                </a:extLst>
              </a:tr>
              <a:tr h="282503">
                <a:tc>
                  <a:txBody>
                    <a:bodyPr/>
                    <a:lstStyle/>
                    <a:p>
                      <a:pPr algn="ctr" fontAlgn="b"/>
                      <a:r>
                        <a:rPr lang="en-US" sz="800" u="none" strike="noStrike">
                          <a:effectLst/>
                        </a:rPr>
                        <a:t>Server 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2420209930"/>
                  </a:ext>
                </a:extLst>
              </a:tr>
              <a:tr h="282503">
                <a:tc>
                  <a:txBody>
                    <a:bodyPr/>
                    <a:lstStyle/>
                    <a:p>
                      <a:pPr algn="ctr" fontAlgn="b"/>
                      <a:r>
                        <a:rPr lang="en-US" sz="800" u="none" strike="noStrike">
                          <a:effectLst/>
                        </a:rPr>
                        <a:t>Server 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3033603439"/>
                  </a:ext>
                </a:extLst>
              </a:tr>
              <a:tr h="282503">
                <a:tc>
                  <a:txBody>
                    <a:bodyPr/>
                    <a:lstStyle/>
                    <a:p>
                      <a:pPr algn="ctr" fontAlgn="b"/>
                      <a:r>
                        <a:rPr lang="en-US" sz="800" u="none" strike="noStrike">
                          <a:effectLst/>
                        </a:rPr>
                        <a:t>Server 2</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2245692243"/>
                  </a:ext>
                </a:extLst>
              </a:tr>
              <a:tr h="282503">
                <a:tc>
                  <a:txBody>
                    <a:bodyPr/>
                    <a:lstStyle/>
                    <a:p>
                      <a:pPr algn="ctr" fontAlgn="b"/>
                      <a:r>
                        <a:rPr lang="en-US" sz="800" u="none" strike="noStrike">
                          <a:effectLst/>
                        </a:rPr>
                        <a:t>Server 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1562552585"/>
                  </a:ext>
                </a:extLst>
              </a:tr>
              <a:tr h="282503">
                <a:tc>
                  <a:txBody>
                    <a:bodyPr/>
                    <a:lstStyle/>
                    <a:p>
                      <a:pPr algn="ctr" fontAlgn="b"/>
                      <a:r>
                        <a:rPr lang="en-US" sz="800" u="none" strike="noStrike">
                          <a:effectLst/>
                        </a:rPr>
                        <a:t>Server 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3537402844"/>
                  </a:ext>
                </a:extLst>
              </a:tr>
              <a:tr h="282503">
                <a:tc>
                  <a:txBody>
                    <a:bodyPr/>
                    <a:lstStyle/>
                    <a:p>
                      <a:pPr algn="ctr" fontAlgn="b"/>
                      <a:r>
                        <a:rPr lang="en-US" sz="800" u="none" strike="noStrike">
                          <a:effectLst/>
                        </a:rPr>
                        <a:t>Server 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2431594969"/>
                  </a:ext>
                </a:extLst>
              </a:tr>
              <a:tr h="282503">
                <a:tc>
                  <a:txBody>
                    <a:bodyPr/>
                    <a:lstStyle/>
                    <a:p>
                      <a:pPr algn="ctr" fontAlgn="b"/>
                      <a:r>
                        <a:rPr lang="en-US" sz="800" u="none" strike="noStrike">
                          <a:effectLst/>
                        </a:rPr>
                        <a:t>Server 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472778776"/>
                  </a:ext>
                </a:extLst>
              </a:tr>
              <a:tr h="282503">
                <a:tc>
                  <a:txBody>
                    <a:bodyPr/>
                    <a:lstStyle/>
                    <a:p>
                      <a:pPr algn="ctr" fontAlgn="b"/>
                      <a:r>
                        <a:rPr lang="en-US" sz="800" u="none" strike="noStrike">
                          <a:effectLst/>
                        </a:rPr>
                        <a:t>Server 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3821900316"/>
                  </a:ext>
                </a:extLst>
              </a:tr>
              <a:tr h="282503">
                <a:tc>
                  <a:txBody>
                    <a:bodyPr/>
                    <a:lstStyle/>
                    <a:p>
                      <a:pPr algn="ctr" fontAlgn="b"/>
                      <a:r>
                        <a:rPr lang="en-US" sz="800" u="none" strike="noStrike">
                          <a:effectLst/>
                        </a:rPr>
                        <a:t>Server 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tc>
                  <a:txBody>
                    <a:bodyPr/>
                    <a:lstStyle/>
                    <a:p>
                      <a:pPr algn="ct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3527" marR="3527" marT="3527" marB="0" anchor="b"/>
                </a:tc>
                <a:extLst>
                  <a:ext uri="{0D108BD9-81ED-4DB2-BD59-A6C34878D82A}">
                    <a16:rowId xmlns:a16="http://schemas.microsoft.com/office/drawing/2014/main" val="4213754420"/>
                  </a:ext>
                </a:extLst>
              </a:tr>
            </a:tbl>
          </a:graphicData>
        </a:graphic>
      </p:graphicFrame>
      <p:sp>
        <p:nvSpPr>
          <p:cNvPr id="4" name="TextBox 3">
            <a:extLst>
              <a:ext uri="{FF2B5EF4-FFF2-40B4-BE49-F238E27FC236}">
                <a16:creationId xmlns:a16="http://schemas.microsoft.com/office/drawing/2014/main" id="{09F4A94E-A728-45F0-9329-51272F32A787}"/>
              </a:ext>
            </a:extLst>
          </p:cNvPr>
          <p:cNvSpPr txBox="1"/>
          <p:nvPr/>
        </p:nvSpPr>
        <p:spPr>
          <a:xfrm>
            <a:off x="3503065" y="199954"/>
            <a:ext cx="4575874" cy="369332"/>
          </a:xfrm>
          <a:prstGeom prst="rect">
            <a:avLst/>
          </a:prstGeom>
          <a:noFill/>
        </p:spPr>
        <p:txBody>
          <a:bodyPr wrap="square">
            <a:spAutoFit/>
          </a:bodyPr>
          <a:lstStyle/>
          <a:p>
            <a:r>
              <a:rPr lang="en-US" dirty="0">
                <a:latin typeface="Söhne"/>
              </a:rPr>
              <a:t>Data Lookup</a:t>
            </a:r>
            <a:endParaRPr lang="en-US" dirty="0"/>
          </a:p>
        </p:txBody>
      </p:sp>
    </p:spTree>
    <p:extLst>
      <p:ext uri="{BB962C8B-B14F-4D97-AF65-F5344CB8AC3E}">
        <p14:creationId xmlns:p14="http://schemas.microsoft.com/office/powerpoint/2010/main" val="206308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with medium confidence">
            <a:extLst>
              <a:ext uri="{FF2B5EF4-FFF2-40B4-BE49-F238E27FC236}">
                <a16:creationId xmlns:a16="http://schemas.microsoft.com/office/drawing/2014/main" id="{0C308420-BB62-2F44-CE00-2B0D3A60C7EE}"/>
              </a:ext>
            </a:extLst>
          </p:cNvPr>
          <p:cNvPicPr>
            <a:picLocks noChangeAspect="1"/>
          </p:cNvPicPr>
          <p:nvPr/>
        </p:nvPicPr>
        <p:blipFill rotWithShape="1">
          <a:blip r:embed="rId2">
            <a:extLst>
              <a:ext uri="{28A0092B-C50C-407E-A947-70E740481C1C}">
                <a14:useLocalDpi xmlns:a14="http://schemas.microsoft.com/office/drawing/2010/main" val="0"/>
              </a:ext>
            </a:extLst>
          </a:blip>
          <a:srcRect r="409" b="-1"/>
          <a:stretch/>
        </p:blipFill>
        <p:spPr>
          <a:xfrm>
            <a:off x="230831" y="196077"/>
            <a:ext cx="8682337" cy="4751345"/>
          </a:xfrm>
          <a:prstGeom prst="rect">
            <a:avLst/>
          </a:prstGeom>
        </p:spPr>
      </p:pic>
    </p:spTree>
    <p:extLst>
      <p:ext uri="{BB962C8B-B14F-4D97-AF65-F5344CB8AC3E}">
        <p14:creationId xmlns:p14="http://schemas.microsoft.com/office/powerpoint/2010/main" val="2632937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1397</TotalTime>
  <Words>732</Words>
  <Application>Microsoft Macintosh PowerPoint</Application>
  <PresentationFormat>On-screen Show (16:9)</PresentationFormat>
  <Paragraphs>255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Times New Roman</vt:lpstr>
      <vt:lpstr>Office Theme</vt:lpstr>
      <vt:lpstr>CS 5800 Final Project Optimizing Data Retrieval for Improved User Experience in an E-commerce Website</vt:lpstr>
      <vt:lpstr>Agenda</vt:lpstr>
      <vt:lpstr>Project Introduction </vt:lpstr>
      <vt:lpstr>Project 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Karthik Chintamani Dileep</cp:lastModifiedBy>
  <cp:revision>165</cp:revision>
  <dcterms:created xsi:type="dcterms:W3CDTF">2013-08-21T19:17:07Z</dcterms:created>
  <dcterms:modified xsi:type="dcterms:W3CDTF">2023-04-16T22:29:37Z</dcterms:modified>
</cp:coreProperties>
</file>