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61" r:id="rId5"/>
    <p:sldId id="258" r:id="rId6"/>
    <p:sldId id="259" r:id="rId7"/>
    <p:sldId id="260" r:id="rId8"/>
    <p:sldId id="279" r:id="rId9"/>
    <p:sldId id="262" r:id="rId10"/>
    <p:sldId id="263" r:id="rId11"/>
    <p:sldId id="280" r:id="rId12"/>
    <p:sldId id="281" r:id="rId13"/>
    <p:sldId id="264" r:id="rId14"/>
    <p:sldId id="282" r:id="rId15"/>
    <p:sldId id="266" r:id="rId16"/>
    <p:sldId id="267" r:id="rId17"/>
    <p:sldId id="268" r:id="rId18"/>
    <p:sldId id="275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62" autoAdjust="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194816275028402"/>
          <c:y val="0.11076348678667998"/>
          <c:w val="0.69169918469190572"/>
          <c:h val="0.54162336220891516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UI tests</c:v>
                </c:pt>
                <c:pt idx="2">
                  <c:v>Backend Tests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94.9</c:v>
                </c:pt>
                <c:pt idx="2">
                  <c:v>96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Fail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UI tests</c:v>
                </c:pt>
                <c:pt idx="2">
                  <c:v>Backend Tests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5.0999999999999996</c:v>
                </c:pt>
                <c:pt idx="2">
                  <c:v>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UI tests</c:v>
                </c:pt>
                <c:pt idx="2">
                  <c:v>Backend Tests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67674952"/>
        <c:axId val="367675344"/>
      </c:barChart>
      <c:catAx>
        <c:axId val="367674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675344"/>
        <c:crosses val="autoZero"/>
        <c:auto val="1"/>
        <c:lblAlgn val="ctr"/>
        <c:lblOffset val="100"/>
        <c:noMultiLvlLbl val="0"/>
      </c:catAx>
      <c:valAx>
        <c:axId val="36767534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674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ayout>
        <c:manualLayout>
          <c:xMode val="edge"/>
          <c:yMode val="edge"/>
          <c:x val="0.15471619884117585"/>
          <c:y val="0.82022503162584948"/>
          <c:w val="0.69056760231764824"/>
          <c:h val="0.139015734027274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C4F39-274E-474B-951D-4EF842B6D3E2}" type="datetimeFigureOut">
              <a:rPr lang="en-US" smtClean="0"/>
              <a:t>12/9/2015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D30E2-05A2-47EB-8FBD-42D143891F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84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4BD91-9045-4FDD-B60E-D3C4965E6380}" type="datetimeFigureOut">
              <a:rPr lang="en-US" smtClean="0"/>
              <a:t>12/9/2015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BC6E7-BC75-4E45-80F6-3B292C9D14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40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C6E7-BC75-4E45-80F6-3B292C9D145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51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43F71F-68E8-4D0A-8534-20E5ABEA367B}" type="datetime1">
              <a:rPr lang="en-US" smtClean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2" y="2887531"/>
            <a:ext cx="6779110" cy="715581"/>
            <a:chOff x="1172584" y="1381459"/>
            <a:chExt cx="6779110" cy="715581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226482" y="1381459"/>
              <a:ext cx="704039" cy="715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5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405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21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BFBF-3B7F-4139-A13A-DE4BAA009850}" type="datetime1">
              <a:rPr lang="en-US" smtClean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72585" y="1392217"/>
            <a:ext cx="6779110" cy="715581"/>
            <a:chOff x="1172584" y="1381459"/>
            <a:chExt cx="6779110" cy="715581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704039" cy="715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405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0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EABB-38B4-486F-8999-4FD0E4660EE0}" type="datetime1">
              <a:rPr lang="en-US" smtClean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887264" y="2996880"/>
            <a:ext cx="5523744" cy="715581"/>
            <a:chOff x="1815339" y="1485332"/>
            <a:chExt cx="5523744" cy="715580"/>
          </a:xfrm>
        </p:grpSpPr>
        <p:sp>
          <p:nvSpPr>
            <p:cNvPr id="12" name="TextBox 11"/>
            <p:cNvSpPr txBox="1"/>
            <p:nvPr/>
          </p:nvSpPr>
          <p:spPr>
            <a:xfrm>
              <a:off x="4310644" y="1485332"/>
              <a:ext cx="704039" cy="71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405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 flipV="1">
              <a:off x="6164660" y="752995"/>
              <a:ext cx="1" cy="2348844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9" y="849856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1" y="559400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132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2880" userDrawn="1">
          <p15:clr>
            <a:srgbClr val="FBAE40"/>
          </p15:clr>
        </p15:guide>
        <p15:guide id="2" orient="horz" pos="360" userDrawn="1">
          <p15:clr>
            <a:srgbClr val="FBAE40"/>
          </p15:clr>
        </p15:guide>
        <p15:guide id="3" orient="horz" pos="386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3910-D67A-414D-BAF5-83CFD0D4DC84}" type="datetime1">
              <a:rPr lang="en-US" smtClean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72585" y="1526967"/>
            <a:ext cx="6779110" cy="715581"/>
            <a:chOff x="1172584" y="1381459"/>
            <a:chExt cx="6779110" cy="715581"/>
          </a:xfrm>
        </p:grpSpPr>
        <p:sp>
          <p:nvSpPr>
            <p:cNvPr id="13" name="TextBox 12"/>
            <p:cNvSpPr txBox="1"/>
            <p:nvPr/>
          </p:nvSpPr>
          <p:spPr>
            <a:xfrm>
              <a:off x="4248139" y="1381459"/>
              <a:ext cx="704039" cy="715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405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832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5" y="2887580"/>
            <a:ext cx="6779110" cy="715581"/>
            <a:chOff x="1172584" y="1381459"/>
            <a:chExt cx="677911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4248141" y="1381459"/>
              <a:ext cx="704039" cy="715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405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CD1C-6B01-49D5-BAB0-A96931C61095}" type="datetime1">
              <a:rPr lang="en-US" smtClean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8"/>
            <a:ext cx="7734747" cy="1500187"/>
          </a:xfrm>
        </p:spPr>
        <p:txBody>
          <a:bodyPr anchor="t"/>
          <a:lstStyle>
            <a:lvl1pPr marL="0" indent="0" algn="ctr">
              <a:buNone/>
              <a:defRPr sz="150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1" y="1204857"/>
            <a:ext cx="7754713" cy="1910716"/>
          </a:xfrm>
        </p:spPr>
        <p:txBody>
          <a:bodyPr anchor="b"/>
          <a:lstStyle>
            <a:lvl1pPr algn="ctr">
              <a:defRPr sz="405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569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0EBB-BA08-4AF0-A04F-0A67C6C8912B}" type="datetime1">
              <a:rPr lang="en-US" smtClean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5" y="1392217"/>
            <a:ext cx="6779110" cy="715581"/>
            <a:chOff x="1172584" y="1381459"/>
            <a:chExt cx="6779110" cy="715581"/>
          </a:xfrm>
        </p:grpSpPr>
        <p:sp>
          <p:nvSpPr>
            <p:cNvPr id="14" name="TextBox 13"/>
            <p:cNvSpPr txBox="1"/>
            <p:nvPr/>
          </p:nvSpPr>
          <p:spPr>
            <a:xfrm>
              <a:off x="4240920" y="1381459"/>
              <a:ext cx="704039" cy="715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405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35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F936-0ABC-43D5-8947-5F1CD1390A61}" type="datetime1">
              <a:rPr lang="en-US" smtClean="0"/>
              <a:t>12/9/2015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72585" y="1392217"/>
            <a:ext cx="6779110" cy="715581"/>
            <a:chOff x="1172584" y="1381459"/>
            <a:chExt cx="6779110" cy="715581"/>
          </a:xfrm>
        </p:grpSpPr>
        <p:sp>
          <p:nvSpPr>
            <p:cNvPr id="16" name="TextBox 15"/>
            <p:cNvSpPr txBox="1"/>
            <p:nvPr/>
          </p:nvSpPr>
          <p:spPr>
            <a:xfrm>
              <a:off x="4248139" y="1381459"/>
              <a:ext cx="704039" cy="715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405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18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18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243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4EE14-13FE-47E8-9483-65B53DD36B2A}" type="datetime1">
              <a:rPr lang="en-US" smtClean="0"/>
              <a:t>12/9/2015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72585" y="1392217"/>
            <a:ext cx="6779110" cy="715581"/>
            <a:chOff x="1172584" y="1381459"/>
            <a:chExt cx="6779110" cy="715581"/>
          </a:xfrm>
        </p:grpSpPr>
        <p:sp>
          <p:nvSpPr>
            <p:cNvPr id="14" name="TextBox 13"/>
            <p:cNvSpPr txBox="1"/>
            <p:nvPr/>
          </p:nvSpPr>
          <p:spPr>
            <a:xfrm>
              <a:off x="4248139" y="1381459"/>
              <a:ext cx="704039" cy="715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405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9377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91BDA-8F09-40E7-8957-DEDB86C412D4}" type="datetime1">
              <a:rPr lang="en-US" smtClean="0"/>
              <a:t>12/9/2015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5FE2-FB5B-4347-83EA-0EFB3D1DC4B2}" type="datetime1">
              <a:rPr lang="en-US" smtClean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2" y="559400"/>
            <a:ext cx="4116667" cy="5566765"/>
          </a:xfrm>
        </p:spPr>
        <p:txBody>
          <a:bodyPr anchor="ctr"/>
          <a:lstStyle>
            <a:lvl1pPr>
              <a:defRPr sz="1800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80" y="3603814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80" y="1678197"/>
            <a:ext cx="3422483" cy="1886921"/>
          </a:xfrm>
        </p:spPr>
        <p:txBody>
          <a:bodyPr anchor="b"/>
          <a:lstStyle>
            <a:lvl1pPr algn="l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A8DD-70C1-46B6-8910-0CC5F5D265E2}" type="datetime1">
              <a:rPr lang="en-US" smtClean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3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90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2" y="4668820"/>
            <a:ext cx="7767021" cy="644729"/>
          </a:xfrm>
        </p:spPr>
        <p:txBody>
          <a:bodyPr anchor="b"/>
          <a:lstStyle>
            <a:lvl1pPr algn="ctr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0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C907A035-E320-458B-A227-2406549707E9}" type="datetime1">
              <a:rPr lang="en-US" smtClean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2248349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304800"/>
            <a:ext cx="7756263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3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6858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6858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82930" indent="-274320" algn="l" defTabSz="6858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16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57250" indent="-274320" algn="l" defTabSz="6858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5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31570" indent="-240030" algn="l" defTabSz="6858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371600" indent="-240030" algn="l" defTabSz="6858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11630" indent="-205740" algn="l" defTabSz="685800" rtl="0" eaLnBrk="1" latinLnBrk="0" hangingPunct="1">
        <a:spcBef>
          <a:spcPts val="300"/>
        </a:spcBef>
        <a:buClr>
          <a:schemeClr val="accent1"/>
        </a:buClr>
        <a:buFont typeface="Wingdings" pitchFamily="2" charset="2"/>
        <a:buChar char="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851660" indent="-205740" algn="l" defTabSz="685800" rtl="0" eaLnBrk="1" latinLnBrk="0" hangingPunct="1">
        <a:spcBef>
          <a:spcPts val="300"/>
        </a:spcBef>
        <a:buClr>
          <a:schemeClr val="accent1"/>
        </a:buClr>
        <a:buFont typeface="Wingdings" pitchFamily="2" charset="2"/>
        <a:buChar char="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091690" indent="-205740" algn="l" defTabSz="685800" rtl="0" eaLnBrk="1" latinLnBrk="0" hangingPunct="1">
        <a:spcBef>
          <a:spcPts val="300"/>
        </a:spcBef>
        <a:buClr>
          <a:schemeClr val="accent1"/>
        </a:buClr>
        <a:buFont typeface="Wingdings" pitchFamily="2" charset="2"/>
        <a:buChar char="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05740" algn="l" defTabSz="685800" rtl="0" eaLnBrk="1" latinLnBrk="0" hangingPunct="1">
        <a:spcBef>
          <a:spcPts val="300"/>
        </a:spcBef>
        <a:buClr>
          <a:schemeClr val="accent1"/>
        </a:buClr>
        <a:buFont typeface="Wingdings" pitchFamily="2" charset="2"/>
        <a:buChar char="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2880" userDrawn="1">
          <p15:clr>
            <a:srgbClr val="F26B43"/>
          </p15:clr>
        </p15:guide>
        <p15:guide id="2" orient="horz" pos="1296" userDrawn="1">
          <p15:clr>
            <a:srgbClr val="F26B43"/>
          </p15:clr>
        </p15:guide>
        <p15:guide id="3" orient="horz" pos="1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s5500.ccs.neu.edu/confluence/display/CSFJ/Bugs+found" TargetMode="External"/><Relationship Id="rId2" Type="http://schemas.openxmlformats.org/officeDocument/2006/relationships/hyperlink" Target="https://cs5500.ccs.neu.edu/confluence/display/CSFJ/Tests" TargetMode="Externa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s5500.ccs.neu.edu/confluence/display/CSFJ/Sprint+Backlog" TargetMode="External"/><Relationship Id="rId2" Type="http://schemas.openxmlformats.org/officeDocument/2006/relationships/hyperlink" Target="https://cs5500.ccs.neu.edu/confluence/display/CSFJ/SRS+Docu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5500.ccs.neu.edu/confluence/display/CSFJ/Scrum+Master+Pag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09_5Ko8PyE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jerks-cs5500.rhcloud.com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3899" y="3773510"/>
            <a:ext cx="2736760" cy="2095013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Powered by:</a:t>
            </a:r>
          </a:p>
          <a:p>
            <a:pPr algn="l"/>
            <a:r>
              <a:rPr lang="en-US" sz="3900" dirty="0" smtClean="0">
                <a:solidFill>
                  <a:srgbClr val="FF0000"/>
                </a:solidFill>
              </a:rPr>
              <a:t>J</a:t>
            </a:r>
            <a:r>
              <a:rPr lang="en-US" sz="2900" dirty="0" smtClean="0">
                <a:solidFill>
                  <a:srgbClr val="FF0000"/>
                </a:solidFill>
              </a:rPr>
              <a:t>oy</a:t>
            </a:r>
          </a:p>
          <a:p>
            <a:pPr algn="l"/>
            <a:r>
              <a:rPr lang="en-US" sz="2200" dirty="0" smtClean="0">
                <a:solidFill>
                  <a:srgbClr val="FF0000"/>
                </a:solidFill>
              </a:rPr>
              <a:t>e</a:t>
            </a:r>
          </a:p>
          <a:p>
            <a:pPr algn="l"/>
            <a:r>
              <a:rPr lang="en-US" sz="4000" dirty="0" smtClean="0">
                <a:solidFill>
                  <a:srgbClr val="FF0000"/>
                </a:solidFill>
              </a:rPr>
              <a:t>R</a:t>
            </a:r>
            <a:r>
              <a:rPr lang="en-US" sz="2900" dirty="0" smtClean="0">
                <a:solidFill>
                  <a:srgbClr val="FF0000"/>
                </a:solidFill>
              </a:rPr>
              <a:t>oop</a:t>
            </a:r>
          </a:p>
          <a:p>
            <a:pPr algn="l"/>
            <a:r>
              <a:rPr lang="en-US" sz="4000" dirty="0" err="1" smtClean="0">
                <a:solidFill>
                  <a:srgbClr val="FF0000"/>
                </a:solidFill>
              </a:rPr>
              <a:t>K</a:t>
            </a:r>
            <a:r>
              <a:rPr lang="en-US" sz="2900" dirty="0" err="1" smtClean="0">
                <a:solidFill>
                  <a:srgbClr val="FF0000"/>
                </a:solidFill>
              </a:rPr>
              <a:t>arthik</a:t>
            </a:r>
            <a:endParaRPr lang="en-US" sz="2900" dirty="0" smtClean="0">
              <a:solidFill>
                <a:srgbClr val="FF0000"/>
              </a:solidFill>
            </a:endParaRPr>
          </a:p>
          <a:p>
            <a:pPr algn="l"/>
            <a:r>
              <a:rPr lang="en-US" sz="4500" dirty="0" smtClean="0">
                <a:solidFill>
                  <a:srgbClr val="FF0000"/>
                </a:solidFill>
              </a:rPr>
              <a:t>S</a:t>
            </a:r>
            <a:r>
              <a:rPr lang="en-US" sz="2900" dirty="0" smtClean="0">
                <a:solidFill>
                  <a:srgbClr val="FF0000"/>
                </a:solidFill>
              </a:rPr>
              <a:t>andeep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232" y="1387737"/>
            <a:ext cx="8223160" cy="1731982"/>
          </a:xfrm>
        </p:spPr>
        <p:txBody>
          <a:bodyPr/>
          <a:lstStyle/>
          <a:p>
            <a:r>
              <a:rPr lang="en-US" sz="4800" dirty="0" smtClean="0">
                <a:solidFill>
                  <a:schemeClr val="bg2">
                    <a:lumMod val="75000"/>
                  </a:schemeClr>
                </a:solidFill>
              </a:rPr>
              <a:t>W</a:t>
            </a:r>
            <a:r>
              <a:rPr lang="en-US" sz="4800" dirty="0" smtClean="0"/>
              <a:t>hat’s </a:t>
            </a:r>
            <a:r>
              <a:rPr lang="en-US" sz="4800" dirty="0" smtClean="0">
                <a:solidFill>
                  <a:schemeClr val="bg2">
                    <a:lumMod val="75000"/>
                  </a:schemeClr>
                </a:solidFill>
              </a:rPr>
              <a:t>H</a:t>
            </a:r>
            <a:r>
              <a:rPr lang="en-US" sz="4800" dirty="0" smtClean="0"/>
              <a:t>appening </a:t>
            </a:r>
            <a:r>
              <a:rPr lang="en-US" sz="4800" dirty="0" smtClean="0">
                <a:solidFill>
                  <a:schemeClr val="bg2">
                    <a:lumMod val="75000"/>
                  </a:schemeClr>
                </a:solidFill>
              </a:rPr>
              <a:t>A</a:t>
            </a:r>
            <a:r>
              <a:rPr lang="en-US" sz="4800" dirty="0" smtClean="0"/>
              <a:t>round </a:t>
            </a:r>
            <a:r>
              <a:rPr lang="en-US" sz="4800" dirty="0" smtClean="0">
                <a:solidFill>
                  <a:schemeClr val="bg2">
                    <a:lumMod val="75000"/>
                  </a:schemeClr>
                </a:solidFill>
              </a:rPr>
              <a:t>M</a:t>
            </a:r>
            <a:r>
              <a:rPr lang="en-US" sz="4800" dirty="0" smtClean="0"/>
              <a:t>e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>
                <a:solidFill>
                  <a:schemeClr val="bg2">
                    <a:lumMod val="75000"/>
                  </a:schemeClr>
                </a:solidFill>
              </a:rPr>
              <a:t>WHAM- v 1.0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560232" y="5868523"/>
            <a:ext cx="835516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spc="225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1350" spc="225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		</a:t>
            </a:r>
            <a:r>
              <a:rPr lang="en-US" sz="1350" spc="225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© JeRKS-2015</a:t>
            </a:r>
          </a:p>
        </p:txBody>
      </p:sp>
      <p:sp>
        <p:nvSpPr>
          <p:cNvPr id="7" name="Rectangle 6"/>
          <p:cNvSpPr/>
          <p:nvPr/>
        </p:nvSpPr>
        <p:spPr>
          <a:xfrm>
            <a:off x="317370" y="364614"/>
            <a:ext cx="317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225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Northeastern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How we designed it…2</a:t>
            </a:r>
            <a:br>
              <a:rPr lang="en-US" sz="4400" dirty="0" smtClean="0"/>
            </a:br>
            <a:r>
              <a:rPr lang="en-US" sz="1600" dirty="0" smtClean="0"/>
              <a:t>Architecture </a:t>
            </a:r>
            <a:r>
              <a:rPr lang="en-US" sz="1600" dirty="0"/>
              <a:t>of project</a:t>
            </a:r>
          </a:p>
        </p:txBody>
      </p:sp>
      <p:pic>
        <p:nvPicPr>
          <p:cNvPr id="5" name="Content Placeholder 4" descr="DIAGRAMs - cs5500-fall15 jerks - Confluence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9" t="21405" r="8703" b="5206"/>
          <a:stretch/>
        </p:blipFill>
        <p:spPr>
          <a:xfrm>
            <a:off x="875763" y="2695578"/>
            <a:ext cx="7804598" cy="3975680"/>
          </a:xfrm>
        </p:spPr>
      </p:pic>
      <p:sp>
        <p:nvSpPr>
          <p:cNvPr id="7" name="Rectangle 6"/>
          <p:cNvSpPr/>
          <p:nvPr/>
        </p:nvSpPr>
        <p:spPr>
          <a:xfrm>
            <a:off x="1094717" y="2326245"/>
            <a:ext cx="146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UML Diagram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066" y="120133"/>
            <a:ext cx="317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225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Northeastern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18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How we designed it…3</a:t>
            </a:r>
            <a:br>
              <a:rPr lang="en-US" sz="4400" dirty="0" smtClean="0"/>
            </a:br>
            <a:r>
              <a:rPr lang="en-US" sz="1600" dirty="0" smtClean="0"/>
              <a:t>Architecture </a:t>
            </a:r>
            <a:r>
              <a:rPr lang="en-US" sz="1600" dirty="0"/>
              <a:t>of project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8490" y="2544563"/>
            <a:ext cx="7745505" cy="387781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Software stack used</a:t>
            </a:r>
          </a:p>
          <a:p>
            <a:pPr lvl="1"/>
            <a:r>
              <a:rPr lang="en-US" sz="2400" dirty="0" smtClean="0"/>
              <a:t>Framework: Spring </a:t>
            </a:r>
            <a:r>
              <a:rPr lang="en-US" sz="2400" dirty="0"/>
              <a:t>Web MVC</a:t>
            </a:r>
          </a:p>
          <a:p>
            <a:pPr lvl="1"/>
            <a:r>
              <a:rPr lang="en-US" sz="2400" dirty="0" smtClean="0"/>
              <a:t>IDE: Eclipse</a:t>
            </a:r>
            <a:endParaRPr lang="en-US" sz="2400" dirty="0"/>
          </a:p>
          <a:p>
            <a:pPr lvl="1"/>
            <a:r>
              <a:rPr lang="en-US" sz="2400" dirty="0"/>
              <a:t>Programing -JAVA, JS, HTML, ANGULAR, JPA</a:t>
            </a:r>
          </a:p>
          <a:p>
            <a:pPr lvl="1"/>
            <a:r>
              <a:rPr lang="en-US" sz="2400" dirty="0"/>
              <a:t>Testing - JUnit</a:t>
            </a:r>
          </a:p>
          <a:p>
            <a:pPr lvl="1"/>
            <a:r>
              <a:rPr lang="en-US" sz="2400" dirty="0" smtClean="0"/>
              <a:t>Database </a:t>
            </a:r>
            <a:r>
              <a:rPr lang="en-US" sz="2400" dirty="0"/>
              <a:t>- MySQL</a:t>
            </a:r>
          </a:p>
          <a:p>
            <a:pPr lvl="1"/>
            <a:r>
              <a:rPr lang="en-US" sz="2400" dirty="0" smtClean="0"/>
              <a:t>Continuous Integration </a:t>
            </a:r>
            <a:r>
              <a:rPr lang="en-US" sz="2400" dirty="0"/>
              <a:t>- Jenkins</a:t>
            </a:r>
          </a:p>
          <a:p>
            <a:pPr lvl="1"/>
            <a:r>
              <a:rPr lang="en-US" sz="2400" dirty="0"/>
              <a:t>Hosting - </a:t>
            </a:r>
            <a:r>
              <a:rPr lang="en-US" sz="2400" dirty="0" err="1" smtClean="0"/>
              <a:t>OpenShift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11308" y="120134"/>
            <a:ext cx="317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225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Northeastern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7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8" y="2057400"/>
            <a:ext cx="8225811" cy="463961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Lines of codes written</a:t>
            </a:r>
          </a:p>
          <a:p>
            <a:pPr lvl="1"/>
            <a:r>
              <a:rPr lang="en-US" dirty="0" smtClean="0"/>
              <a:t>~16K lines of code</a:t>
            </a:r>
            <a:endParaRPr lang="en-US" dirty="0"/>
          </a:p>
          <a:p>
            <a:r>
              <a:rPr lang="en-US" dirty="0" smtClean="0"/>
              <a:t>No of UI test cases</a:t>
            </a:r>
          </a:p>
          <a:p>
            <a:pPr lvl="1"/>
            <a:r>
              <a:rPr lang="en-US" dirty="0" smtClean="0"/>
              <a:t>UI tests cases : 196</a:t>
            </a:r>
          </a:p>
          <a:p>
            <a:pPr lvl="1"/>
            <a:r>
              <a:rPr lang="en-US" dirty="0" smtClean="0"/>
              <a:t>No of tests run : 196</a:t>
            </a:r>
          </a:p>
          <a:p>
            <a:pPr lvl="1"/>
            <a:r>
              <a:rPr lang="en-US" dirty="0" smtClean="0"/>
              <a:t>No of test passed : 186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of test failed: 10</a:t>
            </a:r>
          </a:p>
          <a:p>
            <a:r>
              <a:rPr lang="en-US" dirty="0" smtClean="0"/>
              <a:t>No of back end test cases: 98</a:t>
            </a:r>
            <a:endParaRPr lang="en-US" dirty="0"/>
          </a:p>
          <a:p>
            <a:pPr lvl="1"/>
            <a:r>
              <a:rPr lang="en-US" dirty="0" smtClean="0"/>
              <a:t>No of tests run on </a:t>
            </a:r>
            <a:r>
              <a:rPr lang="en-US" dirty="0"/>
              <a:t>J</a:t>
            </a:r>
            <a:r>
              <a:rPr lang="en-US" dirty="0" smtClean="0"/>
              <a:t>enkins: 25</a:t>
            </a:r>
          </a:p>
          <a:p>
            <a:pPr lvl="1"/>
            <a:r>
              <a:rPr lang="en-US" dirty="0" smtClean="0"/>
              <a:t>No of tests run on eclipse : 73</a:t>
            </a:r>
          </a:p>
          <a:p>
            <a:pPr lvl="1"/>
            <a:r>
              <a:rPr lang="en-US" dirty="0" smtClean="0"/>
              <a:t>No of total test passed: 94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of total test failed: 4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</a:t>
            </a:r>
            <a:r>
              <a:rPr lang="en-US" sz="3200" dirty="0" smtClean="0">
                <a:solidFill>
                  <a:srgbClr val="00B050"/>
                </a:solidFill>
              </a:rPr>
              <a:t>TOTAL TESTS : </a:t>
            </a:r>
            <a:r>
              <a:rPr lang="en-US" sz="3200" b="1" u="sng" dirty="0" smtClean="0">
                <a:solidFill>
                  <a:srgbClr val="00B050"/>
                </a:solidFill>
              </a:rPr>
              <a:t>293</a:t>
            </a:r>
            <a:r>
              <a:rPr lang="en-US" sz="3200" dirty="0" smtClean="0">
                <a:solidFill>
                  <a:srgbClr val="00B050"/>
                </a:solidFill>
              </a:rPr>
              <a:t>    TEST PASSING %: </a:t>
            </a:r>
            <a:r>
              <a:rPr lang="en-US" sz="3200" b="1" u="sng" dirty="0" smtClean="0">
                <a:solidFill>
                  <a:srgbClr val="00B050"/>
                </a:solidFill>
              </a:rPr>
              <a:t>95.22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How robust is our code</a:t>
            </a:r>
            <a:br>
              <a:rPr lang="en-US" sz="4400" dirty="0" smtClean="0"/>
            </a:br>
            <a:r>
              <a:rPr lang="en-US" sz="1600" dirty="0"/>
              <a:t>Results and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43977" y="2474821"/>
            <a:ext cx="23439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>
                <a:hlinkClick r:id="rId2"/>
              </a:rPr>
              <a:t>Link to ALL REPORTS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31475" y="4934115"/>
            <a:ext cx="276895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>
                <a:hlinkClick r:id="rId3"/>
              </a:rPr>
              <a:t>Link to BUG FOUND/FIXES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8429" y="120134"/>
            <a:ext cx="317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225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Northeastern University </a:t>
            </a:r>
            <a:endParaRPr lang="en-US" dirty="0"/>
          </a:p>
        </p:txBody>
      </p:sp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4059516366"/>
              </p:ext>
            </p:extLst>
          </p:nvPr>
        </p:nvGraphicFramePr>
        <p:xfrm>
          <a:off x="5531475" y="2844153"/>
          <a:ext cx="3535249" cy="2255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8651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000" dirty="0" smtClean="0"/>
              <a:t>No of requirements we came up with during requirement specification</a:t>
            </a:r>
          </a:p>
          <a:p>
            <a:pPr marL="0" indent="0" algn="ctr">
              <a:buNone/>
            </a:pPr>
            <a:r>
              <a:rPr lang="en-US" sz="4800" dirty="0" smtClean="0">
                <a:solidFill>
                  <a:srgbClr val="FF0000"/>
                </a:solidFill>
              </a:rPr>
              <a:t>61</a:t>
            </a:r>
          </a:p>
          <a:p>
            <a:pPr marL="0" indent="0" algn="ctr">
              <a:buNone/>
            </a:pPr>
            <a:r>
              <a:rPr lang="en-US" sz="4800" dirty="0" smtClean="0">
                <a:solidFill>
                  <a:srgbClr val="FF0000"/>
                </a:solidFill>
              </a:rPr>
              <a:t/>
            </a:r>
            <a:br>
              <a:rPr lang="en-US" sz="4800" dirty="0" smtClean="0">
                <a:solidFill>
                  <a:srgbClr val="FF0000"/>
                </a:solidFill>
              </a:rPr>
            </a:br>
            <a:r>
              <a:rPr lang="en-US" sz="2000" dirty="0"/>
              <a:t>No of requirements we </a:t>
            </a:r>
            <a:r>
              <a:rPr lang="en-US" sz="2000" dirty="0" smtClean="0"/>
              <a:t>implemented in our sprints.</a:t>
            </a:r>
            <a:endParaRPr lang="en-US" sz="2000" dirty="0"/>
          </a:p>
          <a:p>
            <a:pPr marL="0" indent="0">
              <a:buNone/>
            </a:pPr>
            <a:r>
              <a:rPr lang="en-US" sz="4800" dirty="0" smtClean="0">
                <a:solidFill>
                  <a:srgbClr val="FF0000"/>
                </a:solidFill>
              </a:rPr>
              <a:t>					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smtClean="0">
                <a:solidFill>
                  <a:srgbClr val="FF0000"/>
                </a:solidFill>
              </a:rPr>
              <a:t>52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			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Did we really satisfy our client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99248" y="5383034"/>
            <a:ext cx="324547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dirty="0"/>
              <a:t>LINK : </a:t>
            </a:r>
            <a:r>
              <a:rPr lang="en-US" sz="2400" dirty="0">
                <a:hlinkClick r:id="rId2"/>
              </a:rPr>
              <a:t>SRS </a:t>
            </a:r>
            <a:r>
              <a:rPr lang="en-US" sz="2400" dirty="0" smtClean="0">
                <a:hlinkClick r:id="rId2"/>
              </a:rPr>
              <a:t>Document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24187" y="73968"/>
            <a:ext cx="317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225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Northeastern University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65183" y="5383033"/>
            <a:ext cx="348264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dirty="0"/>
              <a:t>LINK : </a:t>
            </a:r>
            <a:r>
              <a:rPr lang="en-US" sz="2400" dirty="0" smtClean="0">
                <a:hlinkClick r:id="rId3"/>
              </a:rPr>
              <a:t>Sprint Backlog Tasks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51584" y="6036064"/>
            <a:ext cx="324547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dirty="0"/>
              <a:t>LINK : </a:t>
            </a:r>
            <a:r>
              <a:rPr lang="en-US" sz="2400" dirty="0" smtClean="0">
                <a:hlinkClick r:id="rId4"/>
              </a:rPr>
              <a:t>Sprint Pages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933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1309" y="2248349"/>
            <a:ext cx="9032692" cy="3877815"/>
          </a:xfrm>
        </p:spPr>
        <p:txBody>
          <a:bodyPr>
            <a:noAutofit/>
          </a:bodyPr>
          <a:lstStyle/>
          <a:p>
            <a:pPr lvl="0"/>
            <a:r>
              <a:rPr lang="en-US" sz="2400" dirty="0" smtClean="0"/>
              <a:t>Had a release </a:t>
            </a:r>
            <a:r>
              <a:rPr lang="en-US" sz="2400" dirty="0" smtClean="0"/>
              <a:t>!!!!!</a:t>
            </a:r>
            <a:endParaRPr lang="en-US" sz="2400" dirty="0" smtClean="0"/>
          </a:p>
          <a:p>
            <a:pPr lvl="0"/>
            <a:r>
              <a:rPr lang="en-US" sz="2400" dirty="0" smtClean="0"/>
              <a:t>Major requirements of clients </a:t>
            </a:r>
            <a:r>
              <a:rPr lang="en-US" sz="2400" dirty="0" smtClean="0"/>
              <a:t>such as </a:t>
            </a:r>
            <a:r>
              <a:rPr lang="en-US" sz="2400" dirty="0" smtClean="0"/>
              <a:t>user </a:t>
            </a:r>
            <a:r>
              <a:rPr lang="en-US" sz="2400" dirty="0" smtClean="0"/>
              <a:t>login, events on maps, user </a:t>
            </a:r>
            <a:r>
              <a:rPr lang="en-US" sz="2400" dirty="0"/>
              <a:t>preferences were </a:t>
            </a:r>
            <a:r>
              <a:rPr lang="en-US" sz="2400" dirty="0" smtClean="0"/>
              <a:t>fulfilled</a:t>
            </a:r>
            <a:endParaRPr lang="en-US" sz="2400" dirty="0" smtClean="0"/>
          </a:p>
          <a:p>
            <a:pPr lvl="0"/>
            <a:r>
              <a:rPr lang="en-US" sz="2400" dirty="0" smtClean="0"/>
              <a:t>Additional features like create user events and dislike features were added</a:t>
            </a:r>
          </a:p>
          <a:p>
            <a:pPr lvl="0"/>
            <a:r>
              <a:rPr lang="en-US" sz="2400" dirty="0" smtClean="0"/>
              <a:t>Hybrid data </a:t>
            </a:r>
            <a:r>
              <a:rPr lang="en-US" sz="2400" dirty="0" smtClean="0"/>
              <a:t>from more than 1 data sources like </a:t>
            </a:r>
            <a:r>
              <a:rPr lang="en-US" sz="2400" dirty="0" err="1" smtClean="0"/>
              <a:t>EventBrite</a:t>
            </a:r>
            <a:r>
              <a:rPr lang="en-US" sz="2400" dirty="0" smtClean="0"/>
              <a:t>, </a:t>
            </a:r>
            <a:r>
              <a:rPr lang="en-US" sz="2400" dirty="0" err="1" smtClean="0"/>
              <a:t>EventFul</a:t>
            </a:r>
            <a:r>
              <a:rPr lang="en-US" sz="2400" dirty="0" smtClean="0"/>
              <a:t> and Database Events</a:t>
            </a:r>
          </a:p>
          <a:p>
            <a:pPr lvl="0"/>
            <a:r>
              <a:rPr lang="en-US" sz="2400" dirty="0" smtClean="0"/>
              <a:t>Followed </a:t>
            </a:r>
            <a:r>
              <a:rPr lang="en-US" sz="2400" dirty="0" smtClean="0"/>
              <a:t>Agile </a:t>
            </a:r>
            <a:r>
              <a:rPr lang="en-US" sz="2400" dirty="0" smtClean="0"/>
              <a:t>incremental style </a:t>
            </a:r>
            <a:r>
              <a:rPr lang="en-US" sz="2400" dirty="0" smtClean="0"/>
              <a:t>development methodology</a:t>
            </a:r>
            <a:endParaRPr lang="en-US" sz="2400" dirty="0" smtClean="0"/>
          </a:p>
          <a:p>
            <a:pPr lvl="0"/>
            <a:r>
              <a:rPr lang="en-US" sz="2400" dirty="0" smtClean="0"/>
              <a:t>Retrospective post sprints helped in estimating status of application</a:t>
            </a:r>
          </a:p>
          <a:p>
            <a:pPr lvl="0"/>
            <a:r>
              <a:rPr lang="en-US" sz="2400" dirty="0" smtClean="0"/>
              <a:t>We </a:t>
            </a:r>
            <a:r>
              <a:rPr lang="en-US" sz="2400" dirty="0" smtClean="0"/>
              <a:t>got the </a:t>
            </a:r>
            <a:r>
              <a:rPr lang="en-US" sz="2400" dirty="0"/>
              <a:t>MAVEN project </a:t>
            </a:r>
            <a:r>
              <a:rPr lang="en-US" sz="2400" dirty="0" smtClean="0"/>
              <a:t>deployed </a:t>
            </a:r>
            <a:r>
              <a:rPr lang="en-US" sz="2400" dirty="0"/>
              <a:t>on </a:t>
            </a:r>
            <a:r>
              <a:rPr lang="en-US" sz="2400" dirty="0" err="1"/>
              <a:t>Openshift</a:t>
            </a:r>
            <a:r>
              <a:rPr lang="en-US" sz="2400" dirty="0"/>
              <a:t> 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So, what </a:t>
            </a:r>
            <a:r>
              <a:rPr lang="en-US" sz="4400" dirty="0"/>
              <a:t>went </a:t>
            </a:r>
            <a:r>
              <a:rPr lang="en-US" sz="4400" dirty="0" smtClean="0"/>
              <a:t>right…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111308" y="24660"/>
            <a:ext cx="317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225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Northeastern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0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More documented coding</a:t>
            </a:r>
          </a:p>
          <a:p>
            <a:r>
              <a:rPr lang="en-US" sz="2400" dirty="0" smtClean="0"/>
              <a:t>Knowledge transfer on technologies used</a:t>
            </a:r>
          </a:p>
          <a:p>
            <a:r>
              <a:rPr lang="en-US" sz="2400" dirty="0" smtClean="0"/>
              <a:t>More pair programming </a:t>
            </a:r>
          </a:p>
          <a:p>
            <a:r>
              <a:rPr lang="en-US" sz="2400" dirty="0" smtClean="0"/>
              <a:t>Learning curve of technical knowledge of tools used like </a:t>
            </a:r>
            <a:r>
              <a:rPr lang="en-US" sz="2400" dirty="0" err="1" smtClean="0"/>
              <a:t>Openshift</a:t>
            </a:r>
            <a:r>
              <a:rPr lang="en-US" sz="2400" dirty="0" smtClean="0"/>
              <a:t>, Spring MVC, Jenkins while working in agile environments</a:t>
            </a:r>
          </a:p>
          <a:p>
            <a:r>
              <a:rPr lang="en-US" sz="2400" dirty="0" smtClean="0"/>
              <a:t>Lack of documentation from </a:t>
            </a:r>
            <a:r>
              <a:rPr lang="en-US" sz="2400" dirty="0" err="1" smtClean="0"/>
              <a:t>Openshift</a:t>
            </a:r>
            <a:endParaRPr lang="en-US" sz="2400" dirty="0" smtClean="0"/>
          </a:p>
          <a:p>
            <a:r>
              <a:rPr lang="en-US" sz="2400" dirty="0" smtClean="0"/>
              <a:t>Using JIRA could have helped in tracking tasks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And What could have been </a:t>
            </a:r>
            <a:r>
              <a:rPr lang="en-US" sz="3600" dirty="0" smtClean="0"/>
              <a:t>better…..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11308" y="58043"/>
            <a:ext cx="317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225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Northeastern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7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248349"/>
            <a:ext cx="9298546" cy="387781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Here is a video that explains how to get started and where to find help.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How do we use your </a:t>
            </a:r>
            <a:r>
              <a:rPr lang="en-US" sz="4000" dirty="0"/>
              <a:t>application?</a:t>
            </a:r>
            <a:br>
              <a:rPr lang="en-US" sz="4000" dirty="0"/>
            </a:br>
            <a:r>
              <a:rPr lang="en-US" sz="1800" dirty="0" smtClean="0"/>
              <a:t>Operational </a:t>
            </a:r>
            <a:r>
              <a:rPr lang="en-US" sz="1800" dirty="0"/>
              <a:t>and management Manual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8043"/>
            <a:ext cx="317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225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Northeastern University </a:t>
            </a:r>
            <a:endParaRPr lang="en-US" dirty="0"/>
          </a:p>
        </p:txBody>
      </p:sp>
      <p:pic>
        <p:nvPicPr>
          <p:cNvPr id="5" name="m09_5Ko8PyE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26142" y="2874961"/>
            <a:ext cx="7080958" cy="398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2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400" dirty="0" smtClean="0">
                <a:solidFill>
                  <a:schemeClr val="accent6">
                    <a:lumMod val="75000"/>
                  </a:schemeClr>
                </a:solidFill>
              </a:rPr>
              <a:t>LIVE SITE:</a:t>
            </a:r>
          </a:p>
          <a:p>
            <a:r>
              <a:rPr lang="en-US" sz="4400" dirty="0" smtClean="0">
                <a:solidFill>
                  <a:schemeClr val="accent6">
                    <a:lumMod val="75000"/>
                  </a:schemeClr>
                </a:solidFill>
                <a:hlinkClick r:id="rId2"/>
              </a:rPr>
              <a:t>jerks-cs5500.rhcloud.com</a:t>
            </a:r>
            <a:endParaRPr lang="en-US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SHOWDOWN!!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7370" y="364614"/>
            <a:ext cx="317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225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Northeastern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5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66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MIKE ROCKS!!!</a:t>
            </a:r>
            <a:endParaRPr lang="en-US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9264" y="1063190"/>
            <a:ext cx="7754713" cy="1989104"/>
          </a:xfrm>
        </p:spPr>
        <p:txBody>
          <a:bodyPr/>
          <a:lstStyle/>
          <a:p>
            <a:r>
              <a:rPr lang="en-US" sz="4400" dirty="0" smtClean="0"/>
              <a:t>THANK YOU!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317370" y="364614"/>
            <a:ext cx="317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225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Northeastern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87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2060"/>
                                      </p:to>
                                    </p:animClr>
                                    <p:animClr clrSpc="rgb" dir="cw">
                                      <p:cBhvr>
                                        <p:cTn id="10" dur="5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2060"/>
                                      </p:to>
                                    </p:animClr>
                                    <p:set>
                                      <p:cBhvr>
                                        <p:cTn id="11" dur="5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8" y="2112135"/>
            <a:ext cx="7745505" cy="4014029"/>
          </a:xfrm>
        </p:spPr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</a:p>
          <a:p>
            <a:pPr lvl="1"/>
            <a:r>
              <a:rPr lang="en-US" dirty="0" smtClean="0"/>
              <a:t>The Problem</a:t>
            </a:r>
          </a:p>
          <a:p>
            <a:pPr lvl="1"/>
            <a:r>
              <a:rPr lang="en-US" dirty="0" smtClean="0"/>
              <a:t>The Solution</a:t>
            </a:r>
          </a:p>
          <a:p>
            <a:r>
              <a:rPr lang="en-US" dirty="0" smtClean="0"/>
              <a:t>WHAM: The application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Business impact </a:t>
            </a:r>
          </a:p>
          <a:p>
            <a:r>
              <a:rPr lang="en-US" dirty="0" smtClean="0"/>
              <a:t>Architecture of project</a:t>
            </a:r>
          </a:p>
          <a:p>
            <a:r>
              <a:rPr lang="en-US" dirty="0" smtClean="0"/>
              <a:t>Results and Tests</a:t>
            </a:r>
          </a:p>
          <a:p>
            <a:r>
              <a:rPr lang="en-US" dirty="0" smtClean="0"/>
              <a:t>What went right</a:t>
            </a:r>
          </a:p>
          <a:p>
            <a:r>
              <a:rPr lang="en-US" dirty="0" smtClean="0"/>
              <a:t>What could have been better</a:t>
            </a:r>
          </a:p>
          <a:p>
            <a:r>
              <a:rPr lang="en-US" dirty="0" smtClean="0"/>
              <a:t>Operational and management Manual</a:t>
            </a:r>
          </a:p>
          <a:p>
            <a:r>
              <a:rPr lang="en-US" dirty="0" smtClean="0"/>
              <a:t>SHOWDOWN!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459" y="772731"/>
            <a:ext cx="7756263" cy="862885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9037" y="6167072"/>
            <a:ext cx="835516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spc="225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                                                           </a:t>
            </a:r>
            <a:r>
              <a:rPr lang="en-US" sz="1350" spc="225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© JeRKS-2015</a:t>
            </a:r>
          </a:p>
        </p:txBody>
      </p:sp>
      <p:sp>
        <p:nvSpPr>
          <p:cNvPr id="5" name="Rectangle 4"/>
          <p:cNvSpPr/>
          <p:nvPr/>
        </p:nvSpPr>
        <p:spPr>
          <a:xfrm>
            <a:off x="389037" y="167289"/>
            <a:ext cx="317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225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Northeastern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3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WHAM v 1.0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9264" y="1687132"/>
            <a:ext cx="7754713" cy="1261015"/>
          </a:xfrm>
        </p:spPr>
        <p:txBody>
          <a:bodyPr/>
          <a:lstStyle/>
          <a:p>
            <a:r>
              <a:rPr lang="en-US" dirty="0" smtClean="0"/>
              <a:t>Problem Statement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7370" y="364614"/>
            <a:ext cx="317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225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Northeastern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4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56825" y="2293581"/>
            <a:ext cx="7745505" cy="3592064"/>
          </a:xfrm>
        </p:spPr>
        <p:txBody>
          <a:bodyPr>
            <a:normAutofit lnSpcReduction="10000"/>
          </a:bodyPr>
          <a:lstStyle/>
          <a:p>
            <a:r>
              <a:rPr lang="en-US" sz="2400" dirty="0" err="1" smtClean="0"/>
              <a:t>Im</a:t>
            </a:r>
            <a:r>
              <a:rPr lang="en-US" sz="2400" dirty="0" smtClean="0"/>
              <a:t> </a:t>
            </a:r>
            <a:r>
              <a:rPr lang="en-US" sz="2400" dirty="0"/>
              <a:t>bored !!! let me head out somewhere</a:t>
            </a:r>
          </a:p>
          <a:p>
            <a:r>
              <a:rPr lang="en-US" sz="2400" dirty="0" err="1" smtClean="0"/>
              <a:t>Naaah</a:t>
            </a:r>
            <a:r>
              <a:rPr lang="en-US" sz="2400" dirty="0" smtClean="0"/>
              <a:t> </a:t>
            </a:r>
            <a:r>
              <a:rPr lang="en-US" sz="2400" dirty="0"/>
              <a:t>not the usual restaurants, shopping malls and theaters</a:t>
            </a:r>
          </a:p>
          <a:p>
            <a:r>
              <a:rPr lang="en-US" sz="2400" dirty="0" smtClean="0"/>
              <a:t>How </a:t>
            </a:r>
            <a:r>
              <a:rPr lang="en-US" sz="2400" dirty="0"/>
              <a:t>about some cool events like Concerts, Farmer market, Disco party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dirty="0" smtClean="0"/>
              <a:t>Okay </a:t>
            </a:r>
            <a:r>
              <a:rPr lang="en-US" sz="2400" dirty="0"/>
              <a:t>lets go to Eventbrite and check out events... but wait, no map ... </a:t>
            </a:r>
            <a:r>
              <a:rPr lang="en-US" sz="2400" dirty="0" smtClean="0"/>
              <a:t>That’s </a:t>
            </a:r>
            <a:r>
              <a:rPr lang="en-US" sz="2400" dirty="0"/>
              <a:t>sad </a:t>
            </a:r>
            <a:r>
              <a:rPr lang="en-US" sz="2400" dirty="0" smtClean="0">
                <a:sym typeface="Wingdings" panose="05000000000000000000" pitchFamily="2" charset="2"/>
              </a:rPr>
              <a:t> </a:t>
            </a:r>
            <a:endParaRPr lang="en-US" sz="2400" dirty="0" smtClean="0"/>
          </a:p>
          <a:p>
            <a:r>
              <a:rPr lang="en-US" sz="2400" dirty="0" smtClean="0"/>
              <a:t>Can I create my own parties and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smtClean="0"/>
              <a:t>activities </a:t>
            </a:r>
            <a:r>
              <a:rPr lang="en-US" sz="2400" dirty="0" smtClean="0"/>
              <a:t>and invite my friends?</a:t>
            </a:r>
            <a:endParaRPr lang="en-US" sz="24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8490" y="356315"/>
            <a:ext cx="7756263" cy="1752600"/>
          </a:xfrm>
        </p:spPr>
        <p:txBody>
          <a:bodyPr/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Problem</a:t>
            </a:r>
          </a:p>
        </p:txBody>
      </p:sp>
      <p:sp>
        <p:nvSpPr>
          <p:cNvPr id="6" name="Rectangle 5"/>
          <p:cNvSpPr/>
          <p:nvPr/>
        </p:nvSpPr>
        <p:spPr>
          <a:xfrm>
            <a:off x="162823" y="171649"/>
            <a:ext cx="317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225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Northeastern University </a:t>
            </a:r>
            <a:endParaRPr lang="en-US" dirty="0"/>
          </a:p>
        </p:txBody>
      </p:sp>
      <p:pic>
        <p:nvPicPr>
          <p:cNvPr id="1026" name="Picture 2" descr="http://pamelaannezell.com/wp-content/uploads/sites/21/2012/06/Wondering-Wom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068" y="4855448"/>
            <a:ext cx="281668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15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presentationmagazine.com/newimages/wow-510v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87" y="2121091"/>
            <a:ext cx="5142113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3795" y="2240924"/>
            <a:ext cx="8290205" cy="4448917"/>
          </a:xfrm>
        </p:spPr>
        <p:txBody>
          <a:bodyPr>
            <a:noAutofit/>
          </a:bodyPr>
          <a:lstStyle/>
          <a:p>
            <a:r>
              <a:rPr lang="en-US" sz="3200" dirty="0" smtClean="0"/>
              <a:t>An application which </a:t>
            </a:r>
          </a:p>
          <a:p>
            <a:pPr lvl="1"/>
            <a:r>
              <a:rPr lang="en-US" sz="3200" dirty="0"/>
              <a:t>displays all the events and </a:t>
            </a:r>
            <a:endParaRPr lang="en-US" sz="3200" dirty="0" smtClean="0"/>
          </a:p>
          <a:p>
            <a:pPr marL="308610" lvl="1" indent="0">
              <a:buNone/>
            </a:pPr>
            <a:r>
              <a:rPr lang="en-US" sz="3200" dirty="0" smtClean="0"/>
              <a:t>    activities </a:t>
            </a:r>
            <a:r>
              <a:rPr lang="en-US" sz="3200" dirty="0"/>
              <a:t>around me. </a:t>
            </a:r>
          </a:p>
          <a:p>
            <a:pPr lvl="1"/>
            <a:r>
              <a:rPr lang="en-US" sz="3200" dirty="0"/>
              <a:t>guides me how to reach </a:t>
            </a:r>
            <a:r>
              <a:rPr lang="en-US" sz="3200" dirty="0" smtClean="0"/>
              <a:t>the</a:t>
            </a:r>
          </a:p>
          <a:p>
            <a:pPr marL="308610" lvl="1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</a:t>
            </a:r>
            <a:r>
              <a:rPr lang="en-US" sz="3200" dirty="0" smtClean="0"/>
              <a:t> </a:t>
            </a:r>
            <a:r>
              <a:rPr lang="en-US" sz="3200" dirty="0"/>
              <a:t>event using maps…</a:t>
            </a:r>
          </a:p>
          <a:p>
            <a:pPr lvl="1"/>
            <a:r>
              <a:rPr lang="en-US" sz="3200" dirty="0"/>
              <a:t>can give me in depth details about an </a:t>
            </a:r>
            <a:r>
              <a:rPr lang="en-US" sz="3200" dirty="0" smtClean="0"/>
              <a:t>event</a:t>
            </a:r>
          </a:p>
          <a:p>
            <a:pPr lvl="1"/>
            <a:r>
              <a:rPr lang="en-US" sz="3200" dirty="0"/>
              <a:t>c</a:t>
            </a:r>
            <a:r>
              <a:rPr lang="en-US" sz="3200" dirty="0" smtClean="0"/>
              <a:t>an allow me create my own events and activities</a:t>
            </a:r>
            <a:endParaRPr lang="en-US" sz="3200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43037" y="502275"/>
            <a:ext cx="7756263" cy="1220273"/>
          </a:xfrm>
        </p:spPr>
        <p:txBody>
          <a:bodyPr/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Solution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7066" y="69151"/>
            <a:ext cx="317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225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Northeastern University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04553" y="2862316"/>
            <a:ext cx="553791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Introducing</a:t>
            </a:r>
            <a:br>
              <a:rPr lang="en-US" sz="5400" b="1" i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5400" b="1" i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WHAM!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6694"/>
            <a:ext cx="9144000" cy="46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2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911" y="2248349"/>
            <a:ext cx="9028090" cy="3877815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WHAM is a fully responsive web application </a:t>
            </a:r>
          </a:p>
          <a:p>
            <a:r>
              <a:rPr lang="en-US" sz="2400" dirty="0" smtClean="0"/>
              <a:t>Allows users to </a:t>
            </a:r>
            <a:r>
              <a:rPr lang="en-US" sz="2400" dirty="0" smtClean="0"/>
              <a:t>register and login with </a:t>
            </a:r>
            <a:r>
              <a:rPr lang="en-US" sz="2400" dirty="0" smtClean="0"/>
              <a:t>our app to save profile and preferences</a:t>
            </a:r>
          </a:p>
          <a:p>
            <a:r>
              <a:rPr lang="en-US" sz="2400" dirty="0"/>
              <a:t>Users can use the WHAM application to explore events around </a:t>
            </a:r>
            <a:r>
              <a:rPr lang="en-US" sz="2400" dirty="0" smtClean="0"/>
              <a:t>them</a:t>
            </a:r>
            <a:endParaRPr lang="en-US" sz="2400" dirty="0" smtClean="0"/>
          </a:p>
          <a:p>
            <a:r>
              <a:rPr lang="en-US" sz="2400" dirty="0" smtClean="0"/>
              <a:t>Maps integration to display the accurate location of </a:t>
            </a:r>
            <a:r>
              <a:rPr lang="en-US" sz="2400" dirty="0" smtClean="0"/>
              <a:t>an </a:t>
            </a:r>
            <a:r>
              <a:rPr lang="en-US" sz="2400" dirty="0" smtClean="0"/>
              <a:t>event</a:t>
            </a:r>
          </a:p>
          <a:p>
            <a:r>
              <a:rPr lang="en-US" sz="2400" dirty="0" smtClean="0"/>
              <a:t>Not just that, it gives </a:t>
            </a:r>
            <a:r>
              <a:rPr lang="en-US" sz="2400" dirty="0" smtClean="0"/>
              <a:t>direction, ETA and distance </a:t>
            </a:r>
            <a:r>
              <a:rPr lang="en-US" sz="2400" dirty="0" smtClean="0"/>
              <a:t>from current location to event </a:t>
            </a:r>
            <a:r>
              <a:rPr lang="en-US" sz="2400" dirty="0" smtClean="0"/>
              <a:t>venue</a:t>
            </a:r>
            <a:endParaRPr lang="en-US" sz="2400" dirty="0" smtClean="0"/>
          </a:p>
          <a:p>
            <a:r>
              <a:rPr lang="en-US" sz="2400" dirty="0" smtClean="0"/>
              <a:t>WHAM allows to filter events based on their own areas of </a:t>
            </a:r>
            <a:r>
              <a:rPr lang="en-US" sz="2400" dirty="0" smtClean="0"/>
              <a:t>interest</a:t>
            </a:r>
            <a:endParaRPr lang="en-US" sz="24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Feature List -1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115911" y="120134"/>
            <a:ext cx="317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225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Northeastern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3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911" y="2248349"/>
            <a:ext cx="9028090" cy="387781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400" dirty="0" smtClean="0"/>
              <a:t>WHAM allows its registered users to create their own events </a:t>
            </a:r>
          </a:p>
          <a:p>
            <a:r>
              <a:rPr lang="en-US" sz="2400" dirty="0" smtClean="0"/>
              <a:t>Search based on various filters like Event name, Address, Price, Category etc.</a:t>
            </a:r>
            <a:endParaRPr lang="en-US" sz="2400" dirty="0"/>
          </a:p>
          <a:p>
            <a:r>
              <a:rPr lang="en-US" sz="2400" dirty="0" smtClean="0"/>
              <a:t>User can DISLIKE a particular event which they are not interested in.</a:t>
            </a:r>
          </a:p>
          <a:p>
            <a:r>
              <a:rPr lang="en-US" sz="2400" dirty="0" smtClean="0"/>
              <a:t>User also can summarize the events visited by them in the history page.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Feature List -2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115911" y="120134"/>
            <a:ext cx="317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225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Northeastern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16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Providing </a:t>
            </a:r>
            <a:r>
              <a:rPr lang="en-US" sz="2800" dirty="0"/>
              <a:t>platform for smaller enterprises.</a:t>
            </a:r>
          </a:p>
          <a:p>
            <a:r>
              <a:rPr lang="en-US" sz="2800" dirty="0" smtClean="0"/>
              <a:t>Display </a:t>
            </a:r>
            <a:r>
              <a:rPr lang="en-US" sz="2800" dirty="0"/>
              <a:t>advertisements for users. Only registered users can escape from ads menace.</a:t>
            </a:r>
          </a:p>
          <a:p>
            <a:r>
              <a:rPr lang="en-US" sz="2800" dirty="0" smtClean="0"/>
              <a:t>Generate revenue from endorsement links and click through to other sites.</a:t>
            </a:r>
          </a:p>
          <a:p>
            <a:r>
              <a:rPr lang="en-US" sz="2800" dirty="0" smtClean="0"/>
              <a:t> $$$$ from </a:t>
            </a:r>
            <a:r>
              <a:rPr lang="en-US" sz="2800" dirty="0"/>
              <a:t>paid events created in WHAM</a:t>
            </a:r>
            <a:r>
              <a:rPr lang="en-US" sz="2800" dirty="0" smtClean="0"/>
              <a:t>.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8490" y="304800"/>
            <a:ext cx="7756263" cy="1382332"/>
          </a:xfrm>
        </p:spPr>
        <p:txBody>
          <a:bodyPr/>
          <a:lstStyle/>
          <a:p>
            <a:r>
              <a:rPr lang="en-US" sz="4400" dirty="0" smtClean="0"/>
              <a:t>Why do we care?</a:t>
            </a:r>
            <a:br>
              <a:rPr lang="en-US" sz="4400" dirty="0" smtClean="0"/>
            </a:br>
            <a:r>
              <a:rPr lang="en-US" sz="1800" dirty="0" smtClean="0"/>
              <a:t>Business </a:t>
            </a:r>
            <a:r>
              <a:rPr lang="en-US" sz="1800" dirty="0" smtClean="0"/>
              <a:t>Impact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124187" y="120134"/>
            <a:ext cx="317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225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Northeastern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2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IAGRAMs - cs5500-fall15 jerks - Confluence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23" t="20795" r="1594" b="4624"/>
          <a:stretch/>
        </p:blipFill>
        <p:spPr>
          <a:xfrm>
            <a:off x="688490" y="2820473"/>
            <a:ext cx="8185054" cy="38763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How we designed it…1</a:t>
            </a:r>
            <a:br>
              <a:rPr lang="en-US" sz="4400" dirty="0" smtClean="0"/>
            </a:br>
            <a:r>
              <a:rPr lang="en-US" sz="1600" dirty="0" smtClean="0"/>
              <a:t>Architecture </a:t>
            </a:r>
            <a:r>
              <a:rPr lang="en-US" sz="1600" dirty="0"/>
              <a:t>of project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871942" y="2254270"/>
            <a:ext cx="1135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Overview: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2823" y="120134"/>
            <a:ext cx="317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225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Northeastern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for project post-mortem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for project post-mortem" id="{42F01CCD-FDAC-4DB9-99AB-456DC36F8B8C}" vid="{1808E04F-CF50-4371-A088-91C77318EA90}"/>
    </a:ext>
  </a:extLst>
</a:theme>
</file>

<file path=ppt/theme/theme2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32B37FA-28CB-46C6-A9E3-5E4526C1B1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718</Words>
  <Application>Microsoft Office PowerPoint</Application>
  <PresentationFormat>On-screen Show (4:3)</PresentationFormat>
  <Paragraphs>140</Paragraphs>
  <Slides>18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</vt:lpstr>
      <vt:lpstr>Wingdings</vt:lpstr>
      <vt:lpstr>Presentation for project post-mortem</vt:lpstr>
      <vt:lpstr>What’s Happening Around Me WHAM- v 1.0</vt:lpstr>
      <vt:lpstr>Agenda</vt:lpstr>
      <vt:lpstr>Problem Statement </vt:lpstr>
      <vt:lpstr>The Problem</vt:lpstr>
      <vt:lpstr>The Solution</vt:lpstr>
      <vt:lpstr>Feature List -1</vt:lpstr>
      <vt:lpstr>Feature List -2</vt:lpstr>
      <vt:lpstr>Why do we care? Business Impact</vt:lpstr>
      <vt:lpstr>How we designed it…1 Architecture of project</vt:lpstr>
      <vt:lpstr>How we designed it…2 Architecture of project</vt:lpstr>
      <vt:lpstr>How we designed it…3 Architecture of project</vt:lpstr>
      <vt:lpstr>How robust is our code Results and Tests</vt:lpstr>
      <vt:lpstr>Did we really satisfy our client</vt:lpstr>
      <vt:lpstr>So, what went right…</vt:lpstr>
      <vt:lpstr>And What could have been better…..</vt:lpstr>
      <vt:lpstr>How do we use your application? Operational and management Manual</vt:lpstr>
      <vt:lpstr>SHOWDOWN!!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2015-12-08T22:13:13Z</dcterms:created>
  <dcterms:modified xsi:type="dcterms:W3CDTF">2015-12-09T21:56:16Z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TC034605419991</vt:lpwstr>
  </property>
</Properties>
</file>