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9" r:id="rId5"/>
    <p:sldId id="257"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9320" y="554699"/>
            <a:ext cx="10067058" cy="1688920"/>
          </a:xfrm>
        </p:spPr>
        <p:txBody>
          <a:bodyPr>
            <a:normAutofit fontScale="90000"/>
          </a:bodyPr>
          <a:lstStyle/>
          <a:p>
            <a:pPr algn="l"/>
            <a:r>
              <a:rPr lang="en-US" sz="8000" b="1" u="sng">
                <a:latin typeface="Calibri Light"/>
                <a:cs typeface="Calibri Light"/>
              </a:rPr>
              <a:t>WIRE LESS NOTICE BOARD</a:t>
            </a:r>
          </a:p>
        </p:txBody>
      </p:sp>
      <p:sp>
        <p:nvSpPr>
          <p:cNvPr id="3" name="Subtitle 2"/>
          <p:cNvSpPr>
            <a:spLocks noGrp="1"/>
          </p:cNvSpPr>
          <p:nvPr>
            <p:ph type="subTitle" idx="1"/>
          </p:nvPr>
        </p:nvSpPr>
        <p:spPr>
          <a:xfrm>
            <a:off x="9015686" y="4262016"/>
            <a:ext cx="2530692" cy="2571541"/>
          </a:xfrm>
        </p:spPr>
        <p:txBody>
          <a:bodyPr anchor="t">
            <a:normAutofit lnSpcReduction="10000"/>
          </a:bodyPr>
          <a:lstStyle/>
          <a:p>
            <a:pPr algn="l"/>
            <a:r>
              <a:rPr lang="en-US" sz="3200" err="1">
                <a:latin typeface="Calibri Light"/>
                <a:cs typeface="Calibri"/>
              </a:rPr>
              <a:t>Ch.Karthik</a:t>
            </a:r>
            <a:endParaRPr lang="en-US" sz="3200">
              <a:latin typeface="Calibri Light"/>
              <a:cs typeface="Calibri"/>
            </a:endParaRPr>
          </a:p>
          <a:p>
            <a:pPr algn="l"/>
            <a:r>
              <a:rPr lang="en-US" sz="3200" err="1">
                <a:latin typeface="Calibri Light"/>
                <a:cs typeface="Calibri"/>
              </a:rPr>
              <a:t>Ch.Vaishnavi</a:t>
            </a:r>
            <a:endParaRPr lang="en-US" sz="3200">
              <a:latin typeface="Calibri Light"/>
              <a:cs typeface="Calibri"/>
            </a:endParaRPr>
          </a:p>
          <a:p>
            <a:pPr algn="l"/>
            <a:r>
              <a:rPr lang="en-US" sz="3200" err="1">
                <a:latin typeface="Calibri Light"/>
                <a:cs typeface="Calibri"/>
              </a:rPr>
              <a:t>Ch.Navya</a:t>
            </a:r>
            <a:endParaRPr lang="en-US" sz="3200">
              <a:latin typeface="Calibri Light"/>
              <a:cs typeface="Calibri"/>
            </a:endParaRPr>
          </a:p>
          <a:p>
            <a:pPr algn="l"/>
            <a:r>
              <a:rPr lang="en-US" sz="3200" err="1">
                <a:latin typeface="Calibri Light"/>
                <a:cs typeface="Calibri"/>
              </a:rPr>
              <a:t>Ch.Sai</a:t>
            </a:r>
            <a:endParaRPr lang="en-US" sz="3200">
              <a:latin typeface="Calibri Light"/>
              <a:cs typeface="Calibri"/>
            </a:endParaRPr>
          </a:p>
          <a:p>
            <a:pPr algn="l"/>
            <a:r>
              <a:rPr lang="en-US" sz="3200" err="1">
                <a:latin typeface="Calibri Light"/>
                <a:cs typeface="Calibri"/>
              </a:rPr>
              <a:t>Ch.Naveen</a:t>
            </a:r>
            <a:endParaRPr lang="en-US" sz="3200">
              <a:latin typeface="Calibri Light"/>
              <a:cs typeface="Calibri"/>
            </a:endParaRPr>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3"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a:latin typeface="Calibri"/>
                <a:cs typeface="Calibri Light"/>
              </a:rPr>
              <a:t>Purpose of notice board:</a:t>
            </a:r>
            <a:endParaRPr lang="en-US" sz="3200" u="sng">
              <a:latin typeface="Calibri"/>
              <a:cs typeface="Calibri Light"/>
            </a:endParaRPr>
          </a:p>
        </p:txBody>
      </p:sp>
      <p:sp>
        <p:nvSpPr>
          <p:cNvPr id="3" name="Subtitle 2"/>
          <p:cNvSpPr>
            <a:spLocks noGrp="1"/>
          </p:cNvSpPr>
          <p:nvPr>
            <p:ph idx="1"/>
          </p:nvPr>
        </p:nvSpPr>
        <p:spPr/>
        <p:txBody>
          <a:bodyPr anchor="t">
            <a:normAutofit/>
          </a:bodyPr>
          <a:lstStyle/>
          <a:p>
            <a:pPr marL="0" indent="0">
              <a:buNone/>
            </a:pPr>
            <a:r>
              <a:rPr lang="en-US" sz="3200">
                <a:ea typeface="+mn-lt"/>
                <a:cs typeface="+mn-lt"/>
              </a:rPr>
              <a:t>Now a days conveying messages at large using notice boards are widely used ones ranging from schools to organizations. We know the significance of notice boards in public areas like bus stands, railway stations, airports, and banks, etc. But day to day changing these boards is a very difficult task and a waste of </a:t>
            </a:r>
            <a:r>
              <a:rPr lang="en-US" sz="3200" err="1">
                <a:ea typeface="+mn-lt"/>
                <a:cs typeface="+mn-lt"/>
              </a:rPr>
              <a:t>time.This</a:t>
            </a:r>
            <a:r>
              <a:rPr lang="en-US" sz="3200">
                <a:ea typeface="+mn-lt"/>
                <a:cs typeface="+mn-lt"/>
              </a:rPr>
              <a:t> notice board displays the information on LCD display whatever you send from the mobile.</a:t>
            </a:r>
            <a:endParaRPr lang="en-US"/>
          </a:p>
        </p:txBody>
      </p:sp>
    </p:spTree>
    <p:extLst>
      <p:ext uri="{BB962C8B-B14F-4D97-AF65-F5344CB8AC3E}">
        <p14:creationId xmlns:p14="http://schemas.microsoft.com/office/powerpoint/2010/main" val="296705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411091EE-CC4C-9E82-99D5-A7920C736066}"/>
              </a:ext>
            </a:extLst>
          </p:cNvPr>
          <p:cNvPicPr>
            <a:picLocks noChangeAspect="1"/>
          </p:cNvPicPr>
          <p:nvPr/>
        </p:nvPicPr>
        <p:blipFill rotWithShape="1">
          <a:blip r:embed="rId2"/>
          <a:srcRect t="4864" b="4269"/>
          <a:stretch/>
        </p:blipFill>
        <p:spPr>
          <a:xfrm>
            <a:off x="457200" y="457200"/>
            <a:ext cx="11277600" cy="5943600"/>
          </a:xfrm>
          <a:prstGeom prst="rect">
            <a:avLst/>
          </a:prstGeom>
        </p:spPr>
      </p:pic>
    </p:spTree>
    <p:extLst>
      <p:ext uri="{BB962C8B-B14F-4D97-AF65-F5344CB8AC3E}">
        <p14:creationId xmlns:p14="http://schemas.microsoft.com/office/powerpoint/2010/main" val="187593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1168167"/>
            <a:ext cx="5260608" cy="2950304"/>
          </a:xfrm>
        </p:spPr>
        <p:txBody>
          <a:bodyPr>
            <a:normAutofit/>
          </a:bodyPr>
          <a:lstStyle/>
          <a:p>
            <a:r>
              <a:rPr lang="en-US" b="1" u="sng">
                <a:cs typeface="Calibri Light"/>
              </a:rPr>
              <a:t>Ardunio</a:t>
            </a:r>
            <a:r>
              <a:rPr lang="en-US">
                <a:cs typeface="Calibri Light"/>
              </a:rPr>
              <a:t>:</a:t>
            </a:r>
          </a:p>
        </p:txBody>
      </p:sp>
      <p:sp>
        <p:nvSpPr>
          <p:cNvPr id="3" name="Subtitle 2"/>
          <p:cNvSpPr>
            <a:spLocks noGrp="1"/>
          </p:cNvSpPr>
          <p:nvPr>
            <p:ph idx="1"/>
          </p:nvPr>
        </p:nvSpPr>
        <p:spPr>
          <a:xfrm>
            <a:off x="113371" y="809298"/>
            <a:ext cx="5344450" cy="5367665"/>
          </a:xfrm>
        </p:spPr>
        <p:txBody>
          <a:bodyPr vert="horz" lIns="91440" tIns="45720" rIns="91440" bIns="45720" rtlCol="0" anchor="t">
            <a:noAutofit/>
          </a:bodyPr>
          <a:lstStyle/>
          <a:p>
            <a:pPr marL="0" indent="0">
              <a:buNone/>
            </a:pPr>
            <a:r>
              <a:rPr lang="en-US" sz="3200">
                <a:ea typeface="+mn-lt"/>
                <a:cs typeface="+mn-lt"/>
              </a:rPr>
              <a:t>Arduino is a prototype platform (open-source) based on easy-to-use hardware and software. It consists of a circuit board, which can be programmed (referred to as a microcontroller) and a ready-made software called Arduino IDE (Integrated Development Environment), which is used to write and upload the computer code to the physical board.</a:t>
            </a:r>
            <a:endParaRPr lang="en-US" sz="3200">
              <a:cs typeface="Calibri"/>
            </a:endParaRPr>
          </a:p>
        </p:txBody>
      </p:sp>
      <p:pic>
        <p:nvPicPr>
          <p:cNvPr id="4" name="Picture 4" descr="A picture containing electronics, circuit&#10;&#10;Description automatically generated">
            <a:extLst>
              <a:ext uri="{FF2B5EF4-FFF2-40B4-BE49-F238E27FC236}">
                <a16:creationId xmlns:a16="http://schemas.microsoft.com/office/drawing/2014/main" id="{786E258C-195C-BDA4-10D8-17358FFB4F33}"/>
              </a:ext>
            </a:extLst>
          </p:cNvPr>
          <p:cNvPicPr>
            <a:picLocks noChangeAspect="1"/>
          </p:cNvPicPr>
          <p:nvPr/>
        </p:nvPicPr>
        <p:blipFill rotWithShape="1">
          <a:blip r:embed="rId2"/>
          <a:srcRect l="6712" r="634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8510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61D3-0DAB-93C2-ADD0-A8BCFEDF721D}"/>
              </a:ext>
            </a:extLst>
          </p:cNvPr>
          <p:cNvSpPr>
            <a:spLocks noGrp="1"/>
          </p:cNvSpPr>
          <p:nvPr>
            <p:ph type="title"/>
          </p:nvPr>
        </p:nvSpPr>
        <p:spPr>
          <a:xfrm>
            <a:off x="131957" y="39881"/>
            <a:ext cx="11351941" cy="1622928"/>
          </a:xfrm>
        </p:spPr>
        <p:txBody>
          <a:bodyPr/>
          <a:lstStyle/>
          <a:p>
            <a:r>
              <a:rPr lang="en-US" b="1" u="sng">
                <a:cs typeface="Calibri Light"/>
              </a:rPr>
              <a:t>Bluetooth module:</a:t>
            </a:r>
          </a:p>
        </p:txBody>
      </p:sp>
      <p:sp>
        <p:nvSpPr>
          <p:cNvPr id="3" name="Content Placeholder 2">
            <a:extLst>
              <a:ext uri="{FF2B5EF4-FFF2-40B4-BE49-F238E27FC236}">
                <a16:creationId xmlns:a16="http://schemas.microsoft.com/office/drawing/2014/main" id="{54A47D7A-53BA-5AAA-DAB7-AC11650923CA}"/>
              </a:ext>
            </a:extLst>
          </p:cNvPr>
          <p:cNvSpPr>
            <a:spLocks noGrp="1"/>
          </p:cNvSpPr>
          <p:nvPr>
            <p:ph idx="1"/>
          </p:nvPr>
        </p:nvSpPr>
        <p:spPr>
          <a:xfrm>
            <a:off x="66907" y="1426040"/>
            <a:ext cx="8099503" cy="4351338"/>
          </a:xfrm>
        </p:spPr>
        <p:txBody>
          <a:bodyPr vert="horz" lIns="91440" tIns="45720" rIns="91440" bIns="45720" rtlCol="0" anchor="t">
            <a:normAutofit/>
          </a:bodyPr>
          <a:lstStyle/>
          <a:p>
            <a:r>
              <a:rPr lang="en-US">
                <a:ea typeface="+mn-lt"/>
                <a:cs typeface="+mn-lt"/>
              </a:rPr>
              <a:t>It is used for many applications like wireless headset, game controllers, wireless mouse, wireless keyboard and many more consumer applications. </a:t>
            </a:r>
          </a:p>
          <a:p>
            <a:r>
              <a:rPr lang="en-US">
                <a:ea typeface="+mn-lt"/>
                <a:cs typeface="+mn-lt"/>
              </a:rPr>
              <a:t> It has range up to &lt;100m which depends upon transmitter and receiver, atmosphere, geographic &amp; urban conditions. </a:t>
            </a:r>
            <a:endParaRPr lang="en-US" err="1">
              <a:ea typeface="+mn-lt"/>
              <a:cs typeface="+mn-lt"/>
            </a:endParaRPr>
          </a:p>
          <a:p>
            <a:r>
              <a:rPr lang="en-US">
                <a:ea typeface="+mn-lt"/>
                <a:cs typeface="+mn-lt"/>
              </a:rPr>
              <a:t> It is IEEE 802.15.1 standardized protocol, through which one can build wireless Personal Area Network (PAN). It uses frequency-hopping spread spectrum (FHSS) radio technology to send data over air.</a:t>
            </a:r>
            <a:endParaRPr lang="en-US">
              <a:cs typeface="Calibri"/>
            </a:endParaRPr>
          </a:p>
        </p:txBody>
      </p:sp>
      <p:pic>
        <p:nvPicPr>
          <p:cNvPr id="4" name="Picture 4">
            <a:extLst>
              <a:ext uri="{FF2B5EF4-FFF2-40B4-BE49-F238E27FC236}">
                <a16:creationId xmlns:a16="http://schemas.microsoft.com/office/drawing/2014/main" id="{D39BB012-AAAF-6AAF-1C8B-9963D8B3AEE2}"/>
              </a:ext>
            </a:extLst>
          </p:cNvPr>
          <p:cNvPicPr>
            <a:picLocks noChangeAspect="1"/>
          </p:cNvPicPr>
          <p:nvPr/>
        </p:nvPicPr>
        <p:blipFill>
          <a:blip r:embed="rId2"/>
          <a:stretch>
            <a:fillRect/>
          </a:stretch>
        </p:blipFill>
        <p:spPr>
          <a:xfrm>
            <a:off x="8171985" y="1927302"/>
            <a:ext cx="3087029" cy="3068443"/>
          </a:xfrm>
          <a:prstGeom prst="rect">
            <a:avLst/>
          </a:prstGeom>
        </p:spPr>
      </p:pic>
    </p:spTree>
    <p:extLst>
      <p:ext uri="{BB962C8B-B14F-4D97-AF65-F5344CB8AC3E}">
        <p14:creationId xmlns:p14="http://schemas.microsoft.com/office/powerpoint/2010/main" val="41574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15B06-0851-1CA2-62B7-32D649EC6897}"/>
              </a:ext>
            </a:extLst>
          </p:cNvPr>
          <p:cNvSpPr>
            <a:spLocks noGrp="1"/>
          </p:cNvSpPr>
          <p:nvPr>
            <p:ph type="title"/>
          </p:nvPr>
        </p:nvSpPr>
        <p:spPr>
          <a:xfrm>
            <a:off x="327934" y="-343613"/>
            <a:ext cx="4959603" cy="1642969"/>
          </a:xfrm>
        </p:spPr>
        <p:txBody>
          <a:bodyPr anchor="b">
            <a:normAutofit/>
          </a:bodyPr>
          <a:lstStyle/>
          <a:p>
            <a:r>
              <a:rPr lang="en-US" sz="4000" b="1" u="sng">
                <a:cs typeface="Calibri Light"/>
              </a:rPr>
              <a:t>LCD Display:</a:t>
            </a:r>
          </a:p>
        </p:txBody>
      </p:sp>
      <p:sp>
        <p:nvSpPr>
          <p:cNvPr id="3" name="Content Placeholder 2">
            <a:extLst>
              <a:ext uri="{FF2B5EF4-FFF2-40B4-BE49-F238E27FC236}">
                <a16:creationId xmlns:a16="http://schemas.microsoft.com/office/drawing/2014/main" id="{7EFC6235-AB74-89F8-DFDB-838DB689CA46}"/>
              </a:ext>
            </a:extLst>
          </p:cNvPr>
          <p:cNvSpPr>
            <a:spLocks noGrp="1"/>
          </p:cNvSpPr>
          <p:nvPr>
            <p:ph idx="1"/>
          </p:nvPr>
        </p:nvSpPr>
        <p:spPr>
          <a:xfrm>
            <a:off x="200933" y="1712164"/>
            <a:ext cx="6099506" cy="2667643"/>
          </a:xfrm>
        </p:spPr>
        <p:txBody>
          <a:bodyPr vert="horz" lIns="91440" tIns="45720" rIns="91440" bIns="45720" rtlCol="0" anchor="t">
            <a:noAutofit/>
          </a:bodyPr>
          <a:lstStyle/>
          <a:p>
            <a:r>
              <a:rPr lang="en-US">
                <a:ea typeface="+mn-lt"/>
                <a:cs typeface="+mn-lt"/>
              </a:rPr>
              <a:t>LCD (Liquid Crystal Display) is a type of flat panel display which uses liquid crystals in its primary form of operation.</a:t>
            </a:r>
          </a:p>
          <a:p>
            <a:r>
              <a:rPr lang="en-US">
                <a:ea typeface="+mn-lt"/>
                <a:cs typeface="+mn-lt"/>
              </a:rPr>
              <a:t>LEDs have a large and varying set of use cases for consumers and businesses, as they can be commonly found in smartphones, televisions, computer monitors and instrument panels.</a:t>
            </a:r>
            <a:endParaRPr lang="en-US">
              <a:cs typeface="Calibri"/>
            </a:endParaRPr>
          </a:p>
        </p:txBody>
      </p:sp>
      <p:pic>
        <p:nvPicPr>
          <p:cNvPr id="4" name="Picture 4">
            <a:extLst>
              <a:ext uri="{FF2B5EF4-FFF2-40B4-BE49-F238E27FC236}">
                <a16:creationId xmlns:a16="http://schemas.microsoft.com/office/drawing/2014/main" id="{B83FF372-0DE3-A539-A693-32B71C29D950}"/>
              </a:ext>
            </a:extLst>
          </p:cNvPr>
          <p:cNvPicPr>
            <a:picLocks noChangeAspect="1"/>
          </p:cNvPicPr>
          <p:nvPr/>
        </p:nvPicPr>
        <p:blipFill>
          <a:blip r:embed="rId2"/>
          <a:stretch>
            <a:fillRect/>
          </a:stretch>
        </p:blipFill>
        <p:spPr>
          <a:xfrm>
            <a:off x="6512442" y="1304245"/>
            <a:ext cx="5201023" cy="3835753"/>
          </a:xfrm>
          <a:prstGeom prst="rect">
            <a:avLst/>
          </a:pr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E3CC8D-68A3-9675-AA33-E6C2443CE627}"/>
              </a:ext>
            </a:extLst>
          </p:cNvPr>
          <p:cNvSpPr txBox="1"/>
          <p:nvPr/>
        </p:nvSpPr>
        <p:spPr>
          <a:xfrm>
            <a:off x="914400" y="41668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26233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A66D0-9B1E-B396-AD53-7462D108D2DA}"/>
              </a:ext>
            </a:extLst>
          </p:cNvPr>
          <p:cNvSpPr>
            <a:spLocks noGrp="1"/>
          </p:cNvSpPr>
          <p:nvPr>
            <p:ph type="title"/>
          </p:nvPr>
        </p:nvSpPr>
        <p:spPr>
          <a:xfrm>
            <a:off x="643467" y="321734"/>
            <a:ext cx="4970877" cy="1135737"/>
          </a:xfrm>
        </p:spPr>
        <p:txBody>
          <a:bodyPr>
            <a:normAutofit/>
          </a:bodyPr>
          <a:lstStyle/>
          <a:p>
            <a:r>
              <a:rPr lang="en-US" sz="4000" b="1" u="sng">
                <a:cs typeface="Calibri Light"/>
              </a:rPr>
              <a:t>Circuit diagram:</a:t>
            </a:r>
          </a:p>
        </p:txBody>
      </p:sp>
      <p:sp>
        <p:nvSpPr>
          <p:cNvPr id="8" name="Content Placeholder 7">
            <a:extLst>
              <a:ext uri="{FF2B5EF4-FFF2-40B4-BE49-F238E27FC236}">
                <a16:creationId xmlns:a16="http://schemas.microsoft.com/office/drawing/2014/main" id="{4607D40A-1234-88A9-9B4C-FE36A6B33D57}"/>
              </a:ext>
            </a:extLst>
          </p:cNvPr>
          <p:cNvSpPr>
            <a:spLocks noGrp="1"/>
          </p:cNvSpPr>
          <p:nvPr>
            <p:ph idx="1"/>
          </p:nvPr>
        </p:nvSpPr>
        <p:spPr>
          <a:xfrm>
            <a:off x="643468" y="1782981"/>
            <a:ext cx="4970877" cy="4393982"/>
          </a:xfrm>
        </p:spPr>
        <p:txBody>
          <a:bodyPr vert="horz" lIns="91440" tIns="45720" rIns="91440" bIns="45720" rtlCol="0" anchor="t">
            <a:normAutofit/>
          </a:bodyPr>
          <a:lstStyle/>
          <a:p>
            <a:r>
              <a:rPr lang="en-US" sz="3200">
                <a:cs typeface="Calibri"/>
              </a:rPr>
              <a:t>We connected both </a:t>
            </a:r>
            <a:r>
              <a:rPr lang="en-US" sz="3200" err="1">
                <a:cs typeface="Calibri"/>
              </a:rPr>
              <a:t>ardunio</a:t>
            </a:r>
            <a:r>
              <a:rPr lang="en-US" sz="3200">
                <a:cs typeface="Calibri"/>
              </a:rPr>
              <a:t>, breadboard, </a:t>
            </a:r>
            <a:r>
              <a:rPr lang="en-US" sz="3200" err="1">
                <a:cs typeface="Calibri"/>
              </a:rPr>
              <a:t>ardunio,bluetooth</a:t>
            </a:r>
            <a:r>
              <a:rPr lang="en-US" sz="3200">
                <a:cs typeface="Calibri"/>
              </a:rPr>
              <a:t> module and LCD display through the jumper wires.</a:t>
            </a:r>
          </a:p>
        </p:txBody>
      </p:sp>
      <p:sp>
        <p:nvSpPr>
          <p:cNvPr id="35"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FC2FCD2-0150-9187-08E8-2C0BA0DF8686}"/>
              </a:ext>
            </a:extLst>
          </p:cNvPr>
          <p:cNvPicPr>
            <a:picLocks noChangeAspect="1"/>
          </p:cNvPicPr>
          <p:nvPr/>
        </p:nvPicPr>
        <p:blipFill rotWithShape="1">
          <a:blip r:embed="rId2"/>
          <a:srcRect t="12414" r="-2" b="11612"/>
          <a:stretch/>
        </p:blipFill>
        <p:spPr>
          <a:xfrm>
            <a:off x="7294508" y="713127"/>
            <a:ext cx="3217329" cy="5431745"/>
          </a:xfrm>
          <a:prstGeom prst="rect">
            <a:avLst/>
          </a:prstGeom>
        </p:spPr>
      </p:pic>
      <p:grpSp>
        <p:nvGrpSpPr>
          <p:cNvPr id="37" name="Group 29">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1" name="Isosceles Triangle 30">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31937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WIRE LESS NOTICE BOARD</vt:lpstr>
      <vt:lpstr>Purpose of notice board:</vt:lpstr>
      <vt:lpstr>PowerPoint Presentation</vt:lpstr>
      <vt:lpstr>Ardunio:</vt:lpstr>
      <vt:lpstr>Bluetooth module:</vt:lpstr>
      <vt:lpstr>LCD Display:</vt:lpstr>
      <vt:lpstr>Circuit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karthik chavali</cp:lastModifiedBy>
  <cp:revision>2</cp:revision>
  <dcterms:created xsi:type="dcterms:W3CDTF">2013-07-15T20:26:40Z</dcterms:created>
  <dcterms:modified xsi:type="dcterms:W3CDTF">2022-05-18T12:16:01Z</dcterms:modified>
</cp:coreProperties>
</file>