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82" r:id="rId2"/>
    <p:sldId id="283" r:id="rId3"/>
    <p:sldId id="333" r:id="rId4"/>
    <p:sldId id="365" r:id="rId5"/>
    <p:sldId id="382" r:id="rId6"/>
    <p:sldId id="383" r:id="rId7"/>
    <p:sldId id="366" r:id="rId8"/>
    <p:sldId id="384" r:id="rId9"/>
    <p:sldId id="385" r:id="rId10"/>
    <p:sldId id="373" r:id="rId11"/>
    <p:sldId id="386" r:id="rId12"/>
    <p:sldId id="335" r:id="rId13"/>
    <p:sldId id="387" r:id="rId14"/>
    <p:sldId id="388" r:id="rId15"/>
    <p:sldId id="389" r:id="rId16"/>
    <p:sldId id="390" r:id="rId17"/>
    <p:sldId id="380" r:id="rId18"/>
    <p:sldId id="381"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a:srgbClr val="4D032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15620"/>
    <p:restoredTop sz="93011" autoAdjust="0"/>
  </p:normalViewPr>
  <p:slideViewPr>
    <p:cSldViewPr>
      <p:cViewPr varScale="1">
        <p:scale>
          <a:sx n="50" d="100"/>
          <a:sy n="50" d="100"/>
        </p:scale>
        <p:origin x="-821"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8C3646-6529-4B78-A330-757DCB8D691E}" type="datetimeFigureOut">
              <a:rPr lang="en-US" smtClean="0"/>
              <a:pPr/>
              <a:t>3/29/2022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F89395-BD99-46C6-8457-0B116D2BBB1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D2E4E4A-9B99-49A4-83EA-17A21411A949}"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F89395-BD99-46C6-8457-0B116D2BBB18}"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1B7242-B716-4B7D-909B-E9FA85D49F9F}" type="datetime2">
              <a:rPr lang="en-US" smtClean="0"/>
              <a:pPr/>
              <a:t>Tuesday, March 29, 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94552-C21F-4547-8669-22053408D8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560582-D6D2-4A92-B75B-A54548354132}" type="datetime2">
              <a:rPr lang="en-US" smtClean="0"/>
              <a:pPr/>
              <a:t>Tuesday, March 29, 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94552-C21F-4547-8669-22053408D8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21C3D-CEFA-4930-8C40-5BBBAC75281F}" type="datetime2">
              <a:rPr lang="en-US" smtClean="0"/>
              <a:pPr/>
              <a:t>Tuesday, March 29, 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94552-C21F-4547-8669-22053408D8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91A4A-66D6-45B9-8F59-9AB7B14D01C2}" type="datetime2">
              <a:rPr lang="en-US" smtClean="0"/>
              <a:pPr/>
              <a:t>Tuesday, March 29, 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94552-C21F-4547-8669-22053408D8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185461-10D2-457A-9981-AFE8EA92D958}" type="datetime2">
              <a:rPr lang="en-US" smtClean="0"/>
              <a:pPr/>
              <a:t>Tuesday, March 29, 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94552-C21F-4547-8669-22053408D8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81E73E-9BA2-4579-B40C-25627C43CF4C}" type="datetime2">
              <a:rPr lang="en-US" smtClean="0"/>
              <a:pPr/>
              <a:t>Tuesday, March 29, 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94552-C21F-4547-8669-22053408D8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8D3E12-5952-48CE-9679-231B8398BE70}" type="datetime2">
              <a:rPr lang="en-US" smtClean="0"/>
              <a:pPr/>
              <a:t>Tuesday, March 29, 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94552-C21F-4547-8669-22053408D8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9792AA-36D2-4B0C-8DF1-662850E603EB}" type="datetime2">
              <a:rPr lang="en-US" smtClean="0"/>
              <a:pPr/>
              <a:t>Tuesday, March 29, 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94552-C21F-4547-8669-22053408D8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519D4-E68B-4A52-9322-D3BD361E7696}" type="datetime2">
              <a:rPr lang="en-US" smtClean="0"/>
              <a:pPr/>
              <a:t>Tuesday, March 29, 2022</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94552-C21F-4547-8669-22053408D8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A2ED49-2817-43CB-AFFD-555E5D890F83}" type="datetime2">
              <a:rPr lang="en-US" smtClean="0"/>
              <a:pPr/>
              <a:t>Tuesday, March 29, 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94552-C21F-4547-8669-22053408D8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37495E-EF1E-4349-A57F-15B7D71390AC}" type="datetime2">
              <a:rPr lang="en-US" smtClean="0"/>
              <a:pPr/>
              <a:t>Tuesday, March 29, 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94552-C21F-4547-8669-22053408D8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6D2F9-9181-496E-925B-F2B2819E936F}" type="datetime2">
              <a:rPr lang="en-US" smtClean="0"/>
              <a:pPr/>
              <a:t>Tuesday, March 29, 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94552-C21F-4547-8669-22053408D8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71546"/>
            <a:ext cx="8877272" cy="1470025"/>
          </a:xfrm>
          <a:solidFill>
            <a:schemeClr val="bg1"/>
          </a:solidFill>
        </p:spPr>
        <p:txBody>
          <a:bodyPr>
            <a:normAutofit/>
          </a:bodyPr>
          <a:lstStyle/>
          <a:p>
            <a:r>
              <a:rPr lang="tr-TR" sz="2800" b="1" dirty="0" smtClean="0"/>
              <a:t>Efficient Data Flow Graph Modeling using Free Poisson Law for Fault-Tolerant Routing in </a:t>
            </a:r>
            <a:r>
              <a:rPr lang="en-US" sz="2800" dirty="0" smtClean="0"/>
              <a:t/>
            </a:r>
            <a:br>
              <a:rPr lang="en-US" sz="2800" dirty="0" smtClean="0"/>
            </a:br>
            <a:r>
              <a:rPr lang="tr-TR" sz="2800" b="1" dirty="0" smtClean="0"/>
              <a:t>Internet of Things </a:t>
            </a:r>
            <a:endParaRPr lang="en-IN" sz="3200" dirty="0">
              <a:solidFill>
                <a:schemeClr val="bg2">
                  <a:lumMod val="10000"/>
                </a:schemeClr>
              </a:solidFill>
            </a:endParaRPr>
          </a:p>
        </p:txBody>
      </p:sp>
      <p:sp>
        <p:nvSpPr>
          <p:cNvPr id="3" name="Subtitle 2"/>
          <p:cNvSpPr>
            <a:spLocks noGrp="1"/>
          </p:cNvSpPr>
          <p:nvPr>
            <p:ph type="subTitle" idx="1"/>
          </p:nvPr>
        </p:nvSpPr>
        <p:spPr>
          <a:xfrm>
            <a:off x="1600200" y="4419600"/>
            <a:ext cx="6257940" cy="1752600"/>
          </a:xfrm>
        </p:spPr>
        <p:txBody>
          <a:bodyPr>
            <a:normAutofit/>
          </a:bodyPr>
          <a:lstStyle/>
          <a:p>
            <a:r>
              <a:rPr lang="en-IN" sz="1800" b="1" dirty="0" smtClean="0">
                <a:solidFill>
                  <a:schemeClr val="tx1"/>
                </a:solidFill>
              </a:rPr>
              <a:t>G.S.Karthick</a:t>
            </a:r>
          </a:p>
          <a:p>
            <a:r>
              <a:rPr lang="en-IN" sz="1800" b="1" dirty="0" smtClean="0">
                <a:solidFill>
                  <a:schemeClr val="tx1"/>
                </a:solidFill>
              </a:rPr>
              <a:t>Senior Research Fellow – DST ICPS</a:t>
            </a:r>
          </a:p>
          <a:p>
            <a:r>
              <a:rPr lang="en-IN" sz="1800" b="1" dirty="0" smtClean="0">
                <a:solidFill>
                  <a:schemeClr val="tx1"/>
                </a:solidFill>
              </a:rPr>
              <a:t>Department of Computer Science </a:t>
            </a:r>
          </a:p>
          <a:p>
            <a:r>
              <a:rPr lang="en-IN" sz="1800" b="1" dirty="0" smtClean="0">
                <a:solidFill>
                  <a:schemeClr val="tx1"/>
                </a:solidFill>
              </a:rPr>
              <a:t>Bharathiar University </a:t>
            </a:r>
          </a:p>
          <a:p>
            <a:r>
              <a:rPr lang="en-IN" sz="1800" b="1" dirty="0" smtClean="0">
                <a:solidFill>
                  <a:schemeClr val="tx1"/>
                </a:solidFill>
              </a:rPr>
              <a:t>Coimbatore, India</a:t>
            </a:r>
          </a:p>
        </p:txBody>
      </p:sp>
      <p:sp>
        <p:nvSpPr>
          <p:cNvPr id="4" name="TextBox 3"/>
          <p:cNvSpPr txBox="1"/>
          <p:nvPr/>
        </p:nvSpPr>
        <p:spPr>
          <a:xfrm>
            <a:off x="2743200" y="2520077"/>
            <a:ext cx="4000528" cy="2585323"/>
          </a:xfrm>
          <a:prstGeom prst="rect">
            <a:avLst/>
          </a:prstGeom>
          <a:noFill/>
        </p:spPr>
        <p:txBody>
          <a:bodyPr wrap="square" rtlCol="0">
            <a:spAutoFit/>
          </a:bodyPr>
          <a:lstStyle/>
          <a:p>
            <a:endParaRPr lang="en-IN" b="1" dirty="0" smtClean="0"/>
          </a:p>
          <a:p>
            <a:pPr algn="ctr"/>
            <a:r>
              <a:rPr lang="en-IN" b="1" dirty="0" smtClean="0"/>
              <a:t>Dr.P.B.Pankajavalli </a:t>
            </a:r>
          </a:p>
          <a:p>
            <a:pPr algn="ctr"/>
            <a:r>
              <a:rPr lang="en-IN" b="1" dirty="0" smtClean="0"/>
              <a:t>Principal Investigator – DST ICPS</a:t>
            </a:r>
          </a:p>
          <a:p>
            <a:pPr algn="ctr"/>
            <a:r>
              <a:rPr lang="en-IN" b="1" dirty="0" smtClean="0"/>
              <a:t>Department of Computer Science </a:t>
            </a:r>
          </a:p>
          <a:p>
            <a:pPr algn="ctr"/>
            <a:r>
              <a:rPr lang="en-IN" b="1" dirty="0" smtClean="0"/>
              <a:t>Bharathiar University </a:t>
            </a:r>
          </a:p>
          <a:p>
            <a:pPr algn="ctr"/>
            <a:r>
              <a:rPr lang="en-IN" b="1" dirty="0" smtClean="0"/>
              <a:t>Coimbatore, India</a:t>
            </a:r>
          </a:p>
          <a:p>
            <a:pPr algn="ctr"/>
            <a:endParaRPr lang="en-IN" b="1" dirty="0" smtClean="0"/>
          </a:p>
          <a:p>
            <a:pPr algn="ctr"/>
            <a:endParaRPr lang="en-IN" b="1" dirty="0" smtClean="0"/>
          </a:p>
          <a:p>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82000" cy="5181600"/>
          </a:xfrm>
        </p:spPr>
        <p:txBody>
          <a:bodyPr>
            <a:noAutofit/>
          </a:bodyPr>
          <a:lstStyle/>
          <a:p>
            <a:pPr algn="just">
              <a:lnSpc>
                <a:spcPct val="150000"/>
              </a:lnSpc>
            </a:pPr>
            <a:r>
              <a:rPr lang="tr-TR" sz="2400" dirty="0" smtClean="0"/>
              <a:t>In this research work, the network is composed of different sensors with a versatile population of between 100 and 500 sensor nodes that has been dispersed randomly in a mesh network around an area of 1000 by 1000 m2. </a:t>
            </a:r>
            <a:endParaRPr lang="en-US" sz="2400" dirty="0" smtClean="0"/>
          </a:p>
          <a:p>
            <a:pPr algn="just">
              <a:lnSpc>
                <a:spcPct val="150000"/>
              </a:lnSpc>
            </a:pPr>
            <a:r>
              <a:rPr lang="tr-TR" sz="2400" dirty="0" smtClean="0"/>
              <a:t>The </a:t>
            </a:r>
            <a:r>
              <a:rPr lang="tr-TR" sz="2400" dirty="0" smtClean="0"/>
              <a:t>Network Simulator-2 (NS2) is utilized for the simulation of the proposed and existing algorithms. </a:t>
            </a:r>
            <a:endParaRPr lang="en-US" sz="2400" dirty="0" smtClean="0"/>
          </a:p>
          <a:p>
            <a:pPr algn="just">
              <a:lnSpc>
                <a:spcPct val="150000"/>
              </a:lnSpc>
            </a:pPr>
            <a:r>
              <a:rPr lang="en-US" sz="2400" dirty="0" smtClean="0"/>
              <a:t>The experimental analysis was conducted and the achieved results were evaluated with the results of contemporary fault-tolerant techniques discovered in the literature, including the BFG, DFTA, and SBDTM algorithms.</a:t>
            </a:r>
          </a:p>
          <a:p>
            <a:pPr algn="just">
              <a:lnSpc>
                <a:spcPct val="150000"/>
              </a:lnSpc>
            </a:pPr>
            <a:endParaRPr lang="en-US" sz="2400" dirty="0"/>
          </a:p>
        </p:txBody>
      </p:sp>
      <p:sp>
        <p:nvSpPr>
          <p:cNvPr id="6" name="Rectangle 5"/>
          <p:cNvSpPr/>
          <p:nvPr/>
        </p:nvSpPr>
        <p:spPr>
          <a:xfrm>
            <a:off x="457200" y="228600"/>
            <a:ext cx="8229600" cy="533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tr-TR" sz="2400" b="1" dirty="0" smtClean="0"/>
              <a:t>Experimental Results and Performance Evaluation</a:t>
            </a:r>
            <a:endParaRPr lang="en-US" sz="2400" b="1" dirty="0" smtClean="0"/>
          </a:p>
        </p:txBody>
      </p:sp>
      <p:sp>
        <p:nvSpPr>
          <p:cNvPr id="737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3731" name="Rectangle 3"/>
          <p:cNvSpPr>
            <a:spLocks noChangeArrowheads="1"/>
          </p:cNvSpPr>
          <p:nvPr/>
        </p:nvSpPr>
        <p:spPr bwMode="auto">
          <a:xfrm>
            <a:off x="0" y="8302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373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3734" name="Rectangle 6"/>
          <p:cNvSpPr>
            <a:spLocks noChangeArrowheads="1"/>
          </p:cNvSpPr>
          <p:nvPr/>
        </p:nvSpPr>
        <p:spPr bwMode="auto">
          <a:xfrm>
            <a:off x="0" y="8302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373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3737" name="Rectangle 9"/>
          <p:cNvSpPr>
            <a:spLocks noChangeArrowheads="1"/>
          </p:cNvSpPr>
          <p:nvPr/>
        </p:nvSpPr>
        <p:spPr bwMode="auto">
          <a:xfrm>
            <a:off x="0" y="8302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4211" name="Rectangle 3"/>
          <p:cNvSpPr>
            <a:spLocks noChangeArrowheads="1"/>
          </p:cNvSpPr>
          <p:nvPr/>
        </p:nvSpPr>
        <p:spPr bwMode="auto">
          <a:xfrm>
            <a:off x="0" y="8302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1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4214" name="Rectangle 6"/>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Date Placeholder 20"/>
          <p:cNvSpPr>
            <a:spLocks noGrp="1"/>
          </p:cNvSpPr>
          <p:nvPr>
            <p:ph type="dt" sz="half" idx="10"/>
          </p:nvPr>
        </p:nvSpPr>
        <p:spPr/>
        <p:txBody>
          <a:bodyPr/>
          <a:lstStyle/>
          <a:p>
            <a:fld id="{85E68F88-BC88-40D5-8E3F-DEA9946348D6}" type="datetime2">
              <a:rPr lang="en-US" smtClean="0"/>
              <a:pPr/>
              <a:t>Tuesday, March 29, 2022</a:t>
            </a:fld>
            <a:endParaRPr lang="en-US" dirty="0"/>
          </a:p>
        </p:txBody>
      </p:sp>
      <p:sp>
        <p:nvSpPr>
          <p:cNvPr id="22" name="Slide Number Placeholder 21"/>
          <p:cNvSpPr>
            <a:spLocks noGrp="1"/>
          </p:cNvSpPr>
          <p:nvPr>
            <p:ph type="sldNum" sz="quarter" idx="12"/>
          </p:nvPr>
        </p:nvSpPr>
        <p:spPr/>
        <p:txBody>
          <a:bodyPr/>
          <a:lstStyle/>
          <a:p>
            <a:fld id="{39A94552-C21F-4547-8669-22053408D862}"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Autofit/>
          </a:bodyPr>
          <a:lstStyle/>
          <a:p>
            <a:pPr algn="just">
              <a:lnSpc>
                <a:spcPct val="150000"/>
              </a:lnSpc>
            </a:pPr>
            <a:r>
              <a:rPr lang="tr-TR" sz="2400" dirty="0" smtClean="0"/>
              <a:t>The proposed EDFGMA-FPL algorithm is compared and evaluated with the recent algorithms using the below-mentioned performance metrics</a:t>
            </a:r>
            <a:r>
              <a:rPr lang="en-US" sz="2400" dirty="0" smtClean="0"/>
              <a:t>:</a:t>
            </a:r>
          </a:p>
          <a:p>
            <a:pPr lvl="1" algn="just">
              <a:lnSpc>
                <a:spcPct val="150000"/>
              </a:lnSpc>
            </a:pPr>
            <a:r>
              <a:rPr lang="tr-TR" sz="2000" dirty="0" smtClean="0"/>
              <a:t>Packet Delivery Ratio </a:t>
            </a:r>
            <a:endParaRPr lang="en-US" sz="2000" dirty="0" smtClean="0"/>
          </a:p>
          <a:p>
            <a:pPr lvl="1" algn="just">
              <a:lnSpc>
                <a:spcPct val="150000"/>
              </a:lnSpc>
            </a:pPr>
            <a:r>
              <a:rPr lang="tr-TR" sz="2000" dirty="0" smtClean="0"/>
              <a:t>Average Delay </a:t>
            </a:r>
            <a:endParaRPr lang="en-US" sz="2000" dirty="0" smtClean="0"/>
          </a:p>
          <a:p>
            <a:pPr lvl="1" algn="just">
              <a:lnSpc>
                <a:spcPct val="150000"/>
              </a:lnSpc>
            </a:pPr>
            <a:r>
              <a:rPr lang="tr-TR" sz="2000" dirty="0" smtClean="0"/>
              <a:t>Dissipated Energy </a:t>
            </a:r>
            <a:endParaRPr lang="en-US" sz="2000" dirty="0" smtClean="0"/>
          </a:p>
          <a:p>
            <a:pPr lvl="1" algn="just">
              <a:lnSpc>
                <a:spcPct val="150000"/>
              </a:lnSpc>
            </a:pPr>
            <a:r>
              <a:rPr lang="tr-TR" sz="2000" dirty="0" smtClean="0"/>
              <a:t>Latency </a:t>
            </a:r>
            <a:endParaRPr lang="en-US" sz="2000" dirty="0" smtClean="0"/>
          </a:p>
          <a:p>
            <a:pPr lvl="1" algn="just">
              <a:lnSpc>
                <a:spcPct val="150000"/>
              </a:lnSpc>
            </a:pPr>
            <a:r>
              <a:rPr lang="tr-TR" sz="2000" dirty="0" smtClean="0"/>
              <a:t>Throughput</a:t>
            </a:r>
            <a:endParaRPr lang="en-US" sz="2000" dirty="0" smtClean="0"/>
          </a:p>
          <a:p>
            <a:pPr lvl="1" algn="just">
              <a:lnSpc>
                <a:spcPct val="150000"/>
              </a:lnSpc>
            </a:pPr>
            <a:endParaRPr lang="en-US" sz="2000" dirty="0" smtClean="0"/>
          </a:p>
          <a:p>
            <a:pPr algn="just">
              <a:lnSpc>
                <a:spcPct val="150000"/>
              </a:lnSpc>
            </a:pPr>
            <a:endParaRPr lang="en-US" sz="2400" dirty="0" smtClean="0"/>
          </a:p>
          <a:p>
            <a:pPr algn="just">
              <a:lnSpc>
                <a:spcPct val="150000"/>
              </a:lnSpc>
            </a:pPr>
            <a:endParaRPr lang="en-US" sz="2400" dirty="0"/>
          </a:p>
        </p:txBody>
      </p:sp>
      <p:sp>
        <p:nvSpPr>
          <p:cNvPr id="6" name="Rectangle 5"/>
          <p:cNvSpPr/>
          <p:nvPr/>
        </p:nvSpPr>
        <p:spPr>
          <a:xfrm>
            <a:off x="457200" y="381000"/>
            <a:ext cx="8229600" cy="533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tr-TR" sz="2400" b="1" dirty="0" smtClean="0"/>
              <a:t>Experimental Results and Performance Evaluation</a:t>
            </a:r>
            <a:endParaRPr lang="en-US" sz="2400" b="1" dirty="0" smtClean="0"/>
          </a:p>
        </p:txBody>
      </p:sp>
      <p:sp>
        <p:nvSpPr>
          <p:cNvPr id="737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3731" name="Rectangle 3"/>
          <p:cNvSpPr>
            <a:spLocks noChangeArrowheads="1"/>
          </p:cNvSpPr>
          <p:nvPr/>
        </p:nvSpPr>
        <p:spPr bwMode="auto">
          <a:xfrm>
            <a:off x="0" y="8302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373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3734" name="Rectangle 6"/>
          <p:cNvSpPr>
            <a:spLocks noChangeArrowheads="1"/>
          </p:cNvSpPr>
          <p:nvPr/>
        </p:nvSpPr>
        <p:spPr bwMode="auto">
          <a:xfrm>
            <a:off x="0" y="8302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373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3737" name="Rectangle 9"/>
          <p:cNvSpPr>
            <a:spLocks noChangeArrowheads="1"/>
          </p:cNvSpPr>
          <p:nvPr/>
        </p:nvSpPr>
        <p:spPr bwMode="auto">
          <a:xfrm>
            <a:off x="0" y="8302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4211" name="Rectangle 3"/>
          <p:cNvSpPr>
            <a:spLocks noChangeArrowheads="1"/>
          </p:cNvSpPr>
          <p:nvPr/>
        </p:nvSpPr>
        <p:spPr bwMode="auto">
          <a:xfrm>
            <a:off x="0" y="8302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1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4214" name="Rectangle 6"/>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Date Placeholder 20"/>
          <p:cNvSpPr>
            <a:spLocks noGrp="1"/>
          </p:cNvSpPr>
          <p:nvPr>
            <p:ph type="dt" sz="half" idx="10"/>
          </p:nvPr>
        </p:nvSpPr>
        <p:spPr/>
        <p:txBody>
          <a:bodyPr/>
          <a:lstStyle/>
          <a:p>
            <a:fld id="{85E68F88-BC88-40D5-8E3F-DEA9946348D6}" type="datetime2">
              <a:rPr lang="en-US" smtClean="0"/>
              <a:pPr/>
              <a:t>Tuesday, March 29, 2022</a:t>
            </a:fld>
            <a:endParaRPr lang="en-US" dirty="0"/>
          </a:p>
        </p:txBody>
      </p:sp>
      <p:sp>
        <p:nvSpPr>
          <p:cNvPr id="22" name="Slide Number Placeholder 21"/>
          <p:cNvSpPr>
            <a:spLocks noGrp="1"/>
          </p:cNvSpPr>
          <p:nvPr>
            <p:ph type="sldNum" sz="quarter" idx="12"/>
          </p:nvPr>
        </p:nvSpPr>
        <p:spPr/>
        <p:txBody>
          <a:bodyPr/>
          <a:lstStyle/>
          <a:p>
            <a:fld id="{39A94552-C21F-4547-8669-22053408D862}"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61D8EF-B689-41EA-93CB-C7C92AC7CBC9}" type="datetime2">
              <a:rPr lang="en-US" smtClean="0"/>
              <a:pPr/>
              <a:t>Tuesday, March 29, 2022</a:t>
            </a:fld>
            <a:endParaRPr lang="en-US" dirty="0"/>
          </a:p>
        </p:txBody>
      </p:sp>
      <p:sp>
        <p:nvSpPr>
          <p:cNvPr id="6" name="Rectangle 5"/>
          <p:cNvSpPr/>
          <p:nvPr/>
        </p:nvSpPr>
        <p:spPr>
          <a:xfrm>
            <a:off x="457200" y="304800"/>
            <a:ext cx="8229600" cy="533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800" b="1" dirty="0" smtClean="0"/>
              <a:t>Packet Delivery Ratio vs Number of Nodes</a:t>
            </a:r>
            <a:endParaRPr lang="en-IN" sz="2800" b="1" dirty="0"/>
          </a:p>
        </p:txBody>
      </p:sp>
      <p:sp>
        <p:nvSpPr>
          <p:cNvPr id="7" name="Slide Number Placeholder 6"/>
          <p:cNvSpPr>
            <a:spLocks noGrp="1"/>
          </p:cNvSpPr>
          <p:nvPr>
            <p:ph type="sldNum" sz="quarter" idx="12"/>
          </p:nvPr>
        </p:nvSpPr>
        <p:spPr/>
        <p:txBody>
          <a:bodyPr/>
          <a:lstStyle/>
          <a:p>
            <a:fld id="{39A94552-C21F-4547-8669-22053408D862}" type="slidenum">
              <a:rPr lang="en-US" smtClean="0"/>
              <a:pPr/>
              <a:t>12</a:t>
            </a:fld>
            <a:endParaRPr lang="en-US"/>
          </a:p>
        </p:txBody>
      </p:sp>
      <p:pic>
        <p:nvPicPr>
          <p:cNvPr id="9" name="Picture 8"/>
          <p:cNvPicPr/>
          <p:nvPr/>
        </p:nvPicPr>
        <p:blipFill>
          <a:blip r:embed="rId2"/>
          <a:srcRect/>
          <a:stretch>
            <a:fillRect/>
          </a:stretch>
        </p:blipFill>
        <p:spPr bwMode="auto">
          <a:xfrm>
            <a:off x="1219200" y="1219200"/>
            <a:ext cx="6934200" cy="4419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61D8EF-B689-41EA-93CB-C7C92AC7CBC9}" type="datetime2">
              <a:rPr lang="en-US" smtClean="0"/>
              <a:pPr/>
              <a:t>Tuesday, March 29, 2022</a:t>
            </a:fld>
            <a:endParaRPr lang="en-US" dirty="0"/>
          </a:p>
        </p:txBody>
      </p:sp>
      <p:sp>
        <p:nvSpPr>
          <p:cNvPr id="6" name="Rectangle 5"/>
          <p:cNvSpPr/>
          <p:nvPr/>
        </p:nvSpPr>
        <p:spPr>
          <a:xfrm>
            <a:off x="457200" y="304800"/>
            <a:ext cx="8229600" cy="533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800" b="1" dirty="0" smtClean="0"/>
              <a:t>Average Delay vs Number of Nodes</a:t>
            </a:r>
            <a:endParaRPr lang="en-IN" sz="2800" b="1" dirty="0"/>
          </a:p>
        </p:txBody>
      </p:sp>
      <p:sp>
        <p:nvSpPr>
          <p:cNvPr id="7" name="Slide Number Placeholder 6"/>
          <p:cNvSpPr>
            <a:spLocks noGrp="1"/>
          </p:cNvSpPr>
          <p:nvPr>
            <p:ph type="sldNum" sz="quarter" idx="12"/>
          </p:nvPr>
        </p:nvSpPr>
        <p:spPr/>
        <p:txBody>
          <a:bodyPr/>
          <a:lstStyle/>
          <a:p>
            <a:fld id="{39A94552-C21F-4547-8669-22053408D862}" type="slidenum">
              <a:rPr lang="en-US" smtClean="0"/>
              <a:pPr/>
              <a:t>13</a:t>
            </a:fld>
            <a:endParaRPr lang="en-US"/>
          </a:p>
        </p:txBody>
      </p:sp>
      <p:pic>
        <p:nvPicPr>
          <p:cNvPr id="8" name="Picture 7"/>
          <p:cNvPicPr/>
          <p:nvPr/>
        </p:nvPicPr>
        <p:blipFill>
          <a:blip r:embed="rId2"/>
          <a:srcRect/>
          <a:stretch>
            <a:fillRect/>
          </a:stretch>
        </p:blipFill>
        <p:spPr bwMode="auto">
          <a:xfrm>
            <a:off x="1524000" y="1143000"/>
            <a:ext cx="6324600" cy="44958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61D8EF-B689-41EA-93CB-C7C92AC7CBC9}" type="datetime2">
              <a:rPr lang="en-US" smtClean="0"/>
              <a:pPr/>
              <a:t>Tuesday, March 29, 2022</a:t>
            </a:fld>
            <a:endParaRPr lang="en-US" dirty="0"/>
          </a:p>
        </p:txBody>
      </p:sp>
      <p:sp>
        <p:nvSpPr>
          <p:cNvPr id="6" name="Rectangle 5"/>
          <p:cNvSpPr/>
          <p:nvPr/>
        </p:nvSpPr>
        <p:spPr>
          <a:xfrm>
            <a:off x="457200" y="304800"/>
            <a:ext cx="8229600" cy="533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800" b="1" dirty="0" smtClean="0"/>
              <a:t>Dissipated Energy vs Number of Nodes</a:t>
            </a:r>
            <a:endParaRPr lang="en-IN" sz="2800" b="1" dirty="0"/>
          </a:p>
        </p:txBody>
      </p:sp>
      <p:sp>
        <p:nvSpPr>
          <p:cNvPr id="7" name="Slide Number Placeholder 6"/>
          <p:cNvSpPr>
            <a:spLocks noGrp="1"/>
          </p:cNvSpPr>
          <p:nvPr>
            <p:ph type="sldNum" sz="quarter" idx="12"/>
          </p:nvPr>
        </p:nvSpPr>
        <p:spPr/>
        <p:txBody>
          <a:bodyPr/>
          <a:lstStyle/>
          <a:p>
            <a:fld id="{39A94552-C21F-4547-8669-22053408D862}" type="slidenum">
              <a:rPr lang="en-US" smtClean="0"/>
              <a:pPr/>
              <a:t>14</a:t>
            </a:fld>
            <a:endParaRPr lang="en-US"/>
          </a:p>
        </p:txBody>
      </p:sp>
      <p:pic>
        <p:nvPicPr>
          <p:cNvPr id="9" name="Picture 8"/>
          <p:cNvPicPr/>
          <p:nvPr/>
        </p:nvPicPr>
        <p:blipFill>
          <a:blip r:embed="rId2"/>
          <a:srcRect/>
          <a:stretch>
            <a:fillRect/>
          </a:stretch>
        </p:blipFill>
        <p:spPr bwMode="auto">
          <a:xfrm>
            <a:off x="1371600" y="1143000"/>
            <a:ext cx="6477000" cy="457199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61D8EF-B689-41EA-93CB-C7C92AC7CBC9}" type="datetime2">
              <a:rPr lang="en-US" smtClean="0"/>
              <a:pPr/>
              <a:t>Tuesday, March 29, 2022</a:t>
            </a:fld>
            <a:endParaRPr lang="en-US" dirty="0"/>
          </a:p>
        </p:txBody>
      </p:sp>
      <p:sp>
        <p:nvSpPr>
          <p:cNvPr id="6" name="Rectangle 5"/>
          <p:cNvSpPr/>
          <p:nvPr/>
        </p:nvSpPr>
        <p:spPr>
          <a:xfrm>
            <a:off x="457200" y="304800"/>
            <a:ext cx="8229600" cy="533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800" b="1" dirty="0" smtClean="0"/>
              <a:t>Latency vs Number of Nodes</a:t>
            </a:r>
            <a:endParaRPr lang="en-US" sz="2800" dirty="0"/>
          </a:p>
        </p:txBody>
      </p:sp>
      <p:sp>
        <p:nvSpPr>
          <p:cNvPr id="7" name="Slide Number Placeholder 6"/>
          <p:cNvSpPr>
            <a:spLocks noGrp="1"/>
          </p:cNvSpPr>
          <p:nvPr>
            <p:ph type="sldNum" sz="quarter" idx="12"/>
          </p:nvPr>
        </p:nvSpPr>
        <p:spPr/>
        <p:txBody>
          <a:bodyPr/>
          <a:lstStyle/>
          <a:p>
            <a:fld id="{39A94552-C21F-4547-8669-22053408D862}" type="slidenum">
              <a:rPr lang="en-US" smtClean="0"/>
              <a:pPr/>
              <a:t>15</a:t>
            </a:fld>
            <a:endParaRPr lang="en-US"/>
          </a:p>
        </p:txBody>
      </p:sp>
      <p:pic>
        <p:nvPicPr>
          <p:cNvPr id="8" name="Picture 7"/>
          <p:cNvPicPr/>
          <p:nvPr/>
        </p:nvPicPr>
        <p:blipFill>
          <a:blip r:embed="rId2"/>
          <a:srcRect/>
          <a:stretch>
            <a:fillRect/>
          </a:stretch>
        </p:blipFill>
        <p:spPr bwMode="auto">
          <a:xfrm>
            <a:off x="1371600" y="1143000"/>
            <a:ext cx="6705600" cy="4724399"/>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61D8EF-B689-41EA-93CB-C7C92AC7CBC9}" type="datetime2">
              <a:rPr lang="en-US" smtClean="0"/>
              <a:pPr/>
              <a:t>Tuesday, March 29, 2022</a:t>
            </a:fld>
            <a:endParaRPr lang="en-US" dirty="0"/>
          </a:p>
        </p:txBody>
      </p:sp>
      <p:sp>
        <p:nvSpPr>
          <p:cNvPr id="6" name="Rectangle 5"/>
          <p:cNvSpPr/>
          <p:nvPr/>
        </p:nvSpPr>
        <p:spPr>
          <a:xfrm>
            <a:off x="457200" y="304800"/>
            <a:ext cx="8229600" cy="533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800" b="1" dirty="0" smtClean="0"/>
              <a:t>Fault Detection Rate vs Number of Nodes</a:t>
            </a:r>
            <a:endParaRPr lang="en-US" sz="2800" dirty="0"/>
          </a:p>
        </p:txBody>
      </p:sp>
      <p:sp>
        <p:nvSpPr>
          <p:cNvPr id="7" name="Slide Number Placeholder 6"/>
          <p:cNvSpPr>
            <a:spLocks noGrp="1"/>
          </p:cNvSpPr>
          <p:nvPr>
            <p:ph type="sldNum" sz="quarter" idx="12"/>
          </p:nvPr>
        </p:nvSpPr>
        <p:spPr/>
        <p:txBody>
          <a:bodyPr/>
          <a:lstStyle/>
          <a:p>
            <a:fld id="{39A94552-C21F-4547-8669-22053408D862}" type="slidenum">
              <a:rPr lang="en-US" smtClean="0"/>
              <a:pPr/>
              <a:t>16</a:t>
            </a:fld>
            <a:endParaRPr lang="en-US"/>
          </a:p>
        </p:txBody>
      </p:sp>
      <p:pic>
        <p:nvPicPr>
          <p:cNvPr id="9" name="Picture 8"/>
          <p:cNvPicPr/>
          <p:nvPr/>
        </p:nvPicPr>
        <p:blipFill>
          <a:blip r:embed="rId2"/>
          <a:srcRect/>
          <a:stretch>
            <a:fillRect/>
          </a:stretch>
        </p:blipFill>
        <p:spPr bwMode="auto">
          <a:xfrm>
            <a:off x="1447800" y="1143000"/>
            <a:ext cx="6476999" cy="472439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4953000"/>
          </a:xfrm>
        </p:spPr>
        <p:txBody>
          <a:bodyPr>
            <a:noAutofit/>
          </a:bodyPr>
          <a:lstStyle/>
          <a:p>
            <a:pPr algn="just"/>
            <a:r>
              <a:rPr lang="tr-TR" sz="2400" dirty="0" smtClean="0"/>
              <a:t>This research work has been focused on resolving the problems of the IoT and WSN fault-tolerant cluster routing for the heterogeneous property of sensor nodes. </a:t>
            </a:r>
            <a:endParaRPr lang="en-US" sz="2400" dirty="0" smtClean="0"/>
          </a:p>
          <a:p>
            <a:pPr algn="just"/>
            <a:r>
              <a:rPr lang="tr-TR" sz="2400" dirty="0" smtClean="0"/>
              <a:t>The proposed EDFGMA-FPL algorithm is developed to improve the routing by reducing the fault in the network. The cluster and cluster head formation is discussed with the energy dissipation model. </a:t>
            </a:r>
            <a:endParaRPr lang="en-US" sz="2400" dirty="0" smtClean="0"/>
          </a:p>
          <a:p>
            <a:pPr algn="just"/>
            <a:r>
              <a:rPr lang="tr-TR" sz="2400" dirty="0" smtClean="0"/>
              <a:t>The assumption is made to construct the occurrence of a fault in the network and then it is overcome by the proposed EDFGMA-FPL algorithm. </a:t>
            </a:r>
            <a:endParaRPr lang="en-US" sz="2400" dirty="0" smtClean="0"/>
          </a:p>
          <a:p>
            <a:pPr algn="just"/>
            <a:r>
              <a:rPr lang="tr-TR" sz="2400" dirty="0" smtClean="0"/>
              <a:t>The proposed EDFGMA-FPL algorithm tolerates the CH faults effectively by constructing a data flow graph model using free poisson law and it achieves 81.45% of fault detection rate. </a:t>
            </a:r>
            <a:endParaRPr lang="en-US" sz="2400" dirty="0"/>
          </a:p>
        </p:txBody>
      </p:sp>
      <p:sp>
        <p:nvSpPr>
          <p:cNvPr id="6" name="Rectangle 5"/>
          <p:cNvSpPr/>
          <p:nvPr/>
        </p:nvSpPr>
        <p:spPr>
          <a:xfrm>
            <a:off x="457200" y="533400"/>
            <a:ext cx="8229600" cy="45720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smtClean="0"/>
              <a:t>Conclusion</a:t>
            </a:r>
            <a:endParaRPr lang="en-IN" sz="2800" b="1" dirty="0"/>
          </a:p>
        </p:txBody>
      </p:sp>
      <p:sp>
        <p:nvSpPr>
          <p:cNvPr id="7" name="Date Placeholder 6"/>
          <p:cNvSpPr>
            <a:spLocks noGrp="1"/>
          </p:cNvSpPr>
          <p:nvPr>
            <p:ph type="dt" sz="half" idx="10"/>
          </p:nvPr>
        </p:nvSpPr>
        <p:spPr/>
        <p:txBody>
          <a:bodyPr/>
          <a:lstStyle/>
          <a:p>
            <a:fld id="{CA64E539-8664-4EB8-AA18-666BE8AE50F7}" type="datetime2">
              <a:rPr lang="en-US" smtClean="0"/>
              <a:pPr/>
              <a:t>Tuesday, March 29, 2022</a:t>
            </a:fld>
            <a:endParaRPr lang="en-US" dirty="0"/>
          </a:p>
        </p:txBody>
      </p:sp>
      <p:sp>
        <p:nvSpPr>
          <p:cNvPr id="8" name="Slide Number Placeholder 7"/>
          <p:cNvSpPr>
            <a:spLocks noGrp="1"/>
          </p:cNvSpPr>
          <p:nvPr>
            <p:ph type="sldNum" sz="quarter" idx="12"/>
          </p:nvPr>
        </p:nvSpPr>
        <p:spPr/>
        <p:txBody>
          <a:bodyPr/>
          <a:lstStyle/>
          <a:p>
            <a:fld id="{39A94552-C21F-4547-8669-22053408D862}"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09800"/>
            <a:ext cx="8001000" cy="2362200"/>
          </a:xfrm>
          <a:ln w="57150">
            <a:solidFill>
              <a:schemeClr val="tx1"/>
            </a:solidFill>
            <a:prstDash val="sysDash"/>
          </a:ln>
        </p:spPr>
        <p:txBody>
          <a:bodyPr>
            <a:noAutofit/>
          </a:bodyPr>
          <a:lstStyle/>
          <a:p>
            <a:pPr marL="6350" indent="7938" algn="just">
              <a:lnSpc>
                <a:spcPct val="150000"/>
              </a:lnSpc>
              <a:buNone/>
            </a:pPr>
            <a:r>
              <a:rPr lang="tr-TR" sz="2400" dirty="0" smtClean="0"/>
              <a:t>The work of P. B. Pankajavalli and G. S. Karthick were supported by the Department of Science and Technology—Interdisciplinary Cyber-Physical Systems (DST-ICPS), New Delhi, India, under Grant DST/ICPS/CPS-Individual/2018/193.</a:t>
            </a:r>
            <a:endParaRPr lang="en-US" sz="2400" dirty="0" smtClean="0"/>
          </a:p>
          <a:p>
            <a:pPr algn="just"/>
            <a:endParaRPr lang="en-US" sz="2400" dirty="0"/>
          </a:p>
        </p:txBody>
      </p:sp>
      <p:sp>
        <p:nvSpPr>
          <p:cNvPr id="6" name="Rectangle 5"/>
          <p:cNvSpPr/>
          <p:nvPr/>
        </p:nvSpPr>
        <p:spPr>
          <a:xfrm>
            <a:off x="457200" y="533400"/>
            <a:ext cx="8229600" cy="45720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smtClean="0"/>
              <a:t>Acknowledgment </a:t>
            </a:r>
            <a:endParaRPr lang="en-IN" sz="2800" b="1" dirty="0"/>
          </a:p>
        </p:txBody>
      </p:sp>
      <p:sp>
        <p:nvSpPr>
          <p:cNvPr id="7" name="Date Placeholder 6"/>
          <p:cNvSpPr>
            <a:spLocks noGrp="1"/>
          </p:cNvSpPr>
          <p:nvPr>
            <p:ph type="dt" sz="half" idx="10"/>
          </p:nvPr>
        </p:nvSpPr>
        <p:spPr/>
        <p:txBody>
          <a:bodyPr/>
          <a:lstStyle/>
          <a:p>
            <a:fld id="{780122C9-8964-4690-8C0E-BB6874BB9BDD}" type="datetime2">
              <a:rPr lang="en-US" smtClean="0"/>
              <a:pPr/>
              <a:t>Tuesday, March 29, 2022</a:t>
            </a:fld>
            <a:endParaRPr lang="en-US" dirty="0"/>
          </a:p>
        </p:txBody>
      </p:sp>
      <p:sp>
        <p:nvSpPr>
          <p:cNvPr id="8" name="Slide Number Placeholder 7"/>
          <p:cNvSpPr>
            <a:spLocks noGrp="1"/>
          </p:cNvSpPr>
          <p:nvPr>
            <p:ph type="sldNum" sz="quarter" idx="12"/>
          </p:nvPr>
        </p:nvSpPr>
        <p:spPr/>
        <p:txBody>
          <a:bodyPr/>
          <a:lstStyle/>
          <a:p>
            <a:fld id="{39A94552-C21F-4547-8669-22053408D862}"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334000"/>
          </a:xfrm>
        </p:spPr>
        <p:txBody>
          <a:bodyPr>
            <a:noAutofit/>
          </a:bodyPr>
          <a:lstStyle/>
          <a:p>
            <a:pPr lvl="0" algn="just">
              <a:buFont typeface="+mj-lt"/>
              <a:buAutoNum type="arabicPeriod"/>
            </a:pPr>
            <a:r>
              <a:rPr lang="en-US" sz="1400" dirty="0" smtClean="0"/>
              <a:t>Singh M, </a:t>
            </a:r>
            <a:r>
              <a:rPr lang="en-US" sz="1400" dirty="0" err="1" smtClean="0"/>
              <a:t>Lal</a:t>
            </a:r>
            <a:r>
              <a:rPr lang="en-US" sz="1400" dirty="0" smtClean="0"/>
              <a:t>, N, </a:t>
            </a:r>
            <a:r>
              <a:rPr lang="en-US" sz="1400" dirty="0" err="1" smtClean="0"/>
              <a:t>Sethi</a:t>
            </a:r>
            <a:r>
              <a:rPr lang="en-US" sz="1400" dirty="0" smtClean="0"/>
              <a:t>, M &amp; </a:t>
            </a:r>
            <a:r>
              <a:rPr lang="en-US" sz="1400" dirty="0" err="1" smtClean="0"/>
              <a:t>Poonia</a:t>
            </a:r>
            <a:r>
              <a:rPr lang="en-US" sz="1400" dirty="0" smtClean="0"/>
              <a:t>, S 2010, ‘A tree based routing protocol for mobile sensor networks (MSNs)‘, International Journal on Computer Science and Engineering, vol. 1, no. 1, pp. 55-60.</a:t>
            </a:r>
          </a:p>
          <a:p>
            <a:pPr lvl="0" algn="just">
              <a:buFont typeface="+mj-lt"/>
              <a:buAutoNum type="arabicPeriod"/>
            </a:pPr>
            <a:r>
              <a:rPr lang="en-US" sz="1400" dirty="0" err="1" smtClean="0"/>
              <a:t>Tripathi</a:t>
            </a:r>
            <a:r>
              <a:rPr lang="en-US" sz="1400" dirty="0" smtClean="0"/>
              <a:t>, A, Gupta, HP, </a:t>
            </a:r>
            <a:r>
              <a:rPr lang="en-US" sz="1400" dirty="0" err="1" smtClean="0"/>
              <a:t>Dutta</a:t>
            </a:r>
            <a:r>
              <a:rPr lang="en-US" sz="1400" dirty="0" smtClean="0"/>
              <a:t>, T, </a:t>
            </a:r>
            <a:r>
              <a:rPr lang="en-US" sz="1400" dirty="0" err="1" smtClean="0"/>
              <a:t>Mishra</a:t>
            </a:r>
            <a:r>
              <a:rPr lang="en-US" sz="1400" dirty="0" smtClean="0"/>
              <a:t>, R &amp; </a:t>
            </a:r>
            <a:r>
              <a:rPr lang="en-US" sz="1400" dirty="0" err="1" smtClean="0"/>
              <a:t>Shukla</a:t>
            </a:r>
            <a:r>
              <a:rPr lang="en-US" sz="1400" dirty="0" smtClean="0"/>
              <a:t>, KK 2018, ‘Coverage and connectivity in WSNs: A survey, research issues and challenges‘, IEEE Access, vol. 6, pp. 26971-26992.</a:t>
            </a:r>
          </a:p>
          <a:p>
            <a:pPr lvl="0" algn="just">
              <a:buFont typeface="+mj-lt"/>
              <a:buAutoNum type="arabicPeriod"/>
            </a:pPr>
            <a:r>
              <a:rPr lang="en-US" sz="1400" dirty="0" err="1" smtClean="0"/>
              <a:t>Shahzad</a:t>
            </a:r>
            <a:r>
              <a:rPr lang="en-US" sz="1400" dirty="0" smtClean="0"/>
              <a:t>, MK &amp; Cho, TH 2017, ‘An energy-aware routing and filtering node (ERF) selection in CCEF to extend network lifetime in WSN‘, IETE Journal of Research, vol. 63, pp. 368-380.</a:t>
            </a:r>
          </a:p>
          <a:p>
            <a:pPr lvl="0" algn="just">
              <a:buFont typeface="+mj-lt"/>
              <a:buAutoNum type="arabicPeriod"/>
            </a:pPr>
            <a:r>
              <a:rPr lang="en-US" sz="1400" dirty="0" smtClean="0"/>
              <a:t>Tong, </a:t>
            </a:r>
            <a:r>
              <a:rPr lang="en-US" sz="1400" dirty="0" err="1" smtClean="0"/>
              <a:t>Yinghua</a:t>
            </a:r>
            <a:r>
              <a:rPr lang="en-US" sz="1400" dirty="0" smtClean="0"/>
              <a:t>, </a:t>
            </a:r>
            <a:r>
              <a:rPr lang="en-US" sz="1400" dirty="0" err="1" smtClean="0"/>
              <a:t>Liqin</a:t>
            </a:r>
            <a:r>
              <a:rPr lang="en-US" sz="1400" dirty="0" smtClean="0"/>
              <a:t> </a:t>
            </a:r>
            <a:r>
              <a:rPr lang="en-US" sz="1400" dirty="0" err="1" smtClean="0"/>
              <a:t>Tian</a:t>
            </a:r>
            <a:r>
              <a:rPr lang="en-US" sz="1400" dirty="0" smtClean="0"/>
              <a:t>, </a:t>
            </a:r>
            <a:r>
              <a:rPr lang="en-US" sz="1400" dirty="0" err="1" smtClean="0"/>
              <a:t>Lianhai</a:t>
            </a:r>
            <a:r>
              <a:rPr lang="en-US" sz="1400" dirty="0" smtClean="0"/>
              <a:t> Lin &amp; </a:t>
            </a:r>
            <a:r>
              <a:rPr lang="en-US" sz="1400" dirty="0" err="1" smtClean="0"/>
              <a:t>Zhigang</a:t>
            </a:r>
            <a:r>
              <a:rPr lang="en-US" sz="1400" dirty="0" smtClean="0"/>
              <a:t> Wang 2020, ‘Fault Tolerance Mechanism Combining Static Backup and Dynamic Timing Monitoring for Cluster Heads‘, IEEE Access, vol. 8, pp. 43277-43288.</a:t>
            </a:r>
          </a:p>
          <a:p>
            <a:pPr lvl="0" algn="just">
              <a:buFont typeface="+mj-lt"/>
              <a:buAutoNum type="arabicPeriod"/>
            </a:pPr>
            <a:r>
              <a:rPr lang="en-US" sz="1400" dirty="0" err="1" smtClean="0"/>
              <a:t>Hu</a:t>
            </a:r>
            <a:r>
              <a:rPr lang="en-US" sz="1400" dirty="0" smtClean="0"/>
              <a:t>, </a:t>
            </a:r>
            <a:r>
              <a:rPr lang="en-US" sz="1400" dirty="0" err="1" smtClean="0"/>
              <a:t>Shihong</a:t>
            </a:r>
            <a:r>
              <a:rPr lang="en-US" sz="1400" dirty="0" smtClean="0"/>
              <a:t> &amp; </a:t>
            </a:r>
            <a:r>
              <a:rPr lang="en-US" sz="1400" dirty="0" err="1" smtClean="0"/>
              <a:t>Guanghui</a:t>
            </a:r>
            <a:r>
              <a:rPr lang="en-US" sz="1400" dirty="0" smtClean="0"/>
              <a:t> Li 2018, ‘Fault-tolerant clustering topology evolution mechanism of wireless sensor networks‘, IEEE Access, vol. 6, pp. 28085-28096.</a:t>
            </a:r>
          </a:p>
          <a:p>
            <a:pPr lvl="0" algn="just">
              <a:buFont typeface="+mj-lt"/>
              <a:buAutoNum type="arabicPeriod"/>
            </a:pPr>
            <a:r>
              <a:rPr lang="en-US" sz="1400" dirty="0" smtClean="0"/>
              <a:t>Lin, </a:t>
            </a:r>
            <a:r>
              <a:rPr lang="en-US" sz="1400" dirty="0" err="1" smtClean="0"/>
              <a:t>Jenn</a:t>
            </a:r>
            <a:r>
              <a:rPr lang="en-US" sz="1400" dirty="0" smtClean="0"/>
              <a:t>-Wei, </a:t>
            </a:r>
            <a:r>
              <a:rPr lang="en-US" sz="1400" dirty="0" err="1" smtClean="0"/>
              <a:t>Pethuru</a:t>
            </a:r>
            <a:r>
              <a:rPr lang="en-US" sz="1400" dirty="0" smtClean="0"/>
              <a:t> Raj </a:t>
            </a:r>
            <a:r>
              <a:rPr lang="en-US" sz="1400" dirty="0" err="1" smtClean="0"/>
              <a:t>Chelliah</a:t>
            </a:r>
            <a:r>
              <a:rPr lang="en-US" sz="1400" dirty="0" smtClean="0"/>
              <a:t>, </a:t>
            </a:r>
            <a:r>
              <a:rPr lang="en-US" sz="1400" dirty="0" err="1" smtClean="0"/>
              <a:t>Meng-Chieh</a:t>
            </a:r>
            <a:r>
              <a:rPr lang="en-US" sz="1400" dirty="0" smtClean="0"/>
              <a:t> Hsu &amp; </a:t>
            </a:r>
            <a:r>
              <a:rPr lang="en-US" sz="1400" dirty="0" err="1" smtClean="0"/>
              <a:t>Jia-XinHou</a:t>
            </a:r>
            <a:r>
              <a:rPr lang="en-US" sz="1400" dirty="0" smtClean="0"/>
              <a:t> 2019, ‘Efficient fault-tolerant routing in IoT wireless sensor networks based on bipartite-flow graph modeling‘, IEEE Access, vol. 7, pp. 14022-14034.</a:t>
            </a:r>
          </a:p>
          <a:p>
            <a:pPr lvl="0" algn="just">
              <a:buFont typeface="+mj-lt"/>
              <a:buAutoNum type="arabicPeriod"/>
            </a:pPr>
            <a:r>
              <a:rPr lang="en-US" sz="1400" dirty="0" err="1" smtClean="0"/>
              <a:t>Michaelides</a:t>
            </a:r>
            <a:r>
              <a:rPr lang="en-US" sz="1400" dirty="0" smtClean="0"/>
              <a:t>, </a:t>
            </a:r>
            <a:r>
              <a:rPr lang="en-US" sz="1400" dirty="0" err="1" smtClean="0"/>
              <a:t>Michalis</a:t>
            </a:r>
            <a:r>
              <a:rPr lang="en-US" sz="1400" dirty="0" smtClean="0"/>
              <a:t>, P, Christos </a:t>
            </a:r>
            <a:r>
              <a:rPr lang="en-US" sz="1400" dirty="0" err="1" smtClean="0"/>
              <a:t>Laoudias</a:t>
            </a:r>
            <a:r>
              <a:rPr lang="en-US" sz="1400" dirty="0" smtClean="0"/>
              <a:t> &amp; Christos G </a:t>
            </a:r>
            <a:r>
              <a:rPr lang="en-US" sz="1400" dirty="0" err="1" smtClean="0"/>
              <a:t>Panayiotou</a:t>
            </a:r>
            <a:r>
              <a:rPr lang="en-US" sz="1400" dirty="0" smtClean="0"/>
              <a:t> 2014, ‘Fault tolerant localization and tracking of multiple  sources in WSNs using binary data‘, IEEE Transactions on Mobile Computing, vol. 13, no. 6, pp. 1213-1227.</a:t>
            </a:r>
          </a:p>
          <a:p>
            <a:pPr lvl="0" algn="just">
              <a:buFont typeface="+mj-lt"/>
              <a:buAutoNum type="arabicPeriod"/>
            </a:pPr>
            <a:r>
              <a:rPr lang="en-US" sz="1400" dirty="0" err="1" smtClean="0"/>
              <a:t>Rong</a:t>
            </a:r>
            <a:r>
              <a:rPr lang="en-US" sz="1400" dirty="0" smtClean="0"/>
              <a:t> Duh, D, Pei Li, S &amp; Cheng, V 2013, ‘Distributed Fault-Tolerant Event Region Detection of Wireless Sensor Networks‘, International Journal of Distributed Sensor Networks, pp. 1-8.</a:t>
            </a:r>
          </a:p>
          <a:p>
            <a:pPr lvl="0" algn="just">
              <a:buFont typeface="+mj-lt"/>
              <a:buAutoNum type="arabicPeriod"/>
            </a:pPr>
            <a:r>
              <a:rPr lang="en-US" sz="1400" dirty="0" err="1" smtClean="0"/>
              <a:t>Rong-rong</a:t>
            </a:r>
            <a:r>
              <a:rPr lang="en-US" sz="1400" dirty="0" smtClean="0"/>
              <a:t>, Y, Bin, L, </a:t>
            </a:r>
            <a:r>
              <a:rPr lang="en-US" sz="1400" dirty="0" err="1" smtClean="0"/>
              <a:t>Ya-qian</a:t>
            </a:r>
            <a:r>
              <a:rPr lang="en-US" sz="1400" dirty="0" smtClean="0"/>
              <a:t>, L &amp; Xiao-</a:t>
            </a:r>
            <a:r>
              <a:rPr lang="en-US" sz="1400" dirty="0" err="1" smtClean="0"/>
              <a:t>chen</a:t>
            </a:r>
            <a:r>
              <a:rPr lang="en-US" sz="1400" dirty="0" smtClean="0"/>
              <a:t>, H 2012, ‘Adaptively fault tolerant topology control algorithm for wireless sensor networks‘, Journal of China Universities of Posts and Telecommunications, vol. 19, no. 2, pp. 13-18.</a:t>
            </a:r>
          </a:p>
          <a:p>
            <a:pPr lvl="0" algn="just">
              <a:buFont typeface="+mj-lt"/>
              <a:buAutoNum type="arabicPeriod"/>
            </a:pPr>
            <a:r>
              <a:rPr lang="en-US" sz="1400" dirty="0" smtClean="0"/>
              <a:t>Bari, A, </a:t>
            </a:r>
            <a:r>
              <a:rPr lang="en-US" sz="1400" dirty="0" err="1" smtClean="0"/>
              <a:t>Jaekel</a:t>
            </a:r>
            <a:r>
              <a:rPr lang="en-US" sz="1400" dirty="0" smtClean="0"/>
              <a:t>, A,  Jiang, J &amp; </a:t>
            </a:r>
            <a:r>
              <a:rPr lang="en-US" sz="1400" dirty="0" err="1" smtClean="0"/>
              <a:t>Xu</a:t>
            </a:r>
            <a:r>
              <a:rPr lang="en-US" sz="1400" dirty="0" smtClean="0"/>
              <a:t>, Y 2012, ‘Design of fault tolerant wireless sensor networks satisfying survivability and lifetime requirements‘, Computing Communications, vol. 35, no. 3, pp. 320-333.</a:t>
            </a:r>
            <a:endParaRPr lang="en-US" sz="1400" dirty="0"/>
          </a:p>
        </p:txBody>
      </p:sp>
      <p:sp>
        <p:nvSpPr>
          <p:cNvPr id="7" name="Date Placeholder 6"/>
          <p:cNvSpPr>
            <a:spLocks noGrp="1"/>
          </p:cNvSpPr>
          <p:nvPr>
            <p:ph type="dt" sz="half" idx="10"/>
          </p:nvPr>
        </p:nvSpPr>
        <p:spPr/>
        <p:txBody>
          <a:bodyPr/>
          <a:lstStyle/>
          <a:p>
            <a:fld id="{3F29E0CE-D7D5-495A-AD47-F6ED800ECD71}" type="datetime2">
              <a:rPr lang="en-US" smtClean="0"/>
              <a:pPr/>
              <a:t>Tuesday, March 29, 2022</a:t>
            </a:fld>
            <a:endParaRPr lang="en-US" dirty="0"/>
          </a:p>
        </p:txBody>
      </p:sp>
      <p:sp>
        <p:nvSpPr>
          <p:cNvPr id="6" name="Rectangle 5"/>
          <p:cNvSpPr/>
          <p:nvPr/>
        </p:nvSpPr>
        <p:spPr>
          <a:xfrm>
            <a:off x="457200" y="304800"/>
            <a:ext cx="8229600" cy="4572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smtClean="0">
                <a:latin typeface="Times New Roman" pitchFamily="18" charset="0"/>
                <a:cs typeface="Times New Roman" pitchFamily="18" charset="0"/>
              </a:rPr>
              <a:t>References</a:t>
            </a:r>
            <a:endParaRPr lang="en-IN" sz="2400" b="1" dirty="0"/>
          </a:p>
        </p:txBody>
      </p:sp>
      <p:sp>
        <p:nvSpPr>
          <p:cNvPr id="8" name="Slide Number Placeholder 7"/>
          <p:cNvSpPr>
            <a:spLocks noGrp="1"/>
          </p:cNvSpPr>
          <p:nvPr>
            <p:ph type="sldNum" sz="quarter" idx="12"/>
          </p:nvPr>
        </p:nvSpPr>
        <p:spPr/>
        <p:txBody>
          <a:bodyPr/>
          <a:lstStyle/>
          <a:p>
            <a:fld id="{39A94552-C21F-4547-8669-22053408D862}"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86800" cy="5562600"/>
          </a:xfrm>
        </p:spPr>
        <p:txBody>
          <a:bodyPr>
            <a:noAutofit/>
          </a:bodyPr>
          <a:lstStyle/>
          <a:p>
            <a:pPr lvl="0">
              <a:lnSpc>
                <a:spcPct val="150000"/>
              </a:lnSpc>
              <a:buFont typeface="Wingdings" pitchFamily="2" charset="2"/>
              <a:buChar char="v"/>
            </a:pPr>
            <a:r>
              <a:rPr lang="en-IN" sz="1800" b="1" dirty="0" smtClean="0"/>
              <a:t>Introduction</a:t>
            </a:r>
          </a:p>
          <a:p>
            <a:pPr lvl="0">
              <a:lnSpc>
                <a:spcPct val="150000"/>
              </a:lnSpc>
              <a:buFont typeface="Wingdings" pitchFamily="2" charset="2"/>
              <a:buChar char="v"/>
            </a:pPr>
            <a:r>
              <a:rPr lang="tr-TR" sz="1800" b="1" dirty="0" smtClean="0"/>
              <a:t>Related Works </a:t>
            </a:r>
            <a:endParaRPr lang="en-US" sz="1800" b="1" dirty="0" smtClean="0"/>
          </a:p>
          <a:p>
            <a:pPr lvl="0">
              <a:lnSpc>
                <a:spcPct val="150000"/>
              </a:lnSpc>
              <a:buFont typeface="Wingdings" pitchFamily="2" charset="2"/>
              <a:buChar char="v"/>
            </a:pPr>
            <a:r>
              <a:rPr lang="tr-TR" sz="1800" b="1" dirty="0" smtClean="0"/>
              <a:t>Proposed Method</a:t>
            </a:r>
            <a:endParaRPr lang="en-US" sz="1800" b="1" dirty="0" smtClean="0"/>
          </a:p>
          <a:p>
            <a:pPr lvl="0">
              <a:lnSpc>
                <a:spcPct val="150000"/>
              </a:lnSpc>
              <a:buFont typeface="Wingdings" pitchFamily="2" charset="2"/>
              <a:buChar char="v"/>
            </a:pPr>
            <a:r>
              <a:rPr lang="tr-TR" sz="1800" dirty="0" smtClean="0"/>
              <a:t>Network Modeling and Routing Procedure </a:t>
            </a:r>
            <a:endParaRPr lang="en-US" sz="1800" dirty="0" smtClean="0"/>
          </a:p>
          <a:p>
            <a:pPr lvl="0">
              <a:lnSpc>
                <a:spcPct val="150000"/>
              </a:lnSpc>
              <a:buFont typeface="Wingdings" pitchFamily="2" charset="2"/>
              <a:buChar char="v"/>
            </a:pPr>
            <a:r>
              <a:rPr lang="tr-TR" sz="1800" dirty="0" smtClean="0"/>
              <a:t>Efficient Data Flow Graph Modeling using Free Poisson Law (EDFGMA-FPL) Algorithm for Fault-Tolerant Routing </a:t>
            </a:r>
            <a:endParaRPr lang="en-US" sz="1800" dirty="0" smtClean="0"/>
          </a:p>
          <a:p>
            <a:pPr lvl="0">
              <a:lnSpc>
                <a:spcPct val="150000"/>
              </a:lnSpc>
              <a:buFont typeface="Wingdings" pitchFamily="2" charset="2"/>
              <a:buChar char="v"/>
            </a:pPr>
            <a:r>
              <a:rPr lang="tr-TR" sz="1800" b="1" dirty="0" smtClean="0"/>
              <a:t>Experimental Results and Performance Evaluation</a:t>
            </a:r>
            <a:endParaRPr lang="en-US" sz="1800" b="1" dirty="0" smtClean="0"/>
          </a:p>
          <a:p>
            <a:pPr lvl="0">
              <a:lnSpc>
                <a:spcPct val="150000"/>
              </a:lnSpc>
              <a:buFont typeface="Wingdings" pitchFamily="2" charset="2"/>
              <a:buChar char="v"/>
            </a:pPr>
            <a:r>
              <a:rPr lang="en-US" sz="1800" b="1" dirty="0" smtClean="0"/>
              <a:t>Conclusion</a:t>
            </a:r>
          </a:p>
          <a:p>
            <a:pPr lvl="0">
              <a:lnSpc>
                <a:spcPct val="150000"/>
              </a:lnSpc>
              <a:buFont typeface="Wingdings" pitchFamily="2" charset="2"/>
              <a:buChar char="v"/>
            </a:pPr>
            <a:r>
              <a:rPr lang="en-US" sz="1800" b="1" dirty="0" smtClean="0"/>
              <a:t>Acknowledgment</a:t>
            </a:r>
          </a:p>
          <a:p>
            <a:pPr lvl="0">
              <a:lnSpc>
                <a:spcPct val="150000"/>
              </a:lnSpc>
              <a:buFont typeface="Wingdings" pitchFamily="2" charset="2"/>
              <a:buChar char="v"/>
            </a:pPr>
            <a:r>
              <a:rPr lang="en-IN" sz="1800" b="1" dirty="0" smtClean="0"/>
              <a:t>References </a:t>
            </a:r>
          </a:p>
          <a:p>
            <a:pPr>
              <a:buNone/>
            </a:pPr>
            <a:endParaRPr lang="en-IN" sz="1200" dirty="0" smtClean="0"/>
          </a:p>
          <a:p>
            <a:pPr marL="0" indent="355600">
              <a:buFont typeface="Wingdings" pitchFamily="2" charset="2"/>
              <a:buChar char="v"/>
            </a:pPr>
            <a:endParaRPr lang="en-IN" sz="1200" dirty="0" smtClean="0"/>
          </a:p>
        </p:txBody>
      </p:sp>
      <p:sp>
        <p:nvSpPr>
          <p:cNvPr id="6" name="Rectangle 5"/>
          <p:cNvSpPr/>
          <p:nvPr/>
        </p:nvSpPr>
        <p:spPr>
          <a:xfrm>
            <a:off x="304800" y="304800"/>
            <a:ext cx="8458200" cy="381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smtClean="0">
                <a:solidFill>
                  <a:schemeClr val="bg1"/>
                </a:solidFill>
                <a:latin typeface="Arial" pitchFamily="34" charset="0"/>
                <a:cs typeface="Arial" pitchFamily="34" charset="0"/>
              </a:rPr>
              <a:t>Presentation Outline</a:t>
            </a:r>
            <a:endParaRPr lang="en-IN" sz="2400" dirty="0">
              <a:solidFill>
                <a:schemeClr val="bg1"/>
              </a:solidFill>
              <a:latin typeface="Arial" pitchFamily="34" charset="0"/>
              <a:cs typeface="Arial" pitchFamily="34" charset="0"/>
            </a:endParaRPr>
          </a:p>
        </p:txBody>
      </p:sp>
      <p:sp>
        <p:nvSpPr>
          <p:cNvPr id="7" name="Date Placeholder 6"/>
          <p:cNvSpPr>
            <a:spLocks noGrp="1"/>
          </p:cNvSpPr>
          <p:nvPr>
            <p:ph type="dt" sz="half" idx="10"/>
          </p:nvPr>
        </p:nvSpPr>
        <p:spPr>
          <a:xfrm>
            <a:off x="457200" y="6356350"/>
            <a:ext cx="2514600" cy="365125"/>
          </a:xfrm>
        </p:spPr>
        <p:txBody>
          <a:bodyPr/>
          <a:lstStyle/>
          <a:p>
            <a:fld id="{223D6530-DC95-4A71-9789-6F09FF94FE37}" type="datetime2">
              <a:rPr lang="en-US" smtClean="0"/>
              <a:pPr/>
              <a:t>Tuesday, March 29, 2022</a:t>
            </a:fld>
            <a:endParaRPr lang="en-US" dirty="0"/>
          </a:p>
        </p:txBody>
      </p:sp>
      <p:sp>
        <p:nvSpPr>
          <p:cNvPr id="8" name="Slide Number Placeholder 7"/>
          <p:cNvSpPr>
            <a:spLocks noGrp="1"/>
          </p:cNvSpPr>
          <p:nvPr>
            <p:ph type="sldNum" sz="quarter" idx="12"/>
          </p:nvPr>
        </p:nvSpPr>
        <p:spPr/>
        <p:txBody>
          <a:bodyPr/>
          <a:lstStyle/>
          <a:p>
            <a:fld id="{39A94552-C21F-4547-8669-22053408D862}"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4953000"/>
          </a:xfrm>
        </p:spPr>
        <p:txBody>
          <a:bodyPr>
            <a:noAutofit/>
          </a:bodyPr>
          <a:lstStyle/>
          <a:p>
            <a:pPr algn="just">
              <a:lnSpc>
                <a:spcPct val="150000"/>
              </a:lnSpc>
            </a:pPr>
            <a:r>
              <a:rPr lang="tr-TR" sz="2400" dirty="0" smtClean="0"/>
              <a:t>Wireless Sensor Network (WSN)  consists of finite sensor devices which are dispersed geographically usually in an indoor or outdoor predefined environment. </a:t>
            </a:r>
            <a:endParaRPr lang="en-US" sz="2400" dirty="0" smtClean="0"/>
          </a:p>
          <a:p>
            <a:pPr algn="just">
              <a:lnSpc>
                <a:spcPct val="150000"/>
              </a:lnSpc>
            </a:pPr>
            <a:r>
              <a:rPr lang="tr-TR" sz="2400" dirty="0" smtClean="0"/>
              <a:t>The objective of WSN is to collect environmental data and the location of the nodes may be previously known or unknown a priori. </a:t>
            </a:r>
            <a:endParaRPr lang="en-US" sz="2400" dirty="0" smtClean="0"/>
          </a:p>
          <a:p>
            <a:pPr algn="just">
              <a:lnSpc>
                <a:spcPct val="150000"/>
              </a:lnSpc>
            </a:pPr>
            <a:r>
              <a:rPr lang="tr-TR" sz="2400" dirty="0" smtClean="0"/>
              <a:t>Nodes in the network communicate with all devices and based on the application such communication describes a mesh or star topology. </a:t>
            </a:r>
            <a:endParaRPr lang="en-IN" sz="2400" dirty="0"/>
          </a:p>
        </p:txBody>
      </p:sp>
      <p:sp>
        <p:nvSpPr>
          <p:cNvPr id="6" name="Rectangle 5"/>
          <p:cNvSpPr/>
          <p:nvPr/>
        </p:nvSpPr>
        <p:spPr>
          <a:xfrm>
            <a:off x="457200" y="533400"/>
            <a:ext cx="8229600" cy="45720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smtClean="0"/>
              <a:t>Introduction</a:t>
            </a:r>
            <a:endParaRPr lang="en-IN" sz="2800" b="1" dirty="0"/>
          </a:p>
        </p:txBody>
      </p:sp>
      <p:sp>
        <p:nvSpPr>
          <p:cNvPr id="7" name="Date Placeholder 6"/>
          <p:cNvSpPr>
            <a:spLocks noGrp="1"/>
          </p:cNvSpPr>
          <p:nvPr>
            <p:ph type="dt" sz="half" idx="10"/>
          </p:nvPr>
        </p:nvSpPr>
        <p:spPr/>
        <p:txBody>
          <a:bodyPr/>
          <a:lstStyle/>
          <a:p>
            <a:fld id="{256C152B-B507-4672-BCB5-58AC9E61DD95}" type="datetime2">
              <a:rPr lang="en-US" smtClean="0"/>
              <a:pPr/>
              <a:t>Tuesday, March 29, 2022</a:t>
            </a:fld>
            <a:endParaRPr lang="en-US" dirty="0"/>
          </a:p>
        </p:txBody>
      </p:sp>
      <p:sp>
        <p:nvSpPr>
          <p:cNvPr id="8" name="Slide Number Placeholder 7"/>
          <p:cNvSpPr>
            <a:spLocks noGrp="1"/>
          </p:cNvSpPr>
          <p:nvPr>
            <p:ph type="sldNum" sz="quarter" idx="12"/>
          </p:nvPr>
        </p:nvSpPr>
        <p:spPr/>
        <p:txBody>
          <a:bodyPr/>
          <a:lstStyle/>
          <a:p>
            <a:fld id="{39A94552-C21F-4547-8669-22053408D862}"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4953000"/>
          </a:xfrm>
        </p:spPr>
        <p:txBody>
          <a:bodyPr>
            <a:noAutofit/>
          </a:bodyPr>
          <a:lstStyle/>
          <a:p>
            <a:pPr algn="just"/>
            <a:r>
              <a:rPr lang="tr-TR" sz="2400" dirty="0" smtClean="0"/>
              <a:t>While designing the wireless sensor networks the concentration should be made on sensor nodes to improve its functional time.</a:t>
            </a:r>
            <a:endParaRPr lang="en-US" sz="2400" dirty="0" smtClean="0"/>
          </a:p>
          <a:p>
            <a:pPr algn="just"/>
            <a:r>
              <a:rPr lang="tr-TR" sz="2400" dirty="0" smtClean="0"/>
              <a:t>While designing processes, many failures may occur among sensor nodes due to volatility during the broadcast, environmental impact, problems in hardware, radio nosiness, interruption of other nodes, and battery exhaustion. </a:t>
            </a:r>
            <a:endParaRPr lang="en-US" sz="2400" dirty="0" smtClean="0"/>
          </a:p>
          <a:p>
            <a:pPr algn="just"/>
            <a:r>
              <a:rPr lang="tr-TR" sz="2400" dirty="0" smtClean="0"/>
              <a:t>Moreover, there is a failure in the base station due to hardware disfunction, software problems, and planned attacks. </a:t>
            </a:r>
            <a:endParaRPr lang="en-US" sz="2400" dirty="0" smtClean="0"/>
          </a:p>
          <a:p>
            <a:pPr algn="just"/>
            <a:r>
              <a:rPr lang="tr-TR" sz="2400" dirty="0" smtClean="0"/>
              <a:t>Therefore, it is significant to design the wireless sensor network which must be able to tolerate the fault which is done by building a fault tolerance system, which contains less likelihood of false alarms and more likelihood of fault credentials. </a:t>
            </a:r>
            <a:endParaRPr lang="en-US" sz="2400" dirty="0"/>
          </a:p>
        </p:txBody>
      </p:sp>
      <p:sp>
        <p:nvSpPr>
          <p:cNvPr id="6" name="Rectangle 5"/>
          <p:cNvSpPr/>
          <p:nvPr/>
        </p:nvSpPr>
        <p:spPr>
          <a:xfrm>
            <a:off x="457200" y="533400"/>
            <a:ext cx="8229600" cy="45720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smtClean="0"/>
              <a:t>Related Works</a:t>
            </a:r>
            <a:endParaRPr lang="en-IN" sz="2800" b="1" dirty="0"/>
          </a:p>
        </p:txBody>
      </p:sp>
      <p:sp>
        <p:nvSpPr>
          <p:cNvPr id="7" name="Date Placeholder 6"/>
          <p:cNvSpPr>
            <a:spLocks noGrp="1"/>
          </p:cNvSpPr>
          <p:nvPr>
            <p:ph type="dt" sz="half" idx="10"/>
          </p:nvPr>
        </p:nvSpPr>
        <p:spPr/>
        <p:txBody>
          <a:bodyPr/>
          <a:lstStyle/>
          <a:p>
            <a:fld id="{DD354BBC-319B-4A09-AD76-1FD365366F81}" type="datetime2">
              <a:rPr lang="en-US" smtClean="0"/>
              <a:pPr/>
              <a:t>Tuesday, March 29, 2022</a:t>
            </a:fld>
            <a:endParaRPr lang="en-US" dirty="0"/>
          </a:p>
        </p:txBody>
      </p:sp>
      <p:sp>
        <p:nvSpPr>
          <p:cNvPr id="8" name="Slide Number Placeholder 7"/>
          <p:cNvSpPr>
            <a:spLocks noGrp="1"/>
          </p:cNvSpPr>
          <p:nvPr>
            <p:ph type="sldNum" sz="quarter" idx="12"/>
          </p:nvPr>
        </p:nvSpPr>
        <p:spPr/>
        <p:txBody>
          <a:bodyPr/>
          <a:lstStyle/>
          <a:p>
            <a:fld id="{39A94552-C21F-4547-8669-22053408D862}"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4953000"/>
          </a:xfrm>
        </p:spPr>
        <p:txBody>
          <a:bodyPr>
            <a:noAutofit/>
          </a:bodyPr>
          <a:lstStyle/>
          <a:p>
            <a:pPr algn="just"/>
            <a:r>
              <a:rPr lang="tr-TR" sz="2400" dirty="0" smtClean="0"/>
              <a:t>Yinghua tong et al.  (2020)  suggested the Static Backup and  Dynamic Timing Monitoring  (SBDTM) fault tolerance method, which was based on the Markov model with reliability calculation. </a:t>
            </a:r>
            <a:endParaRPr lang="en-US" sz="2400" dirty="0" smtClean="0"/>
          </a:p>
          <a:p>
            <a:pPr algn="just"/>
            <a:r>
              <a:rPr lang="tr-TR" sz="2400" dirty="0" smtClean="0"/>
              <a:t>Jenn-Wei Lin et al.  (2019)  suggested a bipartite-flow graph (BFG) can model to find the likelihoods of faults between the fault and un-fault cluster head. </a:t>
            </a:r>
            <a:endParaRPr lang="en-US" sz="2400" dirty="0" smtClean="0"/>
          </a:p>
          <a:p>
            <a:pPr algn="just"/>
            <a:r>
              <a:rPr lang="tr-TR" sz="2400" dirty="0" smtClean="0"/>
              <a:t>Rong et al.  (2012) introduced a framework namely Adaptively Fault-tolerant Topology Control (AFTC) to allocate resources in the network. </a:t>
            </a:r>
            <a:endParaRPr lang="en-US" sz="2400" dirty="0" smtClean="0"/>
          </a:p>
          <a:p>
            <a:pPr algn="just"/>
            <a:r>
              <a:rPr lang="tr-TR" sz="2400" dirty="0" smtClean="0"/>
              <a:t>Bari et al.  (2012)  suggested a novel Integer Linear Program (ILP) tolerates the fault by accurately considering the less number of relay nodes and sensor nodes in the network by effective the load balancing condition. </a:t>
            </a:r>
            <a:endParaRPr lang="en-US" sz="2400" dirty="0"/>
          </a:p>
        </p:txBody>
      </p:sp>
      <p:sp>
        <p:nvSpPr>
          <p:cNvPr id="6" name="Rectangle 5"/>
          <p:cNvSpPr/>
          <p:nvPr/>
        </p:nvSpPr>
        <p:spPr>
          <a:xfrm>
            <a:off x="457200" y="533400"/>
            <a:ext cx="8229600" cy="45720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smtClean="0"/>
              <a:t>Related Works</a:t>
            </a:r>
            <a:endParaRPr lang="en-IN" sz="2800" b="1" dirty="0"/>
          </a:p>
        </p:txBody>
      </p:sp>
      <p:sp>
        <p:nvSpPr>
          <p:cNvPr id="7" name="Date Placeholder 6"/>
          <p:cNvSpPr>
            <a:spLocks noGrp="1"/>
          </p:cNvSpPr>
          <p:nvPr>
            <p:ph type="dt" sz="half" idx="10"/>
          </p:nvPr>
        </p:nvSpPr>
        <p:spPr/>
        <p:txBody>
          <a:bodyPr/>
          <a:lstStyle/>
          <a:p>
            <a:fld id="{DD354BBC-319B-4A09-AD76-1FD365366F81}" type="datetime2">
              <a:rPr lang="en-US" smtClean="0"/>
              <a:pPr/>
              <a:t>Tuesday, March 29, 2022</a:t>
            </a:fld>
            <a:endParaRPr lang="en-US" dirty="0"/>
          </a:p>
        </p:txBody>
      </p:sp>
      <p:sp>
        <p:nvSpPr>
          <p:cNvPr id="8" name="Slide Number Placeholder 7"/>
          <p:cNvSpPr>
            <a:spLocks noGrp="1"/>
          </p:cNvSpPr>
          <p:nvPr>
            <p:ph type="sldNum" sz="quarter" idx="12"/>
          </p:nvPr>
        </p:nvSpPr>
        <p:spPr/>
        <p:txBody>
          <a:bodyPr/>
          <a:lstStyle/>
          <a:p>
            <a:fld id="{39A94552-C21F-4547-8669-22053408D862}"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4953000"/>
          </a:xfrm>
        </p:spPr>
        <p:txBody>
          <a:bodyPr>
            <a:noAutofit/>
          </a:bodyPr>
          <a:lstStyle/>
          <a:p>
            <a:pPr algn="just"/>
            <a:r>
              <a:rPr lang="tr-TR" sz="2400" dirty="0" smtClean="0"/>
              <a:t>In general, efficient cluster-based routing is employed for data transmission in WSN. </a:t>
            </a:r>
            <a:endParaRPr lang="en-US" sz="2400" dirty="0" smtClean="0"/>
          </a:p>
          <a:p>
            <a:pPr algn="just"/>
            <a:r>
              <a:rPr lang="tr-TR" sz="2400" dirty="0" smtClean="0"/>
              <a:t>When CH fails, data sensed by the sensor nodes cannot be transmitted by this faulty CH. </a:t>
            </a:r>
            <a:endParaRPr lang="en-US" sz="2400" dirty="0" smtClean="0"/>
          </a:p>
          <a:p>
            <a:pPr algn="just"/>
            <a:r>
              <a:rPr lang="tr-TR" sz="2400" dirty="0" smtClean="0"/>
              <a:t>Consequently, the gateway or sink has not sensed the data in the IoT sufficiently. </a:t>
            </a:r>
            <a:endParaRPr lang="en-US" sz="2400" dirty="0" smtClean="0"/>
          </a:p>
          <a:p>
            <a:pPr algn="just"/>
            <a:r>
              <a:rPr lang="tr-TR" sz="2400" dirty="0" smtClean="0"/>
              <a:t>Hence,  processing information in th</a:t>
            </a:r>
            <a:r>
              <a:rPr lang="en-US" sz="2400" dirty="0" smtClean="0"/>
              <a:t>e</a:t>
            </a:r>
            <a:r>
              <a:rPr lang="tr-TR" sz="2400" dirty="0" smtClean="0"/>
              <a:t> field was deeply affected. </a:t>
            </a:r>
            <a:endParaRPr lang="en-US" sz="2400" dirty="0" smtClean="0"/>
          </a:p>
          <a:p>
            <a:pPr algn="just"/>
            <a:r>
              <a:rPr lang="tr-TR" sz="2400" dirty="0" smtClean="0"/>
              <a:t>This contribution focuses on paired fault-tolerant cluster routing in a routing graph and introduces a new approach to solving this problem.</a:t>
            </a:r>
            <a:endParaRPr lang="en-US" sz="2400" dirty="0"/>
          </a:p>
        </p:txBody>
      </p:sp>
      <p:sp>
        <p:nvSpPr>
          <p:cNvPr id="6" name="Rectangle 5"/>
          <p:cNvSpPr/>
          <p:nvPr/>
        </p:nvSpPr>
        <p:spPr>
          <a:xfrm>
            <a:off x="457200" y="533400"/>
            <a:ext cx="8229600" cy="45720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smtClean="0"/>
              <a:t>Related Works</a:t>
            </a:r>
            <a:endParaRPr lang="en-IN" sz="2800" b="1" dirty="0"/>
          </a:p>
        </p:txBody>
      </p:sp>
      <p:sp>
        <p:nvSpPr>
          <p:cNvPr id="7" name="Date Placeholder 6"/>
          <p:cNvSpPr>
            <a:spLocks noGrp="1"/>
          </p:cNvSpPr>
          <p:nvPr>
            <p:ph type="dt" sz="half" idx="10"/>
          </p:nvPr>
        </p:nvSpPr>
        <p:spPr/>
        <p:txBody>
          <a:bodyPr/>
          <a:lstStyle/>
          <a:p>
            <a:fld id="{DD354BBC-319B-4A09-AD76-1FD365366F81}" type="datetime2">
              <a:rPr lang="en-US" smtClean="0"/>
              <a:pPr/>
              <a:t>Tuesday, March 29, 2022</a:t>
            </a:fld>
            <a:endParaRPr lang="en-US" dirty="0"/>
          </a:p>
        </p:txBody>
      </p:sp>
      <p:sp>
        <p:nvSpPr>
          <p:cNvPr id="8" name="Slide Number Placeholder 7"/>
          <p:cNvSpPr>
            <a:spLocks noGrp="1"/>
          </p:cNvSpPr>
          <p:nvPr>
            <p:ph type="sldNum" sz="quarter" idx="12"/>
          </p:nvPr>
        </p:nvSpPr>
        <p:spPr/>
        <p:txBody>
          <a:bodyPr/>
          <a:lstStyle/>
          <a:p>
            <a:fld id="{39A94552-C21F-4547-8669-22053408D862}"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53000"/>
          </a:xfrm>
        </p:spPr>
        <p:txBody>
          <a:bodyPr>
            <a:normAutofit/>
          </a:bodyPr>
          <a:lstStyle/>
          <a:p>
            <a:pPr algn="just">
              <a:lnSpc>
                <a:spcPct val="150000"/>
              </a:lnSpc>
            </a:pPr>
            <a:r>
              <a:rPr lang="en-US" sz="2400" dirty="0" smtClean="0"/>
              <a:t>Static sink used in IoT applications leads to clusters close to the sinks dying out faster as CH forms a fixed route for data routing, which results in network failure. </a:t>
            </a:r>
          </a:p>
          <a:p>
            <a:pPr algn="just">
              <a:lnSpc>
                <a:spcPct val="150000"/>
              </a:lnSpc>
            </a:pPr>
            <a:r>
              <a:rPr lang="en-US" sz="2400" dirty="0" smtClean="0"/>
              <a:t>To mitigate the fault oriented constraints in CH, a specific Data Flow Graph Modeling with Free Poisson Law is used here which follows the cluster head selection as well as routes data to mobile sink or the static CH by overcoming the fault in the links.</a:t>
            </a:r>
            <a:endParaRPr lang="en-US" sz="2400" dirty="0"/>
          </a:p>
        </p:txBody>
      </p:sp>
      <p:sp>
        <p:nvSpPr>
          <p:cNvPr id="4" name="Date Placeholder 3"/>
          <p:cNvSpPr>
            <a:spLocks noGrp="1"/>
          </p:cNvSpPr>
          <p:nvPr>
            <p:ph type="dt" sz="half" idx="10"/>
          </p:nvPr>
        </p:nvSpPr>
        <p:spPr/>
        <p:txBody>
          <a:bodyPr/>
          <a:lstStyle/>
          <a:p>
            <a:fld id="{385885AE-5903-41C5-9471-F8E13F5A391E}" type="datetime2">
              <a:rPr lang="en-US" smtClean="0"/>
              <a:pPr/>
              <a:t>Tuesday, March 29, 2022</a:t>
            </a:fld>
            <a:endParaRPr lang="en-US" dirty="0"/>
          </a:p>
        </p:txBody>
      </p:sp>
      <p:sp>
        <p:nvSpPr>
          <p:cNvPr id="6" name="Rectangle 5"/>
          <p:cNvSpPr/>
          <p:nvPr/>
        </p:nvSpPr>
        <p:spPr>
          <a:xfrm>
            <a:off x="457200" y="533400"/>
            <a:ext cx="8229600" cy="45720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smtClean="0"/>
              <a:t>Proposed Method</a:t>
            </a:r>
            <a:endParaRPr lang="en-IN" sz="2800" b="1" dirty="0"/>
          </a:p>
        </p:txBody>
      </p:sp>
      <p:sp>
        <p:nvSpPr>
          <p:cNvPr id="7" name="Slide Number Placeholder 6"/>
          <p:cNvSpPr>
            <a:spLocks noGrp="1"/>
          </p:cNvSpPr>
          <p:nvPr>
            <p:ph type="sldNum" sz="quarter" idx="12"/>
          </p:nvPr>
        </p:nvSpPr>
        <p:spPr/>
        <p:txBody>
          <a:bodyPr/>
          <a:lstStyle/>
          <a:p>
            <a:fld id="{39A94552-C21F-4547-8669-22053408D862}"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92500" lnSpcReduction="20000"/>
          </a:bodyPr>
          <a:lstStyle/>
          <a:p>
            <a:pPr algn="just">
              <a:spcBef>
                <a:spcPts val="300"/>
              </a:spcBef>
              <a:spcAft>
                <a:spcPts val="300"/>
              </a:spcAft>
            </a:pPr>
            <a:r>
              <a:rPr lang="tr-TR" sz="2400" dirty="0" smtClean="0"/>
              <a:t>Network </a:t>
            </a:r>
            <a:r>
              <a:rPr lang="en-US" sz="2400" dirty="0" smtClean="0"/>
              <a:t>contains a collection of</a:t>
            </a:r>
            <a:r>
              <a:rPr lang="tr-TR" sz="2400" dirty="0" smtClean="0"/>
              <a:t> </a:t>
            </a:r>
            <a:r>
              <a:rPr lang="tr-TR" sz="2400" dirty="0" smtClean="0"/>
              <a:t>sensor nodes that are dispersed uniformly over a network. </a:t>
            </a:r>
            <a:endParaRPr lang="en-US" sz="2400" dirty="0" smtClean="0"/>
          </a:p>
          <a:p>
            <a:pPr algn="just">
              <a:spcBef>
                <a:spcPts val="300"/>
              </a:spcBef>
              <a:spcAft>
                <a:spcPts val="300"/>
              </a:spcAft>
            </a:pPr>
            <a:r>
              <a:rPr lang="tr-TR" sz="2400" dirty="0" smtClean="0"/>
              <a:t>The </a:t>
            </a:r>
            <a:r>
              <a:rPr lang="tr-TR" sz="2400" dirty="0" smtClean="0"/>
              <a:t>groupings of sensors are </a:t>
            </a:r>
            <a:r>
              <a:rPr lang="en-US" sz="2400" dirty="0" smtClean="0"/>
              <a:t>form</a:t>
            </a:r>
            <a:r>
              <a:rPr lang="tr-TR" sz="2400" dirty="0" smtClean="0"/>
              <a:t>ed </a:t>
            </a:r>
            <a:r>
              <a:rPr lang="tr-TR" sz="2400" dirty="0" smtClean="0"/>
              <a:t>according to CH. The Base Station is located on every sensor zone. </a:t>
            </a:r>
            <a:endParaRPr lang="en-US" sz="2400" dirty="0" smtClean="0"/>
          </a:p>
          <a:p>
            <a:pPr algn="just">
              <a:spcBef>
                <a:spcPts val="300"/>
              </a:spcBef>
              <a:spcAft>
                <a:spcPts val="300"/>
              </a:spcAft>
            </a:pPr>
            <a:r>
              <a:rPr lang="tr-TR" sz="2400" dirty="0" smtClean="0"/>
              <a:t>All CH and BS </a:t>
            </a:r>
            <a:r>
              <a:rPr lang="en-US" sz="2400" dirty="0" smtClean="0"/>
              <a:t>will not</a:t>
            </a:r>
            <a:r>
              <a:rPr lang="tr-TR" sz="2400" dirty="0" smtClean="0"/>
              <a:t> </a:t>
            </a:r>
            <a:r>
              <a:rPr lang="tr-TR" sz="2400" dirty="0" smtClean="0"/>
              <a:t>adjust over the entire cycle. </a:t>
            </a:r>
            <a:endParaRPr lang="en-US" sz="2400" dirty="0" smtClean="0"/>
          </a:p>
          <a:p>
            <a:pPr algn="just">
              <a:spcBef>
                <a:spcPts val="300"/>
              </a:spcBef>
              <a:spcAft>
                <a:spcPts val="300"/>
              </a:spcAft>
            </a:pPr>
            <a:r>
              <a:rPr lang="tr-TR" sz="2400" dirty="0" smtClean="0"/>
              <a:t>SN’s </a:t>
            </a:r>
            <a:r>
              <a:rPr lang="tr-TR" sz="2400" dirty="0" smtClean="0"/>
              <a:t>are uniform, however, </a:t>
            </a:r>
            <a:r>
              <a:rPr lang="tr-TR" sz="2400" dirty="0" smtClean="0"/>
              <a:t>each </a:t>
            </a:r>
            <a:r>
              <a:rPr lang="tr-TR" sz="2400" dirty="0" smtClean="0"/>
              <a:t>node that is </a:t>
            </a:r>
            <a:r>
              <a:rPr lang="tr-TR" sz="2400" dirty="0" smtClean="0"/>
              <a:t>allotted</a:t>
            </a:r>
            <a:r>
              <a:rPr lang="en-US" sz="2400" dirty="0" smtClean="0"/>
              <a:t> to</a:t>
            </a:r>
            <a:r>
              <a:rPr lang="tr-TR" sz="2400" dirty="0" smtClean="0"/>
              <a:t> </a:t>
            </a:r>
            <a:r>
              <a:rPr lang="tr-TR" sz="2400" dirty="0" smtClean="0"/>
              <a:t>a well-defined ID </a:t>
            </a:r>
            <a:r>
              <a:rPr lang="en-US" sz="2400" dirty="0" smtClean="0"/>
              <a:t>which </a:t>
            </a:r>
            <a:r>
              <a:rPr lang="tr-TR" sz="2400" dirty="0" smtClean="0"/>
              <a:t>depends </a:t>
            </a:r>
            <a:r>
              <a:rPr lang="tr-TR" sz="2400" dirty="0" smtClean="0"/>
              <a:t>upon the transmission range. </a:t>
            </a:r>
            <a:endParaRPr lang="en-US" sz="2400" dirty="0" smtClean="0"/>
          </a:p>
          <a:p>
            <a:pPr algn="just">
              <a:spcBef>
                <a:spcPts val="300"/>
              </a:spcBef>
              <a:spcAft>
                <a:spcPts val="300"/>
              </a:spcAft>
            </a:pPr>
            <a:r>
              <a:rPr lang="tr-TR" sz="2400" dirty="0" smtClean="0"/>
              <a:t>In WSN, the following properties apply to network models: </a:t>
            </a:r>
            <a:endParaRPr lang="en-US" sz="2400" dirty="0" smtClean="0"/>
          </a:p>
          <a:p>
            <a:pPr algn="just">
              <a:spcBef>
                <a:spcPts val="300"/>
              </a:spcBef>
              <a:spcAft>
                <a:spcPts val="300"/>
              </a:spcAft>
            </a:pPr>
            <a:r>
              <a:rPr lang="tr-TR" sz="2400" dirty="0" smtClean="0"/>
              <a:t>SNs are forever static and their position is unchanged</a:t>
            </a:r>
            <a:r>
              <a:rPr lang="en-US" sz="2400" dirty="0" smtClean="0"/>
              <a:t>; </a:t>
            </a:r>
            <a:r>
              <a:rPr lang="en-US" sz="2400" dirty="0" smtClean="0"/>
              <a:t>w</a:t>
            </a:r>
            <a:r>
              <a:rPr lang="tr-TR" sz="2400" dirty="0" smtClean="0"/>
              <a:t>hereas</a:t>
            </a:r>
            <a:r>
              <a:rPr lang="tr-TR" sz="2400" dirty="0" smtClean="0"/>
              <a:t>, these nodes collect data from the surrounding area that is then transmitted to BS via wireless communication. </a:t>
            </a:r>
            <a:endParaRPr lang="en-US" sz="2400" dirty="0" smtClean="0"/>
          </a:p>
          <a:p>
            <a:pPr algn="just">
              <a:spcBef>
                <a:spcPts val="300"/>
              </a:spcBef>
              <a:spcAft>
                <a:spcPts val="300"/>
              </a:spcAft>
            </a:pPr>
            <a:r>
              <a:rPr lang="tr-TR" sz="2400" dirty="0" smtClean="0"/>
              <a:t>All SN </a:t>
            </a:r>
            <a:r>
              <a:rPr lang="tr-TR" sz="2400" dirty="0" smtClean="0"/>
              <a:t>abstracts</a:t>
            </a:r>
            <a:r>
              <a:rPr lang="en-US" sz="2400" dirty="0" smtClean="0"/>
              <a:t> the</a:t>
            </a:r>
            <a:r>
              <a:rPr lang="tr-TR" sz="2400" dirty="0" smtClean="0"/>
              <a:t> </a:t>
            </a:r>
            <a:r>
              <a:rPr lang="tr-TR" sz="2400" dirty="0" smtClean="0"/>
              <a:t>ID </a:t>
            </a:r>
            <a:r>
              <a:rPr lang="en-US" sz="2400" dirty="0" smtClean="0"/>
              <a:t>of </a:t>
            </a:r>
            <a:r>
              <a:rPr lang="tr-TR" sz="2400" dirty="0" smtClean="0"/>
              <a:t>the </a:t>
            </a:r>
            <a:r>
              <a:rPr lang="tr-TR" sz="2400" dirty="0" smtClean="0"/>
              <a:t>redundant information is </a:t>
            </a:r>
            <a:r>
              <a:rPr lang="tr-TR" sz="2400" dirty="0" smtClean="0"/>
              <a:t>fused.</a:t>
            </a:r>
            <a:endParaRPr lang="en-US" sz="2400" dirty="0" smtClean="0"/>
          </a:p>
          <a:p>
            <a:pPr algn="just">
              <a:spcBef>
                <a:spcPts val="300"/>
              </a:spcBef>
              <a:spcAft>
                <a:spcPts val="300"/>
              </a:spcAft>
            </a:pPr>
            <a:r>
              <a:rPr lang="tr-TR" sz="2400" dirty="0" smtClean="0"/>
              <a:t>Nevertheless</a:t>
            </a:r>
            <a:r>
              <a:rPr lang="tr-TR" sz="2400" dirty="0" smtClean="0"/>
              <a:t>, they cause failure </a:t>
            </a:r>
            <a:r>
              <a:rPr lang="en-US" sz="2400" dirty="0" smtClean="0"/>
              <a:t>i</a:t>
            </a:r>
            <a:r>
              <a:rPr lang="tr-TR" sz="2400" dirty="0" smtClean="0"/>
              <a:t>f </a:t>
            </a:r>
            <a:r>
              <a:rPr lang="tr-TR" sz="2400" dirty="0" smtClean="0"/>
              <a:t>those sensor nodes have zero energy. </a:t>
            </a:r>
            <a:endParaRPr lang="en-US" sz="2400" dirty="0" smtClean="0"/>
          </a:p>
          <a:p>
            <a:pPr algn="just">
              <a:spcBef>
                <a:spcPts val="300"/>
              </a:spcBef>
              <a:spcAft>
                <a:spcPts val="300"/>
              </a:spcAft>
            </a:pPr>
            <a:r>
              <a:rPr lang="tr-TR" sz="2400" dirty="0" smtClean="0"/>
              <a:t>Hence the nodes are </a:t>
            </a:r>
            <a:r>
              <a:rPr lang="tr-TR" sz="2400" dirty="0" smtClean="0"/>
              <a:t>continuously </a:t>
            </a:r>
            <a:r>
              <a:rPr lang="tr-TR" sz="2400" dirty="0" smtClean="0"/>
              <a:t>adjust their power level as the level of transmitting power decreases.</a:t>
            </a:r>
            <a:endParaRPr lang="en-US" sz="2400" dirty="0"/>
          </a:p>
        </p:txBody>
      </p:sp>
      <p:sp>
        <p:nvSpPr>
          <p:cNvPr id="4" name="Date Placeholder 3"/>
          <p:cNvSpPr>
            <a:spLocks noGrp="1"/>
          </p:cNvSpPr>
          <p:nvPr>
            <p:ph type="dt" sz="half" idx="10"/>
          </p:nvPr>
        </p:nvSpPr>
        <p:spPr/>
        <p:txBody>
          <a:bodyPr/>
          <a:lstStyle/>
          <a:p>
            <a:fld id="{385885AE-5903-41C5-9471-F8E13F5A391E}" type="datetime2">
              <a:rPr lang="en-US" smtClean="0"/>
              <a:pPr/>
              <a:t>Tuesday, March 29, 2022</a:t>
            </a:fld>
            <a:endParaRPr lang="en-US" dirty="0"/>
          </a:p>
        </p:txBody>
      </p:sp>
      <p:sp>
        <p:nvSpPr>
          <p:cNvPr id="6" name="Rectangle 5"/>
          <p:cNvSpPr/>
          <p:nvPr/>
        </p:nvSpPr>
        <p:spPr>
          <a:xfrm>
            <a:off x="457200" y="533400"/>
            <a:ext cx="8229600" cy="45720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800" b="1" dirty="0" smtClean="0"/>
              <a:t>Network Modeling and Routing Procedure</a:t>
            </a:r>
            <a:endParaRPr lang="en-IN" sz="2800" b="1" dirty="0"/>
          </a:p>
        </p:txBody>
      </p:sp>
      <p:sp>
        <p:nvSpPr>
          <p:cNvPr id="7" name="Slide Number Placeholder 6"/>
          <p:cNvSpPr>
            <a:spLocks noGrp="1"/>
          </p:cNvSpPr>
          <p:nvPr>
            <p:ph type="sldNum" sz="quarter" idx="12"/>
          </p:nvPr>
        </p:nvSpPr>
        <p:spPr/>
        <p:txBody>
          <a:bodyPr/>
          <a:lstStyle/>
          <a:p>
            <a:fld id="{39A94552-C21F-4547-8669-22053408D862}"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5885AE-5903-41C5-9471-F8E13F5A391E}" type="datetime2">
              <a:rPr lang="en-US" smtClean="0"/>
              <a:pPr/>
              <a:t>Tuesday, March 29, 2022</a:t>
            </a:fld>
            <a:endParaRPr lang="en-US" dirty="0"/>
          </a:p>
        </p:txBody>
      </p:sp>
      <p:sp>
        <p:nvSpPr>
          <p:cNvPr id="6" name="Rectangle 5"/>
          <p:cNvSpPr/>
          <p:nvPr/>
        </p:nvSpPr>
        <p:spPr>
          <a:xfrm>
            <a:off x="457200" y="304800"/>
            <a:ext cx="8229600" cy="68580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b="1" dirty="0" smtClean="0"/>
              <a:t>Efficient Data Flow Graph Modeling using Free Poisson Law (EDFGMA-FPL) Algorithm for Fault-Tolerant Routing</a:t>
            </a:r>
            <a:endParaRPr lang="en-IN" sz="2000" b="1" dirty="0"/>
          </a:p>
        </p:txBody>
      </p:sp>
      <p:sp>
        <p:nvSpPr>
          <p:cNvPr id="7" name="Slide Number Placeholder 6"/>
          <p:cNvSpPr>
            <a:spLocks noGrp="1"/>
          </p:cNvSpPr>
          <p:nvPr>
            <p:ph type="sldNum" sz="quarter" idx="12"/>
          </p:nvPr>
        </p:nvSpPr>
        <p:spPr/>
        <p:txBody>
          <a:bodyPr/>
          <a:lstStyle/>
          <a:p>
            <a:fld id="{39A94552-C21F-4547-8669-22053408D862}" type="slidenum">
              <a:rPr lang="en-US" smtClean="0"/>
              <a:pPr/>
              <a:t>9</a:t>
            </a:fld>
            <a:endParaRPr lang="en-US"/>
          </a:p>
        </p:txBody>
      </p:sp>
      <p:pic>
        <p:nvPicPr>
          <p:cNvPr id="9" name="Picture 8"/>
          <p:cNvPicPr/>
          <p:nvPr/>
        </p:nvPicPr>
        <p:blipFill>
          <a:blip r:embed="rId2" cstate="print"/>
          <a:srcRect/>
          <a:stretch>
            <a:fillRect/>
          </a:stretch>
        </p:blipFill>
        <p:spPr bwMode="auto">
          <a:xfrm>
            <a:off x="1752600" y="1219200"/>
            <a:ext cx="5562600" cy="50292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4506</TotalTime>
  <Words>1529</Words>
  <Application>Microsoft Office PowerPoint</Application>
  <PresentationFormat>On-screen Show (4:3)</PresentationFormat>
  <Paragraphs>130</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Efficient Data Flow Graph Modeling using Free Poisson Law for Fault-Tolerant Routing in  Internet of Things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suji</dc:creator>
  <cp:lastModifiedBy>Karthick Selvaraj</cp:lastModifiedBy>
  <cp:revision>504</cp:revision>
  <dcterms:created xsi:type="dcterms:W3CDTF">2017-03-21T17:54:38Z</dcterms:created>
  <dcterms:modified xsi:type="dcterms:W3CDTF">2022-03-29T10:05:42Z</dcterms:modified>
</cp:coreProperties>
</file>