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9" r:id="rId12"/>
    <p:sldId id="266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nva Sans Bold" panose="020B0604020202020204" charset="0"/>
      <p:regular r:id="rId18"/>
    </p:embeddedFont>
    <p:embeddedFont>
      <p:font typeface="Times New Roman" panose="02020603050405020304" pitchFamily="18" charset="0"/>
      <p:regular r:id="rId19"/>
    </p:embeddedFont>
    <p:embeddedFont>
      <p:font typeface="Times New Roman Bold" panose="02020803070505020304" pitchFamily="18" charset="0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8142" y="175450"/>
            <a:ext cx="17891716" cy="9936101"/>
            <a:chOff x="0" y="0"/>
            <a:chExt cx="4712221" cy="26169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12221" cy="2616915"/>
            </a:xfrm>
            <a:custGeom>
              <a:avLst/>
              <a:gdLst/>
              <a:ahLst/>
              <a:cxnLst/>
              <a:rect l="l" t="t" r="r" b="b"/>
              <a:pathLst>
                <a:path w="4712221" h="2616915">
                  <a:moveTo>
                    <a:pt x="0" y="0"/>
                  </a:moveTo>
                  <a:lnTo>
                    <a:pt x="4712221" y="0"/>
                  </a:lnTo>
                  <a:lnTo>
                    <a:pt x="4712221" y="2616915"/>
                  </a:lnTo>
                  <a:lnTo>
                    <a:pt x="0" y="261691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309622" y="465352"/>
            <a:ext cx="1668756" cy="1713138"/>
          </a:xfrm>
          <a:custGeom>
            <a:avLst/>
            <a:gdLst/>
            <a:ahLst/>
            <a:cxnLst/>
            <a:rect l="l" t="t" r="r" b="b"/>
            <a:pathLst>
              <a:path w="1668756" h="1713138">
                <a:moveTo>
                  <a:pt x="0" y="0"/>
                </a:moveTo>
                <a:lnTo>
                  <a:pt x="1668756" y="0"/>
                </a:lnTo>
                <a:lnTo>
                  <a:pt x="1668756" y="1713138"/>
                </a:lnTo>
                <a:lnTo>
                  <a:pt x="0" y="17131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975283" y="2232579"/>
            <a:ext cx="14337434" cy="7481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1"/>
              </a:lnSpc>
            </a:pPr>
            <a:r>
              <a:rPr lang="en-US" sz="3001" spc="30" dirty="0">
                <a:solidFill>
                  <a:srgbClr val="000000"/>
                </a:solidFill>
                <a:latin typeface="Times New Roman Bold"/>
              </a:rPr>
              <a:t>BeatBard – A Discord Bot</a:t>
            </a:r>
          </a:p>
          <a:p>
            <a:pPr algn="ctr">
              <a:lnSpc>
                <a:spcPts val="4591"/>
              </a:lnSpc>
            </a:pPr>
            <a:endParaRPr lang="en-US" sz="3001" spc="30" dirty="0">
              <a:solidFill>
                <a:srgbClr val="000000"/>
              </a:solidFill>
              <a:latin typeface="Times New Roman Bold"/>
            </a:endParaRPr>
          </a:p>
          <a:p>
            <a:pPr algn="ctr">
              <a:lnSpc>
                <a:spcPts val="4132"/>
              </a:lnSpc>
            </a:pPr>
            <a:r>
              <a:rPr lang="en-US" sz="2701" spc="27" dirty="0">
                <a:solidFill>
                  <a:srgbClr val="000000"/>
                </a:solidFill>
                <a:latin typeface="Times New Roman"/>
              </a:rPr>
              <a:t>MAJOR PROJECT - I</a:t>
            </a:r>
          </a:p>
          <a:p>
            <a:pPr algn="ctr">
              <a:lnSpc>
                <a:spcPts val="4132"/>
              </a:lnSpc>
            </a:pPr>
            <a:r>
              <a:rPr lang="en-US" sz="2701" spc="27" dirty="0">
                <a:solidFill>
                  <a:srgbClr val="000000"/>
                </a:solidFill>
                <a:latin typeface="Times New Roman"/>
              </a:rPr>
              <a:t>Under The Guidance of</a:t>
            </a:r>
          </a:p>
          <a:p>
            <a:pPr algn="ctr">
              <a:lnSpc>
                <a:spcPts val="4132"/>
              </a:lnSpc>
            </a:pPr>
            <a:r>
              <a:rPr lang="en-US" sz="2701" spc="27" dirty="0">
                <a:solidFill>
                  <a:srgbClr val="000000"/>
                </a:solidFill>
                <a:latin typeface="Times New Roman Bold"/>
              </a:rPr>
              <a:t> Dr. G.S Karthick, </a:t>
            </a:r>
          </a:p>
          <a:p>
            <a:pPr algn="ctr">
              <a:lnSpc>
                <a:spcPts val="4132"/>
              </a:lnSpc>
            </a:pPr>
            <a:r>
              <a:rPr lang="en-US" sz="2701" spc="27" dirty="0">
                <a:solidFill>
                  <a:srgbClr val="000000"/>
                </a:solidFill>
                <a:latin typeface="Times New Roman"/>
              </a:rPr>
              <a:t>Assistant Professor Department of Software Systems </a:t>
            </a:r>
          </a:p>
          <a:p>
            <a:pPr algn="ctr">
              <a:lnSpc>
                <a:spcPts val="4132"/>
              </a:lnSpc>
            </a:pPr>
            <a:r>
              <a:rPr lang="en-US" sz="2701" spc="27" dirty="0">
                <a:solidFill>
                  <a:srgbClr val="000000"/>
                </a:solidFill>
                <a:latin typeface="Times New Roman"/>
              </a:rPr>
              <a:t>PSG College of Arts &amp; Science</a:t>
            </a:r>
          </a:p>
          <a:p>
            <a:pPr algn="ctr">
              <a:lnSpc>
                <a:spcPts val="4132"/>
              </a:lnSpc>
            </a:pPr>
            <a:r>
              <a:rPr lang="en-US" sz="2701" spc="27" dirty="0">
                <a:solidFill>
                  <a:srgbClr val="000000"/>
                </a:solidFill>
                <a:latin typeface="Times New Roman"/>
              </a:rPr>
              <a:t>Coimbatore - 641 014 </a:t>
            </a:r>
          </a:p>
          <a:p>
            <a:pPr algn="ctr">
              <a:lnSpc>
                <a:spcPts val="4132"/>
              </a:lnSpc>
            </a:pPr>
            <a:endParaRPr lang="en-US" sz="2701" spc="27" dirty="0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ts val="4132"/>
              </a:lnSpc>
            </a:pPr>
            <a:r>
              <a:rPr lang="en-US" sz="2701" spc="27" dirty="0">
                <a:solidFill>
                  <a:srgbClr val="000000"/>
                </a:solidFill>
                <a:latin typeface="Times New Roman"/>
              </a:rPr>
              <a:t>PRESENTED BY </a:t>
            </a:r>
          </a:p>
          <a:p>
            <a:pPr algn="ctr">
              <a:lnSpc>
                <a:spcPts val="4132"/>
              </a:lnSpc>
            </a:pPr>
            <a:r>
              <a:rPr lang="en-US" sz="2701" spc="27" dirty="0">
                <a:solidFill>
                  <a:srgbClr val="000000"/>
                </a:solidFill>
                <a:latin typeface="Times New Roman Bold"/>
              </a:rPr>
              <a:t>KARTHIK CHOCKALINGAM V (20MSS017)</a:t>
            </a:r>
            <a:r>
              <a:rPr lang="en-US" sz="2701" spc="27" dirty="0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ctr">
              <a:lnSpc>
                <a:spcPts val="4132"/>
              </a:lnSpc>
            </a:pPr>
            <a:r>
              <a:rPr lang="en-US" sz="2701" spc="27" dirty="0">
                <a:solidFill>
                  <a:srgbClr val="000000"/>
                </a:solidFill>
                <a:latin typeface="Times New Roman"/>
              </a:rPr>
              <a:t>Department of Software Systems</a:t>
            </a:r>
          </a:p>
          <a:p>
            <a:pPr algn="ctr">
              <a:lnSpc>
                <a:spcPts val="4132"/>
              </a:lnSpc>
            </a:pPr>
            <a:r>
              <a:rPr lang="en-US" sz="2701" spc="27" dirty="0">
                <a:solidFill>
                  <a:srgbClr val="000000"/>
                </a:solidFill>
                <a:latin typeface="Times New Roman"/>
              </a:rPr>
              <a:t> PSG College of Arts &amp; Science</a:t>
            </a:r>
          </a:p>
          <a:p>
            <a:pPr algn="ctr">
              <a:lnSpc>
                <a:spcPts val="4132"/>
              </a:lnSpc>
            </a:pPr>
            <a:r>
              <a:rPr lang="en-US" sz="2701" spc="27" dirty="0">
                <a:solidFill>
                  <a:srgbClr val="000000"/>
                </a:solidFill>
                <a:latin typeface="Times New Roman"/>
              </a:rPr>
              <a:t> Coimbatore - 641 014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8142" y="175450"/>
            <a:ext cx="17891716" cy="9936101"/>
            <a:chOff x="0" y="0"/>
            <a:chExt cx="4712221" cy="26169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12221" cy="2616915"/>
            </a:xfrm>
            <a:custGeom>
              <a:avLst/>
              <a:gdLst/>
              <a:ahLst/>
              <a:cxnLst/>
              <a:rect l="l" t="t" r="r" b="b"/>
              <a:pathLst>
                <a:path w="4712221" h="2616915">
                  <a:moveTo>
                    <a:pt x="0" y="0"/>
                  </a:moveTo>
                  <a:lnTo>
                    <a:pt x="4712221" y="0"/>
                  </a:lnTo>
                  <a:lnTo>
                    <a:pt x="4712221" y="2616915"/>
                  </a:lnTo>
                  <a:lnTo>
                    <a:pt x="0" y="261691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  <p:txBody>
            <a:bodyPr/>
            <a:lstStyle/>
            <a:p>
              <a:endParaRPr lang="en-US" i="1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i="1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98142" y="857250"/>
            <a:ext cx="9393985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Times New Roman Bold"/>
              </a:rPr>
              <a:t>SYSTEM FLOW DIAGRAM: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355564-B424-2206-B4CE-882D9B2BF4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50"/>
          <a:stretch/>
        </p:blipFill>
        <p:spPr>
          <a:xfrm>
            <a:off x="4419600" y="1562100"/>
            <a:ext cx="8612595" cy="81514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8142" y="132587"/>
            <a:ext cx="17891716" cy="9936101"/>
            <a:chOff x="0" y="0"/>
            <a:chExt cx="4712221" cy="26169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12221" cy="2616915"/>
            </a:xfrm>
            <a:custGeom>
              <a:avLst/>
              <a:gdLst/>
              <a:ahLst/>
              <a:cxnLst/>
              <a:rect l="l" t="t" r="r" b="b"/>
              <a:pathLst>
                <a:path w="4712221" h="2616915">
                  <a:moveTo>
                    <a:pt x="0" y="0"/>
                  </a:moveTo>
                  <a:lnTo>
                    <a:pt x="4712221" y="0"/>
                  </a:lnTo>
                  <a:lnTo>
                    <a:pt x="4712221" y="2616915"/>
                  </a:lnTo>
                  <a:lnTo>
                    <a:pt x="0" y="261691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  <p:txBody>
            <a:bodyPr/>
            <a:lstStyle/>
            <a:p>
              <a:endParaRPr lang="en-US" i="1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i="1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143000" y="723900"/>
            <a:ext cx="9393985" cy="741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Times New Roman Bold"/>
              </a:rPr>
              <a:t>UI DESIGN: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8A3675-0514-7D71-0251-90B62F690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902" y="2056442"/>
            <a:ext cx="12170195" cy="65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9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8142" y="175450"/>
            <a:ext cx="17891716" cy="9936101"/>
            <a:chOff x="0" y="0"/>
            <a:chExt cx="4712221" cy="26169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12221" cy="2616915"/>
            </a:xfrm>
            <a:custGeom>
              <a:avLst/>
              <a:gdLst/>
              <a:ahLst/>
              <a:cxnLst/>
              <a:rect l="l" t="t" r="r" b="b"/>
              <a:pathLst>
                <a:path w="4712221" h="2616915">
                  <a:moveTo>
                    <a:pt x="0" y="0"/>
                  </a:moveTo>
                  <a:lnTo>
                    <a:pt x="4712221" y="0"/>
                  </a:lnTo>
                  <a:lnTo>
                    <a:pt x="4712221" y="2616915"/>
                  </a:lnTo>
                  <a:lnTo>
                    <a:pt x="0" y="261691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91585" y="4419600"/>
            <a:ext cx="617622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7500" dirty="0">
                <a:solidFill>
                  <a:srgbClr val="000000"/>
                </a:solidFill>
                <a:latin typeface="Canva Sans Bold"/>
              </a:rPr>
              <a:t> </a:t>
            </a:r>
            <a:r>
              <a:rPr lang="en-US" sz="7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8142" y="175450"/>
            <a:ext cx="17891716" cy="9936101"/>
            <a:chOff x="0" y="0"/>
            <a:chExt cx="4712221" cy="26169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12221" cy="2616915"/>
            </a:xfrm>
            <a:custGeom>
              <a:avLst/>
              <a:gdLst/>
              <a:ahLst/>
              <a:cxnLst/>
              <a:rect l="l" t="t" r="r" b="b"/>
              <a:pathLst>
                <a:path w="4712221" h="2616915">
                  <a:moveTo>
                    <a:pt x="0" y="0"/>
                  </a:moveTo>
                  <a:lnTo>
                    <a:pt x="4712221" y="0"/>
                  </a:lnTo>
                  <a:lnTo>
                    <a:pt x="4712221" y="2616915"/>
                  </a:lnTo>
                  <a:lnTo>
                    <a:pt x="0" y="261691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857250"/>
            <a:ext cx="3564612" cy="847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499" spc="242">
                <a:solidFill>
                  <a:srgbClr val="000000"/>
                </a:solidFill>
                <a:latin typeface="Times New Roman Bold"/>
              </a:rPr>
              <a:t>ABSTRACT</a:t>
            </a:r>
            <a:r>
              <a:rPr lang="en-US" sz="4499" spc="242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32474" y="2012998"/>
            <a:ext cx="16823051" cy="7790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>
              <a:lnSpc>
                <a:spcPts val="5100"/>
              </a:lnSpc>
              <a:buFont typeface="Arial"/>
              <a:buChar char="•"/>
            </a:pPr>
            <a:r>
              <a:rPr lang="en-US" sz="3200" b="1" dirty="0"/>
              <a:t>Discord </a:t>
            </a:r>
            <a:r>
              <a:rPr lang="en-US" sz="3200" dirty="0"/>
              <a:t>is an instant messaging and </a:t>
            </a:r>
            <a:r>
              <a:rPr lang="en-US" sz="3200" b="1" dirty="0"/>
              <a:t>VoIP</a:t>
            </a:r>
            <a:r>
              <a:rPr lang="en-US" sz="3200" dirty="0"/>
              <a:t> social platform used to communicate with voice calls, video calls, text messaging, media and files in private chats or as part of communities called "</a:t>
            </a:r>
            <a:r>
              <a:rPr lang="en-US" sz="3200" b="1" dirty="0"/>
              <a:t>servers</a:t>
            </a:r>
            <a:r>
              <a:rPr lang="en-US" sz="3200" dirty="0"/>
              <a:t>".</a:t>
            </a:r>
            <a:endParaRPr lang="en-US" sz="3000" spc="69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5100"/>
              </a:lnSpc>
            </a:pPr>
            <a:endParaRPr lang="en-US" sz="3000" spc="69" dirty="0">
              <a:solidFill>
                <a:srgbClr val="000000"/>
              </a:solidFill>
              <a:latin typeface="Times New Roman"/>
            </a:endParaRPr>
          </a:p>
          <a:p>
            <a:pPr marL="647700" lvl="1" indent="-323850">
              <a:lnSpc>
                <a:spcPts val="5100"/>
              </a:lnSpc>
              <a:buFont typeface="Arial"/>
              <a:buChar char="•"/>
            </a:pPr>
            <a:r>
              <a:rPr lang="en-US" sz="3200" dirty="0"/>
              <a:t>A server is a collection of persistent chat rooms and voice channels which can be accessed via invite links.</a:t>
            </a:r>
          </a:p>
          <a:p>
            <a:pPr marL="323850" lvl="1">
              <a:lnSpc>
                <a:spcPts val="5100"/>
              </a:lnSpc>
            </a:pPr>
            <a:endParaRPr lang="en-US" sz="3000" spc="69" dirty="0">
              <a:solidFill>
                <a:srgbClr val="000000"/>
              </a:solidFill>
              <a:latin typeface="Times New Roman"/>
            </a:endParaRPr>
          </a:p>
          <a:p>
            <a:pPr marL="647700" lvl="1" indent="-323850">
              <a:lnSpc>
                <a:spcPts val="5100"/>
              </a:lnSpc>
              <a:buFont typeface="Arial"/>
              <a:buChar char="•"/>
            </a:pPr>
            <a:r>
              <a:rPr lang="en-US" sz="3200" dirty="0"/>
              <a:t>The </a:t>
            </a:r>
            <a:r>
              <a:rPr lang="en-US" sz="3200" b="1" dirty="0"/>
              <a:t>primary objective </a:t>
            </a:r>
            <a:r>
              <a:rPr lang="en-US" sz="3200" dirty="0"/>
              <a:t>of the project is to design and implement a set of features that facilitate </a:t>
            </a:r>
            <a:r>
              <a:rPr lang="en-US" sz="3200" b="1" dirty="0"/>
              <a:t>community interaction and simplify administrative tasks</a:t>
            </a:r>
            <a:r>
              <a:rPr lang="en-US" sz="3200" dirty="0"/>
              <a:t>.</a:t>
            </a:r>
          </a:p>
          <a:p>
            <a:pPr marL="647700" lvl="1" indent="-323850">
              <a:lnSpc>
                <a:spcPts val="5100"/>
              </a:lnSpc>
              <a:buFont typeface="Arial"/>
              <a:buChar char="•"/>
            </a:pPr>
            <a:endParaRPr lang="en-US" sz="3200" dirty="0"/>
          </a:p>
          <a:p>
            <a:pPr marL="647700" lvl="1" indent="-323850">
              <a:lnSpc>
                <a:spcPts val="5100"/>
              </a:lnSpc>
              <a:buFont typeface="Arial"/>
              <a:buChar char="•"/>
            </a:pPr>
            <a:r>
              <a:rPr lang="en-US" sz="3200" dirty="0"/>
              <a:t>The bot will possess capabilities such as channel moderation, user management, music services and </a:t>
            </a:r>
            <a:r>
              <a:rPr lang="en-US" sz="3200" b="1" dirty="0"/>
              <a:t>customizable commands </a:t>
            </a:r>
            <a:r>
              <a:rPr lang="en-US" sz="3200" dirty="0"/>
              <a:t>and responses.</a:t>
            </a:r>
            <a:endParaRPr lang="en-US" sz="3000" spc="69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8142" y="175450"/>
            <a:ext cx="17891716" cy="9936101"/>
            <a:chOff x="0" y="0"/>
            <a:chExt cx="4712221" cy="26169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12221" cy="2616915"/>
            </a:xfrm>
            <a:custGeom>
              <a:avLst/>
              <a:gdLst/>
              <a:ahLst/>
              <a:cxnLst/>
              <a:rect l="l" t="t" r="r" b="b"/>
              <a:pathLst>
                <a:path w="4712221" h="2616915">
                  <a:moveTo>
                    <a:pt x="0" y="0"/>
                  </a:moveTo>
                  <a:lnTo>
                    <a:pt x="4712221" y="0"/>
                  </a:lnTo>
                  <a:lnTo>
                    <a:pt x="4712221" y="2616915"/>
                  </a:lnTo>
                  <a:lnTo>
                    <a:pt x="0" y="261691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95839" y="857250"/>
            <a:ext cx="7728466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Times New Roman Bold"/>
              </a:rPr>
              <a:t>EXISTING SYSTEM STUDY: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6327" y="2396300"/>
            <a:ext cx="17069673" cy="62877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>
              <a:lnSpc>
                <a:spcPts val="4500"/>
              </a:lnSpc>
              <a:buFont typeface="Arial"/>
              <a:buChar char="•"/>
            </a:pPr>
            <a:r>
              <a:rPr lang="en-US" sz="2800" b="1" i="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Basic Music Playback: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marL="323850" lvl="1">
              <a:lnSpc>
                <a:spcPts val="4500"/>
              </a:lnSpc>
            </a:pPr>
            <a:r>
              <a:rPr lang="en-US" sz="2800" dirty="0">
                <a:solidFill>
                  <a:srgbClr val="37415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		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Bots can join voice channels and play music from a predefined playlist. Users can request songs using simple commands.</a:t>
            </a:r>
            <a:endParaRPr lang="en-US" sz="2800" spc="69" dirty="0">
              <a:solidFill>
                <a:srgbClr val="00000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4500"/>
              </a:lnSpc>
            </a:pPr>
            <a:endParaRPr lang="en-US" sz="2800" spc="69" dirty="0">
              <a:solidFill>
                <a:srgbClr val="00000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647700" lvl="1" indent="-323850">
              <a:lnSpc>
                <a:spcPts val="4500"/>
              </a:lnSpc>
              <a:buFont typeface="Arial"/>
              <a:buChar char="•"/>
            </a:pPr>
            <a:r>
              <a:rPr lang="en-US" sz="2800" b="1" i="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Fixed Prefix :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marL="781050" lvl="2">
              <a:lnSpc>
                <a:spcPts val="4500"/>
              </a:lnSpc>
            </a:pPr>
            <a:r>
              <a:rPr lang="en-US" sz="2800" dirty="0">
                <a:solidFill>
                  <a:srgbClr val="37415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		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Bots responds to commands with a predefined prefix </a:t>
            </a:r>
            <a:r>
              <a:rPr lang="en-US" sz="2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(“ / ”)</a:t>
            </a:r>
            <a:r>
              <a:rPr lang="en-US" sz="2800" spc="69" dirty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This means that all commands must start with this prefix.</a:t>
            </a:r>
          </a:p>
          <a:p>
            <a:pPr>
              <a:lnSpc>
                <a:spcPts val="4500"/>
              </a:lnSpc>
            </a:pPr>
            <a:endParaRPr lang="en-US" sz="2800" spc="69" dirty="0">
              <a:solidFill>
                <a:srgbClr val="00000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647700" lvl="1" indent="-323850">
              <a:lnSpc>
                <a:spcPts val="4500"/>
              </a:lnSpc>
              <a:buFont typeface="Arial"/>
              <a:buChar char="•"/>
            </a:pPr>
            <a:r>
              <a:rPr lang="en-US" sz="2800" b="1" i="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Basic Commands: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marL="781050" lvl="2">
              <a:lnSpc>
                <a:spcPts val="4500"/>
              </a:lnSpc>
            </a:pP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		It has basic commands like </a:t>
            </a:r>
            <a:r>
              <a:rPr lang="en-US" sz="2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‘/play’ 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and </a:t>
            </a:r>
            <a:r>
              <a:rPr lang="en-US" sz="2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‘/resume’ 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to control music playback, and </a:t>
            </a:r>
            <a:r>
              <a:rPr lang="en-US" sz="2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‘/stop’ 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to stop playback and disconnect the bot from the voice channel</a:t>
            </a:r>
            <a:r>
              <a:rPr lang="en-US" sz="2800" spc="69" dirty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8142" y="175450"/>
            <a:ext cx="17891716" cy="9936101"/>
            <a:chOff x="0" y="0"/>
            <a:chExt cx="4712221" cy="26169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12221" cy="2616915"/>
            </a:xfrm>
            <a:custGeom>
              <a:avLst/>
              <a:gdLst/>
              <a:ahLst/>
              <a:cxnLst/>
              <a:rect l="l" t="t" r="r" b="b"/>
              <a:pathLst>
                <a:path w="4712221" h="2616915">
                  <a:moveTo>
                    <a:pt x="0" y="0"/>
                  </a:moveTo>
                  <a:lnTo>
                    <a:pt x="4712221" y="0"/>
                  </a:lnTo>
                  <a:lnTo>
                    <a:pt x="4712221" y="2616915"/>
                  </a:lnTo>
                  <a:lnTo>
                    <a:pt x="0" y="261691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857250"/>
            <a:ext cx="8168521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499" dirty="0">
                <a:solidFill>
                  <a:srgbClr val="000000"/>
                </a:solidFill>
                <a:latin typeface="Times New Roman Bold"/>
              </a:rPr>
              <a:t>PROPOSED SYSTEM STUDY: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21937" y="2043397"/>
            <a:ext cx="17244126" cy="80100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ct val="150000"/>
              </a:lnSpc>
              <a:buFont typeface="Arial"/>
              <a:buChar char="•"/>
            </a:pPr>
            <a:r>
              <a:rPr lang="en-IN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Music Features:</a:t>
            </a:r>
          </a:p>
          <a:p>
            <a:pPr marL="323850" lvl="1" algn="just">
              <a:lnSpc>
                <a:spcPct val="150000"/>
              </a:lnSpc>
            </a:pPr>
            <a:r>
              <a:rPr lang="en-IN" sz="2500" b="1" spc="6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features like queue management, skipping songs and tuning volume. (e.g., ‘!queue, !skip</a:t>
            </a:r>
            <a:r>
              <a:rPr lang="en-US" sz="25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‘!volume’)</a:t>
            </a:r>
            <a:r>
              <a:rPr lang="en-US" sz="2500" spc="6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23850" lvl="1" algn="just"/>
            <a:endParaRPr lang="en-US" sz="2500" spc="6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700" lvl="1" indent="-323850" algn="just">
              <a:lnSpc>
                <a:spcPct val="150000"/>
              </a:lnSpc>
              <a:buFont typeface="Arial"/>
              <a:buChar char="•"/>
            </a:pPr>
            <a:r>
              <a:rPr lang="en-US" sz="2500" b="1" spc="6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Prefix:</a:t>
            </a:r>
            <a:endParaRPr lang="en-US" sz="2500" b="1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Allow server administrators to set custom command prefixes on a </a:t>
            </a:r>
            <a:r>
              <a:rPr lang="en-US" sz="25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per-server</a:t>
            </a: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basis. This makes it more customizable </a:t>
            </a:r>
          </a:p>
          <a:p>
            <a:pPr algn="just">
              <a:lnSpc>
                <a:spcPct val="150000"/>
              </a:lnSpc>
            </a:pPr>
            <a:r>
              <a:rPr lang="en-US" sz="25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each server that BeatBard joins.</a:t>
            </a:r>
            <a:endParaRPr lang="en-US" sz="2500" spc="6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700" lvl="1" indent="-323850" algn="just">
              <a:buFont typeface="Arial"/>
              <a:buChar char="•"/>
            </a:pPr>
            <a:endParaRPr lang="en-IN" sz="25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700" lvl="1" indent="-323850" algn="just">
              <a:lnSpc>
                <a:spcPct val="150000"/>
              </a:lnSpc>
              <a:buFont typeface="Arial"/>
              <a:buChar char="•"/>
            </a:pPr>
            <a:r>
              <a:rPr lang="en-IN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Text-Based Commands:</a:t>
            </a:r>
          </a:p>
          <a:p>
            <a:pPr marL="323850" lvl="1" algn="just">
              <a:lnSpc>
                <a:spcPct val="150000"/>
              </a:lnSpc>
            </a:pPr>
            <a:r>
              <a:rPr lang="en-IN" sz="2500" b="1" spc="6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text-based commands for controlling the bot, such as sending a direct message to the bot with a command to </a:t>
            </a:r>
          </a:p>
          <a:p>
            <a:pPr marL="323850" lvl="1" algn="just">
              <a:lnSpc>
                <a:spcPct val="150000"/>
              </a:lnSpc>
            </a:pPr>
            <a:r>
              <a:rPr lang="en-US" sz="25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 a specific song or change settings.</a:t>
            </a:r>
            <a:endParaRPr lang="en-US" sz="2500" spc="6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700" lvl="1" indent="-323850" algn="just">
              <a:buFont typeface="Arial"/>
              <a:buChar char="•"/>
            </a:pPr>
            <a:endParaRPr lang="en-IN" sz="25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700" lvl="1" indent="-323850" algn="just">
              <a:lnSpc>
                <a:spcPct val="150000"/>
              </a:lnSpc>
              <a:buFont typeface="Arial"/>
              <a:buChar char="•"/>
            </a:pPr>
            <a:r>
              <a:rPr lang="en-IN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&amp; Help Commands:</a:t>
            </a:r>
          </a:p>
          <a:p>
            <a:pPr marL="323850" lvl="1" algn="just">
              <a:lnSpc>
                <a:spcPct val="150000"/>
              </a:lnSpc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comprehensive help system with detailed documentation accessible through </a:t>
            </a:r>
            <a:r>
              <a:rPr lang="en-IN" sz="25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‘!help’ </a:t>
            </a:r>
            <a:r>
              <a:rPr lang="en-US" sz="25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commands.</a:t>
            </a: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23850" lvl="1" algn="just">
              <a:lnSpc>
                <a:spcPct val="150000"/>
              </a:lnSpc>
            </a:pPr>
            <a:r>
              <a:rPr lang="en-US" sz="25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should explain how to use all the bot's features.</a:t>
            </a:r>
            <a:endParaRPr lang="en-IN" sz="25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lvl="1" algn="just">
              <a:lnSpc>
                <a:spcPct val="150000"/>
              </a:lnSpc>
            </a:pPr>
            <a:endParaRPr lang="en-US" sz="2500" spc="6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8142" y="175450"/>
            <a:ext cx="17891716" cy="9936101"/>
            <a:chOff x="0" y="0"/>
            <a:chExt cx="4712221" cy="26169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12221" cy="2616915"/>
            </a:xfrm>
            <a:custGeom>
              <a:avLst/>
              <a:gdLst/>
              <a:ahLst/>
              <a:cxnLst/>
              <a:rect l="l" t="t" r="r" b="b"/>
              <a:pathLst>
                <a:path w="4712221" h="2616915">
                  <a:moveTo>
                    <a:pt x="0" y="0"/>
                  </a:moveTo>
                  <a:lnTo>
                    <a:pt x="4712221" y="0"/>
                  </a:lnTo>
                  <a:lnTo>
                    <a:pt x="4712221" y="2616915"/>
                  </a:lnTo>
                  <a:lnTo>
                    <a:pt x="0" y="261691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25950" y="857250"/>
            <a:ext cx="9393985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Times New Roman Bold"/>
              </a:rPr>
              <a:t>HARDWARE SPECIFICATIONS: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34837" y="2741056"/>
            <a:ext cx="15724463" cy="494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Times New Roman Bold"/>
              </a:rPr>
              <a:t>PROCESSOR                        :               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AMD Ryzen 5 4600H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34837" y="4021274"/>
            <a:ext cx="15724463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imes New Roman Bold"/>
              </a:rPr>
              <a:t>HARD DISK                          :                </a:t>
            </a:r>
            <a:r>
              <a:rPr lang="en-US" sz="3000">
                <a:solidFill>
                  <a:srgbClr val="000000"/>
                </a:solidFill>
                <a:latin typeface="Times New Roman"/>
              </a:rPr>
              <a:t>1 TB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34837" y="5297624"/>
            <a:ext cx="15724463" cy="494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Times New Roman Bold"/>
              </a:rPr>
              <a:t>RAM                                       :                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8 GB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34837" y="6573974"/>
            <a:ext cx="15724463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imes New Roman Bold"/>
              </a:rPr>
              <a:t>SYSTEM TYPE                    :                </a:t>
            </a:r>
            <a:r>
              <a:rPr lang="en-US" sz="3000">
                <a:solidFill>
                  <a:srgbClr val="000000"/>
                </a:solidFill>
                <a:latin typeface="Times New Roman"/>
              </a:rPr>
              <a:t>64-bit operating system, x64-based processor</a:t>
            </a:r>
            <a:r>
              <a:rPr lang="en-US" sz="3000">
                <a:solidFill>
                  <a:srgbClr val="000000"/>
                </a:solidFill>
                <a:latin typeface="Times New Roman Bold"/>
              </a:rPr>
              <a:t>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8142" y="132588"/>
            <a:ext cx="17891716" cy="9936101"/>
            <a:chOff x="0" y="0"/>
            <a:chExt cx="4712221" cy="26169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12221" cy="2616915"/>
            </a:xfrm>
            <a:custGeom>
              <a:avLst/>
              <a:gdLst/>
              <a:ahLst/>
              <a:cxnLst/>
              <a:rect l="l" t="t" r="r" b="b"/>
              <a:pathLst>
                <a:path w="4712221" h="2616915">
                  <a:moveTo>
                    <a:pt x="0" y="0"/>
                  </a:moveTo>
                  <a:lnTo>
                    <a:pt x="4712221" y="0"/>
                  </a:lnTo>
                  <a:lnTo>
                    <a:pt x="4712221" y="2616915"/>
                  </a:lnTo>
                  <a:lnTo>
                    <a:pt x="0" y="261691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76294" y="857250"/>
            <a:ext cx="9393985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Times New Roman Bold"/>
              </a:rPr>
              <a:t>SOFTWARE SPECIFICATIONS: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34837" y="2741056"/>
            <a:ext cx="15724463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imes New Roman Bold"/>
              </a:rPr>
              <a:t>OPERATING SYSTEM                      :                </a:t>
            </a:r>
            <a:r>
              <a:rPr lang="en-US" sz="3000">
                <a:solidFill>
                  <a:srgbClr val="000000"/>
                </a:solidFill>
                <a:latin typeface="Times New Roman"/>
              </a:rPr>
              <a:t>Windows 11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34837" y="4021274"/>
            <a:ext cx="15724463" cy="494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Times New Roman Bold"/>
              </a:rPr>
              <a:t>THIRD PARTY TOOLS                     :                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Discord , Discord Developer Portal        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34837" y="5297624"/>
            <a:ext cx="15724463" cy="494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Times New Roman Bold"/>
              </a:rPr>
              <a:t>LANGUAGES USED                           :               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Python (discord.py) , API’s (Rapid API)      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8142" y="132588"/>
            <a:ext cx="17891716" cy="9936101"/>
            <a:chOff x="0" y="0"/>
            <a:chExt cx="4712221" cy="26169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12221" cy="2616915"/>
            </a:xfrm>
            <a:custGeom>
              <a:avLst/>
              <a:gdLst/>
              <a:ahLst/>
              <a:cxnLst/>
              <a:rect l="l" t="t" r="r" b="b"/>
              <a:pathLst>
                <a:path w="4712221" h="2616915">
                  <a:moveTo>
                    <a:pt x="0" y="0"/>
                  </a:moveTo>
                  <a:lnTo>
                    <a:pt x="4712221" y="0"/>
                  </a:lnTo>
                  <a:lnTo>
                    <a:pt x="4712221" y="2616915"/>
                  </a:lnTo>
                  <a:lnTo>
                    <a:pt x="0" y="261691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25950" y="857250"/>
            <a:ext cx="9393985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Times New Roman Bold"/>
              </a:rPr>
              <a:t>MODULES OF THE PROJECT: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183853"/>
            <a:ext cx="15724463" cy="6520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7" lvl="1" indent="-377824">
              <a:lnSpc>
                <a:spcPts val="8749"/>
              </a:lnSpc>
              <a:buFont typeface="Arial"/>
              <a:buChar char="•"/>
            </a:pPr>
            <a:r>
              <a:rPr lang="en-US" sz="3499" spc="153" dirty="0">
                <a:solidFill>
                  <a:srgbClr val="000000"/>
                </a:solidFill>
                <a:latin typeface="Times New Roman"/>
              </a:rPr>
              <a:t>Input Module</a:t>
            </a:r>
          </a:p>
          <a:p>
            <a:pPr marL="1670047" lvl="3" indent="-377824">
              <a:lnSpc>
                <a:spcPts val="8749"/>
              </a:lnSpc>
              <a:buFont typeface="Arial"/>
              <a:buChar char="•"/>
            </a:pPr>
            <a:r>
              <a:rPr lang="en-US" sz="3499" spc="153" dirty="0">
                <a:solidFill>
                  <a:srgbClr val="000000"/>
                </a:solidFill>
                <a:latin typeface="Times New Roman"/>
              </a:rPr>
              <a:t>events</a:t>
            </a:r>
          </a:p>
          <a:p>
            <a:pPr marL="1670047" lvl="3" indent="-377824">
              <a:lnSpc>
                <a:spcPts val="8749"/>
              </a:lnSpc>
              <a:buFont typeface="Arial"/>
              <a:buChar char="•"/>
            </a:pPr>
            <a:r>
              <a:rPr lang="en-US" sz="3499" spc="153" dirty="0">
                <a:solidFill>
                  <a:srgbClr val="000000"/>
                </a:solidFill>
                <a:latin typeface="Times New Roman"/>
              </a:rPr>
              <a:t>commands</a:t>
            </a:r>
          </a:p>
          <a:p>
            <a:pPr marL="1670047" lvl="3" indent="-377824">
              <a:lnSpc>
                <a:spcPts val="8749"/>
              </a:lnSpc>
              <a:buFont typeface="Arial"/>
              <a:buChar char="•"/>
            </a:pPr>
            <a:r>
              <a:rPr lang="en-US" sz="3499" spc="153" dirty="0">
                <a:solidFill>
                  <a:srgbClr val="000000"/>
                </a:solidFill>
                <a:latin typeface="Times New Roman"/>
              </a:rPr>
              <a:t>tokens</a:t>
            </a:r>
          </a:p>
          <a:p>
            <a:pPr marL="755647" lvl="1" indent="-377824">
              <a:lnSpc>
                <a:spcPts val="8749"/>
              </a:lnSpc>
              <a:buFont typeface="Arial"/>
              <a:buChar char="•"/>
            </a:pPr>
            <a:r>
              <a:rPr lang="en-US" sz="3499" spc="153" dirty="0">
                <a:solidFill>
                  <a:srgbClr val="000000"/>
                </a:solidFill>
                <a:latin typeface="Times New Roman"/>
              </a:rPr>
              <a:t>Output Module</a:t>
            </a:r>
          </a:p>
          <a:p>
            <a:pPr>
              <a:lnSpc>
                <a:spcPts val="8749"/>
              </a:lnSpc>
            </a:pPr>
            <a:endParaRPr lang="en-US" sz="3499" spc="153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8142" y="89725"/>
            <a:ext cx="17891716" cy="9936101"/>
            <a:chOff x="0" y="0"/>
            <a:chExt cx="4712221" cy="26169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12221" cy="2616915"/>
            </a:xfrm>
            <a:custGeom>
              <a:avLst/>
              <a:gdLst/>
              <a:ahLst/>
              <a:cxnLst/>
              <a:rect l="l" t="t" r="r" b="b"/>
              <a:pathLst>
                <a:path w="4712221" h="2616915">
                  <a:moveTo>
                    <a:pt x="0" y="0"/>
                  </a:moveTo>
                  <a:lnTo>
                    <a:pt x="4712221" y="0"/>
                  </a:lnTo>
                  <a:lnTo>
                    <a:pt x="4712221" y="2616915"/>
                  </a:lnTo>
                  <a:lnTo>
                    <a:pt x="0" y="261691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33400" y="902062"/>
            <a:ext cx="16916400" cy="45475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72" lvl="1" indent="-345436">
              <a:lnSpc>
                <a:spcPts val="4479"/>
              </a:lnSpc>
              <a:buFont typeface="Arial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Module:</a:t>
            </a:r>
          </a:p>
          <a:p>
            <a:pPr marL="1605272" lvl="3" indent="-345436">
              <a:lnSpc>
                <a:spcPts val="4479"/>
              </a:lnSpc>
              <a:buFont typeface="Arial"/>
              <a:buChar char="•"/>
            </a:pPr>
            <a:r>
              <a:rPr lang="en-US" sz="2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</a:p>
          <a:p>
            <a:pPr marL="1717036" lvl="4">
              <a:lnSpc>
                <a:spcPts val="4479"/>
              </a:lnSpc>
            </a:pP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Discord bot events are like notifications that tell your bot when something interesting happens on a Discord server like,</a:t>
            </a:r>
          </a:p>
          <a:p>
            <a:pPr marL="4003036" lvl="8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Joined</a:t>
            </a:r>
          </a:p>
          <a:p>
            <a:pPr marL="4003036" lvl="8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Left</a:t>
            </a:r>
          </a:p>
          <a:p>
            <a:pPr marL="4003036" lvl="8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Changes</a:t>
            </a:r>
          </a:p>
          <a:p>
            <a:pPr marL="4003036" lvl="8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Bans and Kicks</a:t>
            </a:r>
          </a:p>
          <a:p>
            <a:pPr marL="4003036" lvl="8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 Ready etc.…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2A9A25-9605-ADDB-3337-7D7A16718FE0}"/>
              </a:ext>
            </a:extLst>
          </p:cNvPr>
          <p:cNvSpPr txBox="1"/>
          <p:nvPr/>
        </p:nvSpPr>
        <p:spPr>
          <a:xfrm>
            <a:off x="457200" y="5449589"/>
            <a:ext cx="17068800" cy="4660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05272" lvl="3" indent="-345436">
              <a:lnSpc>
                <a:spcPts val="4479"/>
              </a:lnSpc>
              <a:buFont typeface="Arial"/>
              <a:buChar char="•"/>
            </a:pPr>
            <a:r>
              <a:rPr lang="en-US" sz="2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</a:p>
          <a:p>
            <a:pPr marL="1717036" lvl="4">
              <a:lnSpc>
                <a:spcPts val="4479"/>
              </a:lnSpc>
            </a:pP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Discord bot commands are like magic words that you can type to make your bot do things.</a:t>
            </a:r>
            <a:endParaRPr lang="en-US" sz="25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3036" lvl="8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</a:p>
          <a:p>
            <a:pPr marL="4003036" lvl="8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  <a:p>
            <a:pPr marL="4003036" lvl="8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</a:t>
            </a:r>
          </a:p>
          <a:p>
            <a:pPr marL="4003036" lvl="8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</a:p>
          <a:p>
            <a:pPr marL="3545836" lvl="8">
              <a:lnSpc>
                <a:spcPts val="4479"/>
              </a:lnSpc>
            </a:pPr>
            <a:endParaRPr lang="en-US" sz="2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9836" lvl="3">
              <a:lnSpc>
                <a:spcPts val="4479"/>
              </a:lnSpc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8142" y="89725"/>
            <a:ext cx="17891716" cy="9936101"/>
            <a:chOff x="0" y="0"/>
            <a:chExt cx="4712221" cy="26169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12221" cy="2616915"/>
            </a:xfrm>
            <a:custGeom>
              <a:avLst/>
              <a:gdLst/>
              <a:ahLst/>
              <a:cxnLst/>
              <a:rect l="l" t="t" r="r" b="b"/>
              <a:pathLst>
                <a:path w="4712221" h="2616915">
                  <a:moveTo>
                    <a:pt x="0" y="0"/>
                  </a:moveTo>
                  <a:lnTo>
                    <a:pt x="4712221" y="0"/>
                  </a:lnTo>
                  <a:lnTo>
                    <a:pt x="4712221" y="2616915"/>
                  </a:lnTo>
                  <a:lnTo>
                    <a:pt x="0" y="261691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09600" y="1281084"/>
            <a:ext cx="16916400" cy="22392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605272" lvl="3" indent="-345436">
              <a:lnSpc>
                <a:spcPts val="4479"/>
              </a:lnSpc>
              <a:buFont typeface="Arial"/>
              <a:buChar char="•"/>
            </a:pPr>
            <a:r>
              <a:rPr lang="en-US" sz="2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tokens</a:t>
            </a:r>
          </a:p>
          <a:p>
            <a:pPr marL="1717036" lvl="4">
              <a:lnSpc>
                <a:spcPts val="4479"/>
              </a:lnSpc>
            </a:pP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Discord bot tokens are like secret keys that grant your bot access to the Discord platform.</a:t>
            </a:r>
          </a:p>
          <a:p>
            <a:pPr marL="4003036" lvl="8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Secret Key</a:t>
            </a:r>
          </a:p>
          <a:p>
            <a:pPr marL="4003036" lvl="8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Key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94D391A8-C829-43C2-7C92-9EF4DF284A03}"/>
              </a:ext>
            </a:extLst>
          </p:cNvPr>
          <p:cNvSpPr txBox="1"/>
          <p:nvPr/>
        </p:nvSpPr>
        <p:spPr>
          <a:xfrm>
            <a:off x="609600" y="4146176"/>
            <a:ext cx="16916400" cy="51246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72" lvl="1" indent="-345436">
              <a:lnSpc>
                <a:spcPts val="4479"/>
              </a:lnSpc>
              <a:buFont typeface="Arial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Module:</a:t>
            </a:r>
          </a:p>
          <a:p>
            <a:pPr marL="345436" lvl="1">
              <a:lnSpc>
                <a:spcPts val="4479"/>
              </a:lnSpc>
            </a:pPr>
            <a:endParaRPr lang="en-US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5272" lvl="3" indent="-345436">
              <a:lnSpc>
                <a:spcPct val="150000"/>
              </a:lnSpc>
              <a:buFont typeface="Arial"/>
              <a:buChar char="•"/>
            </a:pPr>
            <a:r>
              <a:rPr lang="en-US" sz="2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Output</a:t>
            </a:r>
          </a:p>
          <a:p>
            <a:pPr marL="1717036" lvl="4">
              <a:lnSpc>
                <a:spcPct val="150000"/>
              </a:lnSpc>
            </a:pP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form of output for a Discord bot is sending text messages to text channels within a Discord server. </a:t>
            </a:r>
          </a:p>
          <a:p>
            <a:pPr marL="1605272" lvl="3" indent="-345436">
              <a:lnSpc>
                <a:spcPct val="150000"/>
              </a:lnSpc>
              <a:buFont typeface="Arial"/>
              <a:buChar char="•"/>
            </a:pPr>
            <a:r>
              <a:rPr lang="en-US" sz="2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Output</a:t>
            </a:r>
          </a:p>
          <a:p>
            <a:pPr marL="1717036" lvl="4">
              <a:lnSpc>
                <a:spcPct val="150000"/>
              </a:lnSpc>
            </a:pPr>
            <a:r>
              <a:rPr lang="en-US" sz="25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 the bot is used for music or voice-related functions, the output might involve the bot joining a voice channel and playing audio.</a:t>
            </a:r>
          </a:p>
          <a:p>
            <a:pPr marL="1605272" lvl="3" indent="-345436">
              <a:lnSpc>
                <a:spcPct val="150000"/>
              </a:lnSpc>
              <a:buFont typeface="Arial"/>
              <a:buChar char="•"/>
            </a:pPr>
            <a:r>
              <a:rPr lang="en-US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 Messages (DMs)</a:t>
            </a:r>
            <a:endParaRPr lang="en-US" sz="25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9836" lvl="3">
              <a:lnSpc>
                <a:spcPct val="150000"/>
              </a:lnSpc>
            </a:pP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Bots can send direct messages to specific users, providing personalized information or responses.</a:t>
            </a:r>
          </a:p>
        </p:txBody>
      </p:sp>
    </p:spTree>
    <p:extLst>
      <p:ext uri="{BB962C8B-B14F-4D97-AF65-F5344CB8AC3E}">
        <p14:creationId xmlns:p14="http://schemas.microsoft.com/office/powerpoint/2010/main" val="397081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631</Words>
  <Application>Microsoft Office PowerPoint</Application>
  <PresentationFormat>Custom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Arial</vt:lpstr>
      <vt:lpstr>Times New Roman Bold</vt:lpstr>
      <vt:lpstr>Times New Roman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 1 _VULNERABILITY ANALYSIS</dc:title>
  <dc:creator>Karthik Chockalingam</dc:creator>
  <cp:lastModifiedBy>Karthik Chockalingam</cp:lastModifiedBy>
  <cp:revision>11</cp:revision>
  <dcterms:created xsi:type="dcterms:W3CDTF">2006-08-16T00:00:00Z</dcterms:created>
  <dcterms:modified xsi:type="dcterms:W3CDTF">2023-08-25T05:46:50Z</dcterms:modified>
  <dc:identifier>DAFsddQMWG8</dc:identifier>
</cp:coreProperties>
</file>