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media/image12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9.jpg" ContentType="image/jpg"/>
  <Override PartName="/ppt/media/image8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79"/>
  </p:notesMasterIdLst>
  <p:sldIdLst>
    <p:sldId id="256" r:id="rId3"/>
    <p:sldId id="436" r:id="rId4"/>
    <p:sldId id="355" r:id="rId5"/>
    <p:sldId id="529" r:id="rId6"/>
    <p:sldId id="527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502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503" r:id="rId29"/>
    <p:sldId id="477" r:id="rId30"/>
    <p:sldId id="478" r:id="rId31"/>
    <p:sldId id="534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526" r:id="rId44"/>
    <p:sldId id="357" r:id="rId45"/>
    <p:sldId id="358" r:id="rId46"/>
    <p:sldId id="522" r:id="rId47"/>
    <p:sldId id="524" r:id="rId48"/>
    <p:sldId id="508" r:id="rId49"/>
    <p:sldId id="288" r:id="rId50"/>
    <p:sldId id="289" r:id="rId51"/>
    <p:sldId id="290" r:id="rId52"/>
    <p:sldId id="291" r:id="rId53"/>
    <p:sldId id="262" r:id="rId54"/>
    <p:sldId id="467" r:id="rId55"/>
    <p:sldId id="268" r:id="rId56"/>
    <p:sldId id="528" r:id="rId57"/>
    <p:sldId id="525" r:id="rId58"/>
    <p:sldId id="263" r:id="rId59"/>
    <p:sldId id="269" r:id="rId60"/>
    <p:sldId id="270" r:id="rId61"/>
    <p:sldId id="271" r:id="rId62"/>
    <p:sldId id="507" r:id="rId63"/>
    <p:sldId id="532" r:id="rId64"/>
    <p:sldId id="509" r:id="rId65"/>
    <p:sldId id="510" r:id="rId66"/>
    <p:sldId id="511" r:id="rId67"/>
    <p:sldId id="512" r:id="rId68"/>
    <p:sldId id="513" r:id="rId69"/>
    <p:sldId id="530" r:id="rId70"/>
    <p:sldId id="515" r:id="rId71"/>
    <p:sldId id="535" r:id="rId72"/>
    <p:sldId id="516" r:id="rId73"/>
    <p:sldId id="536" r:id="rId74"/>
    <p:sldId id="537" r:id="rId75"/>
    <p:sldId id="538" r:id="rId76"/>
    <p:sldId id="518" r:id="rId77"/>
    <p:sldId id="519" r:id="rId7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>
      <p:cViewPr varScale="1">
        <p:scale>
          <a:sx n="142" d="100"/>
          <a:sy n="142" d="100"/>
        </p:scale>
        <p:origin x="7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87984-F03A-47A3-BBFE-BADDBCCB2CB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43BD-32CA-48AF-BF57-23FDD8A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0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10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6338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7452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8904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9940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0323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3192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599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8825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66861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05342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672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22857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34923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576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1185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58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8951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4514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7210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4507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428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200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1854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165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584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57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0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1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7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keras.io/callbacks/" TargetMode="Externa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948" y="1890519"/>
            <a:ext cx="5334252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200" dirty="0">
                <a:solidFill>
                  <a:schemeClr val="bg1"/>
                </a:solidFill>
                <a:latin typeface="Georgia"/>
                <a:cs typeface="Georgia"/>
              </a:rPr>
              <a:t>Neural Networks</a:t>
            </a:r>
            <a:endParaRPr sz="52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09800" y="3244503"/>
            <a:ext cx="5105400" cy="559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699"/>
              </a:lnSpc>
            </a:pPr>
            <a:r>
              <a:rPr lang="en-US" sz="1800" spc="-5" dirty="0" err="1">
                <a:solidFill>
                  <a:schemeClr val="bg1"/>
                </a:solidFill>
                <a:latin typeface="Georgia"/>
                <a:cs typeface="Georgia"/>
              </a:rPr>
              <a:t>Keras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Georgia"/>
                <a:cs typeface="Georgia"/>
              </a:rPr>
              <a:t>for Deep Learning Research  </a:t>
            </a:r>
            <a:endParaRPr lang="en-US" sz="1800" spc="-5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12065" marR="5080" algn="ctr">
              <a:lnSpc>
                <a:spcPct val="100699"/>
              </a:lnSpc>
            </a:pP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0967" y="384424"/>
            <a:ext cx="1339197" cy="1339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85956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73" y="0"/>
                </a:lnTo>
                <a:lnTo>
                  <a:pt x="904773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4418299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2024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4547178" y="918676"/>
            <a:ext cx="111487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4201616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16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78965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98" y="0"/>
                </a:lnTo>
                <a:lnTo>
                  <a:pt x="904798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811328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2024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5940206" y="918676"/>
            <a:ext cx="111487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5594644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6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2285501" y="3514193"/>
            <a:ext cx="293846" cy="386715"/>
          </a:xfrm>
          <a:custGeom>
            <a:avLst/>
            <a:gdLst/>
            <a:ahLst/>
            <a:cxnLst/>
            <a:rect l="l" t="t" r="r" b="b"/>
            <a:pathLst>
              <a:path w="391794" h="515620">
                <a:moveTo>
                  <a:pt x="391286" y="515073"/>
                </a:moveTo>
                <a:lnTo>
                  <a:pt x="0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2215954" y="3426040"/>
            <a:ext cx="108449" cy="120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1965634" y="3904663"/>
            <a:ext cx="190404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Biases (constant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units)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578926" y="3719374"/>
            <a:ext cx="736283" cy="181451"/>
          </a:xfrm>
          <a:custGeom>
            <a:avLst/>
            <a:gdLst/>
            <a:ahLst/>
            <a:cxnLst/>
            <a:rect l="l" t="t" r="r" b="b"/>
            <a:pathLst>
              <a:path w="981710" h="241935">
                <a:moveTo>
                  <a:pt x="0" y="241624"/>
                </a:moveTo>
                <a:lnTo>
                  <a:pt x="981625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3295954" y="3674289"/>
            <a:ext cx="124331" cy="90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2578964" y="3700999"/>
            <a:ext cx="2139791" cy="206693"/>
          </a:xfrm>
          <a:custGeom>
            <a:avLst/>
            <a:gdLst/>
            <a:ahLst/>
            <a:cxnLst/>
            <a:rect l="l" t="t" r="r" b="b"/>
            <a:pathLst>
              <a:path w="2853054" h="275589">
                <a:moveTo>
                  <a:pt x="0" y="275424"/>
                </a:moveTo>
                <a:lnTo>
                  <a:pt x="2853046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4704621" y="3655033"/>
            <a:ext cx="121649" cy="91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49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671691" y="1321598"/>
            <a:ext cx="317182" cy="857250"/>
          </a:xfrm>
          <a:custGeom>
            <a:avLst/>
            <a:gdLst/>
            <a:ahLst/>
            <a:cxnLst/>
            <a:rect l="l" t="t" r="r" b="b"/>
            <a:pathLst>
              <a:path w="422909" h="1143000">
                <a:moveTo>
                  <a:pt x="0" y="0"/>
                </a:moveTo>
                <a:lnTo>
                  <a:pt x="422614" y="1142387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1944735" y="2155392"/>
            <a:ext cx="88374" cy="12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1429012" y="1096504"/>
            <a:ext cx="43767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Input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678891" y="1335774"/>
            <a:ext cx="252413" cy="193834"/>
          </a:xfrm>
          <a:custGeom>
            <a:avLst/>
            <a:gdLst/>
            <a:ahLst/>
            <a:cxnLst/>
            <a:rect l="l" t="t" r="r" b="b"/>
            <a:pathLst>
              <a:path w="336550" h="258444">
                <a:moveTo>
                  <a:pt x="0" y="0"/>
                </a:moveTo>
                <a:lnTo>
                  <a:pt x="336414" y="257811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1898953" y="1490318"/>
            <a:ext cx="120159" cy="108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795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176883" y="371474"/>
            <a:ext cx="1273969" cy="715804"/>
          </a:xfrm>
          <a:custGeom>
            <a:avLst/>
            <a:gdLst/>
            <a:ahLst/>
            <a:cxnLst/>
            <a:rect l="l" t="t" r="r" b="b"/>
            <a:pathLst>
              <a:path w="1698625" h="954405">
                <a:moveTo>
                  <a:pt x="1698221" y="0"/>
                </a:moveTo>
                <a:lnTo>
                  <a:pt x="0" y="954305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3081381" y="1045630"/>
            <a:ext cx="123562" cy="9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2993661" y="227048"/>
            <a:ext cx="13415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Weight</a:t>
            </a:r>
            <a:r>
              <a:rPr sz="1350" b="1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matrices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338800" y="378580"/>
            <a:ext cx="97631" cy="589121"/>
          </a:xfrm>
          <a:custGeom>
            <a:avLst/>
            <a:gdLst/>
            <a:ahLst/>
            <a:cxnLst/>
            <a:rect l="l" t="t" r="r" b="b"/>
            <a:pathLst>
              <a:path w="130175" h="785494">
                <a:moveTo>
                  <a:pt x="129824" y="0"/>
                </a:moveTo>
                <a:lnTo>
                  <a:pt x="0" y="785145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4293154" y="950949"/>
            <a:ext cx="91274" cy="123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4436263" y="378617"/>
            <a:ext cx="1015841" cy="692468"/>
          </a:xfrm>
          <a:custGeom>
            <a:avLst/>
            <a:gdLst/>
            <a:ahLst/>
            <a:cxnLst/>
            <a:rect l="l" t="t" r="r" b="b"/>
            <a:pathLst>
              <a:path w="1354454" h="923290">
                <a:moveTo>
                  <a:pt x="0" y="0"/>
                </a:moveTo>
                <a:lnTo>
                  <a:pt x="1353822" y="92283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5420982" y="1030775"/>
            <a:ext cx="121724" cy="105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2458572" y="1350166"/>
            <a:ext cx="913448" cy="1821656"/>
          </a:xfrm>
          <a:custGeom>
            <a:avLst/>
            <a:gdLst/>
            <a:ahLst/>
            <a:cxnLst/>
            <a:rect l="l" t="t" r="r" b="b"/>
            <a:pathLst>
              <a:path w="1217930" h="2428875">
                <a:moveTo>
                  <a:pt x="0" y="202954"/>
                </a:moveTo>
                <a:lnTo>
                  <a:pt x="5360" y="156418"/>
                </a:lnTo>
                <a:lnTo>
                  <a:pt x="20628" y="113699"/>
                </a:lnTo>
                <a:lnTo>
                  <a:pt x="44586" y="76016"/>
                </a:lnTo>
                <a:lnTo>
                  <a:pt x="76016" y="44586"/>
                </a:lnTo>
                <a:lnTo>
                  <a:pt x="113699" y="20628"/>
                </a:lnTo>
                <a:lnTo>
                  <a:pt x="156418" y="5360"/>
                </a:lnTo>
                <a:lnTo>
                  <a:pt x="202954" y="0"/>
                </a:lnTo>
                <a:lnTo>
                  <a:pt x="1014747" y="0"/>
                </a:lnTo>
                <a:lnTo>
                  <a:pt x="1054526" y="3935"/>
                </a:lnTo>
                <a:lnTo>
                  <a:pt x="1092413" y="15449"/>
                </a:lnTo>
                <a:lnTo>
                  <a:pt x="1127342" y="34099"/>
                </a:lnTo>
                <a:lnTo>
                  <a:pt x="1158247" y="59444"/>
                </a:lnTo>
                <a:lnTo>
                  <a:pt x="1183599" y="90355"/>
                </a:lnTo>
                <a:lnTo>
                  <a:pt x="1202250" y="125286"/>
                </a:lnTo>
                <a:lnTo>
                  <a:pt x="1213762" y="163174"/>
                </a:lnTo>
                <a:lnTo>
                  <a:pt x="1217697" y="202954"/>
                </a:lnTo>
                <a:lnTo>
                  <a:pt x="1217697" y="2225845"/>
                </a:lnTo>
                <a:lnTo>
                  <a:pt x="1212336" y="2272376"/>
                </a:lnTo>
                <a:lnTo>
                  <a:pt x="1197067" y="2315092"/>
                </a:lnTo>
                <a:lnTo>
                  <a:pt x="1173108" y="2352775"/>
                </a:lnTo>
                <a:lnTo>
                  <a:pt x="1141677" y="2384205"/>
                </a:lnTo>
                <a:lnTo>
                  <a:pt x="1103995" y="2408165"/>
                </a:lnTo>
                <a:lnTo>
                  <a:pt x="1061278" y="2423434"/>
                </a:lnTo>
                <a:lnTo>
                  <a:pt x="1014747" y="2428795"/>
                </a:lnTo>
                <a:lnTo>
                  <a:pt x="202954" y="2428795"/>
                </a:lnTo>
                <a:lnTo>
                  <a:pt x="156418" y="2423434"/>
                </a:lnTo>
                <a:lnTo>
                  <a:pt x="113699" y="2408165"/>
                </a:lnTo>
                <a:lnTo>
                  <a:pt x="76016" y="2384205"/>
                </a:lnTo>
                <a:lnTo>
                  <a:pt x="44586" y="2352775"/>
                </a:lnTo>
                <a:lnTo>
                  <a:pt x="20628" y="2315092"/>
                </a:lnTo>
                <a:lnTo>
                  <a:pt x="5360" y="2272376"/>
                </a:lnTo>
                <a:lnTo>
                  <a:pt x="0" y="2225845"/>
                </a:lnTo>
                <a:lnTo>
                  <a:pt x="0" y="202954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3863244" y="1350166"/>
            <a:ext cx="913448" cy="2250281"/>
          </a:xfrm>
          <a:custGeom>
            <a:avLst/>
            <a:gdLst/>
            <a:ahLst/>
            <a:cxnLst/>
            <a:rect l="l" t="t" r="r" b="b"/>
            <a:pathLst>
              <a:path w="1217929" h="3000375">
                <a:moveTo>
                  <a:pt x="0" y="202954"/>
                </a:moveTo>
                <a:lnTo>
                  <a:pt x="5360" y="156418"/>
                </a:lnTo>
                <a:lnTo>
                  <a:pt x="20629" y="113699"/>
                </a:lnTo>
                <a:lnTo>
                  <a:pt x="44589" y="76016"/>
                </a:lnTo>
                <a:lnTo>
                  <a:pt x="76019" y="44586"/>
                </a:lnTo>
                <a:lnTo>
                  <a:pt x="113702" y="20628"/>
                </a:lnTo>
                <a:lnTo>
                  <a:pt x="156418" y="5360"/>
                </a:lnTo>
                <a:lnTo>
                  <a:pt x="202949" y="0"/>
                </a:lnTo>
                <a:lnTo>
                  <a:pt x="1014747" y="0"/>
                </a:lnTo>
                <a:lnTo>
                  <a:pt x="1054526" y="3935"/>
                </a:lnTo>
                <a:lnTo>
                  <a:pt x="1092413" y="15449"/>
                </a:lnTo>
                <a:lnTo>
                  <a:pt x="1127342" y="34099"/>
                </a:lnTo>
                <a:lnTo>
                  <a:pt x="1158247" y="59444"/>
                </a:lnTo>
                <a:lnTo>
                  <a:pt x="1183599" y="90355"/>
                </a:lnTo>
                <a:lnTo>
                  <a:pt x="1202250" y="125286"/>
                </a:lnTo>
                <a:lnTo>
                  <a:pt x="1213762" y="163174"/>
                </a:lnTo>
                <a:lnTo>
                  <a:pt x="1217697" y="202954"/>
                </a:lnTo>
                <a:lnTo>
                  <a:pt x="1217697" y="2797344"/>
                </a:lnTo>
                <a:lnTo>
                  <a:pt x="1212336" y="2843875"/>
                </a:lnTo>
                <a:lnTo>
                  <a:pt x="1197067" y="2886591"/>
                </a:lnTo>
                <a:lnTo>
                  <a:pt x="1173108" y="2924274"/>
                </a:lnTo>
                <a:lnTo>
                  <a:pt x="1141677" y="2955704"/>
                </a:lnTo>
                <a:lnTo>
                  <a:pt x="1103995" y="2979663"/>
                </a:lnTo>
                <a:lnTo>
                  <a:pt x="1061278" y="2994933"/>
                </a:lnTo>
                <a:lnTo>
                  <a:pt x="1014747" y="3000293"/>
                </a:lnTo>
                <a:lnTo>
                  <a:pt x="202949" y="3000293"/>
                </a:lnTo>
                <a:lnTo>
                  <a:pt x="156418" y="2994933"/>
                </a:lnTo>
                <a:lnTo>
                  <a:pt x="113702" y="2979663"/>
                </a:lnTo>
                <a:lnTo>
                  <a:pt x="76019" y="2955704"/>
                </a:lnTo>
                <a:lnTo>
                  <a:pt x="44589" y="2924274"/>
                </a:lnTo>
                <a:lnTo>
                  <a:pt x="20629" y="2886591"/>
                </a:lnTo>
                <a:lnTo>
                  <a:pt x="5360" y="2843875"/>
                </a:lnTo>
                <a:lnTo>
                  <a:pt x="0" y="2797344"/>
                </a:lnTo>
                <a:lnTo>
                  <a:pt x="0" y="202954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5267917" y="1351610"/>
            <a:ext cx="913448" cy="2250281"/>
          </a:xfrm>
          <a:custGeom>
            <a:avLst/>
            <a:gdLst/>
            <a:ahLst/>
            <a:cxnLst/>
            <a:rect l="l" t="t" r="r" b="b"/>
            <a:pathLst>
              <a:path w="1217929" h="3000375">
                <a:moveTo>
                  <a:pt x="0" y="202954"/>
                </a:moveTo>
                <a:lnTo>
                  <a:pt x="5360" y="156418"/>
                </a:lnTo>
                <a:lnTo>
                  <a:pt x="20629" y="113699"/>
                </a:lnTo>
                <a:lnTo>
                  <a:pt x="44589" y="76016"/>
                </a:lnTo>
                <a:lnTo>
                  <a:pt x="76019" y="44586"/>
                </a:lnTo>
                <a:lnTo>
                  <a:pt x="113702" y="20628"/>
                </a:lnTo>
                <a:lnTo>
                  <a:pt x="156418" y="5360"/>
                </a:lnTo>
                <a:lnTo>
                  <a:pt x="202949" y="0"/>
                </a:lnTo>
                <a:lnTo>
                  <a:pt x="1014747" y="0"/>
                </a:lnTo>
                <a:lnTo>
                  <a:pt x="1054526" y="3935"/>
                </a:lnTo>
                <a:lnTo>
                  <a:pt x="1092413" y="15449"/>
                </a:lnTo>
                <a:lnTo>
                  <a:pt x="1127342" y="34099"/>
                </a:lnTo>
                <a:lnTo>
                  <a:pt x="1158247" y="59444"/>
                </a:lnTo>
                <a:lnTo>
                  <a:pt x="1183599" y="90355"/>
                </a:lnTo>
                <a:lnTo>
                  <a:pt x="1202250" y="125286"/>
                </a:lnTo>
                <a:lnTo>
                  <a:pt x="1213762" y="163174"/>
                </a:lnTo>
                <a:lnTo>
                  <a:pt x="1217697" y="202954"/>
                </a:lnTo>
                <a:lnTo>
                  <a:pt x="1217697" y="2797344"/>
                </a:lnTo>
                <a:lnTo>
                  <a:pt x="1212336" y="2843875"/>
                </a:lnTo>
                <a:lnTo>
                  <a:pt x="1197067" y="2886591"/>
                </a:lnTo>
                <a:lnTo>
                  <a:pt x="1173108" y="2924274"/>
                </a:lnTo>
                <a:lnTo>
                  <a:pt x="1141677" y="2955704"/>
                </a:lnTo>
                <a:lnTo>
                  <a:pt x="1103995" y="2979663"/>
                </a:lnTo>
                <a:lnTo>
                  <a:pt x="1061278" y="2994933"/>
                </a:lnTo>
                <a:lnTo>
                  <a:pt x="1014747" y="3000293"/>
                </a:lnTo>
                <a:lnTo>
                  <a:pt x="202949" y="3000293"/>
                </a:lnTo>
                <a:lnTo>
                  <a:pt x="156418" y="2994933"/>
                </a:lnTo>
                <a:lnTo>
                  <a:pt x="113702" y="2979663"/>
                </a:lnTo>
                <a:lnTo>
                  <a:pt x="76019" y="2955704"/>
                </a:lnTo>
                <a:lnTo>
                  <a:pt x="44589" y="2924274"/>
                </a:lnTo>
                <a:lnTo>
                  <a:pt x="20629" y="2886591"/>
                </a:lnTo>
                <a:lnTo>
                  <a:pt x="5360" y="2843875"/>
                </a:lnTo>
                <a:lnTo>
                  <a:pt x="0" y="2797344"/>
                </a:lnTo>
                <a:lnTo>
                  <a:pt x="0" y="202954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3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6319" y="378673"/>
            <a:ext cx="1583531" cy="1201103"/>
          </a:xfrm>
          <a:custGeom>
            <a:avLst/>
            <a:gdLst/>
            <a:ahLst/>
            <a:cxnLst/>
            <a:rect l="l" t="t" r="r" b="b"/>
            <a:pathLst>
              <a:path w="2111375" h="1601470">
                <a:moveTo>
                  <a:pt x="0" y="0"/>
                </a:moveTo>
                <a:lnTo>
                  <a:pt x="2110995" y="1601281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987456" y="1540716"/>
            <a:ext cx="120318" cy="10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410152" y="371417"/>
            <a:ext cx="1040606" cy="895350"/>
          </a:xfrm>
          <a:custGeom>
            <a:avLst/>
            <a:gdLst/>
            <a:ahLst/>
            <a:cxnLst/>
            <a:rect l="l" t="t" r="r" b="b"/>
            <a:pathLst>
              <a:path w="1387475" h="1193800">
                <a:moveTo>
                  <a:pt x="1387122" y="0"/>
                </a:moveTo>
                <a:lnTo>
                  <a:pt x="0" y="119319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3325711" y="1228760"/>
            <a:ext cx="118237" cy="111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891955" y="227048"/>
            <a:ext cx="13277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 inputs,</a:t>
            </a:r>
            <a:r>
              <a:rPr sz="1350" b="1" spc="-5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1350" b="1" baseline="30092" dirty="0">
                <a:solidFill>
                  <a:srgbClr val="CC0000"/>
                </a:solidFill>
                <a:latin typeface="Arial"/>
                <a:cs typeface="Arial"/>
              </a:rPr>
              <a:t>(l)</a:t>
            </a:r>
            <a:endParaRPr sz="1350" baseline="30092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436093" y="378618"/>
            <a:ext cx="245745" cy="848201"/>
          </a:xfrm>
          <a:custGeom>
            <a:avLst/>
            <a:gdLst/>
            <a:ahLst/>
            <a:cxnLst/>
            <a:rect l="l" t="t" r="r" b="b"/>
            <a:pathLst>
              <a:path w="327660" h="1130935">
                <a:moveTo>
                  <a:pt x="0" y="0"/>
                </a:moveTo>
                <a:lnTo>
                  <a:pt x="327324" y="113071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4636877" y="1206091"/>
            <a:ext cx="89418" cy="1246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3253496" y="1350166"/>
            <a:ext cx="118586" cy="1821656"/>
          </a:xfrm>
          <a:custGeom>
            <a:avLst/>
            <a:gdLst/>
            <a:ahLst/>
            <a:cxnLst/>
            <a:rect l="l" t="t" r="r" b="b"/>
            <a:pathLst>
              <a:path w="158114" h="2428875">
                <a:moveTo>
                  <a:pt x="0" y="26299"/>
                </a:moveTo>
                <a:lnTo>
                  <a:pt x="2066" y="16062"/>
                </a:lnTo>
                <a:lnTo>
                  <a:pt x="7703" y="7703"/>
                </a:lnTo>
                <a:lnTo>
                  <a:pt x="16062" y="2066"/>
                </a:lnTo>
                <a:lnTo>
                  <a:pt x="26299" y="0"/>
                </a:lnTo>
                <a:lnTo>
                  <a:pt x="131499" y="0"/>
                </a:lnTo>
                <a:lnTo>
                  <a:pt x="138474" y="0"/>
                </a:lnTo>
                <a:lnTo>
                  <a:pt x="145174" y="2769"/>
                </a:lnTo>
                <a:lnTo>
                  <a:pt x="150099" y="7702"/>
                </a:lnTo>
                <a:lnTo>
                  <a:pt x="155024" y="12634"/>
                </a:lnTo>
                <a:lnTo>
                  <a:pt x="157799" y="19324"/>
                </a:lnTo>
                <a:lnTo>
                  <a:pt x="157799" y="26299"/>
                </a:lnTo>
                <a:lnTo>
                  <a:pt x="157799" y="2402495"/>
                </a:lnTo>
                <a:lnTo>
                  <a:pt x="155732" y="2412732"/>
                </a:lnTo>
                <a:lnTo>
                  <a:pt x="150096" y="2421091"/>
                </a:lnTo>
                <a:lnTo>
                  <a:pt x="141736" y="2426728"/>
                </a:lnTo>
                <a:lnTo>
                  <a:pt x="131499" y="2428795"/>
                </a:lnTo>
                <a:lnTo>
                  <a:pt x="26299" y="2428795"/>
                </a:lnTo>
                <a:lnTo>
                  <a:pt x="16062" y="2426728"/>
                </a:lnTo>
                <a:lnTo>
                  <a:pt x="7703" y="2421091"/>
                </a:lnTo>
                <a:lnTo>
                  <a:pt x="2066" y="2412732"/>
                </a:lnTo>
                <a:lnTo>
                  <a:pt x="0" y="2402495"/>
                </a:lnTo>
                <a:lnTo>
                  <a:pt x="0" y="262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4658168" y="1350166"/>
            <a:ext cx="118586" cy="1726406"/>
          </a:xfrm>
          <a:custGeom>
            <a:avLst/>
            <a:gdLst/>
            <a:ahLst/>
            <a:cxnLst/>
            <a:rect l="l" t="t" r="r" b="b"/>
            <a:pathLst>
              <a:path w="158114" h="2301875">
                <a:moveTo>
                  <a:pt x="0" y="26299"/>
                </a:moveTo>
                <a:lnTo>
                  <a:pt x="2066" y="16062"/>
                </a:lnTo>
                <a:lnTo>
                  <a:pt x="7703" y="7703"/>
                </a:lnTo>
                <a:lnTo>
                  <a:pt x="16062" y="2066"/>
                </a:lnTo>
                <a:lnTo>
                  <a:pt x="26299" y="0"/>
                </a:lnTo>
                <a:lnTo>
                  <a:pt x="131499" y="0"/>
                </a:lnTo>
                <a:lnTo>
                  <a:pt x="138474" y="0"/>
                </a:lnTo>
                <a:lnTo>
                  <a:pt x="145174" y="2769"/>
                </a:lnTo>
                <a:lnTo>
                  <a:pt x="150099" y="7702"/>
                </a:lnTo>
                <a:lnTo>
                  <a:pt x="155024" y="12634"/>
                </a:lnTo>
                <a:lnTo>
                  <a:pt x="157799" y="19324"/>
                </a:lnTo>
                <a:lnTo>
                  <a:pt x="157799" y="26299"/>
                </a:lnTo>
                <a:lnTo>
                  <a:pt x="157799" y="2274995"/>
                </a:lnTo>
                <a:lnTo>
                  <a:pt x="155732" y="2285232"/>
                </a:lnTo>
                <a:lnTo>
                  <a:pt x="150096" y="2293592"/>
                </a:lnTo>
                <a:lnTo>
                  <a:pt x="141736" y="2299228"/>
                </a:lnTo>
                <a:lnTo>
                  <a:pt x="131499" y="2301295"/>
                </a:lnTo>
                <a:lnTo>
                  <a:pt x="26299" y="2301295"/>
                </a:lnTo>
                <a:lnTo>
                  <a:pt x="16062" y="2299228"/>
                </a:lnTo>
                <a:lnTo>
                  <a:pt x="7703" y="2293592"/>
                </a:lnTo>
                <a:lnTo>
                  <a:pt x="2066" y="2285232"/>
                </a:lnTo>
                <a:lnTo>
                  <a:pt x="0" y="2274995"/>
                </a:lnTo>
                <a:lnTo>
                  <a:pt x="0" y="262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062840" y="1657347"/>
            <a:ext cx="118586" cy="1726406"/>
          </a:xfrm>
          <a:custGeom>
            <a:avLst/>
            <a:gdLst/>
            <a:ahLst/>
            <a:cxnLst/>
            <a:rect l="l" t="t" r="r" b="b"/>
            <a:pathLst>
              <a:path w="158115" h="2301875">
                <a:moveTo>
                  <a:pt x="0" y="26299"/>
                </a:moveTo>
                <a:lnTo>
                  <a:pt x="2066" y="16062"/>
                </a:lnTo>
                <a:lnTo>
                  <a:pt x="7703" y="7703"/>
                </a:lnTo>
                <a:lnTo>
                  <a:pt x="16062" y="2066"/>
                </a:lnTo>
                <a:lnTo>
                  <a:pt x="26299" y="0"/>
                </a:lnTo>
                <a:lnTo>
                  <a:pt x="131499" y="0"/>
                </a:lnTo>
                <a:lnTo>
                  <a:pt x="138474" y="0"/>
                </a:lnTo>
                <a:lnTo>
                  <a:pt x="145174" y="2769"/>
                </a:lnTo>
                <a:lnTo>
                  <a:pt x="150099" y="7702"/>
                </a:lnTo>
                <a:lnTo>
                  <a:pt x="155024" y="12634"/>
                </a:lnTo>
                <a:lnTo>
                  <a:pt x="157799" y="19324"/>
                </a:lnTo>
                <a:lnTo>
                  <a:pt x="157799" y="26299"/>
                </a:lnTo>
                <a:lnTo>
                  <a:pt x="157799" y="2274995"/>
                </a:lnTo>
                <a:lnTo>
                  <a:pt x="155732" y="2285232"/>
                </a:lnTo>
                <a:lnTo>
                  <a:pt x="150096" y="2293592"/>
                </a:lnTo>
                <a:lnTo>
                  <a:pt x="141736" y="2299228"/>
                </a:lnTo>
                <a:lnTo>
                  <a:pt x="131499" y="2301295"/>
                </a:lnTo>
                <a:lnTo>
                  <a:pt x="26299" y="2301295"/>
                </a:lnTo>
                <a:lnTo>
                  <a:pt x="16062" y="2299228"/>
                </a:lnTo>
                <a:lnTo>
                  <a:pt x="7703" y="2293592"/>
                </a:lnTo>
                <a:lnTo>
                  <a:pt x="2066" y="2285232"/>
                </a:lnTo>
                <a:lnTo>
                  <a:pt x="0" y="2274995"/>
                </a:lnTo>
                <a:lnTo>
                  <a:pt x="0" y="262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>
            <a:spLocks noGrp="1"/>
          </p:cNvSpPr>
          <p:nvPr>
            <p:ph type="title"/>
          </p:nvPr>
        </p:nvSpPr>
        <p:spPr>
          <a:xfrm>
            <a:off x="5399521" y="166466"/>
            <a:ext cx="1559242" cy="21736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W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(l-1)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(l-1)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sz="2025" spc="-118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(l-1)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66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852969" y="371474"/>
            <a:ext cx="597694" cy="451485"/>
          </a:xfrm>
          <a:custGeom>
            <a:avLst/>
            <a:gdLst/>
            <a:ahLst/>
            <a:cxnLst/>
            <a:rect l="l" t="t" r="r" b="b"/>
            <a:pathLst>
              <a:path w="796925" h="601980">
                <a:moveTo>
                  <a:pt x="796773" y="0"/>
                </a:moveTo>
                <a:lnTo>
                  <a:pt x="0" y="601678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3764629" y="783769"/>
            <a:ext cx="120393" cy="10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2833455" y="227048"/>
            <a:ext cx="150495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Activation</a:t>
            </a:r>
            <a:r>
              <a:rPr sz="1350" b="1" spc="-5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vectors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436168" y="378580"/>
            <a:ext cx="381476" cy="451961"/>
          </a:xfrm>
          <a:custGeom>
            <a:avLst/>
            <a:gdLst/>
            <a:ahLst/>
            <a:cxnLst/>
            <a:rect l="l" t="t" r="r" b="b"/>
            <a:pathLst>
              <a:path w="508635" h="602615">
                <a:moveTo>
                  <a:pt x="0" y="0"/>
                </a:moveTo>
                <a:lnTo>
                  <a:pt x="508598" y="602488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4779864" y="796898"/>
            <a:ext cx="111206" cy="118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4436262" y="378618"/>
            <a:ext cx="1741170" cy="500539"/>
          </a:xfrm>
          <a:custGeom>
            <a:avLst/>
            <a:gdLst/>
            <a:ahLst/>
            <a:cxnLst/>
            <a:rect l="l" t="t" r="r" b="b"/>
            <a:pathLst>
              <a:path w="2321559" h="667385">
                <a:moveTo>
                  <a:pt x="0" y="0"/>
                </a:moveTo>
                <a:lnTo>
                  <a:pt x="2321320" y="666953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56749" y="834096"/>
            <a:ext cx="124687" cy="89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34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750801" y="454710"/>
            <a:ext cx="2397443" cy="10842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33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Sigmoid activation</a:t>
            </a:r>
            <a:r>
              <a:rPr sz="1350" b="1" spc="-3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function</a:t>
            </a:r>
            <a:endParaRPr sz="1350">
              <a:latin typeface="Arial"/>
              <a:cs typeface="Arial"/>
            </a:endParaRPr>
          </a:p>
          <a:p>
            <a:pPr marL="736283" algn="ctr">
              <a:spcBef>
                <a:spcPts val="1043"/>
              </a:spcBef>
              <a:tabLst>
                <a:tab pos="2143125" algn="l"/>
              </a:tabLst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	</a:t>
            </a: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623"/>
              </a:spcBef>
              <a:tabLst>
                <a:tab pos="1415891" algn="l"/>
              </a:tabLst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	</a:t>
            </a: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  <a:p>
            <a:pPr marL="736283" algn="ctr">
              <a:spcBef>
                <a:spcPts val="281"/>
              </a:spcBef>
              <a:tabLst>
                <a:tab pos="2143125" algn="l"/>
              </a:tabLst>
            </a:pPr>
            <a:r>
              <a:rPr sz="1350" dirty="0">
                <a:latin typeface="Arial"/>
                <a:cs typeface="Arial"/>
              </a:rPr>
              <a:t>σ	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475158" y="1307116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3"/>
                </a:lnTo>
                <a:lnTo>
                  <a:pt x="25355" y="91973"/>
                </a:lnTo>
                <a:lnTo>
                  <a:pt x="54393" y="54389"/>
                </a:lnTo>
                <a:lnTo>
                  <a:pt x="91977" y="25353"/>
                </a:lnTo>
                <a:lnTo>
                  <a:pt x="136336" y="6633"/>
                </a:lnTo>
                <a:lnTo>
                  <a:pt x="185699" y="0"/>
                </a:lnTo>
                <a:lnTo>
                  <a:pt x="256758" y="14135"/>
                </a:lnTo>
                <a:lnTo>
                  <a:pt x="316999" y="54389"/>
                </a:lnTo>
                <a:lnTo>
                  <a:pt x="357258" y="114635"/>
                </a:lnTo>
                <a:lnTo>
                  <a:pt x="371399" y="185699"/>
                </a:lnTo>
                <a:lnTo>
                  <a:pt x="364765" y="235066"/>
                </a:lnTo>
                <a:lnTo>
                  <a:pt x="346043" y="279426"/>
                </a:lnTo>
                <a:lnTo>
                  <a:pt x="317005" y="317009"/>
                </a:lnTo>
                <a:lnTo>
                  <a:pt x="279421" y="346045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5"/>
                </a:lnTo>
                <a:lnTo>
                  <a:pt x="54393" y="317009"/>
                </a:lnTo>
                <a:lnTo>
                  <a:pt x="25355" y="279426"/>
                </a:lnTo>
                <a:lnTo>
                  <a:pt x="6634" y="235066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3475158" y="1998765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3475158" y="2690413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4881892" y="1307116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3"/>
                </a:lnTo>
                <a:lnTo>
                  <a:pt x="25355" y="91973"/>
                </a:lnTo>
                <a:lnTo>
                  <a:pt x="54393" y="54389"/>
                </a:lnTo>
                <a:lnTo>
                  <a:pt x="91977" y="25353"/>
                </a:lnTo>
                <a:lnTo>
                  <a:pt x="136336" y="6633"/>
                </a:lnTo>
                <a:lnTo>
                  <a:pt x="185699" y="0"/>
                </a:lnTo>
                <a:lnTo>
                  <a:pt x="256758" y="14135"/>
                </a:lnTo>
                <a:lnTo>
                  <a:pt x="316999" y="54389"/>
                </a:lnTo>
                <a:lnTo>
                  <a:pt x="357258" y="114635"/>
                </a:lnTo>
                <a:lnTo>
                  <a:pt x="371399" y="185699"/>
                </a:lnTo>
                <a:lnTo>
                  <a:pt x="364765" y="235066"/>
                </a:lnTo>
                <a:lnTo>
                  <a:pt x="346043" y="279426"/>
                </a:lnTo>
                <a:lnTo>
                  <a:pt x="317005" y="317009"/>
                </a:lnTo>
                <a:lnTo>
                  <a:pt x="279421" y="346045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5"/>
                </a:lnTo>
                <a:lnTo>
                  <a:pt x="54393" y="317009"/>
                </a:lnTo>
                <a:lnTo>
                  <a:pt x="25355" y="279426"/>
                </a:lnTo>
                <a:lnTo>
                  <a:pt x="6634" y="235066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4881892" y="1998765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4881892" y="2690413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89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4894132" y="402655"/>
            <a:ext cx="2317433" cy="607698"/>
          </a:xfrm>
          <a:prstGeom prst="rect">
            <a:avLst/>
          </a:prstGeom>
        </p:spPr>
        <p:txBody>
          <a:bodyPr vert="horz" wrap="square" lIns="0" tIns="101441" rIns="0" bIns="0" rtlCol="0">
            <a:spAutoFit/>
          </a:bodyPr>
          <a:lstStyle/>
          <a:p>
            <a:pPr marL="62389">
              <a:spcBef>
                <a:spcPts val="799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Softmax activation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function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727"/>
              </a:spcBef>
              <a:tabLst>
                <a:tab pos="1415891" algn="l"/>
              </a:tabLst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	</a:t>
            </a: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282065" y="1642253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3"/>
                </a:lnTo>
                <a:lnTo>
                  <a:pt x="25355" y="91973"/>
                </a:lnTo>
                <a:lnTo>
                  <a:pt x="54393" y="54389"/>
                </a:lnTo>
                <a:lnTo>
                  <a:pt x="91977" y="25353"/>
                </a:lnTo>
                <a:lnTo>
                  <a:pt x="136336" y="6633"/>
                </a:lnTo>
                <a:lnTo>
                  <a:pt x="185699" y="0"/>
                </a:lnTo>
                <a:lnTo>
                  <a:pt x="256758" y="14135"/>
                </a:lnTo>
                <a:lnTo>
                  <a:pt x="316999" y="54389"/>
                </a:lnTo>
                <a:lnTo>
                  <a:pt x="357258" y="114635"/>
                </a:lnTo>
                <a:lnTo>
                  <a:pt x="371399" y="185699"/>
                </a:lnTo>
                <a:lnTo>
                  <a:pt x="364765" y="235066"/>
                </a:lnTo>
                <a:lnTo>
                  <a:pt x="346043" y="279426"/>
                </a:lnTo>
                <a:lnTo>
                  <a:pt x="317005" y="317009"/>
                </a:lnTo>
                <a:lnTo>
                  <a:pt x="279421" y="346045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5"/>
                </a:lnTo>
                <a:lnTo>
                  <a:pt x="54393" y="317009"/>
                </a:lnTo>
                <a:lnTo>
                  <a:pt x="25355" y="279426"/>
                </a:lnTo>
                <a:lnTo>
                  <a:pt x="6634" y="235066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282065" y="2333902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282065" y="3025550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684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286688" y="1150113"/>
            <a:ext cx="58579" cy="324803"/>
          </a:xfrm>
          <a:custGeom>
            <a:avLst/>
            <a:gdLst/>
            <a:ahLst/>
            <a:cxnLst/>
            <a:rect l="l" t="t" r="r" b="b"/>
            <a:pathLst>
              <a:path w="78104" h="433069">
                <a:moveTo>
                  <a:pt x="0" y="0"/>
                </a:moveTo>
                <a:lnTo>
                  <a:pt x="77674" y="432451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7299391" y="1457476"/>
            <a:ext cx="91124" cy="12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6939346" y="906845"/>
            <a:ext cx="5800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Output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49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62150"/>
            <a:ext cx="7467600" cy="973931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56" name="object 156"/>
          <p:cNvSpPr txBox="1"/>
          <p:nvPr/>
        </p:nvSpPr>
        <p:spPr>
          <a:xfrm>
            <a:off x="1938353" y="4375886"/>
            <a:ext cx="341518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Input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CC0000"/>
                </a:solidFill>
                <a:latin typeface="Calibri"/>
                <a:cs typeface="Calibri"/>
              </a:rPr>
              <a:t>vector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passed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network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595188" y="2792506"/>
            <a:ext cx="352901" cy="1576388"/>
          </a:xfrm>
          <a:custGeom>
            <a:avLst/>
            <a:gdLst/>
            <a:ahLst/>
            <a:cxnLst/>
            <a:rect l="l" t="t" r="r" b="b"/>
            <a:pathLst>
              <a:path w="470534" h="2101850">
                <a:moveTo>
                  <a:pt x="470084" y="2101695"/>
                </a:moveTo>
                <a:lnTo>
                  <a:pt x="445565" y="2048300"/>
                </a:lnTo>
                <a:lnTo>
                  <a:pt x="411082" y="1981507"/>
                </a:lnTo>
                <a:lnTo>
                  <a:pt x="390789" y="1943680"/>
                </a:lnTo>
                <a:lnTo>
                  <a:pt x="368829" y="1903219"/>
                </a:lnTo>
                <a:lnTo>
                  <a:pt x="345477" y="1860359"/>
                </a:lnTo>
                <a:lnTo>
                  <a:pt x="321006" y="1815339"/>
                </a:lnTo>
                <a:lnTo>
                  <a:pt x="295691" y="1768398"/>
                </a:lnTo>
                <a:lnTo>
                  <a:pt x="269807" y="1719772"/>
                </a:lnTo>
                <a:lnTo>
                  <a:pt x="243629" y="1669701"/>
                </a:lnTo>
                <a:lnTo>
                  <a:pt x="217431" y="1618421"/>
                </a:lnTo>
                <a:lnTo>
                  <a:pt x="191488" y="1566171"/>
                </a:lnTo>
                <a:lnTo>
                  <a:pt x="166074" y="1513189"/>
                </a:lnTo>
                <a:lnTo>
                  <a:pt x="141464" y="1459712"/>
                </a:lnTo>
                <a:lnTo>
                  <a:pt x="117933" y="1405979"/>
                </a:lnTo>
                <a:lnTo>
                  <a:pt x="95755" y="1352227"/>
                </a:lnTo>
                <a:lnTo>
                  <a:pt x="75205" y="1298695"/>
                </a:lnTo>
                <a:lnTo>
                  <a:pt x="56557" y="1245620"/>
                </a:lnTo>
                <a:lnTo>
                  <a:pt x="40086" y="1193240"/>
                </a:lnTo>
                <a:lnTo>
                  <a:pt x="26067" y="1141794"/>
                </a:lnTo>
                <a:lnTo>
                  <a:pt x="14774" y="1091518"/>
                </a:lnTo>
                <a:lnTo>
                  <a:pt x="6482" y="1042652"/>
                </a:lnTo>
                <a:lnTo>
                  <a:pt x="1466" y="995432"/>
                </a:lnTo>
                <a:lnTo>
                  <a:pt x="0" y="950098"/>
                </a:lnTo>
                <a:lnTo>
                  <a:pt x="2126" y="906862"/>
                </a:lnTo>
                <a:lnTo>
                  <a:pt x="7571" y="862478"/>
                </a:lnTo>
                <a:lnTo>
                  <a:pt x="16086" y="817112"/>
                </a:lnTo>
                <a:lnTo>
                  <a:pt x="27424" y="770931"/>
                </a:lnTo>
                <a:lnTo>
                  <a:pt x="41338" y="724102"/>
                </a:lnTo>
                <a:lnTo>
                  <a:pt x="57580" y="676791"/>
                </a:lnTo>
                <a:lnTo>
                  <a:pt x="75903" y="629166"/>
                </a:lnTo>
                <a:lnTo>
                  <a:pt x="96058" y="581393"/>
                </a:lnTo>
                <a:lnTo>
                  <a:pt x="117799" y="533639"/>
                </a:lnTo>
                <a:lnTo>
                  <a:pt x="140878" y="486071"/>
                </a:lnTo>
                <a:lnTo>
                  <a:pt x="165047" y="438855"/>
                </a:lnTo>
                <a:lnTo>
                  <a:pt x="190059" y="392159"/>
                </a:lnTo>
                <a:lnTo>
                  <a:pt x="215667" y="346149"/>
                </a:lnTo>
                <a:lnTo>
                  <a:pt x="243792" y="297261"/>
                </a:lnTo>
                <a:lnTo>
                  <a:pt x="272011" y="249588"/>
                </a:lnTo>
                <a:lnTo>
                  <a:pt x="300009" y="203340"/>
                </a:lnTo>
                <a:lnTo>
                  <a:pt x="327470" y="158727"/>
                </a:lnTo>
                <a:lnTo>
                  <a:pt x="354081" y="115960"/>
                </a:lnTo>
                <a:lnTo>
                  <a:pt x="379526" y="75249"/>
                </a:lnTo>
                <a:lnTo>
                  <a:pt x="388703" y="60561"/>
                </a:lnTo>
                <a:lnTo>
                  <a:pt x="397655" y="46203"/>
                </a:lnTo>
                <a:lnTo>
                  <a:pt x="406366" y="32187"/>
                </a:lnTo>
                <a:lnTo>
                  <a:pt x="414819" y="18524"/>
                </a:lnTo>
                <a:lnTo>
                  <a:pt x="417591" y="14024"/>
                </a:lnTo>
                <a:lnTo>
                  <a:pt x="420319" y="9599"/>
                </a:lnTo>
                <a:lnTo>
                  <a:pt x="422999" y="5224"/>
                </a:lnTo>
                <a:lnTo>
                  <a:pt x="426189" y="0"/>
                </a:lnTo>
              </a:path>
            </a:pathLst>
          </a:custGeom>
          <a:ln w="380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1856793" y="2729244"/>
            <a:ext cx="99809" cy="12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04659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57" name="object 157"/>
          <p:cNvSpPr/>
          <p:nvPr/>
        </p:nvSpPr>
        <p:spPr>
          <a:xfrm>
            <a:off x="3233996" y="1297535"/>
            <a:ext cx="133826" cy="1661636"/>
          </a:xfrm>
          <a:custGeom>
            <a:avLst/>
            <a:gdLst/>
            <a:ahLst/>
            <a:cxnLst/>
            <a:rect l="l" t="t" r="r" b="b"/>
            <a:pathLst>
              <a:path w="178435" h="2215515">
                <a:moveTo>
                  <a:pt x="0" y="29699"/>
                </a:moveTo>
                <a:lnTo>
                  <a:pt x="2334" y="18139"/>
                </a:lnTo>
                <a:lnTo>
                  <a:pt x="8699" y="8699"/>
                </a:lnTo>
                <a:lnTo>
                  <a:pt x="18140" y="2334"/>
                </a:lnTo>
                <a:lnTo>
                  <a:pt x="29699" y="0"/>
                </a:lnTo>
                <a:lnTo>
                  <a:pt x="148499" y="0"/>
                </a:lnTo>
                <a:lnTo>
                  <a:pt x="156374" y="0"/>
                </a:lnTo>
                <a:lnTo>
                  <a:pt x="163924" y="3129"/>
                </a:lnTo>
                <a:lnTo>
                  <a:pt x="169499" y="8699"/>
                </a:lnTo>
                <a:lnTo>
                  <a:pt x="175074" y="14269"/>
                </a:lnTo>
                <a:lnTo>
                  <a:pt x="178199" y="21822"/>
                </a:lnTo>
                <a:lnTo>
                  <a:pt x="178199" y="29699"/>
                </a:lnTo>
                <a:lnTo>
                  <a:pt x="178199" y="2185795"/>
                </a:lnTo>
                <a:lnTo>
                  <a:pt x="175865" y="2197354"/>
                </a:lnTo>
                <a:lnTo>
                  <a:pt x="169499" y="2206795"/>
                </a:lnTo>
                <a:lnTo>
                  <a:pt x="160059" y="2213161"/>
                </a:lnTo>
                <a:lnTo>
                  <a:pt x="148499" y="2215495"/>
                </a:lnTo>
                <a:lnTo>
                  <a:pt x="29699" y="2215495"/>
                </a:lnTo>
                <a:lnTo>
                  <a:pt x="18140" y="2213161"/>
                </a:lnTo>
                <a:lnTo>
                  <a:pt x="8699" y="2206795"/>
                </a:lnTo>
                <a:lnTo>
                  <a:pt x="2334" y="2197354"/>
                </a:lnTo>
                <a:lnTo>
                  <a:pt x="0" y="2185795"/>
                </a:lnTo>
                <a:lnTo>
                  <a:pt x="0" y="29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2559178" y="3001362"/>
            <a:ext cx="615314" cy="1325404"/>
          </a:xfrm>
          <a:custGeom>
            <a:avLst/>
            <a:gdLst/>
            <a:ahLst/>
            <a:cxnLst/>
            <a:rect l="l" t="t" r="r" b="b"/>
            <a:pathLst>
              <a:path w="820419" h="1767204">
                <a:moveTo>
                  <a:pt x="0" y="1766596"/>
                </a:moveTo>
                <a:lnTo>
                  <a:pt x="19190" y="1707958"/>
                </a:lnTo>
                <a:lnTo>
                  <a:pt x="42786" y="1632006"/>
                </a:lnTo>
                <a:lnTo>
                  <a:pt x="56087" y="1588537"/>
                </a:lnTo>
                <a:lnTo>
                  <a:pt x="70308" y="1541938"/>
                </a:lnTo>
                <a:lnTo>
                  <a:pt x="85391" y="1492609"/>
                </a:lnTo>
                <a:lnTo>
                  <a:pt x="101276" y="1440951"/>
                </a:lnTo>
                <a:lnTo>
                  <a:pt x="117901" y="1387363"/>
                </a:lnTo>
                <a:lnTo>
                  <a:pt x="135208" y="1332245"/>
                </a:lnTo>
                <a:lnTo>
                  <a:pt x="153137" y="1275997"/>
                </a:lnTo>
                <a:lnTo>
                  <a:pt x="171626" y="1219018"/>
                </a:lnTo>
                <a:lnTo>
                  <a:pt x="190617" y="1161708"/>
                </a:lnTo>
                <a:lnTo>
                  <a:pt x="210050" y="1104468"/>
                </a:lnTo>
                <a:lnTo>
                  <a:pt x="229863" y="1047696"/>
                </a:lnTo>
                <a:lnTo>
                  <a:pt x="249998" y="991793"/>
                </a:lnTo>
                <a:lnTo>
                  <a:pt x="270394" y="937158"/>
                </a:lnTo>
                <a:lnTo>
                  <a:pt x="290992" y="884191"/>
                </a:lnTo>
                <a:lnTo>
                  <a:pt x="311730" y="833292"/>
                </a:lnTo>
                <a:lnTo>
                  <a:pt x="332550" y="784861"/>
                </a:lnTo>
                <a:lnTo>
                  <a:pt x="353391" y="739298"/>
                </a:lnTo>
                <a:lnTo>
                  <a:pt x="374130" y="696913"/>
                </a:lnTo>
                <a:lnTo>
                  <a:pt x="396446" y="653861"/>
                </a:lnTo>
                <a:lnTo>
                  <a:pt x="420147" y="610314"/>
                </a:lnTo>
                <a:lnTo>
                  <a:pt x="445037" y="566444"/>
                </a:lnTo>
                <a:lnTo>
                  <a:pt x="470923" y="522426"/>
                </a:lnTo>
                <a:lnTo>
                  <a:pt x="497610" y="478430"/>
                </a:lnTo>
                <a:lnTo>
                  <a:pt x="524903" y="434631"/>
                </a:lnTo>
                <a:lnTo>
                  <a:pt x="552609" y="391200"/>
                </a:lnTo>
                <a:lnTo>
                  <a:pt x="580533" y="348311"/>
                </a:lnTo>
                <a:lnTo>
                  <a:pt x="608481" y="306136"/>
                </a:lnTo>
                <a:lnTo>
                  <a:pt x="636258" y="264849"/>
                </a:lnTo>
                <a:lnTo>
                  <a:pt x="666383" y="220677"/>
                </a:lnTo>
                <a:lnTo>
                  <a:pt x="695806" y="178014"/>
                </a:lnTo>
                <a:lnTo>
                  <a:pt x="724269" y="137092"/>
                </a:lnTo>
                <a:lnTo>
                  <a:pt x="751514" y="98144"/>
                </a:lnTo>
                <a:lnTo>
                  <a:pt x="777283" y="61399"/>
                </a:lnTo>
                <a:lnTo>
                  <a:pt x="784993" y="50403"/>
                </a:lnTo>
                <a:lnTo>
                  <a:pt x="792524" y="39656"/>
                </a:lnTo>
                <a:lnTo>
                  <a:pt x="799871" y="29161"/>
                </a:lnTo>
                <a:lnTo>
                  <a:pt x="807033" y="18924"/>
                </a:lnTo>
                <a:lnTo>
                  <a:pt x="820183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3130149" y="2955735"/>
            <a:ext cx="78431" cy="89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1938352" y="3962621"/>
            <a:ext cx="5028248" cy="8505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2496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(2)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W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(1)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x +</a:t>
            </a:r>
            <a:r>
              <a:rPr sz="2025" spc="-39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88">
              <a:latin typeface="Times New Roman"/>
              <a:cs typeface="Times New Roman"/>
            </a:endParaRPr>
          </a:p>
          <a:p>
            <a:pPr marL="9525" marR="3810">
              <a:lnSpc>
                <a:spcPct val="100699"/>
              </a:lnSpc>
            </a:pP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Input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multiplied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30" dirty="0">
                <a:solidFill>
                  <a:srgbClr val="CC0000"/>
                </a:solidFill>
                <a:latin typeface="Calibri"/>
                <a:cs typeface="Calibri"/>
              </a:rPr>
              <a:t>W</a:t>
            </a:r>
            <a:r>
              <a:rPr sz="1350" spc="45" baseline="30092" dirty="0">
                <a:solidFill>
                  <a:srgbClr val="CC0000"/>
                </a:solidFill>
                <a:latin typeface="Calibri"/>
                <a:cs typeface="Calibri"/>
              </a:rPr>
              <a:t>(1)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weight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matrix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added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 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 </a:t>
            </a:r>
            <a:r>
              <a:rPr sz="1350" spc="-172" dirty="0">
                <a:solidFill>
                  <a:srgbClr val="CC0000"/>
                </a:solidFill>
                <a:latin typeface="Calibri"/>
                <a:cs typeface="Calibri"/>
              </a:rPr>
              <a:t>1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biases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to calculate</a:t>
            </a:r>
            <a:r>
              <a:rPr sz="1350" spc="-17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endParaRPr sz="1350" baseline="30092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81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59" name="object 59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177939" y="3896398"/>
            <a:ext cx="5275421" cy="7908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8185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(2)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025" spc="-23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σ(z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(2)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2025" baseline="-20061" dirty="0">
              <a:latin typeface="Arial"/>
              <a:cs typeface="Arial"/>
            </a:endParaRPr>
          </a:p>
          <a:p>
            <a:pPr marL="9525" marR="3810">
              <a:lnSpc>
                <a:spcPct val="100699"/>
              </a:lnSpc>
              <a:spcBef>
                <a:spcPts val="1181"/>
              </a:spcBef>
            </a:pP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Activation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value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for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second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passing 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88" dirty="0">
                <a:solidFill>
                  <a:srgbClr val="CC0000"/>
                </a:solidFill>
                <a:latin typeface="Calibri"/>
                <a:cs typeface="Calibri"/>
              </a:rPr>
              <a:t>some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function.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6" dirty="0">
                <a:solidFill>
                  <a:srgbClr val="CC0000"/>
                </a:solidFill>
                <a:latin typeface="Calibri"/>
                <a:cs typeface="Calibri"/>
              </a:rPr>
              <a:t>In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6" dirty="0">
                <a:solidFill>
                  <a:srgbClr val="CC0000"/>
                </a:solidFill>
                <a:latin typeface="Calibri"/>
                <a:cs typeface="Calibri"/>
              </a:rPr>
              <a:t>this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case,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sigmoid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function.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2692590" y="3043437"/>
            <a:ext cx="619125" cy="1129665"/>
          </a:xfrm>
          <a:custGeom>
            <a:avLst/>
            <a:gdLst/>
            <a:ahLst/>
            <a:cxnLst/>
            <a:rect l="l" t="t" r="r" b="b"/>
            <a:pathLst>
              <a:path w="825500" h="1506220">
                <a:moveTo>
                  <a:pt x="0" y="1505696"/>
                </a:moveTo>
                <a:lnTo>
                  <a:pt x="18223" y="1448438"/>
                </a:lnTo>
                <a:lnTo>
                  <a:pt x="40371" y="1373318"/>
                </a:lnTo>
                <a:lnTo>
                  <a:pt x="52801" y="1330149"/>
                </a:lnTo>
                <a:lnTo>
                  <a:pt x="66073" y="1283821"/>
                </a:lnTo>
                <a:lnTo>
                  <a:pt x="80140" y="1234768"/>
                </a:lnTo>
                <a:lnTo>
                  <a:pt x="94956" y="1183426"/>
                </a:lnTo>
                <a:lnTo>
                  <a:pt x="110475" y="1130231"/>
                </a:lnTo>
                <a:lnTo>
                  <a:pt x="126649" y="1075617"/>
                </a:lnTo>
                <a:lnTo>
                  <a:pt x="143434" y="1020019"/>
                </a:lnTo>
                <a:lnTo>
                  <a:pt x="160781" y="963874"/>
                </a:lnTo>
                <a:lnTo>
                  <a:pt x="178646" y="907616"/>
                </a:lnTo>
                <a:lnTo>
                  <a:pt x="196980" y="851680"/>
                </a:lnTo>
                <a:lnTo>
                  <a:pt x="215739" y="796501"/>
                </a:lnTo>
                <a:lnTo>
                  <a:pt x="234875" y="742516"/>
                </a:lnTo>
                <a:lnTo>
                  <a:pt x="254342" y="690158"/>
                </a:lnTo>
                <a:lnTo>
                  <a:pt x="274093" y="639864"/>
                </a:lnTo>
                <a:lnTo>
                  <a:pt x="294083" y="592068"/>
                </a:lnTo>
                <a:lnTo>
                  <a:pt x="314264" y="547206"/>
                </a:lnTo>
                <a:lnTo>
                  <a:pt x="334591" y="505713"/>
                </a:lnTo>
                <a:lnTo>
                  <a:pt x="355016" y="468024"/>
                </a:lnTo>
                <a:lnTo>
                  <a:pt x="381387" y="425205"/>
                </a:lnTo>
                <a:lnTo>
                  <a:pt x="410237" y="383892"/>
                </a:lnTo>
                <a:lnTo>
                  <a:pt x="441187" y="344095"/>
                </a:lnTo>
                <a:lnTo>
                  <a:pt x="473859" y="305827"/>
                </a:lnTo>
                <a:lnTo>
                  <a:pt x="507874" y="269101"/>
                </a:lnTo>
                <a:lnTo>
                  <a:pt x="542854" y="233928"/>
                </a:lnTo>
                <a:lnTo>
                  <a:pt x="578421" y="200320"/>
                </a:lnTo>
                <a:lnTo>
                  <a:pt x="614195" y="168290"/>
                </a:lnTo>
                <a:lnTo>
                  <a:pt x="649798" y="137849"/>
                </a:lnTo>
                <a:lnTo>
                  <a:pt x="689182" y="105523"/>
                </a:lnTo>
                <a:lnTo>
                  <a:pt x="727329" y="75234"/>
                </a:lnTo>
                <a:lnTo>
                  <a:pt x="763704" y="47002"/>
                </a:lnTo>
                <a:lnTo>
                  <a:pt x="797773" y="20849"/>
                </a:lnTo>
                <a:lnTo>
                  <a:pt x="803223" y="16674"/>
                </a:lnTo>
                <a:lnTo>
                  <a:pt x="808573" y="12574"/>
                </a:lnTo>
                <a:lnTo>
                  <a:pt x="813773" y="8574"/>
                </a:lnTo>
                <a:lnTo>
                  <a:pt x="824873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3266592" y="3005797"/>
            <a:ext cx="87768" cy="8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5679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96" name="object 9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659499" y="1297535"/>
            <a:ext cx="133826" cy="1661636"/>
          </a:xfrm>
          <a:custGeom>
            <a:avLst/>
            <a:gdLst/>
            <a:ahLst/>
            <a:cxnLst/>
            <a:rect l="l" t="t" r="r" b="b"/>
            <a:pathLst>
              <a:path w="178435" h="2215515">
                <a:moveTo>
                  <a:pt x="0" y="29699"/>
                </a:moveTo>
                <a:lnTo>
                  <a:pt x="2334" y="18139"/>
                </a:lnTo>
                <a:lnTo>
                  <a:pt x="8699" y="8699"/>
                </a:lnTo>
                <a:lnTo>
                  <a:pt x="18140" y="2334"/>
                </a:lnTo>
                <a:lnTo>
                  <a:pt x="29699" y="0"/>
                </a:lnTo>
                <a:lnTo>
                  <a:pt x="148499" y="0"/>
                </a:lnTo>
                <a:lnTo>
                  <a:pt x="156374" y="0"/>
                </a:lnTo>
                <a:lnTo>
                  <a:pt x="163924" y="3129"/>
                </a:lnTo>
                <a:lnTo>
                  <a:pt x="169499" y="8699"/>
                </a:lnTo>
                <a:lnTo>
                  <a:pt x="175074" y="14269"/>
                </a:lnTo>
                <a:lnTo>
                  <a:pt x="178199" y="21822"/>
                </a:lnTo>
                <a:lnTo>
                  <a:pt x="178199" y="29699"/>
                </a:lnTo>
                <a:lnTo>
                  <a:pt x="178199" y="2185795"/>
                </a:lnTo>
                <a:lnTo>
                  <a:pt x="175865" y="2197354"/>
                </a:lnTo>
                <a:lnTo>
                  <a:pt x="169499" y="2206795"/>
                </a:lnTo>
                <a:lnTo>
                  <a:pt x="160059" y="2213161"/>
                </a:lnTo>
                <a:lnTo>
                  <a:pt x="148499" y="2215495"/>
                </a:lnTo>
                <a:lnTo>
                  <a:pt x="29699" y="2215495"/>
                </a:lnTo>
                <a:lnTo>
                  <a:pt x="18140" y="2213161"/>
                </a:lnTo>
                <a:lnTo>
                  <a:pt x="8699" y="2206795"/>
                </a:lnTo>
                <a:lnTo>
                  <a:pt x="2334" y="2197354"/>
                </a:lnTo>
                <a:lnTo>
                  <a:pt x="0" y="2185795"/>
                </a:lnTo>
                <a:lnTo>
                  <a:pt x="0" y="29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3989694" y="3066200"/>
            <a:ext cx="602933" cy="1264444"/>
          </a:xfrm>
          <a:custGeom>
            <a:avLst/>
            <a:gdLst/>
            <a:ahLst/>
            <a:cxnLst/>
            <a:rect l="l" t="t" r="r" b="b"/>
            <a:pathLst>
              <a:path w="803910" h="1685925">
                <a:moveTo>
                  <a:pt x="0" y="1685796"/>
                </a:moveTo>
                <a:lnTo>
                  <a:pt x="18867" y="1629748"/>
                </a:lnTo>
                <a:lnTo>
                  <a:pt x="42070" y="1557154"/>
                </a:lnTo>
                <a:lnTo>
                  <a:pt x="55149" y="1515607"/>
                </a:lnTo>
                <a:lnTo>
                  <a:pt x="69133" y="1471071"/>
                </a:lnTo>
                <a:lnTo>
                  <a:pt x="83965" y="1423925"/>
                </a:lnTo>
                <a:lnTo>
                  <a:pt x="99584" y="1374554"/>
                </a:lnTo>
                <a:lnTo>
                  <a:pt x="115932" y="1323338"/>
                </a:lnTo>
                <a:lnTo>
                  <a:pt x="132949" y="1270659"/>
                </a:lnTo>
                <a:lnTo>
                  <a:pt x="150576" y="1216900"/>
                </a:lnTo>
                <a:lnTo>
                  <a:pt x="168754" y="1162443"/>
                </a:lnTo>
                <a:lnTo>
                  <a:pt x="187423" y="1107669"/>
                </a:lnTo>
                <a:lnTo>
                  <a:pt x="206525" y="1052960"/>
                </a:lnTo>
                <a:lnTo>
                  <a:pt x="226000" y="998699"/>
                </a:lnTo>
                <a:lnTo>
                  <a:pt x="245789" y="945268"/>
                </a:lnTo>
                <a:lnTo>
                  <a:pt x="265833" y="893048"/>
                </a:lnTo>
                <a:lnTo>
                  <a:pt x="286073" y="842422"/>
                </a:lnTo>
                <a:lnTo>
                  <a:pt x="306449" y="793771"/>
                </a:lnTo>
                <a:lnTo>
                  <a:pt x="326902" y="747477"/>
                </a:lnTo>
                <a:lnTo>
                  <a:pt x="347374" y="703923"/>
                </a:lnTo>
                <a:lnTo>
                  <a:pt x="369870" y="659320"/>
                </a:lnTo>
                <a:lnTo>
                  <a:pt x="394214" y="613962"/>
                </a:lnTo>
                <a:lnTo>
                  <a:pt x="420152" y="568069"/>
                </a:lnTo>
                <a:lnTo>
                  <a:pt x="447432" y="521862"/>
                </a:lnTo>
                <a:lnTo>
                  <a:pt x="475799" y="475561"/>
                </a:lnTo>
                <a:lnTo>
                  <a:pt x="504999" y="429386"/>
                </a:lnTo>
                <a:lnTo>
                  <a:pt x="534781" y="383557"/>
                </a:lnTo>
                <a:lnTo>
                  <a:pt x="564889" y="338294"/>
                </a:lnTo>
                <a:lnTo>
                  <a:pt x="595071" y="293818"/>
                </a:lnTo>
                <a:lnTo>
                  <a:pt x="625073" y="250349"/>
                </a:lnTo>
                <a:lnTo>
                  <a:pt x="654647" y="208113"/>
                </a:lnTo>
                <a:lnTo>
                  <a:pt x="683531" y="167322"/>
                </a:lnTo>
                <a:lnTo>
                  <a:pt x="711473" y="128196"/>
                </a:lnTo>
                <a:lnTo>
                  <a:pt x="738221" y="90957"/>
                </a:lnTo>
                <a:lnTo>
                  <a:pt x="763523" y="55824"/>
                </a:lnTo>
                <a:lnTo>
                  <a:pt x="771087" y="45311"/>
                </a:lnTo>
                <a:lnTo>
                  <a:pt x="778476" y="35037"/>
                </a:lnTo>
                <a:lnTo>
                  <a:pt x="785682" y="25006"/>
                </a:lnTo>
                <a:lnTo>
                  <a:pt x="792698" y="15224"/>
                </a:lnTo>
                <a:lnTo>
                  <a:pt x="803598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4548133" y="3020872"/>
            <a:ext cx="78956" cy="8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1938353" y="3394216"/>
            <a:ext cx="5012055" cy="14302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78293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332673">
              <a:spcBef>
                <a:spcPts val="1129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(3)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(2)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(2)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sz="2025" spc="-39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88">
              <a:latin typeface="Times New Roman"/>
              <a:cs typeface="Times New Roman"/>
            </a:endParaRPr>
          </a:p>
          <a:p>
            <a:pPr marL="9525" marR="3810">
              <a:lnSpc>
                <a:spcPct val="100699"/>
              </a:lnSpc>
            </a:pP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multiplying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a</a:t>
            </a:r>
            <a:r>
              <a:rPr sz="1350" spc="90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CC0000"/>
                </a:solidFill>
                <a:latin typeface="Calibri"/>
                <a:cs typeface="Calibri"/>
              </a:rPr>
              <a:t>vector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9" dirty="0">
                <a:solidFill>
                  <a:srgbClr val="CC0000"/>
                </a:solidFill>
                <a:latin typeface="Calibri"/>
                <a:cs typeface="Calibri"/>
              </a:rPr>
              <a:t>W</a:t>
            </a:r>
            <a:r>
              <a:rPr sz="1350" spc="118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weight 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matrix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adding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5" dirty="0">
                <a:solidFill>
                  <a:srgbClr val="CC0000"/>
                </a:solidFill>
                <a:latin typeface="Calibri"/>
                <a:cs typeface="Calibri"/>
              </a:rPr>
              <a:t>2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biases</a:t>
            </a:r>
            <a:endParaRPr sz="13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986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08" name="object 108"/>
          <p:cNvSpPr txBox="1"/>
          <p:nvPr/>
        </p:nvSpPr>
        <p:spPr>
          <a:xfrm>
            <a:off x="2177939" y="3394216"/>
            <a:ext cx="5197316" cy="13814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38739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025">
              <a:latin typeface="Times New Roman"/>
              <a:cs typeface="Times New Roman"/>
            </a:endParaRPr>
          </a:p>
          <a:p>
            <a:pPr marL="2168366"/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(3)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025" spc="-23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σ(z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(3)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2025" baseline="-20061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463">
              <a:latin typeface="Times New Roman"/>
              <a:cs typeface="Times New Roman"/>
            </a:endParaRPr>
          </a:p>
          <a:p>
            <a:pPr marL="9525" marR="3810">
              <a:lnSpc>
                <a:spcPct val="100699"/>
              </a:lnSpc>
            </a:pPr>
            <a:r>
              <a:rPr sz="1350" spc="124" dirty="0">
                <a:solidFill>
                  <a:srgbClr val="CC0000"/>
                </a:solidFill>
                <a:latin typeface="Calibri"/>
                <a:cs typeface="Calibri"/>
              </a:rPr>
              <a:t>Similar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to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previous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layer,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a</a:t>
            </a:r>
            <a:r>
              <a:rPr sz="1350" spc="90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62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passing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62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 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sigmoid</a:t>
            </a:r>
            <a:r>
              <a:rPr sz="1350" spc="-19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function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142543" y="3043437"/>
            <a:ext cx="619125" cy="1129665"/>
          </a:xfrm>
          <a:custGeom>
            <a:avLst/>
            <a:gdLst/>
            <a:ahLst/>
            <a:cxnLst/>
            <a:rect l="l" t="t" r="r" b="b"/>
            <a:pathLst>
              <a:path w="825500" h="1506220">
                <a:moveTo>
                  <a:pt x="0" y="1505696"/>
                </a:moveTo>
                <a:lnTo>
                  <a:pt x="18218" y="1448438"/>
                </a:lnTo>
                <a:lnTo>
                  <a:pt x="40363" y="1373318"/>
                </a:lnTo>
                <a:lnTo>
                  <a:pt x="52792" y="1330149"/>
                </a:lnTo>
                <a:lnTo>
                  <a:pt x="66062" y="1283821"/>
                </a:lnTo>
                <a:lnTo>
                  <a:pt x="80129" y="1234768"/>
                </a:lnTo>
                <a:lnTo>
                  <a:pt x="94944" y="1183426"/>
                </a:lnTo>
                <a:lnTo>
                  <a:pt x="110463" y="1130231"/>
                </a:lnTo>
                <a:lnTo>
                  <a:pt x="126637" y="1075617"/>
                </a:lnTo>
                <a:lnTo>
                  <a:pt x="143421" y="1020019"/>
                </a:lnTo>
                <a:lnTo>
                  <a:pt x="160769" y="963874"/>
                </a:lnTo>
                <a:lnTo>
                  <a:pt x="178633" y="907616"/>
                </a:lnTo>
                <a:lnTo>
                  <a:pt x="196967" y="851680"/>
                </a:lnTo>
                <a:lnTo>
                  <a:pt x="215726" y="796501"/>
                </a:lnTo>
                <a:lnTo>
                  <a:pt x="234862" y="742516"/>
                </a:lnTo>
                <a:lnTo>
                  <a:pt x="254328" y="690158"/>
                </a:lnTo>
                <a:lnTo>
                  <a:pt x="274079" y="639864"/>
                </a:lnTo>
                <a:lnTo>
                  <a:pt x="294068" y="592068"/>
                </a:lnTo>
                <a:lnTo>
                  <a:pt x="314249" y="547206"/>
                </a:lnTo>
                <a:lnTo>
                  <a:pt x="334575" y="505713"/>
                </a:lnTo>
                <a:lnTo>
                  <a:pt x="354999" y="468024"/>
                </a:lnTo>
                <a:lnTo>
                  <a:pt x="381372" y="425205"/>
                </a:lnTo>
                <a:lnTo>
                  <a:pt x="410222" y="383892"/>
                </a:lnTo>
                <a:lnTo>
                  <a:pt x="441172" y="344095"/>
                </a:lnTo>
                <a:lnTo>
                  <a:pt x="473842" y="305827"/>
                </a:lnTo>
                <a:lnTo>
                  <a:pt x="507856" y="269101"/>
                </a:lnTo>
                <a:lnTo>
                  <a:pt x="542834" y="233928"/>
                </a:lnTo>
                <a:lnTo>
                  <a:pt x="578398" y="200320"/>
                </a:lnTo>
                <a:lnTo>
                  <a:pt x="614171" y="168290"/>
                </a:lnTo>
                <a:lnTo>
                  <a:pt x="649773" y="137849"/>
                </a:lnTo>
                <a:lnTo>
                  <a:pt x="689161" y="105523"/>
                </a:lnTo>
                <a:lnTo>
                  <a:pt x="727317" y="75234"/>
                </a:lnTo>
                <a:lnTo>
                  <a:pt x="763700" y="47002"/>
                </a:lnTo>
                <a:lnTo>
                  <a:pt x="797773" y="20849"/>
                </a:lnTo>
                <a:lnTo>
                  <a:pt x="803223" y="16674"/>
                </a:lnTo>
                <a:lnTo>
                  <a:pt x="808548" y="12574"/>
                </a:lnTo>
                <a:lnTo>
                  <a:pt x="813773" y="8574"/>
                </a:lnTo>
                <a:lnTo>
                  <a:pt x="824873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4716546" y="3005797"/>
            <a:ext cx="87749" cy="8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689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47" name="object 147"/>
          <p:cNvSpPr/>
          <p:nvPr/>
        </p:nvSpPr>
        <p:spPr>
          <a:xfrm>
            <a:off x="5016986" y="3375592"/>
            <a:ext cx="980599" cy="713423"/>
          </a:xfrm>
          <a:custGeom>
            <a:avLst/>
            <a:gdLst/>
            <a:ahLst/>
            <a:cxnLst/>
            <a:rect l="l" t="t" r="r" b="b"/>
            <a:pathLst>
              <a:path w="1307464" h="951229">
                <a:moveTo>
                  <a:pt x="0" y="950823"/>
                </a:moveTo>
                <a:lnTo>
                  <a:pt x="42604" y="907821"/>
                </a:lnTo>
                <a:lnTo>
                  <a:pt x="97379" y="849905"/>
                </a:lnTo>
                <a:lnTo>
                  <a:pt x="128730" y="816543"/>
                </a:lnTo>
                <a:lnTo>
                  <a:pt x="162403" y="780880"/>
                </a:lnTo>
                <a:lnTo>
                  <a:pt x="198159" y="743392"/>
                </a:lnTo>
                <a:lnTo>
                  <a:pt x="235755" y="704554"/>
                </a:lnTo>
                <a:lnTo>
                  <a:pt x="274953" y="664843"/>
                </a:lnTo>
                <a:lnTo>
                  <a:pt x="315513" y="624734"/>
                </a:lnTo>
                <a:lnTo>
                  <a:pt x="357193" y="584703"/>
                </a:lnTo>
                <a:lnTo>
                  <a:pt x="399753" y="545226"/>
                </a:lnTo>
                <a:lnTo>
                  <a:pt x="442955" y="506778"/>
                </a:lnTo>
                <a:lnTo>
                  <a:pt x="486556" y="469837"/>
                </a:lnTo>
                <a:lnTo>
                  <a:pt x="530317" y="434877"/>
                </a:lnTo>
                <a:lnTo>
                  <a:pt x="573998" y="402374"/>
                </a:lnTo>
                <a:lnTo>
                  <a:pt x="610424" y="377196"/>
                </a:lnTo>
                <a:lnTo>
                  <a:pt x="649728" y="351535"/>
                </a:lnTo>
                <a:lnTo>
                  <a:pt x="691512" y="325520"/>
                </a:lnTo>
                <a:lnTo>
                  <a:pt x="735376" y="299281"/>
                </a:lnTo>
                <a:lnTo>
                  <a:pt x="780920" y="272949"/>
                </a:lnTo>
                <a:lnTo>
                  <a:pt x="827744" y="246652"/>
                </a:lnTo>
                <a:lnTo>
                  <a:pt x="875448" y="220522"/>
                </a:lnTo>
                <a:lnTo>
                  <a:pt x="923634" y="194687"/>
                </a:lnTo>
                <a:lnTo>
                  <a:pt x="971900" y="169278"/>
                </a:lnTo>
                <a:lnTo>
                  <a:pt x="1019847" y="144424"/>
                </a:lnTo>
                <a:lnTo>
                  <a:pt x="1067079" y="120263"/>
                </a:lnTo>
                <a:lnTo>
                  <a:pt x="1113195" y="96915"/>
                </a:lnTo>
                <a:lnTo>
                  <a:pt x="1157796" y="74511"/>
                </a:lnTo>
                <a:lnTo>
                  <a:pt x="1200480" y="53179"/>
                </a:lnTo>
                <a:lnTo>
                  <a:pt x="1240847" y="33049"/>
                </a:lnTo>
                <a:lnTo>
                  <a:pt x="1252920" y="27037"/>
                </a:lnTo>
                <a:lnTo>
                  <a:pt x="1264719" y="21153"/>
                </a:lnTo>
                <a:lnTo>
                  <a:pt x="1276232" y="15405"/>
                </a:lnTo>
                <a:lnTo>
                  <a:pt x="1287447" y="9799"/>
                </a:lnTo>
                <a:lnTo>
                  <a:pt x="1306947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5954005" y="3345546"/>
            <a:ext cx="91331" cy="73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2769162" y="4066440"/>
            <a:ext cx="5008721" cy="8036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89685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(4)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(3)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(3)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sz="2025" spc="-33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 marL="9525" marR="3810">
              <a:lnSpc>
                <a:spcPct val="100699"/>
              </a:lnSpc>
              <a:spcBef>
                <a:spcPts val="1304"/>
              </a:spcBef>
            </a:pP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(4)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multiplying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a</a:t>
            </a:r>
            <a:r>
              <a:rPr sz="1350" spc="90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CC0000"/>
                </a:solidFill>
                <a:latin typeface="Calibri"/>
                <a:cs typeface="Calibri"/>
              </a:rPr>
              <a:t>vector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W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weight 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matrix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adding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94" dirty="0">
                <a:solidFill>
                  <a:srgbClr val="CC0000"/>
                </a:solidFill>
                <a:latin typeface="Calibri"/>
                <a:cs typeface="Calibri"/>
              </a:rPr>
              <a:t>3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biases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075553" y="1659021"/>
            <a:ext cx="133826" cy="1661636"/>
          </a:xfrm>
          <a:custGeom>
            <a:avLst/>
            <a:gdLst/>
            <a:ahLst/>
            <a:cxnLst/>
            <a:rect l="l" t="t" r="r" b="b"/>
            <a:pathLst>
              <a:path w="178434" h="2215515">
                <a:moveTo>
                  <a:pt x="0" y="29699"/>
                </a:moveTo>
                <a:lnTo>
                  <a:pt x="2334" y="18139"/>
                </a:lnTo>
                <a:lnTo>
                  <a:pt x="8699" y="8699"/>
                </a:lnTo>
                <a:lnTo>
                  <a:pt x="18140" y="2334"/>
                </a:lnTo>
                <a:lnTo>
                  <a:pt x="29699" y="0"/>
                </a:lnTo>
                <a:lnTo>
                  <a:pt x="148499" y="0"/>
                </a:lnTo>
                <a:lnTo>
                  <a:pt x="156374" y="0"/>
                </a:lnTo>
                <a:lnTo>
                  <a:pt x="163949" y="3127"/>
                </a:lnTo>
                <a:lnTo>
                  <a:pt x="169499" y="8697"/>
                </a:lnTo>
                <a:lnTo>
                  <a:pt x="175074" y="14269"/>
                </a:lnTo>
                <a:lnTo>
                  <a:pt x="178199" y="21822"/>
                </a:lnTo>
                <a:lnTo>
                  <a:pt x="178199" y="29699"/>
                </a:lnTo>
                <a:lnTo>
                  <a:pt x="178199" y="2185788"/>
                </a:lnTo>
                <a:lnTo>
                  <a:pt x="175865" y="2197347"/>
                </a:lnTo>
                <a:lnTo>
                  <a:pt x="169499" y="2206788"/>
                </a:lnTo>
                <a:lnTo>
                  <a:pt x="160059" y="2213153"/>
                </a:lnTo>
                <a:lnTo>
                  <a:pt x="148499" y="2215488"/>
                </a:lnTo>
                <a:lnTo>
                  <a:pt x="29699" y="2215488"/>
                </a:lnTo>
                <a:lnTo>
                  <a:pt x="18140" y="2213153"/>
                </a:lnTo>
                <a:lnTo>
                  <a:pt x="8699" y="2206788"/>
                </a:lnTo>
                <a:lnTo>
                  <a:pt x="2334" y="2197347"/>
                </a:lnTo>
                <a:lnTo>
                  <a:pt x="0" y="2185788"/>
                </a:lnTo>
                <a:lnTo>
                  <a:pt x="0" y="29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116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6" name="object 166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 txBox="1"/>
          <p:nvPr/>
        </p:nvSpPr>
        <p:spPr>
          <a:xfrm>
            <a:off x="2177938" y="4026914"/>
            <a:ext cx="4969193" cy="778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27873">
              <a:spcBef>
                <a:spcPts val="75"/>
              </a:spcBef>
            </a:pPr>
            <a:r>
              <a:rPr sz="135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350" baseline="30092" dirty="0">
                <a:solidFill>
                  <a:srgbClr val="CC0000"/>
                </a:solidFill>
                <a:latin typeface="Arial"/>
                <a:cs typeface="Arial"/>
              </a:rPr>
              <a:t>(4) </a:t>
            </a:r>
            <a:r>
              <a:rPr sz="135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1350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spc="-4" dirty="0">
                <a:solidFill>
                  <a:srgbClr val="CC0000"/>
                </a:solidFill>
                <a:latin typeface="Arial"/>
                <a:cs typeface="Arial"/>
              </a:rPr>
              <a:t>SM(z</a:t>
            </a:r>
            <a:r>
              <a:rPr sz="1350" spc="-5" baseline="30092" dirty="0">
                <a:solidFill>
                  <a:srgbClr val="CC0000"/>
                </a:solidFill>
                <a:latin typeface="Arial"/>
                <a:cs typeface="Arial"/>
              </a:rPr>
              <a:t>(4)</a:t>
            </a:r>
            <a:r>
              <a:rPr sz="1350" spc="-4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  <a:p>
            <a:pPr marL="9525" marR="3810">
              <a:lnSpc>
                <a:spcPct val="100699"/>
              </a:lnSpc>
              <a:spcBef>
                <a:spcPts val="1114"/>
              </a:spcBef>
            </a:pP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For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final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layer,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210" dirty="0">
                <a:solidFill>
                  <a:srgbClr val="CC0000"/>
                </a:solidFill>
                <a:latin typeface="Calibri"/>
                <a:cs typeface="Calibri"/>
              </a:rPr>
              <a:t>we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calculate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a</a:t>
            </a:r>
            <a:r>
              <a:rPr sz="1350" spc="84" baseline="30092" dirty="0">
                <a:solidFill>
                  <a:srgbClr val="CC0000"/>
                </a:solidFill>
                <a:latin typeface="Calibri"/>
                <a:cs typeface="Calibri"/>
              </a:rPr>
              <a:t>(4)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passing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(4)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 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Softmax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function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184986" y="3311280"/>
            <a:ext cx="898684" cy="668179"/>
          </a:xfrm>
          <a:custGeom>
            <a:avLst/>
            <a:gdLst/>
            <a:ahLst/>
            <a:cxnLst/>
            <a:rect l="l" t="t" r="r" b="b"/>
            <a:pathLst>
              <a:path w="1198245" h="890904">
                <a:moveTo>
                  <a:pt x="0" y="890298"/>
                </a:moveTo>
                <a:lnTo>
                  <a:pt x="37401" y="841184"/>
                </a:lnTo>
                <a:lnTo>
                  <a:pt x="60036" y="809394"/>
                </a:lnTo>
                <a:lnTo>
                  <a:pt x="85064" y="773667"/>
                </a:lnTo>
                <a:lnTo>
                  <a:pt x="112310" y="734671"/>
                </a:lnTo>
                <a:lnTo>
                  <a:pt x="141603" y="693069"/>
                </a:lnTo>
                <a:lnTo>
                  <a:pt x="172768" y="649527"/>
                </a:lnTo>
                <a:lnTo>
                  <a:pt x="205633" y="604711"/>
                </a:lnTo>
                <a:lnTo>
                  <a:pt x="240025" y="559285"/>
                </a:lnTo>
                <a:lnTo>
                  <a:pt x="275771" y="513915"/>
                </a:lnTo>
                <a:lnTo>
                  <a:pt x="312696" y="469266"/>
                </a:lnTo>
                <a:lnTo>
                  <a:pt x="350630" y="426004"/>
                </a:lnTo>
                <a:lnTo>
                  <a:pt x="389397" y="384793"/>
                </a:lnTo>
                <a:lnTo>
                  <a:pt x="428826" y="346300"/>
                </a:lnTo>
                <a:lnTo>
                  <a:pt x="468742" y="311188"/>
                </a:lnTo>
                <a:lnTo>
                  <a:pt x="508973" y="280124"/>
                </a:lnTo>
                <a:lnTo>
                  <a:pt x="546781" y="254947"/>
                </a:lnTo>
                <a:lnTo>
                  <a:pt x="588142" y="230656"/>
                </a:lnTo>
                <a:lnTo>
                  <a:pt x="632515" y="207256"/>
                </a:lnTo>
                <a:lnTo>
                  <a:pt x="679356" y="184754"/>
                </a:lnTo>
                <a:lnTo>
                  <a:pt x="728123" y="163159"/>
                </a:lnTo>
                <a:lnTo>
                  <a:pt x="778273" y="142476"/>
                </a:lnTo>
                <a:lnTo>
                  <a:pt x="829264" y="122713"/>
                </a:lnTo>
                <a:lnTo>
                  <a:pt x="880553" y="103877"/>
                </a:lnTo>
                <a:lnTo>
                  <a:pt x="931598" y="85974"/>
                </a:lnTo>
                <a:lnTo>
                  <a:pt x="988065" y="66959"/>
                </a:lnTo>
                <a:lnTo>
                  <a:pt x="1042766" y="49146"/>
                </a:lnTo>
                <a:lnTo>
                  <a:pt x="1094926" y="32547"/>
                </a:lnTo>
                <a:lnTo>
                  <a:pt x="1143772" y="17174"/>
                </a:lnTo>
                <a:lnTo>
                  <a:pt x="1155377" y="13522"/>
                </a:lnTo>
                <a:lnTo>
                  <a:pt x="1166710" y="9949"/>
                </a:lnTo>
                <a:lnTo>
                  <a:pt x="1177761" y="6452"/>
                </a:lnTo>
                <a:lnTo>
                  <a:pt x="1188522" y="3024"/>
                </a:lnTo>
                <a:lnTo>
                  <a:pt x="1198022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042149" y="3285621"/>
            <a:ext cx="91874" cy="6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293580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7" name="object 167"/>
          <p:cNvSpPr txBox="1"/>
          <p:nvPr/>
        </p:nvSpPr>
        <p:spPr>
          <a:xfrm>
            <a:off x="2149928" y="4329223"/>
            <a:ext cx="537781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88" dirty="0">
                <a:solidFill>
                  <a:srgbClr val="CC0000"/>
                </a:solidFill>
                <a:latin typeface="Calibri"/>
                <a:cs typeface="Calibri"/>
              </a:rPr>
              <a:t>We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then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88" dirty="0">
                <a:solidFill>
                  <a:srgbClr val="CC0000"/>
                </a:solidFill>
                <a:latin typeface="Calibri"/>
                <a:cs typeface="Calibri"/>
              </a:rPr>
              <a:t>make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our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prediction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based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on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final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98" dirty="0">
                <a:solidFill>
                  <a:srgbClr val="CC0000"/>
                </a:solidFill>
                <a:latin typeface="Calibri"/>
                <a:cs typeface="Calibri"/>
              </a:rPr>
              <a:t>layer’s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output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978446" y="3417593"/>
            <a:ext cx="1233011" cy="904875"/>
          </a:xfrm>
          <a:custGeom>
            <a:avLst/>
            <a:gdLst/>
            <a:ahLst/>
            <a:cxnLst/>
            <a:rect l="l" t="t" r="r" b="b"/>
            <a:pathLst>
              <a:path w="1644015" h="1206500">
                <a:moveTo>
                  <a:pt x="0" y="1205897"/>
                </a:moveTo>
                <a:lnTo>
                  <a:pt x="53265" y="1176642"/>
                </a:lnTo>
                <a:lnTo>
                  <a:pt x="121751" y="1140298"/>
                </a:lnTo>
                <a:lnTo>
                  <a:pt x="160907" y="1119766"/>
                </a:lnTo>
                <a:lnTo>
                  <a:pt x="202915" y="1097821"/>
                </a:lnTo>
                <a:lnTo>
                  <a:pt x="247456" y="1074581"/>
                </a:lnTo>
                <a:lnTo>
                  <a:pt x="294214" y="1050167"/>
                </a:lnTo>
                <a:lnTo>
                  <a:pt x="342869" y="1024697"/>
                </a:lnTo>
                <a:lnTo>
                  <a:pt x="393105" y="998291"/>
                </a:lnTo>
                <a:lnTo>
                  <a:pt x="444604" y="971069"/>
                </a:lnTo>
                <a:lnTo>
                  <a:pt x="497047" y="943150"/>
                </a:lnTo>
                <a:lnTo>
                  <a:pt x="550117" y="914653"/>
                </a:lnTo>
                <a:lnTo>
                  <a:pt x="603496" y="885699"/>
                </a:lnTo>
                <a:lnTo>
                  <a:pt x="656867" y="856406"/>
                </a:lnTo>
                <a:lnTo>
                  <a:pt x="709911" y="826894"/>
                </a:lnTo>
                <a:lnTo>
                  <a:pt x="762310" y="797283"/>
                </a:lnTo>
                <a:lnTo>
                  <a:pt x="813748" y="767692"/>
                </a:lnTo>
                <a:lnTo>
                  <a:pt x="863905" y="738240"/>
                </a:lnTo>
                <a:lnTo>
                  <a:pt x="912465" y="709047"/>
                </a:lnTo>
                <a:lnTo>
                  <a:pt x="959109" y="680232"/>
                </a:lnTo>
                <a:lnTo>
                  <a:pt x="1003519" y="651916"/>
                </a:lnTo>
                <a:lnTo>
                  <a:pt x="1045379" y="624217"/>
                </a:lnTo>
                <a:lnTo>
                  <a:pt x="1084369" y="597254"/>
                </a:lnTo>
                <a:lnTo>
                  <a:pt x="1120172" y="571148"/>
                </a:lnTo>
                <a:lnTo>
                  <a:pt x="1162192" y="538301"/>
                </a:lnTo>
                <a:lnTo>
                  <a:pt x="1202980" y="504021"/>
                </a:lnTo>
                <a:lnTo>
                  <a:pt x="1242517" y="468554"/>
                </a:lnTo>
                <a:lnTo>
                  <a:pt x="1280784" y="432148"/>
                </a:lnTo>
                <a:lnTo>
                  <a:pt x="1317762" y="395052"/>
                </a:lnTo>
                <a:lnTo>
                  <a:pt x="1353434" y="357512"/>
                </a:lnTo>
                <a:lnTo>
                  <a:pt x="1387779" y="319777"/>
                </a:lnTo>
                <a:lnTo>
                  <a:pt x="1420780" y="282094"/>
                </a:lnTo>
                <a:lnTo>
                  <a:pt x="1452417" y="244710"/>
                </a:lnTo>
                <a:lnTo>
                  <a:pt x="1482672" y="207874"/>
                </a:lnTo>
                <a:lnTo>
                  <a:pt x="1518525" y="162959"/>
                </a:lnTo>
                <a:lnTo>
                  <a:pt x="1552149" y="119774"/>
                </a:lnTo>
                <a:lnTo>
                  <a:pt x="1583510" y="78802"/>
                </a:lnTo>
                <a:lnTo>
                  <a:pt x="1612571" y="40524"/>
                </a:lnTo>
                <a:lnTo>
                  <a:pt x="1619476" y="31422"/>
                </a:lnTo>
                <a:lnTo>
                  <a:pt x="1626237" y="22531"/>
                </a:lnTo>
                <a:lnTo>
                  <a:pt x="1632853" y="13855"/>
                </a:lnTo>
                <a:lnTo>
                  <a:pt x="1639321" y="5399"/>
                </a:lnTo>
                <a:lnTo>
                  <a:pt x="1643471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66435" y="3374159"/>
            <a:ext cx="81862" cy="88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4412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6894" y="4288942"/>
            <a:ext cx="1150620" cy="103346"/>
          </a:xfrm>
          <a:custGeom>
            <a:avLst/>
            <a:gdLst/>
            <a:ahLst/>
            <a:cxnLst/>
            <a:rect l="l" t="t" r="r" b="b"/>
            <a:pathLst>
              <a:path w="1534160" h="137795">
                <a:moveTo>
                  <a:pt x="0" y="0"/>
                </a:moveTo>
                <a:lnTo>
                  <a:pt x="1533596" y="0"/>
                </a:lnTo>
                <a:lnTo>
                  <a:pt x="1533596" y="137699"/>
                </a:lnTo>
                <a:lnTo>
                  <a:pt x="0" y="137699"/>
                </a:lnTo>
                <a:lnTo>
                  <a:pt x="0" y="0"/>
                </a:lnTo>
                <a:close/>
              </a:path>
            </a:pathLst>
          </a:custGeom>
          <a:solidFill>
            <a:srgbClr val="4DCD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142998" y="5040215"/>
            <a:ext cx="6858000" cy="103346"/>
          </a:xfrm>
          <a:custGeom>
            <a:avLst/>
            <a:gdLst/>
            <a:ahLst/>
            <a:cxnLst/>
            <a:rect l="l" t="t" r="r" b="b"/>
            <a:pathLst>
              <a:path w="9144000" h="137795">
                <a:moveTo>
                  <a:pt x="0" y="0"/>
                </a:moveTo>
                <a:lnTo>
                  <a:pt x="9143985" y="0"/>
                </a:lnTo>
                <a:lnTo>
                  <a:pt x="9143985" y="137699"/>
                </a:lnTo>
                <a:lnTo>
                  <a:pt x="0" y="137699"/>
                </a:lnTo>
                <a:lnTo>
                  <a:pt x="0" y="0"/>
                </a:lnTo>
                <a:close/>
              </a:path>
            </a:pathLst>
          </a:custGeom>
          <a:solidFill>
            <a:srgbClr val="C6F46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982711" y="4584106"/>
            <a:ext cx="117871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91" dirty="0">
                <a:solidFill>
                  <a:srgbClr val="728397"/>
                </a:solidFill>
                <a:latin typeface="Calibri"/>
                <a:cs typeface="Calibri"/>
              </a:rPr>
              <a:t>Page </a:t>
            </a:r>
            <a:r>
              <a:rPr sz="1350" spc="131" dirty="0">
                <a:solidFill>
                  <a:srgbClr val="728397"/>
                </a:solidFill>
                <a:latin typeface="Calibri"/>
                <a:cs typeface="Calibri"/>
              </a:rPr>
              <a:t>of</a:t>
            </a:r>
            <a:r>
              <a:rPr sz="1350" spc="-120" dirty="0">
                <a:solidFill>
                  <a:srgbClr val="728397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728397"/>
                </a:solidFill>
                <a:latin typeface="Calibri"/>
                <a:cs typeface="Calibri"/>
              </a:rPr>
              <a:t>Math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9149" y="1050390"/>
            <a:ext cx="2496026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z</a:t>
            </a:r>
            <a:r>
              <a:rPr sz="1800" spc="-4" dirty="0">
                <a:solidFill>
                  <a:srgbClr val="000000"/>
                </a:solidFill>
                <a:latin typeface="Arial"/>
                <a:cs typeface="Arial"/>
              </a:rPr>
              <a:t>(2) </a:t>
            </a:r>
            <a:r>
              <a:rPr sz="4050" baseline="-20833" dirty="0">
                <a:solidFill>
                  <a:srgbClr val="000000"/>
                </a:solidFill>
                <a:latin typeface="Arial"/>
                <a:cs typeface="Arial"/>
              </a:rPr>
              <a:t>= </a:t>
            </a: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z="1800" spc="-4" dirty="0">
                <a:solidFill>
                  <a:srgbClr val="000000"/>
                </a:solidFill>
                <a:latin typeface="Arial"/>
                <a:cs typeface="Arial"/>
              </a:rPr>
              <a:t>(1)</a:t>
            </a: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4050" baseline="-20833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sz="4050" spc="-84" baseline="-2083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800" spc="-4" dirty="0">
                <a:solidFill>
                  <a:srgbClr val="000000"/>
                </a:solidFill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149" y="1869213"/>
            <a:ext cx="2795111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z</a:t>
            </a:r>
            <a:r>
              <a:rPr spc="-4" dirty="0">
                <a:latin typeface="Arial"/>
                <a:cs typeface="Arial"/>
              </a:rPr>
              <a:t>(3) </a:t>
            </a:r>
            <a:r>
              <a:rPr sz="4050" baseline="-20833" dirty="0">
                <a:latin typeface="Arial"/>
                <a:cs typeface="Arial"/>
              </a:rPr>
              <a:t>= </a:t>
            </a:r>
            <a:r>
              <a:rPr sz="4050" spc="-5" baseline="-20833" dirty="0">
                <a:latin typeface="Arial"/>
                <a:cs typeface="Arial"/>
              </a:rPr>
              <a:t>W</a:t>
            </a:r>
            <a:r>
              <a:rPr spc="-4" dirty="0">
                <a:latin typeface="Arial"/>
                <a:cs typeface="Arial"/>
              </a:rPr>
              <a:t>(2)</a:t>
            </a: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(2) </a:t>
            </a:r>
            <a:r>
              <a:rPr sz="4050" baseline="-20833" dirty="0">
                <a:latin typeface="Arial"/>
                <a:cs typeface="Arial"/>
              </a:rPr>
              <a:t>+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(2)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149" y="2690742"/>
            <a:ext cx="2795111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z</a:t>
            </a:r>
            <a:r>
              <a:rPr spc="-4" dirty="0">
                <a:latin typeface="Arial"/>
                <a:cs typeface="Arial"/>
              </a:rPr>
              <a:t>(4) </a:t>
            </a:r>
            <a:r>
              <a:rPr sz="4050" baseline="-20833" dirty="0">
                <a:latin typeface="Arial"/>
                <a:cs typeface="Arial"/>
              </a:rPr>
              <a:t>= </a:t>
            </a:r>
            <a:r>
              <a:rPr sz="4050" spc="-5" baseline="-20833" dirty="0">
                <a:latin typeface="Arial"/>
                <a:cs typeface="Arial"/>
              </a:rPr>
              <a:t>W</a:t>
            </a:r>
            <a:r>
              <a:rPr spc="-4" dirty="0">
                <a:latin typeface="Arial"/>
                <a:cs typeface="Arial"/>
              </a:rPr>
              <a:t>(3)</a:t>
            </a: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(3) </a:t>
            </a:r>
            <a:r>
              <a:rPr sz="4050" baseline="-20833" dirty="0">
                <a:latin typeface="Arial"/>
                <a:cs typeface="Arial"/>
              </a:rPr>
              <a:t>+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(3)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1287" y="1047683"/>
            <a:ext cx="177117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(2) </a:t>
            </a:r>
            <a:r>
              <a:rPr sz="4050" baseline="-20833" dirty="0">
                <a:latin typeface="Arial"/>
                <a:cs typeface="Arial"/>
              </a:rPr>
              <a:t>=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σ(z</a:t>
            </a:r>
            <a:r>
              <a:rPr spc="-4" dirty="0">
                <a:latin typeface="Arial"/>
                <a:cs typeface="Arial"/>
              </a:rPr>
              <a:t>(2)</a:t>
            </a:r>
            <a:r>
              <a:rPr sz="4050" spc="-5" baseline="-20833" dirty="0">
                <a:latin typeface="Arial"/>
                <a:cs typeface="Arial"/>
              </a:rPr>
              <a:t>)</a:t>
            </a:r>
            <a:endParaRPr sz="4050" baseline="-208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1287" y="1869213"/>
            <a:ext cx="177117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(3) </a:t>
            </a:r>
            <a:r>
              <a:rPr sz="4050" baseline="-20833" dirty="0">
                <a:latin typeface="Arial"/>
                <a:cs typeface="Arial"/>
              </a:rPr>
              <a:t>=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σ(z</a:t>
            </a:r>
            <a:r>
              <a:rPr spc="-4" dirty="0">
                <a:latin typeface="Arial"/>
                <a:cs typeface="Arial"/>
              </a:rPr>
              <a:t>(3)</a:t>
            </a:r>
            <a:r>
              <a:rPr sz="4050" spc="-5" baseline="-20833" dirty="0">
                <a:latin typeface="Arial"/>
                <a:cs typeface="Arial"/>
              </a:rPr>
              <a:t>)</a:t>
            </a:r>
            <a:endParaRPr sz="405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1287" y="2819329"/>
            <a:ext cx="263604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-4" dirty="0">
                <a:latin typeface="Arial"/>
                <a:cs typeface="Arial"/>
              </a:rPr>
              <a:t>a</a:t>
            </a:r>
            <a:r>
              <a:rPr sz="2700" spc="-5" baseline="31250" dirty="0">
                <a:latin typeface="Arial"/>
                <a:cs typeface="Arial"/>
              </a:rPr>
              <a:t>(4) </a:t>
            </a:r>
            <a:r>
              <a:rPr sz="2700" dirty="0">
                <a:latin typeface="Arial"/>
                <a:cs typeface="Arial"/>
              </a:rPr>
              <a:t>= ŷ =</a:t>
            </a:r>
            <a:r>
              <a:rPr sz="2700" spc="-83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SM(z</a:t>
            </a:r>
            <a:r>
              <a:rPr sz="2700" baseline="31250" dirty="0">
                <a:latin typeface="Arial"/>
                <a:cs typeface="Arial"/>
              </a:rPr>
              <a:t>(4)</a:t>
            </a:r>
            <a:r>
              <a:rPr sz="2700" dirty="0"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61830" y="933485"/>
            <a:ext cx="0" cy="2586038"/>
          </a:xfrm>
          <a:custGeom>
            <a:avLst/>
            <a:gdLst/>
            <a:ahLst/>
            <a:cxnLst/>
            <a:rect l="l" t="t" r="r" b="b"/>
            <a:pathLst>
              <a:path h="3448050">
                <a:moveTo>
                  <a:pt x="0" y="0"/>
                </a:moveTo>
                <a:lnTo>
                  <a:pt x="0" y="344759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3712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466755" y="451712"/>
            <a:ext cx="6026468" cy="3525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b="1" spc="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/>
            <a:r>
              <a:rPr sz="2000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006">
              <a:spcBef>
                <a:spcPts val="4"/>
              </a:spcBef>
            </a:pPr>
            <a:r>
              <a:rPr sz="2000" b="1"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906" marR="3810">
              <a:lnSpc>
                <a:spcPct val="114599"/>
              </a:lnSpc>
            </a:pPr>
            <a:r>
              <a:rPr sz="2000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000" spc="2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sz="20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006">
              <a:spcBef>
                <a:spcPts val="2258"/>
              </a:spcBef>
            </a:pPr>
            <a:r>
              <a:rPr sz="2000" b="1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(again):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906">
              <a:spcBef>
                <a:spcPts val="394"/>
              </a:spcBef>
            </a:pPr>
            <a:r>
              <a:rPr lang="en-US" sz="2000" spc="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en-US" sz="2000" spc="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4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Neural Network</a:t>
            </a:r>
          </a:p>
          <a:p>
            <a:r>
              <a:rPr lang="en-US" sz="1800" dirty="0">
                <a:latin typeface="Georgia" panose="02040502050405020303" pitchFamily="18" charset="0"/>
              </a:rPr>
              <a:t>Backpropagation</a:t>
            </a:r>
          </a:p>
          <a:p>
            <a:r>
              <a:rPr lang="en-US" sz="1800" dirty="0">
                <a:latin typeface="Georgia" panose="02040502050405020303" pitchFamily="18" charset="0"/>
              </a:rPr>
              <a:t>Gradient Descent (Optimization Algorithm)</a:t>
            </a:r>
          </a:p>
          <a:p>
            <a:r>
              <a:rPr lang="en-US" sz="1800" dirty="0">
                <a:latin typeface="Georgia" panose="02040502050405020303" pitchFamily="18" charset="0"/>
              </a:rPr>
              <a:t>Cost/Loss Functions</a:t>
            </a:r>
          </a:p>
          <a:p>
            <a:r>
              <a:rPr lang="en-US" sz="1800" dirty="0">
                <a:latin typeface="Georgia" panose="02040502050405020303" pitchFamily="18" charset="0"/>
              </a:rPr>
              <a:t>Activation Function</a:t>
            </a:r>
          </a:p>
          <a:p>
            <a:r>
              <a:rPr lang="en-US" sz="1800" dirty="0">
                <a:latin typeface="Georgia" panose="02040502050405020303" pitchFamily="18" charset="0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876236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1">
            <a:extLst>
              <a:ext uri="{FF2B5EF4-FFF2-40B4-BE49-F238E27FC236}">
                <a16:creationId xmlns:a16="http://schemas.microsoft.com/office/drawing/2014/main" id="{60D78101-9B70-473A-92CA-0BC0C2B4D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7789800" cy="57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Montserrat"/>
              </a:rPr>
              <a:t>Cost/ Loss Functions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  <a:sym typeface="Montser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3E137-D698-4FC8-B076-85AC162F9977}"/>
              </a:ext>
            </a:extLst>
          </p:cNvPr>
          <p:cNvSpPr/>
          <p:nvPr/>
        </p:nvSpPr>
        <p:spPr>
          <a:xfrm>
            <a:off x="533400" y="104775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cost function to measure how far off we are from the expected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use the following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to represent the true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y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the prediction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2BB74-0FD1-4A6B-8C96-A668DFD99CC3}"/>
              </a:ext>
            </a:extLst>
          </p:cNvPr>
          <p:cNvSpPr txBox="1"/>
          <p:nvPr/>
        </p:nvSpPr>
        <p:spPr>
          <a:xfrm>
            <a:off x="228600" y="4476750"/>
            <a:ext cx="2525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Source: https://www.udemy.com/</a:t>
            </a:r>
          </a:p>
        </p:txBody>
      </p:sp>
    </p:spTree>
    <p:extLst>
      <p:ext uri="{BB962C8B-B14F-4D97-AF65-F5344CB8AC3E}">
        <p14:creationId xmlns:p14="http://schemas.microsoft.com/office/powerpoint/2010/main" val="72507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701518" y="4234740"/>
            <a:ext cx="1530191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38125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	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  SM: Softmax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647824" y="4234740"/>
            <a:ext cx="895350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24790" algn="l"/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	input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  ŷ:	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425665" y="4234739"/>
            <a:ext cx="1571625" cy="434254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 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191240" y="4304749"/>
            <a:ext cx="14635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91240" y="4469054"/>
            <a:ext cx="1757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442552" y="4511917"/>
            <a:ext cx="8191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73" name="object 173"/>
          <p:cNvSpPr/>
          <p:nvPr/>
        </p:nvSpPr>
        <p:spPr>
          <a:xfrm>
            <a:off x="6083596" y="1250023"/>
            <a:ext cx="1583055" cy="2433161"/>
          </a:xfrm>
          <a:custGeom>
            <a:avLst/>
            <a:gdLst/>
            <a:ahLst/>
            <a:cxnLst/>
            <a:rect l="l" t="t" r="r" b="b"/>
            <a:pathLst>
              <a:path w="2110740" h="3244215">
                <a:moveTo>
                  <a:pt x="0" y="351706"/>
                </a:moveTo>
                <a:lnTo>
                  <a:pt x="3210" y="303982"/>
                </a:lnTo>
                <a:lnTo>
                  <a:pt x="12563" y="258209"/>
                </a:lnTo>
                <a:lnTo>
                  <a:pt x="27640" y="214806"/>
                </a:lnTo>
                <a:lnTo>
                  <a:pt x="48020" y="174193"/>
                </a:lnTo>
                <a:lnTo>
                  <a:pt x="73285" y="136789"/>
                </a:lnTo>
                <a:lnTo>
                  <a:pt x="103015" y="103012"/>
                </a:lnTo>
                <a:lnTo>
                  <a:pt x="136792" y="73282"/>
                </a:lnTo>
                <a:lnTo>
                  <a:pt x="174195" y="48018"/>
                </a:lnTo>
                <a:lnTo>
                  <a:pt x="214807" y="27638"/>
                </a:lnTo>
                <a:lnTo>
                  <a:pt x="258208" y="12563"/>
                </a:lnTo>
                <a:lnTo>
                  <a:pt x="303978" y="3210"/>
                </a:lnTo>
                <a:lnTo>
                  <a:pt x="351699" y="0"/>
                </a:lnTo>
                <a:lnTo>
                  <a:pt x="1758496" y="0"/>
                </a:lnTo>
                <a:lnTo>
                  <a:pt x="1804724" y="3050"/>
                </a:lnTo>
                <a:lnTo>
                  <a:pt x="1849767" y="12049"/>
                </a:lnTo>
                <a:lnTo>
                  <a:pt x="1893080" y="26772"/>
                </a:lnTo>
                <a:lnTo>
                  <a:pt x="1934116" y="46991"/>
                </a:lnTo>
                <a:lnTo>
                  <a:pt x="1972328" y="72479"/>
                </a:lnTo>
                <a:lnTo>
                  <a:pt x="2007170" y="103012"/>
                </a:lnTo>
                <a:lnTo>
                  <a:pt x="2037710" y="137858"/>
                </a:lnTo>
                <a:lnTo>
                  <a:pt x="2063203" y="176074"/>
                </a:lnTo>
                <a:lnTo>
                  <a:pt x="2083423" y="217113"/>
                </a:lnTo>
                <a:lnTo>
                  <a:pt x="2098146" y="260429"/>
                </a:lnTo>
                <a:lnTo>
                  <a:pt x="2107145" y="305476"/>
                </a:lnTo>
                <a:lnTo>
                  <a:pt x="2110195" y="351706"/>
                </a:lnTo>
                <a:lnTo>
                  <a:pt x="2110195" y="2891894"/>
                </a:lnTo>
                <a:lnTo>
                  <a:pt x="2106984" y="2939614"/>
                </a:lnTo>
                <a:lnTo>
                  <a:pt x="2097631" y="2985385"/>
                </a:lnTo>
                <a:lnTo>
                  <a:pt x="2082555" y="3028785"/>
                </a:lnTo>
                <a:lnTo>
                  <a:pt x="2062175" y="3069397"/>
                </a:lnTo>
                <a:lnTo>
                  <a:pt x="2036910" y="3106801"/>
                </a:lnTo>
                <a:lnTo>
                  <a:pt x="2007180" y="3140578"/>
                </a:lnTo>
                <a:lnTo>
                  <a:pt x="1973403" y="3170308"/>
                </a:lnTo>
                <a:lnTo>
                  <a:pt x="1935999" y="3195573"/>
                </a:lnTo>
                <a:lnTo>
                  <a:pt x="1895387" y="3215953"/>
                </a:lnTo>
                <a:lnTo>
                  <a:pt x="1851987" y="3231029"/>
                </a:lnTo>
                <a:lnTo>
                  <a:pt x="1806217" y="3240382"/>
                </a:lnTo>
                <a:lnTo>
                  <a:pt x="1758496" y="3243593"/>
                </a:lnTo>
                <a:lnTo>
                  <a:pt x="351699" y="3243593"/>
                </a:lnTo>
                <a:lnTo>
                  <a:pt x="303978" y="3240382"/>
                </a:lnTo>
                <a:lnTo>
                  <a:pt x="258208" y="3231029"/>
                </a:lnTo>
                <a:lnTo>
                  <a:pt x="214807" y="3215953"/>
                </a:lnTo>
                <a:lnTo>
                  <a:pt x="174195" y="3195573"/>
                </a:lnTo>
                <a:lnTo>
                  <a:pt x="136792" y="3170308"/>
                </a:lnTo>
                <a:lnTo>
                  <a:pt x="103015" y="3140578"/>
                </a:lnTo>
                <a:lnTo>
                  <a:pt x="73285" y="3106801"/>
                </a:lnTo>
                <a:lnTo>
                  <a:pt x="48020" y="3069397"/>
                </a:lnTo>
                <a:lnTo>
                  <a:pt x="27640" y="3028785"/>
                </a:lnTo>
                <a:lnTo>
                  <a:pt x="12563" y="2985385"/>
                </a:lnTo>
                <a:lnTo>
                  <a:pt x="3210" y="2939614"/>
                </a:lnTo>
                <a:lnTo>
                  <a:pt x="0" y="2891894"/>
                </a:lnTo>
                <a:lnTo>
                  <a:pt x="0" y="351706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477841" y="3581265"/>
            <a:ext cx="636786" cy="60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9726" y="961535"/>
            <a:ext cx="1943096" cy="921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2096680" y="2334820"/>
            <a:ext cx="4950608" cy="921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67898" y="3688325"/>
            <a:ext cx="607967" cy="566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701518" y="4234740"/>
            <a:ext cx="1530191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38125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	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  SM: Softmax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647824" y="4234740"/>
            <a:ext cx="895350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24790" algn="l"/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	input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  ŷ:	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425665" y="4234739"/>
            <a:ext cx="1571625" cy="434254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 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91240" y="4304749"/>
            <a:ext cx="14635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191240" y="4469054"/>
            <a:ext cx="1757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442552" y="4511917"/>
            <a:ext cx="8191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74" name="object 174"/>
          <p:cNvSpPr/>
          <p:nvPr/>
        </p:nvSpPr>
        <p:spPr>
          <a:xfrm>
            <a:off x="5363297" y="1114348"/>
            <a:ext cx="2303145" cy="2646997"/>
          </a:xfrm>
          <a:custGeom>
            <a:avLst/>
            <a:gdLst/>
            <a:ahLst/>
            <a:cxnLst/>
            <a:rect l="l" t="t" r="r" b="b"/>
            <a:pathLst>
              <a:path w="3070859" h="3529329">
                <a:moveTo>
                  <a:pt x="0" y="511758"/>
                </a:moveTo>
                <a:lnTo>
                  <a:pt x="2091" y="465178"/>
                </a:lnTo>
                <a:lnTo>
                  <a:pt x="8245" y="419769"/>
                </a:lnTo>
                <a:lnTo>
                  <a:pt x="18280" y="375713"/>
                </a:lnTo>
                <a:lnTo>
                  <a:pt x="32017" y="333189"/>
                </a:lnTo>
                <a:lnTo>
                  <a:pt x="49273" y="292379"/>
                </a:lnTo>
                <a:lnTo>
                  <a:pt x="69870" y="253464"/>
                </a:lnTo>
                <a:lnTo>
                  <a:pt x="93625" y="216623"/>
                </a:lnTo>
                <a:lnTo>
                  <a:pt x="120359" y="182039"/>
                </a:lnTo>
                <a:lnTo>
                  <a:pt x="149890" y="149890"/>
                </a:lnTo>
                <a:lnTo>
                  <a:pt x="182038" y="120359"/>
                </a:lnTo>
                <a:lnTo>
                  <a:pt x="216622" y="93625"/>
                </a:lnTo>
                <a:lnTo>
                  <a:pt x="253462" y="69870"/>
                </a:lnTo>
                <a:lnTo>
                  <a:pt x="292377" y="49273"/>
                </a:lnTo>
                <a:lnTo>
                  <a:pt x="333185" y="32016"/>
                </a:lnTo>
                <a:lnTo>
                  <a:pt x="375708" y="18280"/>
                </a:lnTo>
                <a:lnTo>
                  <a:pt x="419763" y="8245"/>
                </a:lnTo>
                <a:lnTo>
                  <a:pt x="465170" y="2091"/>
                </a:lnTo>
                <a:lnTo>
                  <a:pt x="511748" y="0"/>
                </a:lnTo>
                <a:lnTo>
                  <a:pt x="2558744" y="0"/>
                </a:lnTo>
                <a:lnTo>
                  <a:pt x="2609324" y="2504"/>
                </a:lnTo>
                <a:lnTo>
                  <a:pt x="2659046" y="9924"/>
                </a:lnTo>
                <a:lnTo>
                  <a:pt x="2707575" y="22120"/>
                </a:lnTo>
                <a:lnTo>
                  <a:pt x="2754575" y="38955"/>
                </a:lnTo>
                <a:lnTo>
                  <a:pt x="2799713" y="60288"/>
                </a:lnTo>
                <a:lnTo>
                  <a:pt x="2842652" y="85981"/>
                </a:lnTo>
                <a:lnTo>
                  <a:pt x="2883057" y="115894"/>
                </a:lnTo>
                <a:lnTo>
                  <a:pt x="2920594" y="149889"/>
                </a:lnTo>
                <a:lnTo>
                  <a:pt x="2954590" y="187427"/>
                </a:lnTo>
                <a:lnTo>
                  <a:pt x="2984505" y="227834"/>
                </a:lnTo>
                <a:lnTo>
                  <a:pt x="3010199" y="270776"/>
                </a:lnTo>
                <a:lnTo>
                  <a:pt x="3031534" y="315917"/>
                </a:lnTo>
                <a:lnTo>
                  <a:pt x="3048370" y="362921"/>
                </a:lnTo>
                <a:lnTo>
                  <a:pt x="3060568" y="411453"/>
                </a:lnTo>
                <a:lnTo>
                  <a:pt x="3067989" y="461177"/>
                </a:lnTo>
                <a:lnTo>
                  <a:pt x="3070493" y="511758"/>
                </a:lnTo>
                <a:lnTo>
                  <a:pt x="3070493" y="3017143"/>
                </a:lnTo>
                <a:lnTo>
                  <a:pt x="3068402" y="3063722"/>
                </a:lnTo>
                <a:lnTo>
                  <a:pt x="3062248" y="3109129"/>
                </a:lnTo>
                <a:lnTo>
                  <a:pt x="3052213" y="3153184"/>
                </a:lnTo>
                <a:lnTo>
                  <a:pt x="3038476" y="3195707"/>
                </a:lnTo>
                <a:lnTo>
                  <a:pt x="3021219" y="3236515"/>
                </a:lnTo>
                <a:lnTo>
                  <a:pt x="3000623" y="3275430"/>
                </a:lnTo>
                <a:lnTo>
                  <a:pt x="2976868" y="3312270"/>
                </a:lnTo>
                <a:lnTo>
                  <a:pt x="2950134" y="3346854"/>
                </a:lnTo>
                <a:lnTo>
                  <a:pt x="2920603" y="3379002"/>
                </a:lnTo>
                <a:lnTo>
                  <a:pt x="2888455" y="3408533"/>
                </a:lnTo>
                <a:lnTo>
                  <a:pt x="2853871" y="3435267"/>
                </a:lnTo>
                <a:lnTo>
                  <a:pt x="2817031" y="3459022"/>
                </a:lnTo>
                <a:lnTo>
                  <a:pt x="2778116" y="3479619"/>
                </a:lnTo>
                <a:lnTo>
                  <a:pt x="2737307" y="3496875"/>
                </a:lnTo>
                <a:lnTo>
                  <a:pt x="2694785" y="3510612"/>
                </a:lnTo>
                <a:lnTo>
                  <a:pt x="2650730" y="3520647"/>
                </a:lnTo>
                <a:lnTo>
                  <a:pt x="2605323" y="3526801"/>
                </a:lnTo>
                <a:lnTo>
                  <a:pt x="2558744" y="3528892"/>
                </a:lnTo>
                <a:lnTo>
                  <a:pt x="511748" y="3528892"/>
                </a:lnTo>
                <a:lnTo>
                  <a:pt x="465170" y="3526801"/>
                </a:lnTo>
                <a:lnTo>
                  <a:pt x="419763" y="3520647"/>
                </a:lnTo>
                <a:lnTo>
                  <a:pt x="375708" y="3510612"/>
                </a:lnTo>
                <a:lnTo>
                  <a:pt x="333185" y="3496875"/>
                </a:lnTo>
                <a:lnTo>
                  <a:pt x="292377" y="3479619"/>
                </a:lnTo>
                <a:lnTo>
                  <a:pt x="253462" y="3459022"/>
                </a:lnTo>
                <a:lnTo>
                  <a:pt x="216622" y="3435267"/>
                </a:lnTo>
                <a:lnTo>
                  <a:pt x="182038" y="3408533"/>
                </a:lnTo>
                <a:lnTo>
                  <a:pt x="149890" y="3379002"/>
                </a:lnTo>
                <a:lnTo>
                  <a:pt x="120359" y="3346854"/>
                </a:lnTo>
                <a:lnTo>
                  <a:pt x="93625" y="3312270"/>
                </a:lnTo>
                <a:lnTo>
                  <a:pt x="69870" y="3275430"/>
                </a:lnTo>
                <a:lnTo>
                  <a:pt x="49273" y="3236515"/>
                </a:lnTo>
                <a:lnTo>
                  <a:pt x="32017" y="3195707"/>
                </a:lnTo>
                <a:lnTo>
                  <a:pt x="18280" y="3153184"/>
                </a:lnTo>
                <a:lnTo>
                  <a:pt x="8245" y="3109129"/>
                </a:lnTo>
                <a:lnTo>
                  <a:pt x="2091" y="3063722"/>
                </a:lnTo>
                <a:lnTo>
                  <a:pt x="0" y="3017143"/>
                </a:lnTo>
                <a:lnTo>
                  <a:pt x="0" y="511758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0" name="object 180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1895" y="531758"/>
            <a:ext cx="1943096" cy="921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071077" y="1706499"/>
            <a:ext cx="3243256" cy="921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025541" y="2881231"/>
            <a:ext cx="5172065" cy="950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66806" y="3411830"/>
            <a:ext cx="617380" cy="627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701518" y="4234740"/>
            <a:ext cx="1530191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38125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	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  SM: Softmax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647824" y="4234740"/>
            <a:ext cx="895350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24790" algn="l"/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	input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  ŷ:	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425665" y="4234739"/>
            <a:ext cx="1571625" cy="434254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 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91240" y="4304749"/>
            <a:ext cx="14635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191240" y="4469054"/>
            <a:ext cx="1757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442552" y="4511917"/>
            <a:ext cx="8191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74" name="object 174"/>
          <p:cNvSpPr/>
          <p:nvPr/>
        </p:nvSpPr>
        <p:spPr>
          <a:xfrm>
            <a:off x="4653162" y="1114348"/>
            <a:ext cx="3013234" cy="2646997"/>
          </a:xfrm>
          <a:custGeom>
            <a:avLst/>
            <a:gdLst/>
            <a:ahLst/>
            <a:cxnLst/>
            <a:rect l="l" t="t" r="r" b="b"/>
            <a:pathLst>
              <a:path w="4017645" h="3529329">
                <a:moveTo>
                  <a:pt x="0" y="588161"/>
                </a:moveTo>
                <a:lnTo>
                  <a:pt x="1949" y="539923"/>
                </a:lnTo>
                <a:lnTo>
                  <a:pt x="7697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19" y="359222"/>
                </a:lnTo>
                <a:lnTo>
                  <a:pt x="65648" y="317867"/>
                </a:lnTo>
                <a:lnTo>
                  <a:pt x="88118" y="278343"/>
                </a:lnTo>
                <a:lnTo>
                  <a:pt x="113478" y="240801"/>
                </a:lnTo>
                <a:lnTo>
                  <a:pt x="141578" y="205392"/>
                </a:lnTo>
                <a:lnTo>
                  <a:pt x="172265" y="172268"/>
                </a:lnTo>
                <a:lnTo>
                  <a:pt x="205388" y="141581"/>
                </a:lnTo>
                <a:lnTo>
                  <a:pt x="240796" y="113481"/>
                </a:lnTo>
                <a:lnTo>
                  <a:pt x="278337" y="88120"/>
                </a:lnTo>
                <a:lnTo>
                  <a:pt x="317861" y="65649"/>
                </a:lnTo>
                <a:lnTo>
                  <a:pt x="359215" y="46220"/>
                </a:lnTo>
                <a:lnTo>
                  <a:pt x="402248" y="29984"/>
                </a:lnTo>
                <a:lnTo>
                  <a:pt x="446810" y="17093"/>
                </a:lnTo>
                <a:lnTo>
                  <a:pt x="492748" y="7698"/>
                </a:lnTo>
                <a:lnTo>
                  <a:pt x="539911" y="1949"/>
                </a:lnTo>
                <a:lnTo>
                  <a:pt x="588148" y="0"/>
                </a:lnTo>
                <a:lnTo>
                  <a:pt x="3429143" y="0"/>
                </a:lnTo>
                <a:lnTo>
                  <a:pt x="3480853" y="2276"/>
                </a:lnTo>
                <a:lnTo>
                  <a:pt x="3531820" y="9030"/>
                </a:lnTo>
                <a:lnTo>
                  <a:pt x="3581773" y="20150"/>
                </a:lnTo>
                <a:lnTo>
                  <a:pt x="3630441" y="35524"/>
                </a:lnTo>
                <a:lnTo>
                  <a:pt x="3677552" y="55039"/>
                </a:lnTo>
                <a:lnTo>
                  <a:pt x="3722836" y="78583"/>
                </a:lnTo>
                <a:lnTo>
                  <a:pt x="3766023" y="106043"/>
                </a:lnTo>
                <a:lnTo>
                  <a:pt x="3806840" y="137309"/>
                </a:lnTo>
                <a:lnTo>
                  <a:pt x="3845017" y="172267"/>
                </a:lnTo>
                <a:lnTo>
                  <a:pt x="3879975" y="210444"/>
                </a:lnTo>
                <a:lnTo>
                  <a:pt x="3911241" y="251263"/>
                </a:lnTo>
                <a:lnTo>
                  <a:pt x="3938703" y="294450"/>
                </a:lnTo>
                <a:lnTo>
                  <a:pt x="3962248" y="339736"/>
                </a:lnTo>
                <a:lnTo>
                  <a:pt x="3981764" y="386849"/>
                </a:lnTo>
                <a:lnTo>
                  <a:pt x="3997139" y="435519"/>
                </a:lnTo>
                <a:lnTo>
                  <a:pt x="4008260" y="485475"/>
                </a:lnTo>
                <a:lnTo>
                  <a:pt x="4015015" y="536446"/>
                </a:lnTo>
                <a:lnTo>
                  <a:pt x="4017291" y="588161"/>
                </a:lnTo>
                <a:lnTo>
                  <a:pt x="4017291" y="2940744"/>
                </a:lnTo>
                <a:lnTo>
                  <a:pt x="4015342" y="2988981"/>
                </a:lnTo>
                <a:lnTo>
                  <a:pt x="4009593" y="3036144"/>
                </a:lnTo>
                <a:lnTo>
                  <a:pt x="4000198" y="3082082"/>
                </a:lnTo>
                <a:lnTo>
                  <a:pt x="3987307" y="3126644"/>
                </a:lnTo>
                <a:lnTo>
                  <a:pt x="3971072" y="3169677"/>
                </a:lnTo>
                <a:lnTo>
                  <a:pt x="3951643" y="3211031"/>
                </a:lnTo>
                <a:lnTo>
                  <a:pt x="3929173" y="3250555"/>
                </a:lnTo>
                <a:lnTo>
                  <a:pt x="3903812" y="3288096"/>
                </a:lnTo>
                <a:lnTo>
                  <a:pt x="3875713" y="3323504"/>
                </a:lnTo>
                <a:lnTo>
                  <a:pt x="3845026" y="3356627"/>
                </a:lnTo>
                <a:lnTo>
                  <a:pt x="3811903" y="3387314"/>
                </a:lnTo>
                <a:lnTo>
                  <a:pt x="3776495" y="3415413"/>
                </a:lnTo>
                <a:lnTo>
                  <a:pt x="3738954" y="3440774"/>
                </a:lnTo>
                <a:lnTo>
                  <a:pt x="3699430" y="3463244"/>
                </a:lnTo>
                <a:lnTo>
                  <a:pt x="3658076" y="3482673"/>
                </a:lnTo>
                <a:lnTo>
                  <a:pt x="3615043" y="3498908"/>
                </a:lnTo>
                <a:lnTo>
                  <a:pt x="3570481" y="3511799"/>
                </a:lnTo>
                <a:lnTo>
                  <a:pt x="3524543" y="3521194"/>
                </a:lnTo>
                <a:lnTo>
                  <a:pt x="3477380" y="3526943"/>
                </a:lnTo>
                <a:lnTo>
                  <a:pt x="3429143" y="3528892"/>
                </a:lnTo>
                <a:lnTo>
                  <a:pt x="588148" y="3528892"/>
                </a:lnTo>
                <a:lnTo>
                  <a:pt x="539911" y="3526943"/>
                </a:lnTo>
                <a:lnTo>
                  <a:pt x="492748" y="3521194"/>
                </a:lnTo>
                <a:lnTo>
                  <a:pt x="446810" y="3511799"/>
                </a:lnTo>
                <a:lnTo>
                  <a:pt x="402248" y="3498908"/>
                </a:lnTo>
                <a:lnTo>
                  <a:pt x="359215" y="3482673"/>
                </a:lnTo>
                <a:lnTo>
                  <a:pt x="317861" y="3463244"/>
                </a:lnTo>
                <a:lnTo>
                  <a:pt x="278337" y="3440774"/>
                </a:lnTo>
                <a:lnTo>
                  <a:pt x="240796" y="3415413"/>
                </a:lnTo>
                <a:lnTo>
                  <a:pt x="205388" y="3387314"/>
                </a:lnTo>
                <a:lnTo>
                  <a:pt x="172265" y="3356627"/>
                </a:lnTo>
                <a:lnTo>
                  <a:pt x="141578" y="3323504"/>
                </a:lnTo>
                <a:lnTo>
                  <a:pt x="113478" y="3288096"/>
                </a:lnTo>
                <a:lnTo>
                  <a:pt x="88118" y="3250555"/>
                </a:lnTo>
                <a:lnTo>
                  <a:pt x="65648" y="3211031"/>
                </a:lnTo>
                <a:lnTo>
                  <a:pt x="46219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7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0" name="object 180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7991" y="1382688"/>
            <a:ext cx="5172065" cy="950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074789" y="2962606"/>
            <a:ext cx="2507451" cy="864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46269" y="3455542"/>
            <a:ext cx="743093" cy="691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8" name="object 168"/>
          <p:cNvSpPr/>
          <p:nvPr/>
        </p:nvSpPr>
        <p:spPr>
          <a:xfrm>
            <a:off x="3861163" y="1114348"/>
            <a:ext cx="3805238" cy="2646997"/>
          </a:xfrm>
          <a:custGeom>
            <a:avLst/>
            <a:gdLst/>
            <a:ahLst/>
            <a:cxnLst/>
            <a:rect l="l" t="t" r="r" b="b"/>
            <a:pathLst>
              <a:path w="5073650" h="3529329">
                <a:moveTo>
                  <a:pt x="0" y="588161"/>
                </a:moveTo>
                <a:lnTo>
                  <a:pt x="1949" y="539923"/>
                </a:lnTo>
                <a:lnTo>
                  <a:pt x="7697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19" y="359222"/>
                </a:lnTo>
                <a:lnTo>
                  <a:pt x="65648" y="317867"/>
                </a:lnTo>
                <a:lnTo>
                  <a:pt x="88118" y="278343"/>
                </a:lnTo>
                <a:lnTo>
                  <a:pt x="113478" y="240801"/>
                </a:lnTo>
                <a:lnTo>
                  <a:pt x="141578" y="205392"/>
                </a:lnTo>
                <a:lnTo>
                  <a:pt x="172265" y="172268"/>
                </a:lnTo>
                <a:lnTo>
                  <a:pt x="205388" y="141581"/>
                </a:lnTo>
                <a:lnTo>
                  <a:pt x="240796" y="113481"/>
                </a:lnTo>
                <a:lnTo>
                  <a:pt x="278337" y="88120"/>
                </a:lnTo>
                <a:lnTo>
                  <a:pt x="317861" y="65649"/>
                </a:lnTo>
                <a:lnTo>
                  <a:pt x="359215" y="46220"/>
                </a:lnTo>
                <a:lnTo>
                  <a:pt x="402248" y="29984"/>
                </a:lnTo>
                <a:lnTo>
                  <a:pt x="446810" y="17093"/>
                </a:lnTo>
                <a:lnTo>
                  <a:pt x="492748" y="7698"/>
                </a:lnTo>
                <a:lnTo>
                  <a:pt x="539911" y="1949"/>
                </a:lnTo>
                <a:lnTo>
                  <a:pt x="588148" y="0"/>
                </a:lnTo>
                <a:lnTo>
                  <a:pt x="4485140" y="0"/>
                </a:lnTo>
                <a:lnTo>
                  <a:pt x="4536851" y="2276"/>
                </a:lnTo>
                <a:lnTo>
                  <a:pt x="4587818" y="9030"/>
                </a:lnTo>
                <a:lnTo>
                  <a:pt x="4637771" y="20150"/>
                </a:lnTo>
                <a:lnTo>
                  <a:pt x="4686438" y="35524"/>
                </a:lnTo>
                <a:lnTo>
                  <a:pt x="4733550" y="55039"/>
                </a:lnTo>
                <a:lnTo>
                  <a:pt x="4778834" y="78583"/>
                </a:lnTo>
                <a:lnTo>
                  <a:pt x="4822021" y="106043"/>
                </a:lnTo>
                <a:lnTo>
                  <a:pt x="4862838" y="137309"/>
                </a:lnTo>
                <a:lnTo>
                  <a:pt x="4901015" y="172267"/>
                </a:lnTo>
                <a:lnTo>
                  <a:pt x="4935973" y="210444"/>
                </a:lnTo>
                <a:lnTo>
                  <a:pt x="4967239" y="251263"/>
                </a:lnTo>
                <a:lnTo>
                  <a:pt x="4994701" y="294450"/>
                </a:lnTo>
                <a:lnTo>
                  <a:pt x="5018246" y="339736"/>
                </a:lnTo>
                <a:lnTo>
                  <a:pt x="5037762" y="386849"/>
                </a:lnTo>
                <a:lnTo>
                  <a:pt x="5053137" y="435519"/>
                </a:lnTo>
                <a:lnTo>
                  <a:pt x="5064258" y="485475"/>
                </a:lnTo>
                <a:lnTo>
                  <a:pt x="5071013" y="536446"/>
                </a:lnTo>
                <a:lnTo>
                  <a:pt x="5073289" y="588161"/>
                </a:lnTo>
                <a:lnTo>
                  <a:pt x="5073289" y="2940744"/>
                </a:lnTo>
                <a:lnTo>
                  <a:pt x="5071340" y="2988981"/>
                </a:lnTo>
                <a:lnTo>
                  <a:pt x="5065591" y="3036144"/>
                </a:lnTo>
                <a:lnTo>
                  <a:pt x="5056196" y="3082082"/>
                </a:lnTo>
                <a:lnTo>
                  <a:pt x="5043305" y="3126644"/>
                </a:lnTo>
                <a:lnTo>
                  <a:pt x="5027069" y="3169677"/>
                </a:lnTo>
                <a:lnTo>
                  <a:pt x="5007641" y="3211031"/>
                </a:lnTo>
                <a:lnTo>
                  <a:pt x="4985171" y="3250555"/>
                </a:lnTo>
                <a:lnTo>
                  <a:pt x="4959810" y="3288096"/>
                </a:lnTo>
                <a:lnTo>
                  <a:pt x="4931711" y="3323504"/>
                </a:lnTo>
                <a:lnTo>
                  <a:pt x="4901024" y="3356627"/>
                </a:lnTo>
                <a:lnTo>
                  <a:pt x="4867901" y="3387314"/>
                </a:lnTo>
                <a:lnTo>
                  <a:pt x="4832493" y="3415413"/>
                </a:lnTo>
                <a:lnTo>
                  <a:pt x="4794952" y="3440774"/>
                </a:lnTo>
                <a:lnTo>
                  <a:pt x="4755428" y="3463244"/>
                </a:lnTo>
                <a:lnTo>
                  <a:pt x="4714074" y="3482673"/>
                </a:lnTo>
                <a:lnTo>
                  <a:pt x="4671040" y="3498908"/>
                </a:lnTo>
                <a:lnTo>
                  <a:pt x="4626479" y="3511799"/>
                </a:lnTo>
                <a:lnTo>
                  <a:pt x="4580541" y="3521194"/>
                </a:lnTo>
                <a:lnTo>
                  <a:pt x="4533378" y="3526943"/>
                </a:lnTo>
                <a:lnTo>
                  <a:pt x="4485140" y="3528892"/>
                </a:lnTo>
                <a:lnTo>
                  <a:pt x="588148" y="3528892"/>
                </a:lnTo>
                <a:lnTo>
                  <a:pt x="539911" y="3526943"/>
                </a:lnTo>
                <a:lnTo>
                  <a:pt x="492748" y="3521194"/>
                </a:lnTo>
                <a:lnTo>
                  <a:pt x="446810" y="3511799"/>
                </a:lnTo>
                <a:lnTo>
                  <a:pt x="402248" y="3498908"/>
                </a:lnTo>
                <a:lnTo>
                  <a:pt x="359215" y="3482673"/>
                </a:lnTo>
                <a:lnTo>
                  <a:pt x="317861" y="3463244"/>
                </a:lnTo>
                <a:lnTo>
                  <a:pt x="278337" y="3440774"/>
                </a:lnTo>
                <a:lnTo>
                  <a:pt x="240796" y="3415413"/>
                </a:lnTo>
                <a:lnTo>
                  <a:pt x="205388" y="3387314"/>
                </a:lnTo>
                <a:lnTo>
                  <a:pt x="172265" y="3356627"/>
                </a:lnTo>
                <a:lnTo>
                  <a:pt x="141578" y="3323504"/>
                </a:lnTo>
                <a:lnTo>
                  <a:pt x="113478" y="3288096"/>
                </a:lnTo>
                <a:lnTo>
                  <a:pt x="88118" y="3250555"/>
                </a:lnTo>
                <a:lnTo>
                  <a:pt x="65648" y="3211031"/>
                </a:lnTo>
                <a:lnTo>
                  <a:pt x="46219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7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280958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478733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315575"/>
            <a:ext cx="803910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315575"/>
            <a:ext cx="121444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30377" y="4315575"/>
            <a:ext cx="1301591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47824" y="4522744"/>
            <a:ext cx="10810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863374" y="4522744"/>
            <a:ext cx="679608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701518" y="4522744"/>
            <a:ext cx="110251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46739" y="3364005"/>
            <a:ext cx="680216" cy="691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8" name="object 168"/>
          <p:cNvSpPr/>
          <p:nvPr/>
        </p:nvSpPr>
        <p:spPr>
          <a:xfrm>
            <a:off x="3232852" y="1114348"/>
            <a:ext cx="4433411" cy="2646997"/>
          </a:xfrm>
          <a:custGeom>
            <a:avLst/>
            <a:gdLst/>
            <a:ahLst/>
            <a:cxnLst/>
            <a:rect l="l" t="t" r="r" b="b"/>
            <a:pathLst>
              <a:path w="5911215" h="3529329">
                <a:moveTo>
                  <a:pt x="0" y="588161"/>
                </a:moveTo>
                <a:lnTo>
                  <a:pt x="1949" y="539923"/>
                </a:lnTo>
                <a:lnTo>
                  <a:pt x="7697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19" y="359222"/>
                </a:lnTo>
                <a:lnTo>
                  <a:pt x="65648" y="317867"/>
                </a:lnTo>
                <a:lnTo>
                  <a:pt x="88118" y="278343"/>
                </a:lnTo>
                <a:lnTo>
                  <a:pt x="113478" y="240801"/>
                </a:lnTo>
                <a:lnTo>
                  <a:pt x="141578" y="205392"/>
                </a:lnTo>
                <a:lnTo>
                  <a:pt x="172265" y="172268"/>
                </a:lnTo>
                <a:lnTo>
                  <a:pt x="205388" y="141581"/>
                </a:lnTo>
                <a:lnTo>
                  <a:pt x="240796" y="113481"/>
                </a:lnTo>
                <a:lnTo>
                  <a:pt x="278337" y="88120"/>
                </a:lnTo>
                <a:lnTo>
                  <a:pt x="317861" y="65649"/>
                </a:lnTo>
                <a:lnTo>
                  <a:pt x="359215" y="46220"/>
                </a:lnTo>
                <a:lnTo>
                  <a:pt x="402248" y="29984"/>
                </a:lnTo>
                <a:lnTo>
                  <a:pt x="446810" y="17093"/>
                </a:lnTo>
                <a:lnTo>
                  <a:pt x="492748" y="7698"/>
                </a:lnTo>
                <a:lnTo>
                  <a:pt x="539911" y="1949"/>
                </a:lnTo>
                <a:lnTo>
                  <a:pt x="588148" y="0"/>
                </a:lnTo>
                <a:lnTo>
                  <a:pt x="5322739" y="0"/>
                </a:lnTo>
                <a:lnTo>
                  <a:pt x="5374449" y="2276"/>
                </a:lnTo>
                <a:lnTo>
                  <a:pt x="5425416" y="9030"/>
                </a:lnTo>
                <a:lnTo>
                  <a:pt x="5475369" y="20150"/>
                </a:lnTo>
                <a:lnTo>
                  <a:pt x="5524037" y="35524"/>
                </a:lnTo>
                <a:lnTo>
                  <a:pt x="5571148" y="55039"/>
                </a:lnTo>
                <a:lnTo>
                  <a:pt x="5616433" y="78583"/>
                </a:lnTo>
                <a:lnTo>
                  <a:pt x="5659619" y="106043"/>
                </a:lnTo>
                <a:lnTo>
                  <a:pt x="5700436" y="137309"/>
                </a:lnTo>
                <a:lnTo>
                  <a:pt x="5738613" y="172267"/>
                </a:lnTo>
                <a:lnTo>
                  <a:pt x="5773571" y="210444"/>
                </a:lnTo>
                <a:lnTo>
                  <a:pt x="5804837" y="251263"/>
                </a:lnTo>
                <a:lnTo>
                  <a:pt x="5832299" y="294450"/>
                </a:lnTo>
                <a:lnTo>
                  <a:pt x="5855844" y="339736"/>
                </a:lnTo>
                <a:lnTo>
                  <a:pt x="5875360" y="386849"/>
                </a:lnTo>
                <a:lnTo>
                  <a:pt x="5890735" y="435519"/>
                </a:lnTo>
                <a:lnTo>
                  <a:pt x="5901856" y="485475"/>
                </a:lnTo>
                <a:lnTo>
                  <a:pt x="5908611" y="536446"/>
                </a:lnTo>
                <a:lnTo>
                  <a:pt x="5910888" y="588161"/>
                </a:lnTo>
                <a:lnTo>
                  <a:pt x="5910888" y="2940744"/>
                </a:lnTo>
                <a:lnTo>
                  <a:pt x="5908938" y="2988981"/>
                </a:lnTo>
                <a:lnTo>
                  <a:pt x="5903190" y="3036144"/>
                </a:lnTo>
                <a:lnTo>
                  <a:pt x="5893794" y="3082082"/>
                </a:lnTo>
                <a:lnTo>
                  <a:pt x="5880903" y="3126644"/>
                </a:lnTo>
                <a:lnTo>
                  <a:pt x="5864668" y="3169677"/>
                </a:lnTo>
                <a:lnTo>
                  <a:pt x="5845239" y="3211031"/>
                </a:lnTo>
                <a:lnTo>
                  <a:pt x="5822769" y="3250555"/>
                </a:lnTo>
                <a:lnTo>
                  <a:pt x="5797409" y="3288096"/>
                </a:lnTo>
                <a:lnTo>
                  <a:pt x="5769309" y="3323504"/>
                </a:lnTo>
                <a:lnTo>
                  <a:pt x="5738622" y="3356627"/>
                </a:lnTo>
                <a:lnTo>
                  <a:pt x="5705499" y="3387314"/>
                </a:lnTo>
                <a:lnTo>
                  <a:pt x="5670091" y="3415413"/>
                </a:lnTo>
                <a:lnTo>
                  <a:pt x="5632550" y="3440774"/>
                </a:lnTo>
                <a:lnTo>
                  <a:pt x="5593026" y="3463244"/>
                </a:lnTo>
                <a:lnTo>
                  <a:pt x="5551672" y="3482673"/>
                </a:lnTo>
                <a:lnTo>
                  <a:pt x="5508639" y="3498908"/>
                </a:lnTo>
                <a:lnTo>
                  <a:pt x="5464077" y="3511799"/>
                </a:lnTo>
                <a:lnTo>
                  <a:pt x="5418139" y="3521194"/>
                </a:lnTo>
                <a:lnTo>
                  <a:pt x="5370976" y="3526943"/>
                </a:lnTo>
                <a:lnTo>
                  <a:pt x="5322739" y="3528892"/>
                </a:lnTo>
                <a:lnTo>
                  <a:pt x="588148" y="3528892"/>
                </a:lnTo>
                <a:lnTo>
                  <a:pt x="539911" y="3526943"/>
                </a:lnTo>
                <a:lnTo>
                  <a:pt x="492748" y="3521194"/>
                </a:lnTo>
                <a:lnTo>
                  <a:pt x="446810" y="3511799"/>
                </a:lnTo>
                <a:lnTo>
                  <a:pt x="402248" y="3498908"/>
                </a:lnTo>
                <a:lnTo>
                  <a:pt x="359215" y="3482673"/>
                </a:lnTo>
                <a:lnTo>
                  <a:pt x="317861" y="3463244"/>
                </a:lnTo>
                <a:lnTo>
                  <a:pt x="278337" y="3440774"/>
                </a:lnTo>
                <a:lnTo>
                  <a:pt x="240796" y="3415413"/>
                </a:lnTo>
                <a:lnTo>
                  <a:pt x="205388" y="3387314"/>
                </a:lnTo>
                <a:lnTo>
                  <a:pt x="172265" y="3356627"/>
                </a:lnTo>
                <a:lnTo>
                  <a:pt x="141578" y="3323504"/>
                </a:lnTo>
                <a:lnTo>
                  <a:pt x="113478" y="3288096"/>
                </a:lnTo>
                <a:lnTo>
                  <a:pt x="88118" y="3250555"/>
                </a:lnTo>
                <a:lnTo>
                  <a:pt x="65648" y="3211031"/>
                </a:lnTo>
                <a:lnTo>
                  <a:pt x="46219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7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280958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478733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315575"/>
            <a:ext cx="803910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315575"/>
            <a:ext cx="121444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30377" y="4315575"/>
            <a:ext cx="1301591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47824" y="4522744"/>
            <a:ext cx="10810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863374" y="4522744"/>
            <a:ext cx="679608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701518" y="4522744"/>
            <a:ext cx="110251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82747" y="3349137"/>
            <a:ext cx="775048" cy="721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8" name="object 168"/>
          <p:cNvSpPr/>
          <p:nvPr/>
        </p:nvSpPr>
        <p:spPr>
          <a:xfrm>
            <a:off x="2454428" y="1114348"/>
            <a:ext cx="5212080" cy="2646997"/>
          </a:xfrm>
          <a:custGeom>
            <a:avLst/>
            <a:gdLst/>
            <a:ahLst/>
            <a:cxnLst/>
            <a:rect l="l" t="t" r="r" b="b"/>
            <a:pathLst>
              <a:path w="6949440" h="3529329">
                <a:moveTo>
                  <a:pt x="0" y="588161"/>
                </a:moveTo>
                <a:lnTo>
                  <a:pt x="1949" y="539923"/>
                </a:lnTo>
                <a:lnTo>
                  <a:pt x="7698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20" y="359222"/>
                </a:lnTo>
                <a:lnTo>
                  <a:pt x="65649" y="317867"/>
                </a:lnTo>
                <a:lnTo>
                  <a:pt x="88120" y="278343"/>
                </a:lnTo>
                <a:lnTo>
                  <a:pt x="113481" y="240801"/>
                </a:lnTo>
                <a:lnTo>
                  <a:pt x="141581" y="205392"/>
                </a:lnTo>
                <a:lnTo>
                  <a:pt x="172268" y="172268"/>
                </a:lnTo>
                <a:lnTo>
                  <a:pt x="205392" y="141581"/>
                </a:lnTo>
                <a:lnTo>
                  <a:pt x="240801" y="113481"/>
                </a:lnTo>
                <a:lnTo>
                  <a:pt x="278343" y="88120"/>
                </a:lnTo>
                <a:lnTo>
                  <a:pt x="317867" y="65649"/>
                </a:lnTo>
                <a:lnTo>
                  <a:pt x="359222" y="46220"/>
                </a:lnTo>
                <a:lnTo>
                  <a:pt x="402257" y="29984"/>
                </a:lnTo>
                <a:lnTo>
                  <a:pt x="446819" y="17093"/>
                </a:lnTo>
                <a:lnTo>
                  <a:pt x="492758" y="7698"/>
                </a:lnTo>
                <a:lnTo>
                  <a:pt x="539923" y="1949"/>
                </a:lnTo>
                <a:lnTo>
                  <a:pt x="588161" y="0"/>
                </a:lnTo>
                <a:lnTo>
                  <a:pt x="6360737" y="0"/>
                </a:lnTo>
                <a:lnTo>
                  <a:pt x="6412447" y="2276"/>
                </a:lnTo>
                <a:lnTo>
                  <a:pt x="6463414" y="9030"/>
                </a:lnTo>
                <a:lnTo>
                  <a:pt x="6513367" y="20150"/>
                </a:lnTo>
                <a:lnTo>
                  <a:pt x="6562035" y="35524"/>
                </a:lnTo>
                <a:lnTo>
                  <a:pt x="6609146" y="55039"/>
                </a:lnTo>
                <a:lnTo>
                  <a:pt x="6654431" y="78583"/>
                </a:lnTo>
                <a:lnTo>
                  <a:pt x="6697617" y="106043"/>
                </a:lnTo>
                <a:lnTo>
                  <a:pt x="6738434" y="137309"/>
                </a:lnTo>
                <a:lnTo>
                  <a:pt x="6776611" y="172267"/>
                </a:lnTo>
                <a:lnTo>
                  <a:pt x="6811569" y="210444"/>
                </a:lnTo>
                <a:lnTo>
                  <a:pt x="6842835" y="251263"/>
                </a:lnTo>
                <a:lnTo>
                  <a:pt x="6870297" y="294450"/>
                </a:lnTo>
                <a:lnTo>
                  <a:pt x="6893842" y="339736"/>
                </a:lnTo>
                <a:lnTo>
                  <a:pt x="6913358" y="386849"/>
                </a:lnTo>
                <a:lnTo>
                  <a:pt x="6928733" y="435519"/>
                </a:lnTo>
                <a:lnTo>
                  <a:pt x="6939854" y="485475"/>
                </a:lnTo>
                <a:lnTo>
                  <a:pt x="6946609" y="536446"/>
                </a:lnTo>
                <a:lnTo>
                  <a:pt x="6948886" y="588161"/>
                </a:lnTo>
                <a:lnTo>
                  <a:pt x="6948886" y="2940744"/>
                </a:lnTo>
                <a:lnTo>
                  <a:pt x="6946936" y="2988981"/>
                </a:lnTo>
                <a:lnTo>
                  <a:pt x="6941188" y="3036144"/>
                </a:lnTo>
                <a:lnTo>
                  <a:pt x="6931792" y="3082082"/>
                </a:lnTo>
                <a:lnTo>
                  <a:pt x="6918901" y="3126644"/>
                </a:lnTo>
                <a:lnTo>
                  <a:pt x="6902666" y="3169677"/>
                </a:lnTo>
                <a:lnTo>
                  <a:pt x="6883237" y="3211031"/>
                </a:lnTo>
                <a:lnTo>
                  <a:pt x="6860767" y="3250555"/>
                </a:lnTo>
                <a:lnTo>
                  <a:pt x="6835407" y="3288096"/>
                </a:lnTo>
                <a:lnTo>
                  <a:pt x="6807307" y="3323504"/>
                </a:lnTo>
                <a:lnTo>
                  <a:pt x="6776620" y="3356627"/>
                </a:lnTo>
                <a:lnTo>
                  <a:pt x="6743497" y="3387314"/>
                </a:lnTo>
                <a:lnTo>
                  <a:pt x="6708089" y="3415413"/>
                </a:lnTo>
                <a:lnTo>
                  <a:pt x="6670548" y="3440774"/>
                </a:lnTo>
                <a:lnTo>
                  <a:pt x="6631024" y="3463244"/>
                </a:lnTo>
                <a:lnTo>
                  <a:pt x="6589670" y="3482673"/>
                </a:lnTo>
                <a:lnTo>
                  <a:pt x="6546637" y="3498908"/>
                </a:lnTo>
                <a:lnTo>
                  <a:pt x="6502075" y="3511799"/>
                </a:lnTo>
                <a:lnTo>
                  <a:pt x="6456137" y="3521194"/>
                </a:lnTo>
                <a:lnTo>
                  <a:pt x="6408974" y="3526943"/>
                </a:lnTo>
                <a:lnTo>
                  <a:pt x="6360737" y="3528892"/>
                </a:lnTo>
                <a:lnTo>
                  <a:pt x="588161" y="3528892"/>
                </a:lnTo>
                <a:lnTo>
                  <a:pt x="539923" y="3526943"/>
                </a:lnTo>
                <a:lnTo>
                  <a:pt x="492758" y="3521194"/>
                </a:lnTo>
                <a:lnTo>
                  <a:pt x="446819" y="3511799"/>
                </a:lnTo>
                <a:lnTo>
                  <a:pt x="402257" y="3498908"/>
                </a:lnTo>
                <a:lnTo>
                  <a:pt x="359222" y="3482673"/>
                </a:lnTo>
                <a:lnTo>
                  <a:pt x="317867" y="3463244"/>
                </a:lnTo>
                <a:lnTo>
                  <a:pt x="278343" y="3440774"/>
                </a:lnTo>
                <a:lnTo>
                  <a:pt x="240801" y="3415413"/>
                </a:lnTo>
                <a:lnTo>
                  <a:pt x="205392" y="3387314"/>
                </a:lnTo>
                <a:lnTo>
                  <a:pt x="172268" y="3356627"/>
                </a:lnTo>
                <a:lnTo>
                  <a:pt x="141581" y="3323504"/>
                </a:lnTo>
                <a:lnTo>
                  <a:pt x="113481" y="3288096"/>
                </a:lnTo>
                <a:lnTo>
                  <a:pt x="88120" y="3250555"/>
                </a:lnTo>
                <a:lnTo>
                  <a:pt x="65649" y="3211031"/>
                </a:lnTo>
                <a:lnTo>
                  <a:pt x="46220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8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280958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478733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704252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/>
          <p:nvPr/>
        </p:nvSpPr>
        <p:spPr>
          <a:xfrm>
            <a:off x="7240301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9" name="object 179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47824" y="4315575"/>
            <a:ext cx="803910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701518" y="4315575"/>
            <a:ext cx="121444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930377" y="4315575"/>
            <a:ext cx="1301591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1647824" y="4522744"/>
            <a:ext cx="10810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1863374" y="4522744"/>
            <a:ext cx="679608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701518" y="4522744"/>
            <a:ext cx="110251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DAF-1537-43E1-8AA4-B59A9CF8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98EF-D979-44FC-AFC7-F193CEF70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artificial neural network?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a training method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optimization method</a:t>
            </a:r>
          </a:p>
          <a:p>
            <a:pPr marL="3429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 phase cycle: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update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18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3120" y="744626"/>
            <a:ext cx="1814509" cy="864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225390" y="1907489"/>
            <a:ext cx="2693188" cy="864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021802" y="3212374"/>
            <a:ext cx="3100381" cy="514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3130" y="448439"/>
            <a:ext cx="3198019" cy="47128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3000" spc="56" dirty="0"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sz="3000" spc="-236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3000" spc="-30" dirty="0">
                <a:latin typeface="Helvetica" panose="020B0604020202020204" pitchFamily="34" charset="0"/>
                <a:cs typeface="Helvetica" panose="020B0604020202020204" pitchFamily="34" charset="0"/>
              </a:rPr>
              <a:t>programmers...</a:t>
            </a:r>
            <a:endParaRPr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62000" y="900114"/>
            <a:ext cx="6896100" cy="470179"/>
          </a:xfrm>
          <a:prstGeom prst="rect">
            <a:avLst/>
          </a:prstGeom>
        </p:spPr>
        <p:txBody>
          <a:bodyPr vert="horz" wrap="square" lIns="0" tIns="99872" rIns="0" bIns="0" rtlCol="0">
            <a:spAutoFit/>
          </a:bodyPr>
          <a:lstStyle/>
          <a:p>
            <a:pPr marL="0">
              <a:spcBef>
                <a:spcPts val="75"/>
              </a:spcBef>
            </a:pPr>
            <a:r>
              <a:rPr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pc="-3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pc="-3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3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b="1" spc="-1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ourselves?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3130" y="2800350"/>
            <a:ext cx="3418999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</a:t>
            </a:r>
            <a:r>
              <a:rPr sz="27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</a:t>
            </a:r>
            <a:r>
              <a:rPr sz="2700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700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6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spc="-6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trade.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0837" y="0"/>
            <a:ext cx="476" cy="5143500"/>
          </a:xfrm>
          <a:custGeom>
            <a:avLst/>
            <a:gdLst/>
            <a:ahLst/>
            <a:cxnLst/>
            <a:rect l="l" t="t" r="r" b="b"/>
            <a:pathLst>
              <a:path w="634" h="6858000">
                <a:moveTo>
                  <a:pt x="0" y="6857986"/>
                </a:moveTo>
                <a:lnTo>
                  <a:pt x="199" y="6857986"/>
                </a:lnTo>
                <a:lnTo>
                  <a:pt x="199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4DCD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403441" y="0"/>
            <a:ext cx="2597468" cy="5143500"/>
          </a:xfrm>
          <a:custGeom>
            <a:avLst/>
            <a:gdLst/>
            <a:ahLst/>
            <a:cxnLst/>
            <a:rect l="l" t="t" r="r" b="b"/>
            <a:pathLst>
              <a:path w="3463290" h="6858000">
                <a:moveTo>
                  <a:pt x="0" y="0"/>
                </a:moveTo>
                <a:lnTo>
                  <a:pt x="3463193" y="0"/>
                </a:lnTo>
                <a:lnTo>
                  <a:pt x="3463193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373505" y="784959"/>
            <a:ext cx="6091715" cy="1055738"/>
          </a:xfrm>
          <a:prstGeom prst="rect">
            <a:avLst/>
          </a:prstGeom>
        </p:spPr>
        <p:txBody>
          <a:bodyPr vert="horz" wrap="square" lIns="0" tIns="67628" rIns="0" bIns="0" rtlCol="0">
            <a:spAutoFit/>
          </a:bodyPr>
          <a:lstStyle/>
          <a:p>
            <a:pPr marL="2061686">
              <a:spcBef>
                <a:spcPts val="533"/>
              </a:spcBef>
            </a:pPr>
            <a:r>
              <a:rPr lang="en-US" sz="3000" spc="-116" dirty="0">
                <a:latin typeface="Helvetica" panose="020B0604020202020204" pitchFamily="34" charset="0"/>
                <a:cs typeface="Helvetica" panose="020B0604020202020204" pitchFamily="34" charset="0"/>
              </a:rPr>
              <a:t>Automatic D</a:t>
            </a:r>
            <a:r>
              <a:rPr lang="en-US" sz="3000" spc="-146" dirty="0">
                <a:latin typeface="Helvetica" panose="020B0604020202020204" pitchFamily="34" charset="0"/>
                <a:cs typeface="Helvetica" panose="020B0604020202020204" pitchFamily="34" charset="0"/>
              </a:rPr>
              <a:t>ifferentiation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61686">
              <a:spcBef>
                <a:spcPts val="533"/>
              </a:spcBef>
            </a:pPr>
            <a:endParaRPr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168" y="486262"/>
            <a:ext cx="3802856" cy="47128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3000" spc="-105" dirty="0"/>
              <a:t>Auto-Differentiation:</a:t>
            </a:r>
            <a:r>
              <a:rPr sz="3000" spc="-195" dirty="0"/>
              <a:t> </a:t>
            </a:r>
            <a:r>
              <a:rPr sz="3000" spc="-210" dirty="0"/>
              <a:t>Idea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762000" y="1504950"/>
            <a:ext cx="7467600" cy="1393329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294799" marR="417671" indent="-285750">
              <a:lnSpc>
                <a:spcPts val="2138"/>
              </a:lnSpc>
              <a:spcBef>
                <a:spcPts val="164"/>
              </a:spcBef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000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easy-to-compute</a:t>
            </a:r>
            <a:r>
              <a:rPr lang="en-US" sz="20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417671" indent="-285750">
              <a:lnSpc>
                <a:spcPts val="2138"/>
              </a:lnSpc>
              <a:spcBef>
                <a:spcPts val="164"/>
              </a:spcBef>
              <a:buFont typeface="Arial" panose="020B0604020202020204" pitchFamily="34" charset="0"/>
              <a:buChar char="•"/>
              <a:tabLst>
                <a:tab pos="294799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507206" indent="-285750">
              <a:lnSpc>
                <a:spcPts val="2138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super-model</a:t>
            </a:r>
            <a:endParaRPr lang="en-US" sz="2000" spc="3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507206" indent="-285750">
              <a:lnSpc>
                <a:spcPts val="2138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3810" indent="-285750">
              <a:lnSpc>
                <a:spcPts val="2138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167" y="486262"/>
            <a:ext cx="5591293" cy="47128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3000" spc="-153" dirty="0"/>
              <a:t>What </a:t>
            </a:r>
            <a:r>
              <a:rPr sz="3000" spc="-158" dirty="0"/>
              <a:t>makes </a:t>
            </a:r>
            <a:r>
              <a:rPr sz="3000" spc="-169" dirty="0"/>
              <a:t>a </a:t>
            </a:r>
            <a:r>
              <a:rPr sz="3000" spc="-176" dirty="0"/>
              <a:t>“good”</a:t>
            </a:r>
            <a:r>
              <a:rPr sz="3000" spc="-255" dirty="0"/>
              <a:t> </a:t>
            </a:r>
            <a:r>
              <a:rPr sz="3000" spc="-113" dirty="0"/>
              <a:t>function?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698778" y="1428750"/>
            <a:ext cx="6608682" cy="1393329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294799" marR="3810" indent="-285750">
              <a:lnSpc>
                <a:spcPts val="2138"/>
              </a:lnSpc>
              <a:spcBef>
                <a:spcPts val="164"/>
              </a:spcBef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 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stuff: </a:t>
            </a:r>
            <a:r>
              <a:rPr sz="20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differentiable</a:t>
            </a:r>
            <a:r>
              <a:rPr sz="2000" spc="-4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(continuously  </a:t>
            </a:r>
            <a:r>
              <a:rPr sz="20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smoothly!)</a:t>
            </a:r>
            <a:endParaRPr lang="en-US" sz="2000" spc="-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3810" indent="-285750">
              <a:lnSpc>
                <a:spcPts val="2138"/>
              </a:lnSpc>
              <a:spcBef>
                <a:spcPts val="164"/>
              </a:spcBef>
              <a:buFont typeface="Arial" panose="020B0604020202020204" pitchFamily="34" charset="0"/>
              <a:buChar char="•"/>
              <a:tabLst>
                <a:tab pos="294799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85750">
              <a:lnSpc>
                <a:spcPts val="2059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</a:t>
            </a: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subtract,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endParaRPr lang="en-US" sz="2000" spc="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85750">
              <a:lnSpc>
                <a:spcPts val="2059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85750">
              <a:lnSpc>
                <a:spcPts val="2149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b="1" spc="-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</a:t>
            </a:r>
            <a:r>
              <a:rPr sz="20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000" spc="-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8BC6-3C24-49C3-AEFB-1130D324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spc="-110" dirty="0">
                <a:latin typeface="DejaVu Sans"/>
                <a:cs typeface="DejaVu Sans"/>
              </a:rPr>
              <a:t>Backpropagation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CBA5-D742-45B4-8212-D24F6541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	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en-US"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2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B5C-9392-44F5-85BA-E373E701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E3BB9-E0B9-40A4-B12C-7D618F251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3230"/>
            <a:ext cx="8229600" cy="3530996"/>
          </a:xfrm>
        </p:spPr>
      </p:pic>
    </p:spTree>
    <p:extLst>
      <p:ext uri="{BB962C8B-B14F-4D97-AF65-F5344CB8AC3E}">
        <p14:creationId xmlns:p14="http://schemas.microsoft.com/office/powerpoint/2010/main" val="859628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450E-46BF-4C94-9434-8225244C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8E5C-5E33-439A-AB63-A44FEE2E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419"/>
            <a:ext cx="8229600" cy="3657599"/>
          </a:xfrm>
        </p:spPr>
        <p:txBody>
          <a:bodyPr>
            <a:noAutofit/>
          </a:bodyPr>
          <a:lstStyle/>
          <a:p>
            <a:pPr marL="12700" marR="1390015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 algorithm:</a:t>
            </a:r>
          </a:p>
          <a:p>
            <a:pPr marL="12700" marR="1390015" indent="99060">
              <a:lnSpc>
                <a:spcPct val="100000"/>
              </a:lnSpc>
              <a:spcBef>
                <a:spcPts val="9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292735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weights and biases in neural network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ct val="100000"/>
              </a:lnSpc>
              <a:buSzPct val="95833"/>
              <a:buAutoNum type="arabicPeriod"/>
              <a:tabLst>
                <a:tab pos="318135" algn="l"/>
              </a:tabLst>
            </a:pP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 input forward (by applying activation function)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  <a:buSzPct val="95555"/>
              <a:buAutoNum type="arabicPeriod"/>
              <a:tabLst>
                <a:tab pos="299085" algn="l"/>
                <a:tab pos="3463290" algn="l"/>
                <a:tab pos="408368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every neuron </a:t>
            </a:r>
          </a:p>
          <a:p>
            <a:pPr marL="12700" marR="5080">
              <a:lnSpc>
                <a:spcPct val="100000"/>
              </a:lnSpc>
              <a:spcBef>
                <a:spcPts val="2160"/>
              </a:spcBef>
              <a:buSzPct val="95555"/>
              <a:buAutoNum type="arabicPeriod"/>
              <a:tabLst>
                <a:tab pos="299085" algn="l"/>
                <a:tab pos="3463290" algn="l"/>
                <a:tab pos="408368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error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12700" marR="5080">
              <a:lnSpc>
                <a:spcPct val="100000"/>
              </a:lnSpc>
              <a:spcBef>
                <a:spcPts val="2160"/>
              </a:spcBef>
              <a:buSzPct val="95555"/>
              <a:buAutoNum type="arabicPeriod"/>
              <a:tabLst>
                <a:tab pos="299085" algn="l"/>
                <a:tab pos="3463290" algn="l"/>
                <a:tab pos="408368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Backpropagate the error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	signals to compute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95B4AF1-193F-4740-86C3-2C66E0B2778E}"/>
              </a:ext>
            </a:extLst>
          </p:cNvPr>
          <p:cNvSpPr/>
          <p:nvPr/>
        </p:nvSpPr>
        <p:spPr>
          <a:xfrm>
            <a:off x="4114800" y="3562350"/>
            <a:ext cx="4819636" cy="674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3628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9698" y="2500504"/>
            <a:ext cx="221265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09" dirty="0">
                <a:latin typeface="Arial"/>
                <a:cs typeface="Arial"/>
              </a:rPr>
              <a:t>Random, </a:t>
            </a:r>
            <a:r>
              <a:rPr spc="-169" dirty="0">
                <a:latin typeface="Arial"/>
                <a:cs typeface="Arial"/>
              </a:rPr>
              <a:t>RBM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pre-train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5107" y="2839212"/>
            <a:ext cx="2143125" cy="297678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20479" rIns="0" bIns="0" rtlCol="0">
            <a:spAutoFit/>
          </a:bodyPr>
          <a:lstStyle/>
          <a:p>
            <a:pPr marL="69056">
              <a:spcBef>
                <a:spcPts val="161"/>
              </a:spcBef>
            </a:pP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Usually </a:t>
            </a:r>
            <a:r>
              <a:rPr spc="-86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enough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19347" y="2890648"/>
            <a:ext cx="323850" cy="270986"/>
          </a:xfrm>
          <a:custGeom>
            <a:avLst/>
            <a:gdLst/>
            <a:ahLst/>
            <a:cxnLst/>
            <a:rect l="l" t="t" r="r" b="b"/>
            <a:pathLst>
              <a:path w="431800" h="361314">
                <a:moveTo>
                  <a:pt x="323468" y="180593"/>
                </a:moveTo>
                <a:lnTo>
                  <a:pt x="107823" y="180593"/>
                </a:lnTo>
                <a:lnTo>
                  <a:pt x="107823" y="361187"/>
                </a:lnTo>
                <a:lnTo>
                  <a:pt x="323468" y="361187"/>
                </a:lnTo>
                <a:lnTo>
                  <a:pt x="323468" y="180593"/>
                </a:lnTo>
                <a:close/>
              </a:path>
              <a:path w="431800" h="361314">
                <a:moveTo>
                  <a:pt x="215645" y="0"/>
                </a:moveTo>
                <a:lnTo>
                  <a:pt x="0" y="180593"/>
                </a:lnTo>
                <a:lnTo>
                  <a:pt x="431291" y="180593"/>
                </a:lnTo>
                <a:lnTo>
                  <a:pt x="2156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919347" y="2890648"/>
            <a:ext cx="323850" cy="270986"/>
          </a:xfrm>
          <a:custGeom>
            <a:avLst/>
            <a:gdLst/>
            <a:ahLst/>
            <a:cxnLst/>
            <a:rect l="l" t="t" r="r" b="b"/>
            <a:pathLst>
              <a:path w="431800" h="361314">
                <a:moveTo>
                  <a:pt x="323468" y="361187"/>
                </a:moveTo>
                <a:lnTo>
                  <a:pt x="323468" y="180593"/>
                </a:lnTo>
                <a:lnTo>
                  <a:pt x="431291" y="180593"/>
                </a:lnTo>
                <a:lnTo>
                  <a:pt x="215645" y="0"/>
                </a:lnTo>
                <a:lnTo>
                  <a:pt x="0" y="180593"/>
                </a:lnTo>
                <a:lnTo>
                  <a:pt x="107823" y="180593"/>
                </a:lnTo>
                <a:lnTo>
                  <a:pt x="107823" y="361187"/>
                </a:lnTo>
                <a:lnTo>
                  <a:pt x="323468" y="36118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1423035" y="1280628"/>
            <a:ext cx="6265069" cy="943528"/>
          </a:xfrm>
          <a:prstGeom prst="rect">
            <a:avLst/>
          </a:prstGeom>
        </p:spPr>
        <p:txBody>
          <a:bodyPr vert="horz" wrap="square" lIns="0" tIns="187643" rIns="0" bIns="0" rtlCol="0">
            <a:spAutoFit/>
          </a:bodyPr>
          <a:lstStyle/>
          <a:p>
            <a:pPr marL="68104">
              <a:spcBef>
                <a:spcPts val="1478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  <a:p>
            <a:pPr marL="2246948" indent="-342900">
              <a:spcBef>
                <a:spcPts val="1204"/>
              </a:spcBef>
              <a:buFont typeface="Wingdings"/>
              <a:buChar char=""/>
              <a:tabLst>
                <a:tab pos="2246471" algn="l"/>
                <a:tab pos="2246948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309938" y="1846326"/>
            <a:ext cx="2668905" cy="739464"/>
          </a:xfrm>
          <a:prstGeom prst="rect">
            <a:avLst/>
          </a:prstGeom>
        </p:spPr>
        <p:txBody>
          <a:bodyPr vert="horz" wrap="square" lIns="0" tIns="94773" rIns="0" bIns="0" rtlCol="0">
            <a:spAutoFit/>
          </a:bodyPr>
          <a:lstStyle/>
          <a:p>
            <a:pPr marL="360044" indent="-342900">
              <a:spcBef>
                <a:spcPts val="746"/>
              </a:spcBef>
              <a:buFont typeface="Wingdings"/>
              <a:buChar char=""/>
              <a:tabLst>
                <a:tab pos="359569" algn="l"/>
                <a:tab pos="360044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  <a:p>
            <a:pPr marL="352425" indent="-342900">
              <a:spcBef>
                <a:spcPts val="671"/>
              </a:spcBef>
              <a:buFont typeface="Wingdings"/>
              <a:buChar char=""/>
              <a:tabLst>
                <a:tab pos="351949" algn="l"/>
                <a:tab pos="352425" algn="l"/>
              </a:tabLst>
            </a:pPr>
            <a:r>
              <a:rPr spc="-90" dirty="0">
                <a:latin typeface="Arial"/>
                <a:cs typeface="Arial"/>
              </a:rPr>
              <a:t>Compute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24" baseline="2314" dirty="0">
                <a:latin typeface="DejaVu Sans"/>
                <a:cs typeface="DejaVu Sans"/>
              </a:rPr>
              <a:t> </a:t>
            </a:r>
            <a:r>
              <a:rPr spc="79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97404" y="2955798"/>
            <a:ext cx="1193483" cy="1131094"/>
          </a:xfrm>
          <a:custGeom>
            <a:avLst/>
            <a:gdLst/>
            <a:ahLst/>
            <a:cxnLst/>
            <a:rect l="l" t="t" r="r" b="b"/>
            <a:pathLst>
              <a:path w="1591310" h="1508125">
                <a:moveTo>
                  <a:pt x="0" y="0"/>
                </a:moveTo>
                <a:lnTo>
                  <a:pt x="1591310" y="1507998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472558" y="3097531"/>
            <a:ext cx="1314450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588001" y="3062098"/>
            <a:ext cx="1133856" cy="569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517136" y="3127248"/>
            <a:ext cx="1225295" cy="34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761358" y="3137631"/>
            <a:ext cx="73771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pc="-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pc="-127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pc="8" dirty="0">
                <a:solidFill>
                  <a:srgbClr val="FFFFFF"/>
                </a:solidFill>
                <a:latin typeface="Arial"/>
                <a:cs typeface="Arial"/>
              </a:rPr>
              <a:t>iti</a:t>
            </a: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pc="-10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77131" y="2634615"/>
            <a:ext cx="1314450" cy="43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543425" y="2600326"/>
            <a:ext cx="1179576" cy="569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521709" y="2664334"/>
            <a:ext cx="1225295" cy="346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521709" y="2675191"/>
            <a:ext cx="122539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4311">
              <a:spcBef>
                <a:spcPts val="75"/>
              </a:spcBef>
            </a:pP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29301" y="3154680"/>
            <a:ext cx="493871" cy="319088"/>
          </a:xfrm>
          <a:custGeom>
            <a:avLst/>
            <a:gdLst/>
            <a:ahLst/>
            <a:cxnLst/>
            <a:rect l="l" t="t" r="r" b="b"/>
            <a:pathLst>
              <a:path w="658495" h="425450">
                <a:moveTo>
                  <a:pt x="445770" y="0"/>
                </a:moveTo>
                <a:lnTo>
                  <a:pt x="445770" y="106299"/>
                </a:lnTo>
                <a:lnTo>
                  <a:pt x="0" y="106299"/>
                </a:lnTo>
                <a:lnTo>
                  <a:pt x="0" y="318897"/>
                </a:lnTo>
                <a:lnTo>
                  <a:pt x="445770" y="318897"/>
                </a:lnTo>
                <a:lnTo>
                  <a:pt x="445770" y="425196"/>
                </a:lnTo>
                <a:lnTo>
                  <a:pt x="658368" y="212598"/>
                </a:lnTo>
                <a:lnTo>
                  <a:pt x="445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829301" y="3154680"/>
            <a:ext cx="493871" cy="319088"/>
          </a:xfrm>
          <a:custGeom>
            <a:avLst/>
            <a:gdLst/>
            <a:ahLst/>
            <a:cxnLst/>
            <a:rect l="l" t="t" r="r" b="b"/>
            <a:pathLst>
              <a:path w="658495" h="425450">
                <a:moveTo>
                  <a:pt x="0" y="106299"/>
                </a:moveTo>
                <a:lnTo>
                  <a:pt x="445770" y="106299"/>
                </a:lnTo>
                <a:lnTo>
                  <a:pt x="445770" y="0"/>
                </a:lnTo>
                <a:lnTo>
                  <a:pt x="658368" y="212598"/>
                </a:lnTo>
                <a:lnTo>
                  <a:pt x="445770" y="425196"/>
                </a:lnTo>
                <a:lnTo>
                  <a:pt x="445770" y="318897"/>
                </a:lnTo>
                <a:lnTo>
                  <a:pt x="0" y="318897"/>
                </a:lnTo>
                <a:lnTo>
                  <a:pt x="0" y="1062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5837301" y="2667761"/>
            <a:ext cx="492919" cy="319088"/>
          </a:xfrm>
          <a:custGeom>
            <a:avLst/>
            <a:gdLst/>
            <a:ahLst/>
            <a:cxnLst/>
            <a:rect l="l" t="t" r="r" b="b"/>
            <a:pathLst>
              <a:path w="657225" h="425450">
                <a:moveTo>
                  <a:pt x="444246" y="0"/>
                </a:moveTo>
                <a:lnTo>
                  <a:pt x="444246" y="106299"/>
                </a:lnTo>
                <a:lnTo>
                  <a:pt x="0" y="106299"/>
                </a:lnTo>
                <a:lnTo>
                  <a:pt x="0" y="318897"/>
                </a:lnTo>
                <a:lnTo>
                  <a:pt x="444246" y="318897"/>
                </a:lnTo>
                <a:lnTo>
                  <a:pt x="444246" y="425196"/>
                </a:lnTo>
                <a:lnTo>
                  <a:pt x="656843" y="212598"/>
                </a:lnTo>
                <a:lnTo>
                  <a:pt x="444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5837301" y="2667761"/>
            <a:ext cx="492919" cy="319088"/>
          </a:xfrm>
          <a:custGeom>
            <a:avLst/>
            <a:gdLst/>
            <a:ahLst/>
            <a:cxnLst/>
            <a:rect l="l" t="t" r="r" b="b"/>
            <a:pathLst>
              <a:path w="657225" h="425450">
                <a:moveTo>
                  <a:pt x="0" y="106299"/>
                </a:moveTo>
                <a:lnTo>
                  <a:pt x="444246" y="106299"/>
                </a:lnTo>
                <a:lnTo>
                  <a:pt x="444246" y="0"/>
                </a:lnTo>
                <a:lnTo>
                  <a:pt x="656843" y="212598"/>
                </a:lnTo>
                <a:lnTo>
                  <a:pt x="444246" y="425196"/>
                </a:lnTo>
                <a:lnTo>
                  <a:pt x="444246" y="318897"/>
                </a:lnTo>
                <a:lnTo>
                  <a:pt x="0" y="318897"/>
                </a:lnTo>
                <a:lnTo>
                  <a:pt x="0" y="1062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6380226" y="3088386"/>
            <a:ext cx="1314450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319646" y="3052953"/>
            <a:ext cx="1433322" cy="5692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424804" y="3118104"/>
            <a:ext cx="1225295" cy="3463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6493002" y="3128487"/>
            <a:ext cx="108823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4" dirty="0">
                <a:solidFill>
                  <a:srgbClr val="FFFFFF"/>
                </a:solidFill>
                <a:latin typeface="Arial"/>
                <a:cs typeface="Arial"/>
              </a:rPr>
              <a:t>Decrease</a:t>
            </a:r>
            <a:r>
              <a:rPr spc="-1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80226" y="2624327"/>
            <a:ext cx="1314450" cy="43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6358509" y="2590039"/>
            <a:ext cx="1355597" cy="5692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6424804" y="2654046"/>
            <a:ext cx="1225295" cy="3463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 txBox="1"/>
          <p:nvPr/>
        </p:nvSpPr>
        <p:spPr>
          <a:xfrm>
            <a:off x="6424804" y="2664904"/>
            <a:ext cx="122539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6205">
              <a:spcBef>
                <a:spcPts val="75"/>
              </a:spcBef>
            </a:pPr>
            <a:r>
              <a:rPr spc="-101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64917" y="4481702"/>
            <a:ext cx="453866" cy="186690"/>
          </a:xfrm>
          <a:custGeom>
            <a:avLst/>
            <a:gdLst/>
            <a:ahLst/>
            <a:cxnLst/>
            <a:rect l="l" t="t" r="r" b="b"/>
            <a:pathLst>
              <a:path w="605155" h="248920">
                <a:moveTo>
                  <a:pt x="480821" y="0"/>
                </a:moveTo>
                <a:lnTo>
                  <a:pt x="480821" y="62103"/>
                </a:lnTo>
                <a:lnTo>
                  <a:pt x="0" y="62103"/>
                </a:lnTo>
                <a:lnTo>
                  <a:pt x="0" y="186309"/>
                </a:lnTo>
                <a:lnTo>
                  <a:pt x="480821" y="186309"/>
                </a:lnTo>
                <a:lnTo>
                  <a:pt x="480821" y="248412"/>
                </a:lnTo>
                <a:lnTo>
                  <a:pt x="605027" y="124206"/>
                </a:lnTo>
                <a:lnTo>
                  <a:pt x="48082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764917" y="4481702"/>
            <a:ext cx="453866" cy="186690"/>
          </a:xfrm>
          <a:custGeom>
            <a:avLst/>
            <a:gdLst/>
            <a:ahLst/>
            <a:cxnLst/>
            <a:rect l="l" t="t" r="r" b="b"/>
            <a:pathLst>
              <a:path w="605155" h="248920">
                <a:moveTo>
                  <a:pt x="0" y="62103"/>
                </a:moveTo>
                <a:lnTo>
                  <a:pt x="480821" y="62103"/>
                </a:lnTo>
                <a:lnTo>
                  <a:pt x="480821" y="0"/>
                </a:lnTo>
                <a:lnTo>
                  <a:pt x="605027" y="124206"/>
                </a:lnTo>
                <a:lnTo>
                  <a:pt x="480821" y="248412"/>
                </a:lnTo>
                <a:lnTo>
                  <a:pt x="480821" y="186309"/>
                </a:lnTo>
                <a:lnTo>
                  <a:pt x="0" y="186309"/>
                </a:lnTo>
                <a:lnTo>
                  <a:pt x="0" y="62103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635758" y="2496311"/>
            <a:ext cx="1011079" cy="932498"/>
          </a:xfrm>
          <a:custGeom>
            <a:avLst/>
            <a:gdLst/>
            <a:ahLst/>
            <a:cxnLst/>
            <a:rect l="l" t="t" r="r" b="b"/>
            <a:pathLst>
              <a:path w="1348104" h="1243329">
                <a:moveTo>
                  <a:pt x="69087" y="1061466"/>
                </a:moveTo>
                <a:lnTo>
                  <a:pt x="0" y="1242949"/>
                </a:lnTo>
                <a:lnTo>
                  <a:pt x="186689" y="1189355"/>
                </a:lnTo>
                <a:lnTo>
                  <a:pt x="165435" y="1166241"/>
                </a:lnTo>
                <a:lnTo>
                  <a:pt x="126111" y="1166241"/>
                </a:lnTo>
                <a:lnTo>
                  <a:pt x="86994" y="1123696"/>
                </a:lnTo>
                <a:lnTo>
                  <a:pt x="108295" y="1104102"/>
                </a:lnTo>
                <a:lnTo>
                  <a:pt x="69087" y="1061466"/>
                </a:lnTo>
                <a:close/>
              </a:path>
              <a:path w="1348104" h="1243329">
                <a:moveTo>
                  <a:pt x="108295" y="1104102"/>
                </a:moveTo>
                <a:lnTo>
                  <a:pt x="86994" y="1123696"/>
                </a:lnTo>
                <a:lnTo>
                  <a:pt x="126111" y="1166241"/>
                </a:lnTo>
                <a:lnTo>
                  <a:pt x="147417" y="1146646"/>
                </a:lnTo>
                <a:lnTo>
                  <a:pt x="108295" y="1104102"/>
                </a:lnTo>
                <a:close/>
              </a:path>
              <a:path w="1348104" h="1243329">
                <a:moveTo>
                  <a:pt x="147417" y="1146646"/>
                </a:moveTo>
                <a:lnTo>
                  <a:pt x="126111" y="1166241"/>
                </a:lnTo>
                <a:lnTo>
                  <a:pt x="165435" y="1166241"/>
                </a:lnTo>
                <a:lnTo>
                  <a:pt x="147417" y="1146646"/>
                </a:lnTo>
                <a:close/>
              </a:path>
              <a:path w="1348104" h="1243329">
                <a:moveTo>
                  <a:pt x="1308608" y="0"/>
                </a:moveTo>
                <a:lnTo>
                  <a:pt x="108295" y="1104102"/>
                </a:lnTo>
                <a:lnTo>
                  <a:pt x="147417" y="1146646"/>
                </a:lnTo>
                <a:lnTo>
                  <a:pt x="1347851" y="42672"/>
                </a:lnTo>
                <a:lnTo>
                  <a:pt x="130860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164841" y="2671191"/>
            <a:ext cx="873252" cy="8732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 txBox="1"/>
          <p:nvPr/>
        </p:nvSpPr>
        <p:spPr>
          <a:xfrm>
            <a:off x="1423035" y="1459040"/>
            <a:ext cx="6265069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8104">
              <a:spcBef>
                <a:spcPts val="71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086" y="305650"/>
            <a:ext cx="2679859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0" dirty="0"/>
              <a:t>Neural</a:t>
            </a:r>
            <a:r>
              <a:rPr spc="-304" dirty="0"/>
              <a:t> </a:t>
            </a:r>
            <a:r>
              <a:rPr spc="-146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6004751" y="3455289"/>
            <a:ext cx="603885" cy="58579"/>
          </a:xfrm>
          <a:custGeom>
            <a:avLst/>
            <a:gdLst/>
            <a:ahLst/>
            <a:cxnLst/>
            <a:rect l="l" t="t" r="r" b="b"/>
            <a:pathLst>
              <a:path w="805179" h="78104">
                <a:moveTo>
                  <a:pt x="726947" y="0"/>
                </a:moveTo>
                <a:lnTo>
                  <a:pt x="726947" y="77724"/>
                </a:lnTo>
                <a:lnTo>
                  <a:pt x="778763" y="51816"/>
                </a:lnTo>
                <a:lnTo>
                  <a:pt x="739901" y="51816"/>
                </a:lnTo>
                <a:lnTo>
                  <a:pt x="739901" y="25908"/>
                </a:lnTo>
                <a:lnTo>
                  <a:pt x="778763" y="25908"/>
                </a:lnTo>
                <a:lnTo>
                  <a:pt x="726947" y="0"/>
                </a:lnTo>
                <a:close/>
              </a:path>
              <a:path w="805179" h="78104">
                <a:moveTo>
                  <a:pt x="72694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726947" y="51816"/>
                </a:lnTo>
                <a:lnTo>
                  <a:pt x="726947" y="25908"/>
                </a:lnTo>
                <a:close/>
              </a:path>
              <a:path w="805179" h="78104">
                <a:moveTo>
                  <a:pt x="778763" y="25908"/>
                </a:moveTo>
                <a:lnTo>
                  <a:pt x="739901" y="25908"/>
                </a:lnTo>
                <a:lnTo>
                  <a:pt x="739901" y="51816"/>
                </a:lnTo>
                <a:lnTo>
                  <a:pt x="778763" y="51816"/>
                </a:lnTo>
                <a:lnTo>
                  <a:pt x="804671" y="38862"/>
                </a:lnTo>
                <a:lnTo>
                  <a:pt x="77876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559427" y="4249674"/>
            <a:ext cx="448151" cy="438150"/>
          </a:xfrm>
          <a:custGeom>
            <a:avLst/>
            <a:gdLst/>
            <a:ahLst/>
            <a:cxnLst/>
            <a:rect l="l" t="t" r="r" b="b"/>
            <a:pathLst>
              <a:path w="597535" h="584200">
                <a:moveTo>
                  <a:pt x="0" y="583692"/>
                </a:moveTo>
                <a:lnTo>
                  <a:pt x="597408" y="583692"/>
                </a:lnTo>
                <a:lnTo>
                  <a:pt x="597408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991517" y="3492437"/>
            <a:ext cx="1614011" cy="948690"/>
          </a:xfrm>
          <a:custGeom>
            <a:avLst/>
            <a:gdLst/>
            <a:ahLst/>
            <a:cxnLst/>
            <a:rect l="l" t="t" r="r" b="b"/>
            <a:pathLst>
              <a:path w="2152015" h="1264920">
                <a:moveTo>
                  <a:pt x="2078359" y="27989"/>
                </a:moveTo>
                <a:lnTo>
                  <a:pt x="0" y="1242136"/>
                </a:lnTo>
                <a:lnTo>
                  <a:pt x="12954" y="1264500"/>
                </a:lnTo>
                <a:lnTo>
                  <a:pt x="2091421" y="50351"/>
                </a:lnTo>
                <a:lnTo>
                  <a:pt x="2078359" y="27989"/>
                </a:lnTo>
                <a:close/>
              </a:path>
              <a:path w="2152015" h="1264920">
                <a:moveTo>
                  <a:pt x="2138005" y="21463"/>
                </a:moveTo>
                <a:lnTo>
                  <a:pt x="2089531" y="21463"/>
                </a:lnTo>
                <a:lnTo>
                  <a:pt x="2102612" y="43815"/>
                </a:lnTo>
                <a:lnTo>
                  <a:pt x="2091421" y="50351"/>
                </a:lnTo>
                <a:lnTo>
                  <a:pt x="2104516" y="72771"/>
                </a:lnTo>
                <a:lnTo>
                  <a:pt x="2138005" y="21463"/>
                </a:lnTo>
                <a:close/>
              </a:path>
              <a:path w="2152015" h="1264920">
                <a:moveTo>
                  <a:pt x="2089531" y="21463"/>
                </a:moveTo>
                <a:lnTo>
                  <a:pt x="2078359" y="27989"/>
                </a:lnTo>
                <a:lnTo>
                  <a:pt x="2091421" y="50351"/>
                </a:lnTo>
                <a:lnTo>
                  <a:pt x="2102612" y="43815"/>
                </a:lnTo>
                <a:lnTo>
                  <a:pt x="2089531" y="21463"/>
                </a:lnTo>
                <a:close/>
              </a:path>
              <a:path w="2152015" h="1264920">
                <a:moveTo>
                  <a:pt x="2152015" y="0"/>
                </a:moveTo>
                <a:lnTo>
                  <a:pt x="2065274" y="5588"/>
                </a:lnTo>
                <a:lnTo>
                  <a:pt x="2078359" y="27989"/>
                </a:lnTo>
                <a:lnTo>
                  <a:pt x="2089531" y="21463"/>
                </a:lnTo>
                <a:lnTo>
                  <a:pt x="2138005" y="21463"/>
                </a:lnTo>
                <a:lnTo>
                  <a:pt x="2152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471541" y="3110102"/>
            <a:ext cx="705231" cy="706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471542" y="3110102"/>
            <a:ext cx="705326" cy="706755"/>
          </a:xfrm>
          <a:custGeom>
            <a:avLst/>
            <a:gdLst/>
            <a:ahLst/>
            <a:cxnLst/>
            <a:rect l="l" t="t" r="r" b="b"/>
            <a:pathLst>
              <a:path w="940434" h="942339">
                <a:moveTo>
                  <a:pt x="0" y="470916"/>
                </a:moveTo>
                <a:lnTo>
                  <a:pt x="2426" y="422764"/>
                </a:lnTo>
                <a:lnTo>
                  <a:pt x="9549" y="376005"/>
                </a:lnTo>
                <a:lnTo>
                  <a:pt x="21132" y="330873"/>
                </a:lnTo>
                <a:lnTo>
                  <a:pt x="36939" y="287607"/>
                </a:lnTo>
                <a:lnTo>
                  <a:pt x="56733" y="246442"/>
                </a:lnTo>
                <a:lnTo>
                  <a:pt x="80280" y="207615"/>
                </a:lnTo>
                <a:lnTo>
                  <a:pt x="107342" y="171362"/>
                </a:lnTo>
                <a:lnTo>
                  <a:pt x="137683" y="137922"/>
                </a:lnTo>
                <a:lnTo>
                  <a:pt x="171069" y="107529"/>
                </a:lnTo>
                <a:lnTo>
                  <a:pt x="207261" y="80420"/>
                </a:lnTo>
                <a:lnTo>
                  <a:pt x="246025" y="56833"/>
                </a:lnTo>
                <a:lnTo>
                  <a:pt x="287125" y="37004"/>
                </a:lnTo>
                <a:lnTo>
                  <a:pt x="330323" y="21170"/>
                </a:lnTo>
                <a:lnTo>
                  <a:pt x="375385" y="9566"/>
                </a:lnTo>
                <a:lnTo>
                  <a:pt x="422074" y="2431"/>
                </a:lnTo>
                <a:lnTo>
                  <a:pt x="470153" y="0"/>
                </a:lnTo>
                <a:lnTo>
                  <a:pt x="518233" y="2431"/>
                </a:lnTo>
                <a:lnTo>
                  <a:pt x="564922" y="9566"/>
                </a:lnTo>
                <a:lnTo>
                  <a:pt x="609984" y="21170"/>
                </a:lnTo>
                <a:lnTo>
                  <a:pt x="653182" y="37004"/>
                </a:lnTo>
                <a:lnTo>
                  <a:pt x="694282" y="56833"/>
                </a:lnTo>
                <a:lnTo>
                  <a:pt x="733046" y="80420"/>
                </a:lnTo>
                <a:lnTo>
                  <a:pt x="769238" y="107529"/>
                </a:lnTo>
                <a:lnTo>
                  <a:pt x="802624" y="137921"/>
                </a:lnTo>
                <a:lnTo>
                  <a:pt x="832965" y="171362"/>
                </a:lnTo>
                <a:lnTo>
                  <a:pt x="860027" y="207615"/>
                </a:lnTo>
                <a:lnTo>
                  <a:pt x="883574" y="246442"/>
                </a:lnTo>
                <a:lnTo>
                  <a:pt x="903368" y="287607"/>
                </a:lnTo>
                <a:lnTo>
                  <a:pt x="919175" y="330873"/>
                </a:lnTo>
                <a:lnTo>
                  <a:pt x="930758" y="376005"/>
                </a:lnTo>
                <a:lnTo>
                  <a:pt x="937881" y="422764"/>
                </a:lnTo>
                <a:lnTo>
                  <a:pt x="940308" y="470916"/>
                </a:lnTo>
                <a:lnTo>
                  <a:pt x="937881" y="519067"/>
                </a:lnTo>
                <a:lnTo>
                  <a:pt x="930758" y="565826"/>
                </a:lnTo>
                <a:lnTo>
                  <a:pt x="919175" y="610958"/>
                </a:lnTo>
                <a:lnTo>
                  <a:pt x="903368" y="654224"/>
                </a:lnTo>
                <a:lnTo>
                  <a:pt x="883574" y="695389"/>
                </a:lnTo>
                <a:lnTo>
                  <a:pt x="860027" y="734216"/>
                </a:lnTo>
                <a:lnTo>
                  <a:pt x="832965" y="770469"/>
                </a:lnTo>
                <a:lnTo>
                  <a:pt x="802624" y="803910"/>
                </a:lnTo>
                <a:lnTo>
                  <a:pt x="769238" y="834302"/>
                </a:lnTo>
                <a:lnTo>
                  <a:pt x="733046" y="861411"/>
                </a:lnTo>
                <a:lnTo>
                  <a:pt x="694282" y="884998"/>
                </a:lnTo>
                <a:lnTo>
                  <a:pt x="653182" y="904827"/>
                </a:lnTo>
                <a:lnTo>
                  <a:pt x="609984" y="920661"/>
                </a:lnTo>
                <a:lnTo>
                  <a:pt x="564922" y="932265"/>
                </a:lnTo>
                <a:lnTo>
                  <a:pt x="518233" y="939400"/>
                </a:lnTo>
                <a:lnTo>
                  <a:pt x="470153" y="941832"/>
                </a:lnTo>
                <a:lnTo>
                  <a:pt x="422074" y="939400"/>
                </a:lnTo>
                <a:lnTo>
                  <a:pt x="375385" y="932265"/>
                </a:lnTo>
                <a:lnTo>
                  <a:pt x="330323" y="920661"/>
                </a:lnTo>
                <a:lnTo>
                  <a:pt x="287125" y="904827"/>
                </a:lnTo>
                <a:lnTo>
                  <a:pt x="246025" y="884998"/>
                </a:lnTo>
                <a:lnTo>
                  <a:pt x="207261" y="861411"/>
                </a:lnTo>
                <a:lnTo>
                  <a:pt x="171069" y="834302"/>
                </a:lnTo>
                <a:lnTo>
                  <a:pt x="137683" y="803910"/>
                </a:lnTo>
                <a:lnTo>
                  <a:pt x="107342" y="770469"/>
                </a:lnTo>
                <a:lnTo>
                  <a:pt x="80280" y="734216"/>
                </a:lnTo>
                <a:lnTo>
                  <a:pt x="56733" y="695389"/>
                </a:lnTo>
                <a:lnTo>
                  <a:pt x="36939" y="654224"/>
                </a:lnTo>
                <a:lnTo>
                  <a:pt x="21132" y="610958"/>
                </a:lnTo>
                <a:lnTo>
                  <a:pt x="9549" y="565826"/>
                </a:lnTo>
                <a:lnTo>
                  <a:pt x="2426" y="519067"/>
                </a:lnTo>
                <a:lnTo>
                  <a:pt x="0" y="47091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861751" y="3440430"/>
            <a:ext cx="603885" cy="58579"/>
          </a:xfrm>
          <a:custGeom>
            <a:avLst/>
            <a:gdLst/>
            <a:ahLst/>
            <a:cxnLst/>
            <a:rect l="l" t="t" r="r" b="b"/>
            <a:pathLst>
              <a:path w="805179" h="78104">
                <a:moveTo>
                  <a:pt x="726948" y="0"/>
                </a:moveTo>
                <a:lnTo>
                  <a:pt x="726948" y="77724"/>
                </a:lnTo>
                <a:lnTo>
                  <a:pt x="778763" y="51816"/>
                </a:lnTo>
                <a:lnTo>
                  <a:pt x="739901" y="51816"/>
                </a:lnTo>
                <a:lnTo>
                  <a:pt x="739901" y="25908"/>
                </a:lnTo>
                <a:lnTo>
                  <a:pt x="778763" y="25908"/>
                </a:lnTo>
                <a:lnTo>
                  <a:pt x="726948" y="0"/>
                </a:lnTo>
                <a:close/>
              </a:path>
              <a:path w="805179" h="78104">
                <a:moveTo>
                  <a:pt x="726948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726948" y="51816"/>
                </a:lnTo>
                <a:lnTo>
                  <a:pt x="726948" y="25908"/>
                </a:lnTo>
                <a:close/>
              </a:path>
              <a:path w="805179" h="78104">
                <a:moveTo>
                  <a:pt x="778763" y="25908"/>
                </a:moveTo>
                <a:lnTo>
                  <a:pt x="739901" y="25908"/>
                </a:lnTo>
                <a:lnTo>
                  <a:pt x="739901" y="51816"/>
                </a:lnTo>
                <a:lnTo>
                  <a:pt x="778763" y="51816"/>
                </a:lnTo>
                <a:lnTo>
                  <a:pt x="804671" y="38862"/>
                </a:lnTo>
                <a:lnTo>
                  <a:pt x="77876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002089" y="3462052"/>
            <a:ext cx="1603534" cy="58579"/>
          </a:xfrm>
          <a:custGeom>
            <a:avLst/>
            <a:gdLst/>
            <a:ahLst/>
            <a:cxnLst/>
            <a:rect l="l" t="t" r="r" b="b"/>
            <a:pathLst>
              <a:path w="2138045" h="78104">
                <a:moveTo>
                  <a:pt x="2060151" y="51759"/>
                </a:moveTo>
                <a:lnTo>
                  <a:pt x="2060066" y="77723"/>
                </a:lnTo>
                <a:lnTo>
                  <a:pt x="2112309" y="51815"/>
                </a:lnTo>
                <a:lnTo>
                  <a:pt x="2073148" y="51815"/>
                </a:lnTo>
                <a:lnTo>
                  <a:pt x="2060151" y="51759"/>
                </a:lnTo>
                <a:close/>
              </a:path>
              <a:path w="2138045" h="78104">
                <a:moveTo>
                  <a:pt x="2060236" y="25851"/>
                </a:moveTo>
                <a:lnTo>
                  <a:pt x="2060151" y="51759"/>
                </a:lnTo>
                <a:lnTo>
                  <a:pt x="2073148" y="51815"/>
                </a:lnTo>
                <a:lnTo>
                  <a:pt x="2073275" y="25907"/>
                </a:lnTo>
                <a:lnTo>
                  <a:pt x="2060236" y="25851"/>
                </a:lnTo>
                <a:close/>
              </a:path>
              <a:path w="2138045" h="78104">
                <a:moveTo>
                  <a:pt x="2060321" y="0"/>
                </a:moveTo>
                <a:lnTo>
                  <a:pt x="2060236" y="25851"/>
                </a:lnTo>
                <a:lnTo>
                  <a:pt x="2073275" y="25907"/>
                </a:lnTo>
                <a:lnTo>
                  <a:pt x="2073148" y="51815"/>
                </a:lnTo>
                <a:lnTo>
                  <a:pt x="2112309" y="51815"/>
                </a:lnTo>
                <a:lnTo>
                  <a:pt x="2137917" y="39115"/>
                </a:lnTo>
                <a:lnTo>
                  <a:pt x="2060321" y="0"/>
                </a:lnTo>
                <a:close/>
              </a:path>
              <a:path w="2138045" h="78104">
                <a:moveTo>
                  <a:pt x="0" y="16890"/>
                </a:moveTo>
                <a:lnTo>
                  <a:pt x="0" y="42798"/>
                </a:lnTo>
                <a:lnTo>
                  <a:pt x="2060151" y="51759"/>
                </a:lnTo>
                <a:lnTo>
                  <a:pt x="2060236" y="25851"/>
                </a:lnTo>
                <a:lnTo>
                  <a:pt x="0" y="16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997040" y="2519458"/>
            <a:ext cx="1608773" cy="972503"/>
          </a:xfrm>
          <a:custGeom>
            <a:avLst/>
            <a:gdLst/>
            <a:ahLst/>
            <a:cxnLst/>
            <a:rect l="l" t="t" r="r" b="b"/>
            <a:pathLst>
              <a:path w="2145029" h="1296670">
                <a:moveTo>
                  <a:pt x="2071383" y="1267606"/>
                </a:moveTo>
                <a:lnTo>
                  <a:pt x="2058034" y="1289812"/>
                </a:lnTo>
                <a:lnTo>
                  <a:pt x="2144648" y="1296543"/>
                </a:lnTo>
                <a:lnTo>
                  <a:pt x="2130512" y="1274318"/>
                </a:lnTo>
                <a:lnTo>
                  <a:pt x="2082545" y="1274318"/>
                </a:lnTo>
                <a:lnTo>
                  <a:pt x="2071383" y="1267606"/>
                </a:lnTo>
                <a:close/>
              </a:path>
              <a:path w="2145029" h="1296670">
                <a:moveTo>
                  <a:pt x="2084737" y="1245392"/>
                </a:moveTo>
                <a:lnTo>
                  <a:pt x="2071383" y="1267606"/>
                </a:lnTo>
                <a:lnTo>
                  <a:pt x="2082545" y="1274318"/>
                </a:lnTo>
                <a:lnTo>
                  <a:pt x="2095881" y="1252093"/>
                </a:lnTo>
                <a:lnTo>
                  <a:pt x="2084737" y="1245392"/>
                </a:lnTo>
                <a:close/>
              </a:path>
              <a:path w="2145029" h="1296670">
                <a:moveTo>
                  <a:pt x="2098040" y="1223264"/>
                </a:moveTo>
                <a:lnTo>
                  <a:pt x="2084737" y="1245392"/>
                </a:lnTo>
                <a:lnTo>
                  <a:pt x="2095881" y="1252093"/>
                </a:lnTo>
                <a:lnTo>
                  <a:pt x="2082545" y="1274318"/>
                </a:lnTo>
                <a:lnTo>
                  <a:pt x="2130512" y="1274318"/>
                </a:lnTo>
                <a:lnTo>
                  <a:pt x="2098040" y="1223264"/>
                </a:lnTo>
                <a:close/>
              </a:path>
              <a:path w="2145029" h="1296670">
                <a:moveTo>
                  <a:pt x="13462" y="0"/>
                </a:moveTo>
                <a:lnTo>
                  <a:pt x="0" y="22098"/>
                </a:lnTo>
                <a:lnTo>
                  <a:pt x="2071383" y="1267606"/>
                </a:lnTo>
                <a:lnTo>
                  <a:pt x="2084737" y="1245392"/>
                </a:lnTo>
                <a:lnTo>
                  <a:pt x="13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605147" y="3296411"/>
            <a:ext cx="389763" cy="389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605147" y="3296412"/>
            <a:ext cx="390049" cy="390049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0" y="519684"/>
                </a:moveTo>
                <a:lnTo>
                  <a:pt x="519684" y="519684"/>
                </a:lnTo>
                <a:lnTo>
                  <a:pt x="519684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4713032" y="3236660"/>
            <a:ext cx="191928" cy="39193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475" spc="-4" dirty="0">
                <a:latin typeface="Symbol"/>
                <a:cs typeface="Symbol"/>
              </a:rPr>
              <a:t></a:t>
            </a:r>
            <a:endParaRPr sz="2475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5167" y="3694747"/>
            <a:ext cx="58579" cy="566261"/>
          </a:xfrm>
          <a:custGeom>
            <a:avLst/>
            <a:gdLst/>
            <a:ahLst/>
            <a:cxnLst/>
            <a:rect l="l" t="t" r="r" b="b"/>
            <a:pathLst>
              <a:path w="78104" h="755014">
                <a:moveTo>
                  <a:pt x="51816" y="64770"/>
                </a:moveTo>
                <a:lnTo>
                  <a:pt x="25908" y="64770"/>
                </a:lnTo>
                <a:lnTo>
                  <a:pt x="25908" y="754773"/>
                </a:lnTo>
                <a:lnTo>
                  <a:pt x="51816" y="754773"/>
                </a:lnTo>
                <a:lnTo>
                  <a:pt x="51816" y="64770"/>
                </a:lnTo>
                <a:close/>
              </a:path>
              <a:path w="78104" h="755014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755014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5088446" y="3156818"/>
            <a:ext cx="1213485" cy="1509709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17170" algn="ctr">
              <a:spcBef>
                <a:spcPts val="83"/>
              </a:spcBef>
            </a:pPr>
            <a:r>
              <a:rPr sz="2325" i="1" spc="-176" dirty="0">
                <a:latin typeface="Symbol"/>
                <a:cs typeface="Symbol"/>
              </a:rPr>
              <a:t></a:t>
            </a:r>
            <a:r>
              <a:rPr sz="2925" spc="-176" dirty="0">
                <a:latin typeface="Symbol"/>
                <a:cs typeface="Symbol"/>
              </a:rPr>
              <a:t></a:t>
            </a:r>
            <a:r>
              <a:rPr sz="2213" i="1" spc="-176" dirty="0">
                <a:latin typeface="Times New Roman"/>
                <a:cs typeface="Times New Roman"/>
              </a:rPr>
              <a:t>z</a:t>
            </a:r>
            <a:r>
              <a:rPr sz="2925" spc="-176" dirty="0">
                <a:latin typeface="Symbol"/>
                <a:cs typeface="Symbol"/>
              </a:rPr>
              <a:t></a:t>
            </a:r>
            <a:endParaRPr sz="2925">
              <a:latin typeface="Symbol"/>
              <a:cs typeface="Symbol"/>
            </a:endParaRPr>
          </a:p>
          <a:p>
            <a:pPr marL="258604" algn="ctr">
              <a:spcBef>
                <a:spcPts val="1429"/>
              </a:spcBef>
            </a:pPr>
            <a:r>
              <a:rPr spc="-53" dirty="0">
                <a:solidFill>
                  <a:srgbClr val="0000FF"/>
                </a:solidFill>
                <a:latin typeface="Arial"/>
                <a:cs typeface="Arial"/>
              </a:rPr>
              <a:t>Acti</a:t>
            </a:r>
            <a:r>
              <a:rPr spc="-9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pc="-15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15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spc="26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pc="-56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  <a:p>
            <a:pPr marL="259080" algn="ctr"/>
            <a:r>
              <a:rPr spc="-30" dirty="0">
                <a:solidFill>
                  <a:srgbClr val="0000FF"/>
                </a:solidFill>
                <a:latin typeface="Arial"/>
                <a:cs typeface="Arial"/>
              </a:rPr>
              <a:t>function</a:t>
            </a:r>
            <a:endParaRPr>
              <a:latin typeface="Arial"/>
              <a:cs typeface="Arial"/>
            </a:endParaRPr>
          </a:p>
          <a:p>
            <a:pPr marL="9525">
              <a:spcBef>
                <a:spcPts val="270"/>
              </a:spcBef>
            </a:pPr>
            <a:r>
              <a:rPr spc="-101" dirty="0">
                <a:solidFill>
                  <a:srgbClr val="0000FF"/>
                </a:solidFill>
                <a:latin typeface="Arial"/>
                <a:cs typeface="Arial"/>
              </a:rPr>
              <a:t>bias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8502" y="4368166"/>
            <a:ext cx="73866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4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pc="-71" dirty="0">
                <a:solidFill>
                  <a:srgbClr val="0000FF"/>
                </a:solidFill>
                <a:latin typeface="Arial"/>
                <a:cs typeface="Arial"/>
              </a:rPr>
              <a:t>eig</a:t>
            </a:r>
            <a:r>
              <a:rPr spc="-109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pc="-49" dirty="0">
                <a:solidFill>
                  <a:srgbClr val="0000FF"/>
                </a:solidFill>
                <a:latin typeface="Arial"/>
                <a:cs typeface="Arial"/>
              </a:rPr>
              <a:t>ts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8472" y="1198149"/>
            <a:ext cx="95916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i="1" u="sng" spc="-17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Neuron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08425" y="2529459"/>
            <a:ext cx="410337" cy="4034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408425" y="2529458"/>
            <a:ext cx="410528" cy="403860"/>
          </a:xfrm>
          <a:custGeom>
            <a:avLst/>
            <a:gdLst/>
            <a:ahLst/>
            <a:cxnLst/>
            <a:rect l="l" t="t" r="r" b="b"/>
            <a:pathLst>
              <a:path w="547370" h="538479">
                <a:moveTo>
                  <a:pt x="0" y="537971"/>
                </a:moveTo>
                <a:lnTo>
                  <a:pt x="547116" y="537971"/>
                </a:lnTo>
                <a:lnTo>
                  <a:pt x="547116" y="0"/>
                </a:lnTo>
                <a:lnTo>
                  <a:pt x="0" y="0"/>
                </a:lnTo>
                <a:lnTo>
                  <a:pt x="0" y="53797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3546158" y="2572284"/>
            <a:ext cx="1352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08425" y="3204973"/>
            <a:ext cx="410337" cy="4034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408425" y="3204972"/>
            <a:ext cx="410528" cy="403860"/>
          </a:xfrm>
          <a:custGeom>
            <a:avLst/>
            <a:gdLst/>
            <a:ahLst/>
            <a:cxnLst/>
            <a:rect l="l" t="t" r="r" b="b"/>
            <a:pathLst>
              <a:path w="547370" h="538479">
                <a:moveTo>
                  <a:pt x="0" y="537971"/>
                </a:moveTo>
                <a:lnTo>
                  <a:pt x="547116" y="537971"/>
                </a:lnTo>
                <a:lnTo>
                  <a:pt x="547116" y="0"/>
                </a:lnTo>
                <a:lnTo>
                  <a:pt x="0" y="0"/>
                </a:lnTo>
                <a:lnTo>
                  <a:pt x="0" y="53797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3505867" y="3253702"/>
            <a:ext cx="20478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53" dirty="0">
                <a:latin typeface="Arial"/>
                <a:cs typeface="Arial"/>
              </a:rPr>
              <a:t>-</a:t>
            </a:r>
            <a:r>
              <a:rPr spc="-9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14142" y="3848481"/>
            <a:ext cx="409193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3414141" y="3848481"/>
            <a:ext cx="409575" cy="343364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65723" rIns="0" bIns="0" rtlCol="0">
            <a:spAutoFit/>
          </a:bodyPr>
          <a:lstStyle/>
          <a:p>
            <a:pPr marL="100489">
              <a:spcBef>
                <a:spcPts val="518"/>
              </a:spcBef>
            </a:pPr>
            <a:r>
              <a:rPr spc="-71" dirty="0">
                <a:latin typeface="Arial"/>
                <a:cs typeface="Arial"/>
              </a:rPr>
              <a:t>-1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9427" y="4249674"/>
            <a:ext cx="448151" cy="370294"/>
          </a:xfrm>
          <a:prstGeom prst="rect">
            <a:avLst/>
          </a:prstGeom>
          <a:ln w="6096">
            <a:solidFill>
              <a:srgbClr val="00AF50"/>
            </a:solidFill>
          </a:ln>
        </p:spPr>
        <p:txBody>
          <a:bodyPr vert="horz" wrap="square" lIns="0" tIns="92393" rIns="0" bIns="0" rtlCol="0">
            <a:spAutoFit/>
          </a:bodyPr>
          <a:lstStyle/>
          <a:p>
            <a:pPr marL="21431" algn="ctr">
              <a:spcBef>
                <a:spcPts val="728"/>
              </a:spcBef>
            </a:pP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2319" y="2304288"/>
            <a:ext cx="409194" cy="4034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 txBox="1"/>
          <p:nvPr/>
        </p:nvSpPr>
        <p:spPr>
          <a:xfrm>
            <a:off x="2552319" y="2304287"/>
            <a:ext cx="409575" cy="329417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51911" rIns="0" bIns="0" rtlCol="0">
            <a:spAutoFit/>
          </a:bodyPr>
          <a:lstStyle/>
          <a:p>
            <a:pPr algn="ctr">
              <a:spcBef>
                <a:spcPts val="409"/>
              </a:spcBef>
            </a:pPr>
            <a:r>
              <a:rPr spc="-9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34030" y="3242691"/>
            <a:ext cx="409194" cy="403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2534030" y="3242692"/>
            <a:ext cx="409575" cy="3361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58579" rIns="0" bIns="0" rtlCol="0">
            <a:spAutoFit/>
          </a:bodyPr>
          <a:lstStyle/>
          <a:p>
            <a:pPr marL="105728">
              <a:spcBef>
                <a:spcPts val="461"/>
              </a:spcBef>
            </a:pPr>
            <a:r>
              <a:rPr spc="-71" dirty="0">
                <a:latin typeface="Arial"/>
                <a:cs typeface="Arial"/>
              </a:rPr>
              <a:t>-1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53462" y="4213098"/>
            <a:ext cx="410337" cy="403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2553462" y="4213098"/>
            <a:ext cx="410528" cy="34336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65723" rIns="0" bIns="0" rtlCol="0">
            <a:spAutoFit/>
          </a:bodyPr>
          <a:lstStyle/>
          <a:p>
            <a:pPr marL="136208">
              <a:spcBef>
                <a:spcPts val="518"/>
              </a:spcBef>
            </a:pP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62740" y="3119342"/>
            <a:ext cx="1352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9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01046" y="1031557"/>
            <a:ext cx="3973354" cy="2195513"/>
          </a:xfrm>
          <a:custGeom>
            <a:avLst/>
            <a:gdLst/>
            <a:ahLst/>
            <a:cxnLst/>
            <a:rect l="l" t="t" r="r" b="b"/>
            <a:pathLst>
              <a:path w="5297805" h="2927350">
                <a:moveTo>
                  <a:pt x="4414520" y="2078736"/>
                </a:moveTo>
                <a:lnTo>
                  <a:pt x="3090164" y="2078736"/>
                </a:lnTo>
                <a:lnTo>
                  <a:pt x="2728595" y="2927350"/>
                </a:lnTo>
                <a:lnTo>
                  <a:pt x="4414520" y="2078736"/>
                </a:lnTo>
                <a:close/>
              </a:path>
              <a:path w="5297805" h="2927350">
                <a:moveTo>
                  <a:pt x="4950968" y="0"/>
                </a:moveTo>
                <a:lnTo>
                  <a:pt x="346455" y="0"/>
                </a:lnTo>
                <a:lnTo>
                  <a:pt x="299434" y="3161"/>
                </a:lnTo>
                <a:lnTo>
                  <a:pt x="254338" y="12372"/>
                </a:lnTo>
                <a:lnTo>
                  <a:pt x="211580" y="27219"/>
                </a:lnTo>
                <a:lnTo>
                  <a:pt x="171572" y="47291"/>
                </a:lnTo>
                <a:lnTo>
                  <a:pt x="134727" y="72174"/>
                </a:lnTo>
                <a:lnTo>
                  <a:pt x="101457" y="101457"/>
                </a:lnTo>
                <a:lnTo>
                  <a:pt x="72174" y="134727"/>
                </a:lnTo>
                <a:lnTo>
                  <a:pt x="47291" y="171572"/>
                </a:lnTo>
                <a:lnTo>
                  <a:pt x="27219" y="211580"/>
                </a:lnTo>
                <a:lnTo>
                  <a:pt x="12372" y="254338"/>
                </a:lnTo>
                <a:lnTo>
                  <a:pt x="3161" y="299434"/>
                </a:lnTo>
                <a:lnTo>
                  <a:pt x="0" y="346455"/>
                </a:lnTo>
                <a:lnTo>
                  <a:pt x="0" y="1732279"/>
                </a:lnTo>
                <a:lnTo>
                  <a:pt x="3161" y="1779301"/>
                </a:lnTo>
                <a:lnTo>
                  <a:pt x="12372" y="1824397"/>
                </a:lnTo>
                <a:lnTo>
                  <a:pt x="27219" y="1867155"/>
                </a:lnTo>
                <a:lnTo>
                  <a:pt x="47291" y="1907163"/>
                </a:lnTo>
                <a:lnTo>
                  <a:pt x="72174" y="1944008"/>
                </a:lnTo>
                <a:lnTo>
                  <a:pt x="101457" y="1977278"/>
                </a:lnTo>
                <a:lnTo>
                  <a:pt x="134727" y="2006561"/>
                </a:lnTo>
                <a:lnTo>
                  <a:pt x="171572" y="2031444"/>
                </a:lnTo>
                <a:lnTo>
                  <a:pt x="211580" y="2051516"/>
                </a:lnTo>
                <a:lnTo>
                  <a:pt x="254338" y="2066363"/>
                </a:lnTo>
                <a:lnTo>
                  <a:pt x="299434" y="2075574"/>
                </a:lnTo>
                <a:lnTo>
                  <a:pt x="346455" y="2078736"/>
                </a:lnTo>
                <a:lnTo>
                  <a:pt x="4950968" y="2078736"/>
                </a:lnTo>
                <a:lnTo>
                  <a:pt x="4997989" y="2075574"/>
                </a:lnTo>
                <a:lnTo>
                  <a:pt x="5043085" y="2066363"/>
                </a:lnTo>
                <a:lnTo>
                  <a:pt x="5085843" y="2051516"/>
                </a:lnTo>
                <a:lnTo>
                  <a:pt x="5125851" y="2031444"/>
                </a:lnTo>
                <a:lnTo>
                  <a:pt x="5162696" y="2006561"/>
                </a:lnTo>
                <a:lnTo>
                  <a:pt x="5195966" y="1977278"/>
                </a:lnTo>
                <a:lnTo>
                  <a:pt x="5225249" y="1944008"/>
                </a:lnTo>
                <a:lnTo>
                  <a:pt x="5250132" y="1907163"/>
                </a:lnTo>
                <a:lnTo>
                  <a:pt x="5270204" y="1867155"/>
                </a:lnTo>
                <a:lnTo>
                  <a:pt x="5285051" y="1824397"/>
                </a:lnTo>
                <a:lnTo>
                  <a:pt x="5294262" y="1779301"/>
                </a:lnTo>
                <a:lnTo>
                  <a:pt x="5297423" y="1732279"/>
                </a:lnTo>
                <a:lnTo>
                  <a:pt x="5297423" y="346455"/>
                </a:lnTo>
                <a:lnTo>
                  <a:pt x="5294262" y="299434"/>
                </a:lnTo>
                <a:lnTo>
                  <a:pt x="5285051" y="254338"/>
                </a:lnTo>
                <a:lnTo>
                  <a:pt x="5270204" y="211580"/>
                </a:lnTo>
                <a:lnTo>
                  <a:pt x="5250132" y="171572"/>
                </a:lnTo>
                <a:lnTo>
                  <a:pt x="5225249" y="134727"/>
                </a:lnTo>
                <a:lnTo>
                  <a:pt x="5195966" y="101457"/>
                </a:lnTo>
                <a:lnTo>
                  <a:pt x="5162696" y="72174"/>
                </a:lnTo>
                <a:lnTo>
                  <a:pt x="5125851" y="47291"/>
                </a:lnTo>
                <a:lnTo>
                  <a:pt x="5085843" y="27219"/>
                </a:lnTo>
                <a:lnTo>
                  <a:pt x="5043085" y="12372"/>
                </a:lnTo>
                <a:lnTo>
                  <a:pt x="4997989" y="3161"/>
                </a:lnTo>
                <a:lnTo>
                  <a:pt x="4950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801046" y="1031557"/>
            <a:ext cx="3973354" cy="2195513"/>
          </a:xfrm>
          <a:custGeom>
            <a:avLst/>
            <a:gdLst/>
            <a:ahLst/>
            <a:cxnLst/>
            <a:rect l="l" t="t" r="r" b="b"/>
            <a:pathLst>
              <a:path w="5297805" h="2927350">
                <a:moveTo>
                  <a:pt x="0" y="346455"/>
                </a:moveTo>
                <a:lnTo>
                  <a:pt x="3161" y="299434"/>
                </a:lnTo>
                <a:lnTo>
                  <a:pt x="12372" y="254338"/>
                </a:lnTo>
                <a:lnTo>
                  <a:pt x="27219" y="211580"/>
                </a:lnTo>
                <a:lnTo>
                  <a:pt x="47291" y="171572"/>
                </a:lnTo>
                <a:lnTo>
                  <a:pt x="72174" y="134727"/>
                </a:lnTo>
                <a:lnTo>
                  <a:pt x="101457" y="101457"/>
                </a:lnTo>
                <a:lnTo>
                  <a:pt x="134727" y="72174"/>
                </a:lnTo>
                <a:lnTo>
                  <a:pt x="171572" y="47291"/>
                </a:lnTo>
                <a:lnTo>
                  <a:pt x="211580" y="27219"/>
                </a:lnTo>
                <a:lnTo>
                  <a:pt x="254338" y="12372"/>
                </a:lnTo>
                <a:lnTo>
                  <a:pt x="299434" y="3161"/>
                </a:lnTo>
                <a:lnTo>
                  <a:pt x="346455" y="0"/>
                </a:lnTo>
                <a:lnTo>
                  <a:pt x="3090164" y="0"/>
                </a:lnTo>
                <a:lnTo>
                  <a:pt x="4414520" y="0"/>
                </a:lnTo>
                <a:lnTo>
                  <a:pt x="4950968" y="0"/>
                </a:lnTo>
                <a:lnTo>
                  <a:pt x="4997989" y="3161"/>
                </a:lnTo>
                <a:lnTo>
                  <a:pt x="5043085" y="12372"/>
                </a:lnTo>
                <a:lnTo>
                  <a:pt x="5085843" y="27219"/>
                </a:lnTo>
                <a:lnTo>
                  <a:pt x="5125851" y="47291"/>
                </a:lnTo>
                <a:lnTo>
                  <a:pt x="5162696" y="72174"/>
                </a:lnTo>
                <a:lnTo>
                  <a:pt x="5195966" y="101457"/>
                </a:lnTo>
                <a:lnTo>
                  <a:pt x="5225249" y="134727"/>
                </a:lnTo>
                <a:lnTo>
                  <a:pt x="5250132" y="171572"/>
                </a:lnTo>
                <a:lnTo>
                  <a:pt x="5270204" y="211580"/>
                </a:lnTo>
                <a:lnTo>
                  <a:pt x="5285051" y="254338"/>
                </a:lnTo>
                <a:lnTo>
                  <a:pt x="5294262" y="299434"/>
                </a:lnTo>
                <a:lnTo>
                  <a:pt x="5297423" y="346455"/>
                </a:lnTo>
                <a:lnTo>
                  <a:pt x="5297423" y="1212595"/>
                </a:lnTo>
                <a:lnTo>
                  <a:pt x="5297423" y="1732279"/>
                </a:lnTo>
                <a:lnTo>
                  <a:pt x="5294262" y="1779301"/>
                </a:lnTo>
                <a:lnTo>
                  <a:pt x="5285051" y="1824397"/>
                </a:lnTo>
                <a:lnTo>
                  <a:pt x="5270204" y="1867155"/>
                </a:lnTo>
                <a:lnTo>
                  <a:pt x="5250132" y="1907163"/>
                </a:lnTo>
                <a:lnTo>
                  <a:pt x="5225249" y="1944008"/>
                </a:lnTo>
                <a:lnTo>
                  <a:pt x="5195966" y="1977278"/>
                </a:lnTo>
                <a:lnTo>
                  <a:pt x="5162696" y="2006561"/>
                </a:lnTo>
                <a:lnTo>
                  <a:pt x="5125851" y="2031444"/>
                </a:lnTo>
                <a:lnTo>
                  <a:pt x="5085843" y="2051516"/>
                </a:lnTo>
                <a:lnTo>
                  <a:pt x="5043085" y="2066363"/>
                </a:lnTo>
                <a:lnTo>
                  <a:pt x="4997989" y="2075574"/>
                </a:lnTo>
                <a:lnTo>
                  <a:pt x="4950968" y="2078736"/>
                </a:lnTo>
                <a:lnTo>
                  <a:pt x="4414520" y="2078736"/>
                </a:lnTo>
                <a:lnTo>
                  <a:pt x="2728595" y="2927350"/>
                </a:lnTo>
                <a:lnTo>
                  <a:pt x="3090164" y="2078736"/>
                </a:lnTo>
                <a:lnTo>
                  <a:pt x="346455" y="2078736"/>
                </a:lnTo>
                <a:lnTo>
                  <a:pt x="299434" y="2075574"/>
                </a:lnTo>
                <a:lnTo>
                  <a:pt x="254338" y="2066363"/>
                </a:lnTo>
                <a:lnTo>
                  <a:pt x="211580" y="2051516"/>
                </a:lnTo>
                <a:lnTo>
                  <a:pt x="171572" y="2031444"/>
                </a:lnTo>
                <a:lnTo>
                  <a:pt x="134727" y="2006561"/>
                </a:lnTo>
                <a:lnTo>
                  <a:pt x="101457" y="1977278"/>
                </a:lnTo>
                <a:lnTo>
                  <a:pt x="72174" y="1944008"/>
                </a:lnTo>
                <a:lnTo>
                  <a:pt x="47291" y="1907163"/>
                </a:lnTo>
                <a:lnTo>
                  <a:pt x="27219" y="1867155"/>
                </a:lnTo>
                <a:lnTo>
                  <a:pt x="12372" y="1824397"/>
                </a:lnTo>
                <a:lnTo>
                  <a:pt x="3161" y="1779301"/>
                </a:lnTo>
                <a:lnTo>
                  <a:pt x="0" y="1732279"/>
                </a:lnTo>
                <a:lnTo>
                  <a:pt x="0" y="1212595"/>
                </a:lnTo>
                <a:lnTo>
                  <a:pt x="0" y="346455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5583555" y="1070992"/>
            <a:ext cx="1929384" cy="13784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 txBox="1"/>
          <p:nvPr/>
        </p:nvSpPr>
        <p:spPr>
          <a:xfrm>
            <a:off x="5857407" y="1062301"/>
            <a:ext cx="533876" cy="422777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138" i="1" spc="-165" dirty="0">
                <a:latin typeface="Symbol"/>
                <a:cs typeface="Symbol"/>
              </a:rPr>
              <a:t></a:t>
            </a:r>
            <a:r>
              <a:rPr sz="2663" spc="-165" dirty="0">
                <a:latin typeface="Symbol"/>
                <a:cs typeface="Symbol"/>
              </a:rPr>
              <a:t></a:t>
            </a:r>
            <a:r>
              <a:rPr sz="2025" i="1" spc="-165" dirty="0">
                <a:latin typeface="Times New Roman"/>
                <a:cs typeface="Times New Roman"/>
              </a:rPr>
              <a:t>z</a:t>
            </a:r>
            <a:r>
              <a:rPr sz="2663" spc="-165" dirty="0">
                <a:latin typeface="Symbol"/>
                <a:cs typeface="Symbol"/>
              </a:rPr>
              <a:t></a:t>
            </a:r>
            <a:endParaRPr sz="2663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44862" y="2047450"/>
            <a:ext cx="133350" cy="36410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288" i="1" spc="8" dirty="0">
                <a:latin typeface="Times New Roman"/>
                <a:cs typeface="Times New Roman"/>
              </a:rPr>
              <a:t>z</a:t>
            </a:r>
            <a:endParaRPr sz="2288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10337" y="1925919"/>
            <a:ext cx="718185" cy="0"/>
          </a:xfrm>
          <a:custGeom>
            <a:avLst/>
            <a:gdLst/>
            <a:ahLst/>
            <a:cxnLst/>
            <a:rect l="l" t="t" r="r" b="b"/>
            <a:pathLst>
              <a:path w="957579">
                <a:moveTo>
                  <a:pt x="0" y="0"/>
                </a:moveTo>
                <a:lnTo>
                  <a:pt x="957174" y="0"/>
                </a:lnTo>
              </a:path>
            </a:pathLst>
          </a:custGeom>
          <a:ln w="1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 txBox="1"/>
          <p:nvPr/>
        </p:nvSpPr>
        <p:spPr>
          <a:xfrm>
            <a:off x="4788978" y="1925476"/>
            <a:ext cx="698658" cy="351602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213" spc="98" dirty="0">
                <a:latin typeface="Times New Roman"/>
                <a:cs typeface="Times New Roman"/>
              </a:rPr>
              <a:t>1</a:t>
            </a:r>
            <a:r>
              <a:rPr sz="2213" spc="98" dirty="0">
                <a:latin typeface="Symbol"/>
                <a:cs typeface="Symbol"/>
              </a:rPr>
              <a:t></a:t>
            </a:r>
            <a:r>
              <a:rPr sz="2213" spc="-221" dirty="0">
                <a:latin typeface="Times New Roman"/>
                <a:cs typeface="Times New Roman"/>
              </a:rPr>
              <a:t> </a:t>
            </a:r>
            <a:r>
              <a:rPr sz="2213" i="1" spc="64" dirty="0">
                <a:latin typeface="Times New Roman"/>
                <a:cs typeface="Times New Roman"/>
              </a:rPr>
              <a:t>e</a:t>
            </a:r>
            <a:r>
              <a:rPr sz="1913" spc="95" baseline="44117" dirty="0">
                <a:latin typeface="Symbol"/>
                <a:cs typeface="Symbol"/>
              </a:rPr>
              <a:t></a:t>
            </a:r>
            <a:r>
              <a:rPr sz="1913" spc="-304" baseline="44117" dirty="0">
                <a:latin typeface="Times New Roman"/>
                <a:cs typeface="Times New Roman"/>
              </a:rPr>
              <a:t> </a:t>
            </a:r>
            <a:r>
              <a:rPr sz="1913" i="1" spc="11" baseline="44117" dirty="0">
                <a:latin typeface="Times New Roman"/>
                <a:cs typeface="Times New Roman"/>
              </a:rPr>
              <a:t>z</a:t>
            </a:r>
            <a:endParaRPr sz="1913" baseline="44117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88849" y="1526211"/>
            <a:ext cx="160972" cy="351602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213" spc="8" dirty="0">
                <a:latin typeface="Times New Roman"/>
                <a:cs typeface="Times New Roman"/>
              </a:rPr>
              <a:t>1</a:t>
            </a:r>
            <a:endParaRPr sz="2213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66880" y="1613964"/>
            <a:ext cx="782955" cy="46118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325" i="1" spc="-90" dirty="0">
                <a:latin typeface="Symbol"/>
                <a:cs typeface="Symbol"/>
              </a:rPr>
              <a:t></a:t>
            </a:r>
            <a:r>
              <a:rPr sz="2925" spc="-90" dirty="0">
                <a:latin typeface="Symbol"/>
                <a:cs typeface="Symbol"/>
              </a:rPr>
              <a:t></a:t>
            </a:r>
            <a:r>
              <a:rPr sz="2213" i="1" spc="-90" dirty="0">
                <a:latin typeface="Times New Roman"/>
                <a:cs typeface="Times New Roman"/>
              </a:rPr>
              <a:t>z</a:t>
            </a:r>
            <a:r>
              <a:rPr sz="2925" spc="-90" dirty="0">
                <a:latin typeface="Symbol"/>
                <a:cs typeface="Symbol"/>
              </a:rPr>
              <a:t></a:t>
            </a:r>
            <a:r>
              <a:rPr sz="2213" spc="-90" dirty="0">
                <a:latin typeface="Symbol"/>
                <a:cs typeface="Symbol"/>
              </a:rPr>
              <a:t></a:t>
            </a:r>
            <a:endParaRPr sz="2213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35742" y="1129380"/>
            <a:ext cx="162020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01" dirty="0">
                <a:latin typeface="Arial"/>
                <a:cs typeface="Arial"/>
              </a:rPr>
              <a:t>Sigmoid</a:t>
            </a:r>
            <a:r>
              <a:rPr spc="-146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Function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53403" y="3281552"/>
            <a:ext cx="658368" cy="3451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 txBox="1"/>
          <p:nvPr/>
        </p:nvSpPr>
        <p:spPr>
          <a:xfrm>
            <a:off x="6653403" y="3281553"/>
            <a:ext cx="658654" cy="296716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9526" rIns="0" bIns="0" rtlCol="0">
            <a:spAutoFit/>
          </a:bodyPr>
          <a:lstStyle/>
          <a:p>
            <a:pPr marL="127635">
              <a:spcBef>
                <a:spcPts val="153"/>
              </a:spcBef>
            </a:pPr>
            <a:r>
              <a:rPr spc="-86" dirty="0">
                <a:solidFill>
                  <a:srgbClr val="FF0000"/>
                </a:solidFill>
                <a:latin typeface="Arial"/>
                <a:cs typeface="Arial"/>
              </a:rPr>
              <a:t>0.98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097404" y="2955798"/>
            <a:ext cx="1193483" cy="1131094"/>
          </a:xfrm>
          <a:custGeom>
            <a:avLst/>
            <a:gdLst/>
            <a:ahLst/>
            <a:cxnLst/>
            <a:rect l="l" t="t" r="r" b="b"/>
            <a:pathLst>
              <a:path w="1591310" h="1508125">
                <a:moveTo>
                  <a:pt x="0" y="0"/>
                </a:moveTo>
                <a:lnTo>
                  <a:pt x="1591310" y="1507998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794759" y="4505707"/>
            <a:ext cx="144018" cy="144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2769298" y="4624883"/>
            <a:ext cx="98583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0" dirty="0">
                <a:solidFill>
                  <a:srgbClr val="FF0000"/>
                </a:solidFill>
                <a:latin typeface="DejaVu Sans"/>
                <a:cs typeface="DejaVu Sans"/>
              </a:rPr>
              <a:t>−𝜂𝜕𝐿</a:t>
            </a:r>
            <a:r>
              <a:rPr sz="2700" spc="-124" baseline="2314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pc="79" dirty="0">
                <a:solidFill>
                  <a:srgbClr val="FF0000"/>
                </a:solidFill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46804" y="4144517"/>
            <a:ext cx="1873376" cy="803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055364" y="4098797"/>
            <a:ext cx="2067687" cy="969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191381" y="4174235"/>
            <a:ext cx="1784223" cy="715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191381" y="4183227"/>
            <a:ext cx="1784509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9056" marR="52388">
              <a:spcBef>
                <a:spcPts val="71"/>
              </a:spcBef>
            </a:pP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η </a:t>
            </a:r>
            <a:r>
              <a:rPr sz="2100" spc="-109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100" spc="-86" dirty="0">
                <a:solidFill>
                  <a:srgbClr val="FFFFFF"/>
                </a:solidFill>
                <a:latin typeface="Arial"/>
                <a:cs typeface="Arial"/>
              </a:rPr>
              <a:t>called  “</a:t>
            </a:r>
            <a:r>
              <a:rPr sz="2100" b="1" i="1" spc="-86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100" b="1" i="1" spc="-1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i="1" spc="-23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2100" spc="-23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22613" y="4278821"/>
            <a:ext cx="1247298" cy="234315"/>
          </a:xfrm>
          <a:custGeom>
            <a:avLst/>
            <a:gdLst/>
            <a:ahLst/>
            <a:cxnLst/>
            <a:rect l="l" t="t" r="r" b="b"/>
            <a:pathLst>
              <a:path w="1663064" h="312420">
                <a:moveTo>
                  <a:pt x="0" y="312419"/>
                </a:moveTo>
                <a:lnTo>
                  <a:pt x="21118" y="257913"/>
                </a:lnTo>
                <a:lnTo>
                  <a:pt x="79390" y="211776"/>
                </a:lnTo>
                <a:lnTo>
                  <a:pt x="120075" y="192949"/>
                </a:lnTo>
                <a:lnTo>
                  <a:pt x="167188" y="177537"/>
                </a:lnTo>
                <a:lnTo>
                  <a:pt x="219776" y="165983"/>
                </a:lnTo>
                <a:lnTo>
                  <a:pt x="276887" y="158726"/>
                </a:lnTo>
                <a:lnTo>
                  <a:pt x="337565" y="156209"/>
                </a:lnTo>
                <a:lnTo>
                  <a:pt x="493775" y="156209"/>
                </a:lnTo>
                <a:lnTo>
                  <a:pt x="554454" y="153693"/>
                </a:lnTo>
                <a:lnTo>
                  <a:pt x="611565" y="146436"/>
                </a:lnTo>
                <a:lnTo>
                  <a:pt x="664153" y="134882"/>
                </a:lnTo>
                <a:lnTo>
                  <a:pt x="711266" y="119470"/>
                </a:lnTo>
                <a:lnTo>
                  <a:pt x="751951" y="100643"/>
                </a:lnTo>
                <a:lnTo>
                  <a:pt x="785255" y="78841"/>
                </a:lnTo>
                <a:lnTo>
                  <a:pt x="825903" y="28078"/>
                </a:lnTo>
                <a:lnTo>
                  <a:pt x="831342" y="0"/>
                </a:lnTo>
                <a:lnTo>
                  <a:pt x="836780" y="28078"/>
                </a:lnTo>
                <a:lnTo>
                  <a:pt x="877428" y="78841"/>
                </a:lnTo>
                <a:lnTo>
                  <a:pt x="910732" y="100643"/>
                </a:lnTo>
                <a:lnTo>
                  <a:pt x="951417" y="119470"/>
                </a:lnTo>
                <a:lnTo>
                  <a:pt x="998530" y="134882"/>
                </a:lnTo>
                <a:lnTo>
                  <a:pt x="1051118" y="146436"/>
                </a:lnTo>
                <a:lnTo>
                  <a:pt x="1108229" y="153693"/>
                </a:lnTo>
                <a:lnTo>
                  <a:pt x="1168908" y="156209"/>
                </a:lnTo>
                <a:lnTo>
                  <a:pt x="1325118" y="156209"/>
                </a:lnTo>
                <a:lnTo>
                  <a:pt x="1385796" y="158726"/>
                </a:lnTo>
                <a:lnTo>
                  <a:pt x="1442907" y="165983"/>
                </a:lnTo>
                <a:lnTo>
                  <a:pt x="1495495" y="177537"/>
                </a:lnTo>
                <a:lnTo>
                  <a:pt x="1542608" y="192949"/>
                </a:lnTo>
                <a:lnTo>
                  <a:pt x="1583293" y="211776"/>
                </a:lnTo>
                <a:lnTo>
                  <a:pt x="1616597" y="233578"/>
                </a:lnTo>
                <a:lnTo>
                  <a:pt x="1657245" y="284341"/>
                </a:lnTo>
                <a:lnTo>
                  <a:pt x="1662683" y="31241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3250692" y="2280284"/>
            <a:ext cx="3113722" cy="625973"/>
          </a:xfrm>
          <a:prstGeom prst="rect">
            <a:avLst/>
          </a:prstGeom>
          <a:ln w="57911">
            <a:solidFill>
              <a:srgbClr val="0000FF"/>
            </a:solidFill>
          </a:ln>
        </p:spPr>
        <p:txBody>
          <a:bodyPr vert="horz" wrap="square" lIns="0" tIns="20479" rIns="0" bIns="0" rtlCol="0">
            <a:spAutoFit/>
          </a:bodyPr>
          <a:lstStyle/>
          <a:p>
            <a:pPr marL="411480" indent="-342900">
              <a:spcBef>
                <a:spcPts val="161"/>
              </a:spcBef>
              <a:buFont typeface="Wingdings"/>
              <a:buChar char=""/>
              <a:tabLst>
                <a:tab pos="411480" algn="l"/>
                <a:tab pos="411956" algn="l"/>
              </a:tabLst>
            </a:pPr>
            <a:r>
              <a:rPr spc="-90" dirty="0">
                <a:latin typeface="Arial"/>
                <a:cs typeface="Arial"/>
              </a:rPr>
              <a:t>Compute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18" baseline="2314" dirty="0">
                <a:latin typeface="DejaVu Sans"/>
                <a:cs typeface="DejaVu Sans"/>
              </a:rPr>
              <a:t> </a:t>
            </a:r>
            <a:r>
              <a:rPr spc="79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  <a:p>
            <a:pPr marL="1213009">
              <a:spcBef>
                <a:spcPts val="439"/>
              </a:spcBef>
            </a:pPr>
            <a:r>
              <a:rPr spc="248" dirty="0">
                <a:latin typeface="DejaVu Sans"/>
                <a:cs typeface="DejaVu Sans"/>
              </a:rPr>
              <a:t>𝑤</a:t>
            </a:r>
            <a:r>
              <a:rPr spc="-229" dirty="0">
                <a:latin typeface="DejaVu Sans"/>
                <a:cs typeface="DejaVu Sans"/>
              </a:rPr>
              <a:t> </a:t>
            </a:r>
            <a:r>
              <a:rPr dirty="0">
                <a:latin typeface="DejaVu Sans"/>
                <a:cs typeface="DejaVu Sans"/>
              </a:rPr>
              <a:t>←</a:t>
            </a:r>
            <a:r>
              <a:rPr spc="-83" dirty="0">
                <a:latin typeface="DejaVu Sans"/>
                <a:cs typeface="DejaVu Sans"/>
              </a:rPr>
              <a:t> </a:t>
            </a:r>
            <a:r>
              <a:rPr spc="248" dirty="0">
                <a:latin typeface="DejaVu Sans"/>
                <a:cs typeface="DejaVu Sans"/>
              </a:rPr>
              <a:t>𝑤</a:t>
            </a:r>
            <a:r>
              <a:rPr spc="-116" dirty="0">
                <a:latin typeface="DejaVu Sans"/>
                <a:cs typeface="DejaVu Sans"/>
              </a:rPr>
              <a:t> </a:t>
            </a:r>
            <a:r>
              <a:rPr spc="-165" dirty="0">
                <a:latin typeface="DejaVu Sans"/>
                <a:cs typeface="DejaVu Sans"/>
              </a:rPr>
              <a:t>−</a:t>
            </a:r>
            <a:r>
              <a:rPr spc="-188" dirty="0">
                <a:latin typeface="DejaVu Sans"/>
                <a:cs typeface="DejaVu Sans"/>
              </a:rPr>
              <a:t> </a:t>
            </a:r>
            <a:r>
              <a:rPr spc="-101" dirty="0">
                <a:latin typeface="DejaVu Sans"/>
                <a:cs typeface="DejaVu Sans"/>
              </a:rPr>
              <a:t>𝜂𝜕𝐿</a:t>
            </a:r>
            <a:r>
              <a:rPr sz="2700" spc="-90" baseline="2314" dirty="0">
                <a:latin typeface="DejaVu Sans"/>
                <a:cs typeface="DejaVu Sans"/>
              </a:rPr>
              <a:t> </a:t>
            </a:r>
            <a:r>
              <a:rPr spc="83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00653" y="3039046"/>
            <a:ext cx="6729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53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pc="-90" dirty="0">
                <a:solidFill>
                  <a:srgbClr val="0000FF"/>
                </a:solidFill>
                <a:latin typeface="Arial"/>
                <a:cs typeface="Arial"/>
              </a:rPr>
              <a:t>ep</a:t>
            </a:r>
            <a:r>
              <a:rPr spc="-86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-16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10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2676" y="4958333"/>
            <a:ext cx="671989" cy="0"/>
          </a:xfrm>
          <a:custGeom>
            <a:avLst/>
            <a:gdLst/>
            <a:ahLst/>
            <a:cxnLst/>
            <a:rect l="l" t="t" r="r" b="b"/>
            <a:pathLst>
              <a:path w="895985">
                <a:moveTo>
                  <a:pt x="0" y="0"/>
                </a:moveTo>
                <a:lnTo>
                  <a:pt x="895604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2930651" y="4948046"/>
            <a:ext cx="153828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5105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 txBox="1"/>
          <p:nvPr/>
        </p:nvSpPr>
        <p:spPr>
          <a:xfrm>
            <a:off x="1423035" y="1280628"/>
            <a:ext cx="6265069" cy="943528"/>
          </a:xfrm>
          <a:prstGeom prst="rect">
            <a:avLst/>
          </a:prstGeom>
        </p:spPr>
        <p:txBody>
          <a:bodyPr vert="horz" wrap="square" lIns="0" tIns="187643" rIns="0" bIns="0" rtlCol="0">
            <a:spAutoFit/>
          </a:bodyPr>
          <a:lstStyle/>
          <a:p>
            <a:pPr marL="68104">
              <a:spcBef>
                <a:spcPts val="1478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  <a:p>
            <a:pPr marL="2246948" indent="-342900">
              <a:spcBef>
                <a:spcPts val="1204"/>
              </a:spcBef>
              <a:buFont typeface="Wingdings"/>
              <a:buChar char=""/>
              <a:tabLst>
                <a:tab pos="2246471" algn="l"/>
                <a:tab pos="2246948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097404" y="2955798"/>
            <a:ext cx="1193483" cy="1131094"/>
          </a:xfrm>
          <a:custGeom>
            <a:avLst/>
            <a:gdLst/>
            <a:ahLst/>
            <a:cxnLst/>
            <a:rect l="l" t="t" r="r" b="b"/>
            <a:pathLst>
              <a:path w="1591310" h="1508125">
                <a:moveTo>
                  <a:pt x="0" y="0"/>
                </a:moveTo>
                <a:lnTo>
                  <a:pt x="1591310" y="1507998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794759" y="4505707"/>
            <a:ext cx="144018" cy="144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622613" y="4278821"/>
            <a:ext cx="1247298" cy="234315"/>
          </a:xfrm>
          <a:custGeom>
            <a:avLst/>
            <a:gdLst/>
            <a:ahLst/>
            <a:cxnLst/>
            <a:rect l="l" t="t" r="r" b="b"/>
            <a:pathLst>
              <a:path w="1663064" h="312420">
                <a:moveTo>
                  <a:pt x="0" y="312419"/>
                </a:moveTo>
                <a:lnTo>
                  <a:pt x="21118" y="257913"/>
                </a:lnTo>
                <a:lnTo>
                  <a:pt x="79390" y="211776"/>
                </a:lnTo>
                <a:lnTo>
                  <a:pt x="120075" y="192949"/>
                </a:lnTo>
                <a:lnTo>
                  <a:pt x="167188" y="177537"/>
                </a:lnTo>
                <a:lnTo>
                  <a:pt x="219776" y="165983"/>
                </a:lnTo>
                <a:lnTo>
                  <a:pt x="276887" y="158726"/>
                </a:lnTo>
                <a:lnTo>
                  <a:pt x="337565" y="156209"/>
                </a:lnTo>
                <a:lnTo>
                  <a:pt x="493775" y="156209"/>
                </a:lnTo>
                <a:lnTo>
                  <a:pt x="554454" y="153693"/>
                </a:lnTo>
                <a:lnTo>
                  <a:pt x="611565" y="146436"/>
                </a:lnTo>
                <a:lnTo>
                  <a:pt x="664153" y="134882"/>
                </a:lnTo>
                <a:lnTo>
                  <a:pt x="711266" y="119470"/>
                </a:lnTo>
                <a:lnTo>
                  <a:pt x="751951" y="100643"/>
                </a:lnTo>
                <a:lnTo>
                  <a:pt x="785255" y="78841"/>
                </a:lnTo>
                <a:lnTo>
                  <a:pt x="825903" y="28078"/>
                </a:lnTo>
                <a:lnTo>
                  <a:pt x="831342" y="0"/>
                </a:lnTo>
                <a:lnTo>
                  <a:pt x="836780" y="28078"/>
                </a:lnTo>
                <a:lnTo>
                  <a:pt x="877428" y="78841"/>
                </a:lnTo>
                <a:lnTo>
                  <a:pt x="910732" y="100643"/>
                </a:lnTo>
                <a:lnTo>
                  <a:pt x="951417" y="119470"/>
                </a:lnTo>
                <a:lnTo>
                  <a:pt x="998530" y="134882"/>
                </a:lnTo>
                <a:lnTo>
                  <a:pt x="1051118" y="146436"/>
                </a:lnTo>
                <a:lnTo>
                  <a:pt x="1108229" y="153693"/>
                </a:lnTo>
                <a:lnTo>
                  <a:pt x="1168908" y="156209"/>
                </a:lnTo>
                <a:lnTo>
                  <a:pt x="1325118" y="156209"/>
                </a:lnTo>
                <a:lnTo>
                  <a:pt x="1385796" y="158726"/>
                </a:lnTo>
                <a:lnTo>
                  <a:pt x="1442907" y="165983"/>
                </a:lnTo>
                <a:lnTo>
                  <a:pt x="1495495" y="177537"/>
                </a:lnTo>
                <a:lnTo>
                  <a:pt x="1542608" y="192949"/>
                </a:lnTo>
                <a:lnTo>
                  <a:pt x="1583293" y="211776"/>
                </a:lnTo>
                <a:lnTo>
                  <a:pt x="1616597" y="233578"/>
                </a:lnTo>
                <a:lnTo>
                  <a:pt x="1657245" y="284341"/>
                </a:lnTo>
                <a:lnTo>
                  <a:pt x="1662683" y="31241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869055" y="3831336"/>
            <a:ext cx="0" cy="732949"/>
          </a:xfrm>
          <a:custGeom>
            <a:avLst/>
            <a:gdLst/>
            <a:ahLst/>
            <a:cxnLst/>
            <a:rect l="l" t="t" r="r" b="b"/>
            <a:pathLst>
              <a:path h="977264">
                <a:moveTo>
                  <a:pt x="0" y="0"/>
                </a:moveTo>
                <a:lnTo>
                  <a:pt x="0" y="976668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3250692" y="2280284"/>
            <a:ext cx="3113722" cy="625973"/>
          </a:xfrm>
          <a:prstGeom prst="rect">
            <a:avLst/>
          </a:prstGeom>
          <a:ln w="57911">
            <a:solidFill>
              <a:srgbClr val="0000FF"/>
            </a:solidFill>
          </a:ln>
        </p:spPr>
        <p:txBody>
          <a:bodyPr vert="horz" wrap="square" lIns="0" tIns="20479" rIns="0" bIns="0" rtlCol="0">
            <a:spAutoFit/>
          </a:bodyPr>
          <a:lstStyle/>
          <a:p>
            <a:pPr marL="411480" indent="-342900">
              <a:spcBef>
                <a:spcPts val="161"/>
              </a:spcBef>
              <a:buFont typeface="Wingdings"/>
              <a:buChar char=""/>
              <a:tabLst>
                <a:tab pos="411480" algn="l"/>
                <a:tab pos="411956" algn="l"/>
              </a:tabLst>
            </a:pPr>
            <a:r>
              <a:rPr spc="-90" dirty="0">
                <a:latin typeface="Arial"/>
                <a:cs typeface="Arial"/>
              </a:rPr>
              <a:t>Compute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18" baseline="2314" dirty="0">
                <a:latin typeface="DejaVu Sans"/>
                <a:cs typeface="DejaVu Sans"/>
              </a:rPr>
              <a:t> </a:t>
            </a:r>
            <a:r>
              <a:rPr spc="79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  <a:p>
            <a:pPr marL="1213009">
              <a:spcBef>
                <a:spcPts val="439"/>
              </a:spcBef>
            </a:pPr>
            <a:r>
              <a:rPr spc="248" dirty="0">
                <a:latin typeface="DejaVu Sans"/>
                <a:cs typeface="DejaVu Sans"/>
              </a:rPr>
              <a:t>𝑤</a:t>
            </a:r>
            <a:r>
              <a:rPr spc="-229" dirty="0">
                <a:latin typeface="DejaVu Sans"/>
                <a:cs typeface="DejaVu Sans"/>
              </a:rPr>
              <a:t> </a:t>
            </a:r>
            <a:r>
              <a:rPr dirty="0">
                <a:latin typeface="DejaVu Sans"/>
                <a:cs typeface="DejaVu Sans"/>
              </a:rPr>
              <a:t>←</a:t>
            </a:r>
            <a:r>
              <a:rPr spc="-83" dirty="0">
                <a:latin typeface="DejaVu Sans"/>
                <a:cs typeface="DejaVu Sans"/>
              </a:rPr>
              <a:t> </a:t>
            </a:r>
            <a:r>
              <a:rPr spc="248" dirty="0">
                <a:latin typeface="DejaVu Sans"/>
                <a:cs typeface="DejaVu Sans"/>
              </a:rPr>
              <a:t>𝑤</a:t>
            </a:r>
            <a:r>
              <a:rPr spc="-116" dirty="0">
                <a:latin typeface="DejaVu Sans"/>
                <a:cs typeface="DejaVu Sans"/>
              </a:rPr>
              <a:t> </a:t>
            </a:r>
            <a:r>
              <a:rPr spc="-165" dirty="0">
                <a:latin typeface="DejaVu Sans"/>
                <a:cs typeface="DejaVu Sans"/>
              </a:rPr>
              <a:t>−</a:t>
            </a:r>
            <a:r>
              <a:rPr spc="-188" dirty="0">
                <a:latin typeface="DejaVu Sans"/>
                <a:cs typeface="DejaVu Sans"/>
              </a:rPr>
              <a:t> </a:t>
            </a:r>
            <a:r>
              <a:rPr spc="-101" dirty="0">
                <a:latin typeface="DejaVu Sans"/>
                <a:cs typeface="DejaVu Sans"/>
              </a:rPr>
              <a:t>𝜂𝜕𝐿</a:t>
            </a:r>
            <a:r>
              <a:rPr sz="2700" spc="-90" baseline="2314" dirty="0">
                <a:latin typeface="DejaVu Sans"/>
                <a:cs typeface="DejaVu Sans"/>
              </a:rPr>
              <a:t> </a:t>
            </a:r>
            <a:r>
              <a:rPr spc="83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47847" y="3827907"/>
            <a:ext cx="973931" cy="152400"/>
          </a:xfrm>
          <a:custGeom>
            <a:avLst/>
            <a:gdLst/>
            <a:ahLst/>
            <a:cxnLst/>
            <a:rect l="l" t="t" r="r" b="b"/>
            <a:pathLst>
              <a:path w="1298575" h="203200">
                <a:moveTo>
                  <a:pt x="0" y="0"/>
                </a:moveTo>
                <a:lnTo>
                  <a:pt x="1298194" y="202819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405122" y="4491990"/>
            <a:ext cx="144018" cy="144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479416" y="3873627"/>
            <a:ext cx="0" cy="732949"/>
          </a:xfrm>
          <a:custGeom>
            <a:avLst/>
            <a:gdLst/>
            <a:ahLst/>
            <a:cxnLst/>
            <a:rect l="l" t="t" r="r" b="b"/>
            <a:pathLst>
              <a:path h="977264">
                <a:moveTo>
                  <a:pt x="0" y="0"/>
                </a:moveTo>
                <a:lnTo>
                  <a:pt x="0" y="976668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865054" y="4289107"/>
            <a:ext cx="615314" cy="234315"/>
          </a:xfrm>
          <a:custGeom>
            <a:avLst/>
            <a:gdLst/>
            <a:ahLst/>
            <a:cxnLst/>
            <a:rect l="l" t="t" r="r" b="b"/>
            <a:pathLst>
              <a:path w="820420" h="312420">
                <a:moveTo>
                  <a:pt x="0" y="312419"/>
                </a:moveTo>
                <a:lnTo>
                  <a:pt x="7325" y="270893"/>
                </a:lnTo>
                <a:lnTo>
                  <a:pt x="27996" y="233578"/>
                </a:lnTo>
                <a:lnTo>
                  <a:pt x="60055" y="201963"/>
                </a:lnTo>
                <a:lnTo>
                  <a:pt x="101543" y="177537"/>
                </a:lnTo>
                <a:lnTo>
                  <a:pt x="150503" y="161790"/>
                </a:lnTo>
                <a:lnTo>
                  <a:pt x="204978" y="156209"/>
                </a:lnTo>
                <a:lnTo>
                  <a:pt x="259452" y="150629"/>
                </a:lnTo>
                <a:lnTo>
                  <a:pt x="308412" y="134882"/>
                </a:lnTo>
                <a:lnTo>
                  <a:pt x="349900" y="110456"/>
                </a:lnTo>
                <a:lnTo>
                  <a:pt x="381959" y="78841"/>
                </a:lnTo>
                <a:lnTo>
                  <a:pt x="402630" y="41526"/>
                </a:lnTo>
                <a:lnTo>
                  <a:pt x="409956" y="0"/>
                </a:lnTo>
                <a:lnTo>
                  <a:pt x="417281" y="41526"/>
                </a:lnTo>
                <a:lnTo>
                  <a:pt x="437952" y="78841"/>
                </a:lnTo>
                <a:lnTo>
                  <a:pt x="470011" y="110456"/>
                </a:lnTo>
                <a:lnTo>
                  <a:pt x="511499" y="134882"/>
                </a:lnTo>
                <a:lnTo>
                  <a:pt x="560459" y="150629"/>
                </a:lnTo>
                <a:lnTo>
                  <a:pt x="614934" y="156209"/>
                </a:lnTo>
                <a:lnTo>
                  <a:pt x="669408" y="161790"/>
                </a:lnTo>
                <a:lnTo>
                  <a:pt x="718368" y="177537"/>
                </a:lnTo>
                <a:lnTo>
                  <a:pt x="759856" y="201963"/>
                </a:lnTo>
                <a:lnTo>
                  <a:pt x="791915" y="233578"/>
                </a:lnTo>
                <a:lnTo>
                  <a:pt x="812586" y="270893"/>
                </a:lnTo>
                <a:lnTo>
                  <a:pt x="819912" y="31241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3700653" y="3039046"/>
            <a:ext cx="4166711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2123"/>
              </a:lnSpc>
              <a:spcBef>
                <a:spcPts val="75"/>
              </a:spcBef>
              <a:tabLst>
                <a:tab pos="819626" algn="l"/>
              </a:tabLst>
            </a:pPr>
            <a:r>
              <a:rPr spc="-113" dirty="0">
                <a:solidFill>
                  <a:srgbClr val="0000FF"/>
                </a:solidFill>
                <a:latin typeface="Arial"/>
                <a:cs typeface="Arial"/>
              </a:rPr>
              <a:t>Repeat	</a:t>
            </a:r>
            <a:r>
              <a:rPr spc="-19" dirty="0">
                <a:latin typeface="Arial"/>
                <a:cs typeface="Arial"/>
              </a:rPr>
              <a:t>Until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24" baseline="2314" dirty="0">
                <a:latin typeface="DejaVu Sans"/>
                <a:cs typeface="DejaVu Sans"/>
              </a:rPr>
              <a:t> </a:t>
            </a:r>
            <a:r>
              <a:rPr spc="83" dirty="0">
                <a:latin typeface="DejaVu Sans"/>
                <a:cs typeface="DejaVu Sans"/>
              </a:rPr>
              <a:t>𝜕𝑤</a:t>
            </a:r>
            <a:r>
              <a:rPr spc="-270" dirty="0">
                <a:latin typeface="DejaVu Sans"/>
                <a:cs typeface="DejaVu Sans"/>
              </a:rPr>
              <a:t> </a:t>
            </a:r>
            <a:r>
              <a:rPr spc="-94" dirty="0">
                <a:latin typeface="Arial"/>
                <a:cs typeface="Arial"/>
              </a:rPr>
              <a:t>is </a:t>
            </a:r>
            <a:r>
              <a:rPr spc="-60" dirty="0">
                <a:latin typeface="Arial"/>
                <a:cs typeface="Arial"/>
              </a:rPr>
              <a:t>approximately </a:t>
            </a:r>
            <a:r>
              <a:rPr spc="-79" dirty="0">
                <a:latin typeface="Arial"/>
                <a:cs typeface="Arial"/>
              </a:rPr>
              <a:t>small</a:t>
            </a:r>
            <a:endParaRPr>
              <a:latin typeface="Arial"/>
              <a:cs typeface="Arial"/>
            </a:endParaRPr>
          </a:p>
          <a:p>
            <a:pPr marL="2127409">
              <a:lnSpc>
                <a:spcPts val="2123"/>
              </a:lnSpc>
            </a:pPr>
            <a:r>
              <a:rPr spc="-60" dirty="0">
                <a:latin typeface="Arial"/>
                <a:cs typeface="Arial"/>
              </a:rPr>
              <a:t>(when update </a:t>
            </a:r>
            <a:r>
              <a:rPr spc="-94" dirty="0">
                <a:latin typeface="Arial"/>
                <a:cs typeface="Arial"/>
              </a:rPr>
              <a:t>is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8" dirty="0">
                <a:latin typeface="Arial"/>
                <a:cs typeface="Arial"/>
              </a:rPr>
              <a:t>little)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1423035" y="1280628"/>
            <a:ext cx="6265069" cy="943528"/>
          </a:xfrm>
          <a:prstGeom prst="rect">
            <a:avLst/>
          </a:prstGeom>
        </p:spPr>
        <p:txBody>
          <a:bodyPr vert="horz" wrap="square" lIns="0" tIns="187643" rIns="0" bIns="0" rtlCol="0">
            <a:spAutoFit/>
          </a:bodyPr>
          <a:lstStyle/>
          <a:p>
            <a:pPr marL="68104">
              <a:spcBef>
                <a:spcPts val="1478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  <a:p>
            <a:pPr marL="2246948" indent="-342900">
              <a:spcBef>
                <a:spcPts val="1204"/>
              </a:spcBef>
              <a:buFont typeface="Wingdings"/>
              <a:buChar char=""/>
              <a:tabLst>
                <a:tab pos="2246471" algn="l"/>
                <a:tab pos="2246948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9745"/>
            <a:ext cx="2282666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03" dirty="0"/>
              <a:t>Learning</a:t>
            </a:r>
            <a:r>
              <a:rPr spc="-296" dirty="0"/>
              <a:t> </a:t>
            </a:r>
            <a:r>
              <a:rPr spc="-270" dirty="0"/>
              <a:t>Rate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7705" y="1066124"/>
            <a:ext cx="6474619" cy="13055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0975" indent="-171450">
              <a:spcBef>
                <a:spcPts val="285"/>
              </a:spcBef>
              <a:buFont typeface="Arial"/>
              <a:buChar char="•"/>
              <a:tabLst>
                <a:tab pos="181451" algn="l"/>
              </a:tabLst>
            </a:pPr>
            <a:r>
              <a:rPr sz="21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100" b="1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2100" b="1" spc="-1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875" lvl="1" indent="-171450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determines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fast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change.</a:t>
            </a:r>
          </a:p>
          <a:p>
            <a:pPr marL="523875" lvl="1" indent="-171450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endParaRPr sz="19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2100" spc="-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1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2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100" spc="-2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35" dirty="0">
                <a:solidFill>
                  <a:srgbClr val="EC7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Trade-Off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796" y="2692108"/>
            <a:ext cx="2129790" cy="6085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indent="-171450">
              <a:spcBef>
                <a:spcPts val="225"/>
              </a:spcBef>
              <a:buFont typeface="Arial"/>
              <a:buChar char="•"/>
              <a:tabLst>
                <a:tab pos="180975" algn="l"/>
              </a:tabLst>
            </a:pP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450">
              <a:spcBef>
                <a:spcPts val="153"/>
              </a:spcBef>
              <a:buFont typeface="Arial"/>
              <a:buChar char="•"/>
              <a:tabLst>
                <a:tab pos="180975" algn="l"/>
              </a:tabLst>
            </a:pPr>
            <a:r>
              <a:rPr spc="-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382" y="2692108"/>
            <a:ext cx="1880711" cy="6085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>
              <a:spcBef>
                <a:spcPts val="225"/>
              </a:spcBef>
            </a:pPr>
            <a:r>
              <a:rPr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spc="-2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153"/>
              </a:spcBef>
            </a:pPr>
            <a:r>
              <a:rPr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05" y="3635026"/>
            <a:ext cx="5413057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6" dirty="0">
                <a:solidFill>
                  <a:srgbClr val="EC7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sz="2100" spc="-131" dirty="0">
                <a:solidFill>
                  <a:srgbClr val="EC7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100" spc="-1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1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i="1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1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sz="21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-1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1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rate?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966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1">
            <a:extLst>
              <a:ext uri="{FF2B5EF4-FFF2-40B4-BE49-F238E27FC236}">
                <a16:creationId xmlns:a16="http://schemas.microsoft.com/office/drawing/2014/main" id="{60D78101-9B70-473A-92CA-0BC0C2B4D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7789800" cy="57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Montserrat"/>
              </a:rPr>
              <a:t>Cost/ Loss Functions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  <a:sym typeface="Montser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3E137-D698-4FC8-B076-85AC162F9977}"/>
              </a:ext>
            </a:extLst>
          </p:cNvPr>
          <p:cNvSpPr/>
          <p:nvPr/>
        </p:nvSpPr>
        <p:spPr>
          <a:xfrm>
            <a:off x="533400" y="104775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cost function to measure how far off we are from the expected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use the following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to represent the true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y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the prediction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2BB74-0FD1-4A6B-8C96-A668DFD99CC3}"/>
              </a:ext>
            </a:extLst>
          </p:cNvPr>
          <p:cNvSpPr txBox="1"/>
          <p:nvPr/>
        </p:nvSpPr>
        <p:spPr>
          <a:xfrm>
            <a:off x="228600" y="4476750"/>
            <a:ext cx="2525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Source: https://www.udemy.com/</a:t>
            </a:r>
          </a:p>
        </p:txBody>
      </p:sp>
    </p:spTree>
    <p:extLst>
      <p:ext uri="{BB962C8B-B14F-4D97-AF65-F5344CB8AC3E}">
        <p14:creationId xmlns:p14="http://schemas.microsoft.com/office/powerpoint/2010/main" val="321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lang="en-US" smtClean="0">
                <a:solidFill>
                  <a:schemeClr val="bg1"/>
                </a:solidFill>
              </a:rPr>
              <a:t>54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20905"/>
            <a:ext cx="779081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Common types of </a:t>
            </a:r>
            <a:r>
              <a:rPr spc="-10" dirty="0">
                <a:latin typeface="Helvetica" panose="020B0604020202020204" pitchFamily="34" charset="0"/>
                <a:cs typeface="Helvetica" panose="020B0604020202020204" pitchFamily="34" charset="0"/>
              </a:rPr>
              <a:t>loss </a:t>
            </a: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spc="-8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98" y="1334132"/>
            <a:ext cx="7700902" cy="2150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 depen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type of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8369" marR="207645" lvl="1" indent="-412750">
              <a:lnSpc>
                <a:spcPts val="2850"/>
              </a:lnSpc>
              <a:spcBef>
                <a:spcPts val="140"/>
              </a:spcBef>
              <a:buChar char="○"/>
              <a:tabLst>
                <a:tab pos="928369" algn="l"/>
                <a:tab pos="929005" algn="l"/>
              </a:tabLst>
            </a:pP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network predicts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1385570" marR="1030605" lvl="2" indent="-412750">
              <a:lnSpc>
                <a:spcPts val="2850"/>
              </a:lnSpc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Length of fishes in images,  temperature from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latitude/longitud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or housing prices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5570" lvl="2" indent="-412750">
              <a:lnSpc>
                <a:spcPts val="2760"/>
              </a:lnSpc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value, square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9383FD4-2B1E-4EFA-BB53-15B064B4D47D}"/>
              </a:ext>
            </a:extLst>
          </p:cNvPr>
          <p:cNvSpPr/>
          <p:nvPr/>
        </p:nvSpPr>
        <p:spPr>
          <a:xfrm>
            <a:off x="5867400" y="3486150"/>
            <a:ext cx="2895600" cy="748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20905"/>
            <a:ext cx="779081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Common types of </a:t>
            </a:r>
            <a:r>
              <a:rPr spc="-10" dirty="0">
                <a:latin typeface="Helvetica" panose="020B0604020202020204" pitchFamily="34" charset="0"/>
                <a:cs typeface="Helvetica" panose="020B0604020202020204" pitchFamily="34" charset="0"/>
              </a:rPr>
              <a:t>loss </a:t>
            </a: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spc="-8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98" y="1334132"/>
            <a:ext cx="7964170" cy="2150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 depen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type of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8369" lvl="1" indent="-412750">
              <a:lnSpc>
                <a:spcPts val="2865"/>
              </a:lnSpc>
              <a:spcBef>
                <a:spcPts val="20"/>
              </a:spcBef>
              <a:buChar char="○"/>
              <a:tabLst>
                <a:tab pos="928369" algn="l"/>
                <a:tab pos="929005" algn="l"/>
              </a:tabLst>
            </a:pP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network predicts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8369">
              <a:lnSpc>
                <a:spcPts val="285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(fixed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classes)</a:t>
            </a:r>
          </a:p>
          <a:p>
            <a:pPr marL="1385570" marR="5080" lvl="2" indent="-412750">
              <a:lnSpc>
                <a:spcPts val="2850"/>
              </a:lnSpc>
              <a:spcBef>
                <a:spcPts val="105"/>
              </a:spcBef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from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essays.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5570" lvl="2" indent="-412750">
              <a:lnSpc>
                <a:spcPts val="2760"/>
              </a:lnSpc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hinge loss, Cross-entropy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97E1-D5A7-4CED-B812-FA738239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pic>
        <p:nvPicPr>
          <p:cNvPr id="5" name="Content Placeholder 4" descr="A picture containing object, watch&#10;&#10;Description generated with high confidence">
            <a:extLst>
              <a:ext uri="{FF2B5EF4-FFF2-40B4-BE49-F238E27FC236}">
                <a16:creationId xmlns:a16="http://schemas.microsoft.com/office/drawing/2014/main" id="{64DF70E4-C92F-48EC-AB05-E847C6C24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1" y="1200150"/>
            <a:ext cx="6880098" cy="3394075"/>
          </a:xfrm>
        </p:spPr>
      </p:pic>
    </p:spTree>
    <p:extLst>
      <p:ext uri="{BB962C8B-B14F-4D97-AF65-F5344CB8AC3E}">
        <p14:creationId xmlns:p14="http://schemas.microsoft.com/office/powerpoint/2010/main" val="1475488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pc="-116" dirty="0"/>
              <a:t>Activation</a:t>
            </a:r>
            <a:r>
              <a:rPr spc="-255" dirty="0"/>
              <a:t> </a:t>
            </a:r>
            <a:r>
              <a:rPr spc="-143" dirty="0"/>
              <a:t>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8D426-1A5C-43A8-B30C-A9A22940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define the output of that node given an input or set of inputs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decide whether a neuron should be activated or not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can be divided in two types: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activation function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Activation Function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23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6" y="400454"/>
            <a:ext cx="7160997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Helvetica" panose="020B0604020202020204" pitchFamily="34" charset="0"/>
                <a:cs typeface="Helvetica" panose="020B0604020202020204" pitchFamily="34" charset="0"/>
              </a:rPr>
              <a:t>Non-Linear Activation Function </a:t>
            </a:r>
            <a:r>
              <a:rPr b="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b="0" spc="7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Sigmoid</a:t>
            </a:r>
            <a:endParaRPr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926" y="1779220"/>
            <a:ext cx="3635375" cy="2092432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395"/>
              </a:spcBef>
              <a:buChar char="●"/>
              <a:tabLst>
                <a:tab pos="349250" algn="l"/>
                <a:tab pos="349885" algn="l"/>
              </a:tabLst>
            </a:pP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exists between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to</a:t>
            </a:r>
            <a:r>
              <a:rPr sz="17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</a:t>
            </a:r>
          </a:p>
          <a:p>
            <a:pPr marL="349250" indent="-336550">
              <a:lnSpc>
                <a:spcPct val="100000"/>
              </a:lnSpc>
              <a:spcBef>
                <a:spcPts val="300"/>
              </a:spcBef>
              <a:buChar char="●"/>
              <a:tabLst>
                <a:tab pos="349250" algn="l"/>
                <a:tab pos="34988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</a:p>
          <a:p>
            <a:pPr marL="349250" marR="5080">
              <a:lnSpc>
                <a:spcPct val="114700"/>
              </a:lnSpc>
              <a:spcBef>
                <a:spcPts val="15"/>
              </a:spcBef>
            </a:pP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probability as an  output, sigmoid is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choice.</a:t>
            </a:r>
          </a:p>
          <a:p>
            <a:pPr marL="349250" marR="170815" indent="-336550" algn="just">
              <a:lnSpc>
                <a:spcPct val="114999"/>
              </a:lnSpc>
              <a:spcBef>
                <a:spcPts val="5"/>
              </a:spcBef>
              <a:buChar char="●"/>
              <a:tabLst>
                <a:tab pos="349885" algn="l"/>
              </a:tabLst>
            </a:pPr>
            <a:r>
              <a:rPr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differentiable,</a:t>
            </a:r>
            <a:r>
              <a:rPr sz="1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 curve at any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points.</a:t>
            </a:r>
          </a:p>
        </p:txBody>
      </p:sp>
      <p:sp>
        <p:nvSpPr>
          <p:cNvPr id="4" name="object 4"/>
          <p:cNvSpPr/>
          <p:nvPr/>
        </p:nvSpPr>
        <p:spPr>
          <a:xfrm>
            <a:off x="4366259" y="1729739"/>
            <a:ext cx="4389120" cy="285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97804" y="4672990"/>
            <a:ext cx="2527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Sigmoid Activation</a:t>
            </a:r>
            <a:r>
              <a:rPr sz="1600" spc="-4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400454"/>
            <a:ext cx="6884796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Helvetica" panose="020B0604020202020204" pitchFamily="34" charset="0"/>
                <a:cs typeface="Helvetica" panose="020B0604020202020204" pitchFamily="34" charset="0"/>
              </a:rPr>
              <a:t>Non-Linear Activation Function </a:t>
            </a:r>
            <a:r>
              <a:rPr b="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b="0" spc="6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Tanh</a:t>
            </a:r>
            <a:endParaRPr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119" y="1553362"/>
            <a:ext cx="4477843" cy="2245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4999"/>
              </a:lnSpc>
              <a:spcBef>
                <a:spcPts val="100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of the tanh function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1). Tanh is also</a:t>
            </a:r>
            <a:r>
              <a:rPr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sigmoidal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inputs will be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4790">
              <a:lnSpc>
                <a:spcPct val="114999"/>
              </a:lnSpc>
              <a:spcBef>
                <a:spcPts val="5"/>
              </a:spcBef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negative and the zero  inputs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mapped near zero in  the tanh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differentiable </a:t>
            </a: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tanh function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used  classification between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3963" y="1729739"/>
            <a:ext cx="3971416" cy="285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83963" y="4672990"/>
            <a:ext cx="3555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Hyperbolic Tangent Activation</a:t>
            </a:r>
            <a:r>
              <a:rPr sz="1600" spc="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167" y="544042"/>
            <a:ext cx="5141833" cy="35586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281" dirty="0"/>
              <a:t>Feed </a:t>
            </a:r>
            <a:r>
              <a:rPr sz="2250" spc="217" dirty="0"/>
              <a:t>forward </a:t>
            </a:r>
            <a:r>
              <a:rPr sz="2250" spc="191" dirty="0"/>
              <a:t>neural</a:t>
            </a:r>
            <a:r>
              <a:rPr sz="2250" spc="-296" dirty="0"/>
              <a:t> </a:t>
            </a:r>
            <a:r>
              <a:rPr sz="2250" spc="236" dirty="0"/>
              <a:t>network</a:t>
            </a:r>
            <a:endParaRPr sz="2250" dirty="0"/>
          </a:p>
        </p:txBody>
      </p:sp>
      <p:sp>
        <p:nvSpPr>
          <p:cNvPr id="5" name="object 5"/>
          <p:cNvSpPr/>
          <p:nvPr/>
        </p:nvSpPr>
        <p:spPr>
          <a:xfrm>
            <a:off x="3393314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93314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93314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93314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93314" y="292505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93314" y="2925050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93314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93314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532759" y="3743445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00049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800049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800049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800049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800049" y="292505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800049" y="2925050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800049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800049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939497" y="3743445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80003" y="180362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49009" y="1792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49009" y="1792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480003" y="213102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49027" y="245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24"/>
                </a:moveTo>
                <a:lnTo>
                  <a:pt x="0" y="29374"/>
                </a:lnTo>
                <a:lnTo>
                  <a:pt x="11249" y="0"/>
                </a:lnTo>
                <a:lnTo>
                  <a:pt x="45999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49027" y="245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74"/>
                </a:moveTo>
                <a:lnTo>
                  <a:pt x="45999" y="30124"/>
                </a:lnTo>
                <a:lnTo>
                  <a:pt x="11249" y="0"/>
                </a:lnTo>
                <a:lnTo>
                  <a:pt x="0" y="293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80004" y="213102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56133" y="313188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49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56133" y="313188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49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80004" y="1820704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6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56058" y="179640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56058" y="179640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80003" y="24952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49009" y="248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24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49009" y="248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24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80003" y="282267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49027" y="314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24"/>
                </a:moveTo>
                <a:lnTo>
                  <a:pt x="0" y="29374"/>
                </a:lnTo>
                <a:lnTo>
                  <a:pt x="11249" y="0"/>
                </a:lnTo>
                <a:lnTo>
                  <a:pt x="45999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49027" y="314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74"/>
                </a:moveTo>
                <a:lnTo>
                  <a:pt x="45999" y="30124"/>
                </a:lnTo>
                <a:lnTo>
                  <a:pt x="11249" y="0"/>
                </a:lnTo>
                <a:lnTo>
                  <a:pt x="0" y="293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80003" y="3186931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49009" y="317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24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49009" y="317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24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80004" y="2512345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56058" y="248804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23574" y="42824"/>
                </a:moveTo>
                <a:lnTo>
                  <a:pt x="0" y="21999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56058" y="248804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23574" y="42824"/>
                </a:moveTo>
                <a:lnTo>
                  <a:pt x="40399" y="0"/>
                </a:lnTo>
                <a:lnTo>
                  <a:pt x="0" y="21999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80003" y="1826462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62808" y="179780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62807" y="179780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886738" y="1788465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57149" y="177666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757149" y="177666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886738" y="1788465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58724" y="244482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49"/>
                </a:moveTo>
                <a:lnTo>
                  <a:pt x="0" y="25099"/>
                </a:lnTo>
                <a:lnTo>
                  <a:pt x="18999" y="0"/>
                </a:lnTo>
                <a:lnTo>
                  <a:pt x="4394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58724" y="244482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99"/>
                </a:moveTo>
                <a:lnTo>
                  <a:pt x="43949" y="38649"/>
                </a:lnTo>
                <a:lnTo>
                  <a:pt x="18999" y="0"/>
                </a:lnTo>
                <a:lnTo>
                  <a:pt x="0" y="25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86738" y="1788465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69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66543" y="312950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24"/>
                </a:moveTo>
                <a:lnTo>
                  <a:pt x="0" y="17324"/>
                </a:lnTo>
                <a:lnTo>
                  <a:pt x="26274" y="0"/>
                </a:lnTo>
                <a:lnTo>
                  <a:pt x="36949" y="447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66543" y="312950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24"/>
                </a:moveTo>
                <a:lnTo>
                  <a:pt x="36949" y="44724"/>
                </a:lnTo>
                <a:lnTo>
                  <a:pt x="26274" y="0"/>
                </a:lnTo>
                <a:lnTo>
                  <a:pt x="0" y="173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86738" y="1814341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58724" y="1794771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4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58724" y="1794771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4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86738" y="248011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57149" y="246832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57149" y="246832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86738" y="2480113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58724" y="313647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49"/>
                </a:moveTo>
                <a:lnTo>
                  <a:pt x="0" y="25099"/>
                </a:lnTo>
                <a:lnTo>
                  <a:pt x="18999" y="0"/>
                </a:lnTo>
                <a:lnTo>
                  <a:pt x="4394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58724" y="313647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99"/>
                </a:moveTo>
                <a:lnTo>
                  <a:pt x="43949" y="38649"/>
                </a:lnTo>
                <a:lnTo>
                  <a:pt x="18999" y="0"/>
                </a:lnTo>
                <a:lnTo>
                  <a:pt x="0" y="25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86738" y="1824234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3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66543" y="179718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66543" y="179718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86738" y="2505988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58724" y="248641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58724" y="248641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86738" y="3171762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57149" y="315996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57149" y="315996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86738" y="31976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58724" y="3178063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58724" y="3178063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86738" y="2515888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69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66543" y="248883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24"/>
                </a:moveTo>
                <a:lnTo>
                  <a:pt x="0" y="27399"/>
                </a:lnTo>
                <a:lnTo>
                  <a:pt x="36949" y="0"/>
                </a:lnTo>
                <a:lnTo>
                  <a:pt x="26274" y="447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66543" y="248883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24"/>
                </a:moveTo>
                <a:lnTo>
                  <a:pt x="36949" y="0"/>
                </a:lnTo>
                <a:lnTo>
                  <a:pt x="0" y="27399"/>
                </a:lnTo>
                <a:lnTo>
                  <a:pt x="26274" y="447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86738" y="1827696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7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71943" y="1798024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71943" y="1798024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5293472" y="1788465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62478" y="21050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899"/>
                </a:moveTo>
                <a:lnTo>
                  <a:pt x="0" y="29449"/>
                </a:lnTo>
                <a:lnTo>
                  <a:pt x="11049" y="0"/>
                </a:lnTo>
                <a:lnTo>
                  <a:pt x="4599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6162478" y="21050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49"/>
                </a:moveTo>
                <a:lnTo>
                  <a:pt x="45999" y="29899"/>
                </a:lnTo>
                <a:lnTo>
                  <a:pt x="11049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5293473" y="1788466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69527" y="27828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799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7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69527" y="27828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799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93472" y="1788466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7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76277" y="347103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74"/>
                </a:moveTo>
                <a:lnTo>
                  <a:pt x="0" y="14724"/>
                </a:lnTo>
                <a:lnTo>
                  <a:pt x="27799" y="0"/>
                </a:lnTo>
                <a:lnTo>
                  <a:pt x="3409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76277" y="347103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724"/>
                </a:moveTo>
                <a:lnTo>
                  <a:pt x="34099" y="45574"/>
                </a:lnTo>
                <a:lnTo>
                  <a:pt x="27799" y="0"/>
                </a:lnTo>
                <a:lnTo>
                  <a:pt x="0" y="147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93472" y="214643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62497" y="213487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24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62496" y="213487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24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93472" y="248011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62478" y="279668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899"/>
                </a:moveTo>
                <a:lnTo>
                  <a:pt x="0" y="29449"/>
                </a:lnTo>
                <a:lnTo>
                  <a:pt x="11049" y="0"/>
                </a:lnTo>
                <a:lnTo>
                  <a:pt x="4599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62478" y="279668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99" y="29899"/>
                </a:lnTo>
                <a:lnTo>
                  <a:pt x="11049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93473" y="2480114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69527" y="3474499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799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7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69527" y="3474499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799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93473" y="216335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69602" y="213899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49"/>
                </a:moveTo>
                <a:lnTo>
                  <a:pt x="0" y="22099"/>
                </a:lnTo>
                <a:lnTo>
                  <a:pt x="40349" y="0"/>
                </a:lnTo>
                <a:lnTo>
                  <a:pt x="23649" y="428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69602" y="213899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49"/>
                </a:moveTo>
                <a:lnTo>
                  <a:pt x="40349" y="0"/>
                </a:lnTo>
                <a:lnTo>
                  <a:pt x="0" y="22099"/>
                </a:lnTo>
                <a:lnTo>
                  <a:pt x="23649" y="428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93472" y="2838088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62497" y="282651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24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62496" y="282651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24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93472" y="317176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62478" y="348833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899"/>
                </a:moveTo>
                <a:lnTo>
                  <a:pt x="0" y="29449"/>
                </a:lnTo>
                <a:lnTo>
                  <a:pt x="11049" y="0"/>
                </a:lnTo>
                <a:lnTo>
                  <a:pt x="4599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62478" y="348833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99" y="29899"/>
                </a:lnTo>
                <a:lnTo>
                  <a:pt x="11049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93472" y="3529736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62497" y="351816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24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62496" y="351816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24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93473" y="2855000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69602" y="2830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49"/>
                </a:moveTo>
                <a:lnTo>
                  <a:pt x="0" y="22099"/>
                </a:lnTo>
                <a:lnTo>
                  <a:pt x="40349" y="0"/>
                </a:lnTo>
                <a:lnTo>
                  <a:pt x="23649" y="428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69602" y="2830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49"/>
                </a:moveTo>
                <a:lnTo>
                  <a:pt x="40349" y="0"/>
                </a:lnTo>
                <a:lnTo>
                  <a:pt x="0" y="22099"/>
                </a:lnTo>
                <a:lnTo>
                  <a:pt x="23649" y="428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93472" y="2169052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45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76314" y="2140383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76314" y="2140383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206784" y="188431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206784" y="188431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206784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206784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206784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206784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700207" y="2131027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7025220" y="211923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7025220" y="211923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700245" y="2825938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7025257" y="2814144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7025257" y="2814144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700245" y="351432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7025257" y="350253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7025257" y="350253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86580" y="188431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86580" y="188431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 txBox="1"/>
          <p:nvPr/>
        </p:nvSpPr>
        <p:spPr>
          <a:xfrm>
            <a:off x="2138029" y="2011061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986580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56"/>
                </a:lnTo>
                <a:lnTo>
                  <a:pt x="622115" y="179751"/>
                </a:lnTo>
                <a:lnTo>
                  <a:pt x="641751" y="227151"/>
                </a:lnTo>
                <a:lnTo>
                  <a:pt x="653800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86580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56"/>
                </a:lnTo>
                <a:lnTo>
                  <a:pt x="622115" y="179751"/>
                </a:lnTo>
                <a:lnTo>
                  <a:pt x="641751" y="227151"/>
                </a:lnTo>
                <a:lnTo>
                  <a:pt x="653800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138029" y="2702710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986580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86580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 txBox="1"/>
          <p:nvPr/>
        </p:nvSpPr>
        <p:spPr>
          <a:xfrm>
            <a:off x="2126029" y="3394359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618630" y="213428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1943642" y="212249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1943642" y="212249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1618675" y="282920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1943687" y="2817406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1943687" y="2817406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079264" y="4291962"/>
            <a:ext cx="308134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3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13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marL="9525"/>
            <a:r>
              <a:rPr sz="1050" spc="-4" dirty="0">
                <a:latin typeface="Arial"/>
                <a:cs typeface="Arial"/>
              </a:rPr>
              <a:t>input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374817" y="4291962"/>
            <a:ext cx="530543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2863" algn="ctr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85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4" dirty="0">
                <a:latin typeface="Arial"/>
                <a:cs typeface="Arial"/>
              </a:rPr>
              <a:t>hidden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781554" y="4291962"/>
            <a:ext cx="530543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97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4" dirty="0">
                <a:latin typeface="Arial"/>
                <a:cs typeface="Arial"/>
              </a:rPr>
              <a:t>hidden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258696" y="4291962"/>
            <a:ext cx="390049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74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4" dirty="0">
                <a:latin typeface="Arial"/>
                <a:cs typeface="Arial"/>
              </a:rPr>
              <a:t>output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2776377" y="1062635"/>
            <a:ext cx="3134201" cy="581891"/>
          </a:xfrm>
          <a:prstGeom prst="rect">
            <a:avLst/>
          </a:prstGeom>
        </p:spPr>
        <p:txBody>
          <a:bodyPr vert="horz" wrap="square" lIns="0" tIns="88583" rIns="0" bIns="0" rtlCol="0">
            <a:spAutoFit/>
          </a:bodyPr>
          <a:lstStyle/>
          <a:p>
            <a:pPr algn="ctr">
              <a:spcBef>
                <a:spcPts val="698"/>
              </a:spcBef>
              <a:tabLst>
                <a:tab pos="1406366" algn="l"/>
              </a:tabLst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	</a:t>
            </a: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 algn="ctr">
              <a:spcBef>
                <a:spcPts val="626"/>
              </a:spcBef>
              <a:tabLst>
                <a:tab pos="1406366" algn="l"/>
                <a:tab pos="2813209" algn="l"/>
              </a:tabLst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	</a:t>
            </a: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	</a:t>
            </a: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326437" y="1142016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253988" y="1950239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4279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667" y="596391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124"/>
                </a:lnTo>
              </a:path>
            </a:pathLst>
          </a:custGeom>
          <a:ln w="518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576254"/>
            <a:ext cx="81533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265" marR="5080" indent="-24892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Helvetica" panose="020B0604020202020204" pitchFamily="34" charset="0"/>
                <a:cs typeface="Helvetica" panose="020B0604020202020204" pitchFamily="34" charset="0"/>
              </a:rPr>
              <a:t>Non-Linear Activation Function </a:t>
            </a:r>
            <a:r>
              <a:rPr sz="3000" b="0" dirty="0">
                <a:latin typeface="Helvetica" panose="020B0604020202020204" pitchFamily="34" charset="0"/>
                <a:cs typeface="Helvetica" panose="020B0604020202020204" pitchFamily="34" charset="0"/>
              </a:rPr>
              <a:t>- ReLU </a:t>
            </a:r>
            <a:r>
              <a:rPr sz="1200" b="0" dirty="0">
                <a:latin typeface="Helvetica" panose="020B0604020202020204" pitchFamily="34" charset="0"/>
                <a:cs typeface="Helvetica" panose="020B0604020202020204" pitchFamily="34" charset="0"/>
              </a:rPr>
              <a:t>(Rectified  Linear</a:t>
            </a:r>
            <a:r>
              <a:rPr sz="1200" b="0" spc="-3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200" b="0" dirty="0">
                <a:latin typeface="Helvetica" panose="020B0604020202020204" pitchFamily="34" charset="0"/>
                <a:cs typeface="Helvetica" panose="020B0604020202020204" pitchFamily="34" charset="0"/>
              </a:rPr>
              <a:t>Unit)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120" y="1553362"/>
            <a:ext cx="4245864" cy="225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4999"/>
              </a:lnSpc>
              <a:spcBef>
                <a:spcPts val="100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ReLU is half rectified (from  bottom). f(z) is zero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is less  than zero and f(z) is equal to z when  z is above or equal to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[ 0 to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infinity)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15570" indent="-330200">
              <a:lnSpc>
                <a:spcPct val="114999"/>
              </a:lnSpc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Negative values become  zero immediately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 the ability of the model to fit or train  from the data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8076" y="1578863"/>
            <a:ext cx="4245864" cy="295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82895" y="4620259"/>
            <a:ext cx="2315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ReLU Activation</a:t>
            </a:r>
            <a:r>
              <a:rPr sz="1600" spc="-4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0832-2A36-45BF-9F1F-6851FC0E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93" y="11310"/>
            <a:ext cx="8229600" cy="701279"/>
          </a:xfrm>
        </p:spPr>
        <p:txBody>
          <a:bodyPr/>
          <a:lstStyle/>
          <a:p>
            <a:r>
              <a:rPr lang="en-US" dirty="0"/>
              <a:t>Deep Learning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5EDD-BD75-4FED-A929-B9356457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3434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first layer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we want to compute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updating weight to decrease the cost function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added to increase the flexibility of the model to fit the data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neurons for the intermediate step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forwarding input through the neural network in order to generate network output value(s)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difference between the targeted and actual output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introduce non-linear properties to our Network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8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5A77-7362-496D-9ED2-139149E6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A860-ACD5-46EC-A769-5E8EDE2D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hyper-parameter that controls how much we are adjusting the weights of our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respect the loss gradient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forward pass and one backward pass of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training examples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the number of training examples in one forward/backward pass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Dropout: next class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 next class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54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7E23-FB88-4ECC-A1A7-26F4A9EA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recap: </a:t>
            </a:r>
            <a:r>
              <a:rPr lang="en-US" dirty="0" err="1"/>
              <a:t>Keras</a:t>
            </a:r>
            <a:r>
              <a:rPr lang="en-US" dirty="0"/>
              <a:t> Programming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C996-C02E-476B-8F16-6B607713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Sequential class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keras.models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layers using .add() method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learning process using .compile() method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train dataset using .fit() method</a:t>
            </a:r>
          </a:p>
        </p:txBody>
      </p:sp>
    </p:spTree>
    <p:extLst>
      <p:ext uri="{BB962C8B-B14F-4D97-AF65-F5344CB8AC3E}">
        <p14:creationId xmlns:p14="http://schemas.microsoft.com/office/powerpoint/2010/main" val="1702895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7801-9073-4E75-B745-D8DA40FB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F788-FA5E-472C-86F3-F5D1888F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Dense: implements the operation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= activation(dot(input, weight) + bias)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keras.layers.core.Dense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(units, activation=None,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use_bias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kernel_initializer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glorot_uniform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bias_initializer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='zeros',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kernel_regularizer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bias_regularizer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activity_regularizer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kernel_constraint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bias_constraint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Activations: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add one more new 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(Activation('tanh’))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Activation argument in all forwarded 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(Dense(64, activation='tanh'))</a:t>
            </a:r>
          </a:p>
        </p:txBody>
      </p:sp>
    </p:spTree>
    <p:extLst>
      <p:ext uri="{BB962C8B-B14F-4D97-AF65-F5344CB8AC3E}">
        <p14:creationId xmlns:p14="http://schemas.microsoft.com/office/powerpoint/2010/main" val="29703660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AF5D-9EAF-4CA9-825D-C27ABBA5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 available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B04E-5087-46F3-B7B4-FDA94987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find the “best set of parameters (weights and biases)” for the given network 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vary in the speed of convergence,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ability to avoid getting stuck in local minima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–Stochastic gradient descent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with momentum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AdaDelta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optimizers.SGD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=0.01, decay=1e-6, momentum=0.9,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nesterov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(loss='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optimizer=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318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43C-8109-4801-88A7-95A04AC5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 available in </a:t>
            </a:r>
            <a:r>
              <a:rPr lang="en-US" dirty="0" err="1"/>
              <a:t>Keras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36E5-84BD-4BBA-B47B-D9AE02DF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–Mean square error: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keras.losses.mean_squared_error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–Mean absolute error: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keras.losses.mean_absolute_error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keras.losses.hinge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keras.losses.categorical_crossentropy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087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526F-4198-45D5-ADF8-2DF91B3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A6B9-4B63-4F11-9448-8016B4B2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define the way to set the initial random weights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model.add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(Dense(64,init=‘uniform’))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Lecun_uniform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Glorot_normal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Glorot_uniform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7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8D7-AEDE-4470-BB4A-105BC34D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EAAC-64B2-448A-BB75-D5C2E138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metrics: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metrics is a function that is used to judge the performance of your model</a:t>
            </a:r>
          </a:p>
          <a:p>
            <a:pPr marL="3429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(loss='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optimizer='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3429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metrics=['</a:t>
            </a:r>
            <a:r>
              <a:rPr lang="en-US" sz="1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'acc'])</a:t>
            </a:r>
          </a:p>
        </p:txBody>
      </p:sp>
    </p:spTree>
    <p:extLst>
      <p:ext uri="{BB962C8B-B14F-4D97-AF65-F5344CB8AC3E}">
        <p14:creationId xmlns:p14="http://schemas.microsoft.com/office/powerpoint/2010/main" val="2631980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F40E-308E-4B2F-906A-ED01FF5C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case: Image classification</a:t>
            </a:r>
          </a:p>
        </p:txBody>
      </p:sp>
      <p:pic>
        <p:nvPicPr>
          <p:cNvPr id="7" name="Content Placeholder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CFA0D2F-188C-455D-B991-EED37DF26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92844"/>
            <a:ext cx="7620000" cy="3460105"/>
          </a:xfrm>
        </p:spPr>
      </p:pic>
    </p:spTree>
    <p:extLst>
      <p:ext uri="{BB962C8B-B14F-4D97-AF65-F5344CB8AC3E}">
        <p14:creationId xmlns:p14="http://schemas.microsoft.com/office/powerpoint/2010/main" val="186323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877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B278-D8BB-49A4-8284-A5CB19CE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image classification</a:t>
            </a:r>
          </a:p>
        </p:txBody>
      </p:sp>
      <p:pic>
        <p:nvPicPr>
          <p:cNvPr id="6" name="Content Placeholder 5" descr="A close up of a mans face&#10;&#10;Description automatically generated">
            <a:extLst>
              <a:ext uri="{FF2B5EF4-FFF2-40B4-BE49-F238E27FC236}">
                <a16:creationId xmlns:a16="http://schemas.microsoft.com/office/drawing/2014/main" id="{E9F1B984-7757-4651-9399-75EFD32AC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57233"/>
            <a:ext cx="5753223" cy="3079908"/>
          </a:xfrm>
        </p:spPr>
      </p:pic>
    </p:spTree>
    <p:extLst>
      <p:ext uri="{BB962C8B-B14F-4D97-AF65-F5344CB8AC3E}">
        <p14:creationId xmlns:p14="http://schemas.microsoft.com/office/powerpoint/2010/main" val="23717671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0CCA-368A-4B79-9A39-B9F07EEC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and plotting the digit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FECAC3-9232-4637-8798-278A4D659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76350"/>
            <a:ext cx="764985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train_images,train_labels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mnist.load_data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#display the first image in the training data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,:,:],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'gray'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'Ground Truth : {}'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.format(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train_labels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50CE1A-6842-2146-9C44-B57D80EE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85950"/>
            <a:ext cx="2514600" cy="243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320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22BF-6C55-46C7-8476-229DEBF8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data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B6F64D5-24FB-4A79-AE09-F0B702A9F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127671"/>
            <a:ext cx="784860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#1. convert each image of shape 28*28 to 784 dimensional which will be fed to the network as a single feature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np.prod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train_images.shape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train_images.reshape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train_images.shape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test_images.reshape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test_images.shape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#convert data to float and scale values between 0 and 1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train_data.astype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'float'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test_data.astype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'float'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#scale data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#change the labels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frominteger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one-hot encoding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train_labels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485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1435-AA0E-4CEA-99B6-4ACFC18E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network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88A2A4-5B0D-44C2-9540-A75C37C04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43225"/>
            <a:ext cx="803944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#creating network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,)))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'accuracy'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verbose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27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5361-AB67-4A05-8E10-B867DA55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1F56-6126-4C80-924A-AA359BAC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=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train_labels_one_hot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verbose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en-US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test_labels_one_hot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default callbacks that is registered when training all deep learning models is the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History callback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records training metrics for each epoch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the loss and the accuracy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are stored in a dictionary in the history member of the object returned.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list all data in history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history.history.keys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'acc', 'loss',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val_acc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03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1040-0904-4330-80BB-4BEBC985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0D4719-25A5-434D-B234-A438CC79A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52550"/>
            <a:ext cx="803072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test_acc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"Evaluation result on Test Data : Loss = {}, accuracy = 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.format(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test_acc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08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A2761A-52EC-4DD4-AA4F-6B390787F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71550"/>
            <a:ext cx="7162800" cy="3394075"/>
          </a:xfrm>
        </p:spPr>
      </p:pic>
    </p:spTree>
    <p:extLst>
      <p:ext uri="{BB962C8B-B14F-4D97-AF65-F5344CB8AC3E}">
        <p14:creationId xmlns:p14="http://schemas.microsoft.com/office/powerpoint/2010/main" val="269354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7837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98" y="0"/>
                </a:lnTo>
                <a:lnTo>
                  <a:pt x="904798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600198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2009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1729064" y="918676"/>
            <a:ext cx="111489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1383505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15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68009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98" y="0"/>
                </a:lnTo>
                <a:lnTo>
                  <a:pt x="904798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3000370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1999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3129231" y="918676"/>
            <a:ext cx="111487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2783677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1244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4844</TotalTime>
  <Words>3992</Words>
  <Application>Microsoft Macintosh PowerPoint</Application>
  <PresentationFormat>On-screen Show (16:9)</PresentationFormat>
  <Paragraphs>1160</Paragraphs>
  <Slides>76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90" baseType="lpstr">
      <vt:lpstr>Arial</vt:lpstr>
      <vt:lpstr>Arial Narrow</vt:lpstr>
      <vt:lpstr>Calibri</vt:lpstr>
      <vt:lpstr>Courier New</vt:lpstr>
      <vt:lpstr>DejaVu Sans</vt:lpstr>
      <vt:lpstr>Georgia</vt:lpstr>
      <vt:lpstr>Helvetica</vt:lpstr>
      <vt:lpstr>Symbol</vt:lpstr>
      <vt:lpstr>Times New Roman</vt:lpstr>
      <vt:lpstr>Trebuchet MS</vt:lpstr>
      <vt:lpstr>Verdana</vt:lpstr>
      <vt:lpstr>Wingdings</vt:lpstr>
      <vt:lpstr>1_Office Theme</vt:lpstr>
      <vt:lpstr>Custom Design</vt:lpstr>
      <vt:lpstr>Neural Networks</vt:lpstr>
      <vt:lpstr>Feedback is greatly appreciated!</vt:lpstr>
      <vt:lpstr>Overview</vt:lpstr>
      <vt:lpstr>Artificial Neural Network</vt:lpstr>
      <vt:lpstr>Neural Network</vt:lpstr>
      <vt:lpstr>Feed forward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z(l) = W(l-1)a(l-1) + b(l-1)</vt:lpstr>
      <vt:lpstr>PowerPoint Presentation</vt:lpstr>
      <vt:lpstr>PowerPoint Presentation</vt:lpstr>
      <vt:lpstr>PowerPoint Presentation</vt:lpstr>
      <vt:lpstr>PowerPoint Presentation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z(2) = W(1)x + b(1)</vt:lpstr>
      <vt:lpstr>PowerPoint Presentation</vt:lpstr>
      <vt:lpstr>Cost/ Loss Functions</vt:lpstr>
      <vt:lpstr>Back Propagation</vt:lpstr>
      <vt:lpstr>PowerPoint Presentation</vt:lpstr>
      <vt:lpstr>Back Propagation</vt:lpstr>
      <vt:lpstr>PowerPoint Presentation</vt:lpstr>
      <vt:lpstr>Back Propagation</vt:lpstr>
      <vt:lpstr>PowerPoint Presentation</vt:lpstr>
      <vt:lpstr>Back Propagation</vt:lpstr>
      <vt:lpstr>Back Propagation</vt:lpstr>
      <vt:lpstr>Back Propagation</vt:lpstr>
      <vt:lpstr>PowerPoint Presentation</vt:lpstr>
      <vt:lpstr>As programmers...</vt:lpstr>
      <vt:lpstr>PowerPoint Presentation</vt:lpstr>
      <vt:lpstr>Auto-Differentiation: Idea</vt:lpstr>
      <vt:lpstr>What makes a “good” function?</vt:lpstr>
      <vt:lpstr>What is Backpropagation</vt:lpstr>
      <vt:lpstr>Backpropagation</vt:lpstr>
      <vt:lpstr>Backpropagation: Algorithm</vt:lpstr>
      <vt:lpstr>Network parameters 𝜃 = 𝑤1, 𝑤2, ⋯ , 𝑏1, 𝑏2, ⋯</vt:lpstr>
      <vt:lpstr>Network parameters 𝜃 = 𝑤1, 𝑤2, ⋯ , 𝑏1, 𝑏2, ⋯</vt:lpstr>
      <vt:lpstr>Network parameters 𝜃 = 𝑤1, 𝑤2, ⋯ , 𝑏1, 𝑏2, ⋯</vt:lpstr>
      <vt:lpstr>Network parameters 𝜃 = 𝑤1, 𝑤2, ⋯ , 𝑏1, 𝑏2, ⋯</vt:lpstr>
      <vt:lpstr>Learning Rate</vt:lpstr>
      <vt:lpstr>Cost/ Loss Functions</vt:lpstr>
      <vt:lpstr>Common types of loss functions (1)</vt:lpstr>
      <vt:lpstr>Common types of loss functions (2)</vt:lpstr>
      <vt:lpstr>Activation function</vt:lpstr>
      <vt:lpstr>Activation Function</vt:lpstr>
      <vt:lpstr>Non-Linear Activation Function - Sigmoid</vt:lpstr>
      <vt:lpstr>Non-Linear Activation Function - Tanh</vt:lpstr>
      <vt:lpstr>Non-Linear Activation Function - ReLU (Rectified  Linear Unit)</vt:lpstr>
      <vt:lpstr>Deep Learning Glossary</vt:lpstr>
      <vt:lpstr>Deep Learning Glossary</vt:lpstr>
      <vt:lpstr>To recap: Keras Programming steps</vt:lpstr>
      <vt:lpstr>General layers</vt:lpstr>
      <vt:lpstr>Optimizers available in Keras</vt:lpstr>
      <vt:lpstr>Loss functions available in Keras </vt:lpstr>
      <vt:lpstr>Initializations</vt:lpstr>
      <vt:lpstr>Evaluation in keras</vt:lpstr>
      <vt:lpstr>Use case: Image classification</vt:lpstr>
      <vt:lpstr>Model for image classification</vt:lpstr>
      <vt:lpstr>Loading data and plotting the digit</vt:lpstr>
      <vt:lpstr>Processing the data</vt:lpstr>
      <vt:lpstr>Creating the network</vt:lpstr>
      <vt:lpstr>Fitting the model</vt:lpstr>
      <vt:lpstr>Evaluation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Ops</dc:title>
  <cp:lastModifiedBy>Nagulapati, Rohithkumar (UMKC-Student)</cp:lastModifiedBy>
  <cp:revision>187</cp:revision>
  <dcterms:created xsi:type="dcterms:W3CDTF">2017-08-22T05:44:29Z</dcterms:created>
  <dcterms:modified xsi:type="dcterms:W3CDTF">2019-03-22T19:49:19Z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2017-08-22T00:00:00Z</vt:filetime>
  </property>
</Properties>
</file>