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media/image8.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2" r:id="rId3"/>
    <p:sldMasterId id="2147483714" r:id="rId4"/>
    <p:sldMasterId id="2147483726" r:id="rId5"/>
  </p:sldMasterIdLst>
  <p:notesMasterIdLst>
    <p:notesMasterId r:id="rId54"/>
  </p:notesMasterIdLst>
  <p:sldIdLst>
    <p:sldId id="499" r:id="rId6"/>
    <p:sldId id="500" r:id="rId7"/>
    <p:sldId id="501" r:id="rId8"/>
    <p:sldId id="568" r:id="rId9"/>
    <p:sldId id="258" r:id="rId10"/>
    <p:sldId id="569" r:id="rId11"/>
    <p:sldId id="573" r:id="rId12"/>
    <p:sldId id="306" r:id="rId13"/>
    <p:sldId id="570" r:id="rId14"/>
    <p:sldId id="332" r:id="rId15"/>
    <p:sldId id="511" r:id="rId16"/>
    <p:sldId id="506" r:id="rId17"/>
    <p:sldId id="515" r:id="rId18"/>
    <p:sldId id="518" r:id="rId19"/>
    <p:sldId id="516" r:id="rId20"/>
    <p:sldId id="519" r:id="rId21"/>
    <p:sldId id="517" r:id="rId22"/>
    <p:sldId id="574" r:id="rId23"/>
    <p:sldId id="520" r:id="rId24"/>
    <p:sldId id="521" r:id="rId25"/>
    <p:sldId id="523" r:id="rId26"/>
    <p:sldId id="279" r:id="rId27"/>
    <p:sldId id="539" r:id="rId28"/>
    <p:sldId id="280" r:id="rId29"/>
    <p:sldId id="281" r:id="rId30"/>
    <p:sldId id="282" r:id="rId31"/>
    <p:sldId id="283" r:id="rId32"/>
    <p:sldId id="284" r:id="rId33"/>
    <p:sldId id="575" r:id="rId34"/>
    <p:sldId id="556" r:id="rId35"/>
    <p:sldId id="565" r:id="rId36"/>
    <p:sldId id="566" r:id="rId37"/>
    <p:sldId id="567" r:id="rId38"/>
    <p:sldId id="572" r:id="rId39"/>
    <p:sldId id="557" r:id="rId40"/>
    <p:sldId id="558" r:id="rId41"/>
    <p:sldId id="561" r:id="rId42"/>
    <p:sldId id="571" r:id="rId43"/>
    <p:sldId id="564" r:id="rId44"/>
    <p:sldId id="535" r:id="rId45"/>
    <p:sldId id="540" r:id="rId46"/>
    <p:sldId id="549" r:id="rId47"/>
    <p:sldId id="550" r:id="rId48"/>
    <p:sldId id="551" r:id="rId49"/>
    <p:sldId id="552" r:id="rId50"/>
    <p:sldId id="553" r:id="rId51"/>
    <p:sldId id="554" r:id="rId52"/>
    <p:sldId id="330" r:id="rId5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2"/>
    <p:restoredTop sz="94676" autoAdjust="0"/>
  </p:normalViewPr>
  <p:slideViewPr>
    <p:cSldViewPr>
      <p:cViewPr varScale="1">
        <p:scale>
          <a:sx n="141" d="100"/>
          <a:sy n="141" d="100"/>
        </p:scale>
        <p:origin x="352"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2271355-2F21-4CCE-AEFC-353593CCEAB1}" type="datetimeFigureOut">
              <a:rPr lang="en-US" smtClean="0"/>
              <a:t>4/26/19</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0A90AC-F10A-4237-8F2F-3D17BB283C68}" type="slidenum">
              <a:rPr lang="en-US" smtClean="0"/>
              <a:t>‹#›</a:t>
            </a:fld>
            <a:endParaRPr lang="en-US"/>
          </a:p>
        </p:txBody>
      </p:sp>
    </p:spTree>
    <p:extLst>
      <p:ext uri="{BB962C8B-B14F-4D97-AF65-F5344CB8AC3E}">
        <p14:creationId xmlns:p14="http://schemas.microsoft.com/office/powerpoint/2010/main" val="20551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a Feed-Forward NN, the information only moves in one direction, from the input layer, through the hidden layers, to the output layer. The information moves straight through the network. Because of that, the information never touches a node twice.</a:t>
            </a:r>
          </a:p>
          <a:p>
            <a:r>
              <a:rPr lang="en-US" sz="1200" b="0" i="0" u="none" strike="noStrike" kern="1200" dirty="0">
                <a:solidFill>
                  <a:schemeClr val="tx1"/>
                </a:solidFill>
                <a:effectLst/>
                <a:latin typeface="+mn-lt"/>
                <a:ea typeface="+mn-ea"/>
                <a:cs typeface="+mn-cs"/>
              </a:rPr>
              <a:t>In a RNN, the information cycles through a loop. When it makes a decision, it takes into consideration the current input and also what it has learned from the inputs it received previously.</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10</a:t>
            </a:fld>
            <a:endParaRPr lang="en-US"/>
          </a:p>
        </p:txBody>
      </p:sp>
    </p:spTree>
    <p:extLst>
      <p:ext uri="{BB962C8B-B14F-4D97-AF65-F5344CB8AC3E}">
        <p14:creationId xmlns:p14="http://schemas.microsoft.com/office/powerpoint/2010/main" val="58218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first step in our LSTM is to decide what information we’re going to throw away from the cell state.</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24</a:t>
            </a:fld>
            <a:endParaRPr lang="en-US"/>
          </a:p>
        </p:txBody>
      </p:sp>
    </p:spTree>
    <p:extLst>
      <p:ext uri="{BB962C8B-B14F-4D97-AF65-F5344CB8AC3E}">
        <p14:creationId xmlns:p14="http://schemas.microsoft.com/office/powerpoint/2010/main" val="24627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next step is to decide what new information we’re going to store in the cell state.</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25</a:t>
            </a:fld>
            <a:endParaRPr lang="en-US"/>
          </a:p>
        </p:txBody>
      </p:sp>
    </p:spTree>
    <p:extLst>
      <p:ext uri="{BB962C8B-B14F-4D97-AF65-F5344CB8AC3E}">
        <p14:creationId xmlns:p14="http://schemas.microsoft.com/office/powerpoint/2010/main" val="191696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now time to update the old cell state Ct−1, into the new cell state Ct. The previous steps already decided what to do, we just need to actually do it.</a:t>
            </a:r>
          </a:p>
        </p:txBody>
      </p:sp>
      <p:sp>
        <p:nvSpPr>
          <p:cNvPr id="4" name="Slide Number Placeholder 3"/>
          <p:cNvSpPr>
            <a:spLocks noGrp="1"/>
          </p:cNvSpPr>
          <p:nvPr>
            <p:ph type="sldNum" sz="quarter" idx="10"/>
          </p:nvPr>
        </p:nvSpPr>
        <p:spPr/>
        <p:txBody>
          <a:bodyPr/>
          <a:lstStyle/>
          <a:p>
            <a:fld id="{D90A90AC-F10A-4237-8F2F-3D17BB283C68}" type="slidenum">
              <a:rPr lang="en-US" smtClean="0"/>
              <a:t>26</a:t>
            </a:fld>
            <a:endParaRPr lang="en-US"/>
          </a:p>
        </p:txBody>
      </p:sp>
    </p:spTree>
    <p:extLst>
      <p:ext uri="{BB962C8B-B14F-4D97-AF65-F5344CB8AC3E}">
        <p14:creationId xmlns:p14="http://schemas.microsoft.com/office/powerpoint/2010/main" val="259392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need to decide what we're going to output. This output will be based on our cell state, but will be a filtered version.</a:t>
            </a:r>
          </a:p>
        </p:txBody>
      </p:sp>
      <p:sp>
        <p:nvSpPr>
          <p:cNvPr id="4" name="Slide Number Placeholder 3"/>
          <p:cNvSpPr>
            <a:spLocks noGrp="1"/>
          </p:cNvSpPr>
          <p:nvPr>
            <p:ph type="sldNum" sz="quarter" idx="10"/>
          </p:nvPr>
        </p:nvSpPr>
        <p:spPr/>
        <p:txBody>
          <a:bodyPr/>
          <a:lstStyle/>
          <a:p>
            <a:fld id="{D90A90AC-F10A-4237-8F2F-3D17BB283C68}" type="slidenum">
              <a:rPr lang="en-US" smtClean="0"/>
              <a:t>27</a:t>
            </a:fld>
            <a:endParaRPr lang="en-US"/>
          </a:p>
        </p:txBody>
      </p:sp>
    </p:spTree>
    <p:extLst>
      <p:ext uri="{BB962C8B-B14F-4D97-AF65-F5344CB8AC3E}">
        <p14:creationId xmlns:p14="http://schemas.microsoft.com/office/powerpoint/2010/main" val="9789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8960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79710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17370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1791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45513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4646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283016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3296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060341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53782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02269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17810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56622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760299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841186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8221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555935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83373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9125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73836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230837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87358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7763910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64515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360711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26448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80373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FFFFFF"/>
                </a:solidFill>
                <a:latin typeface="Helvetica"/>
                <a:cs typeface="Helvetic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15714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2888852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18746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5012059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1927412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2605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0630363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1321982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4666201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339912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978150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12536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441836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2231445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764836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11440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7722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93058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2268213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0728202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7943280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007635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178416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0491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863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89379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4327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424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4/26/19</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42507780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4/26/19</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291328086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4/26/19</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892429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4/26/19</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8789825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4/26/19</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506560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5.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6.xml"/><Relationship Id="rId4" Type="http://schemas.openxmlformats.org/officeDocument/2006/relationships/hyperlink" Target="https://towardsdatascience.com/recurrent-neural-networks-and-lstm-4b601dd822a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anishsingh20/the-vanishing-gradient-problem-48ae7f501257" TargetMode="External"/><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6.xml"/><Relationship Id="rId5" Type="http://schemas.openxmlformats.org/officeDocument/2006/relationships/hyperlink" Target="http://colah.github.io/posts/2015-08-Understanding-LSTMs/" TargetMode="Externa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hyperlink" Target="http://colah.github.io/posts/2015-08-Understanding-LSTM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6.xml"/><Relationship Id="rId5" Type="http://schemas.openxmlformats.org/officeDocument/2006/relationships/hyperlink" Target="http://colah.github.io/posts/2015-08-Understanding-LSTMs/" TargetMode="Externa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5.xml"/><Relationship Id="rId4" Type="http://schemas.openxmlformats.org/officeDocument/2006/relationships/hyperlink" Target="http://colah.github.io/posts/2015-08-Understanding-LSTM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6.xml"/><Relationship Id="rId5" Type="http://schemas.openxmlformats.org/officeDocument/2006/relationships/hyperlink" Target="http://colah.github.io/posts/2015-08-Understanding-LSTMs/" TargetMode="Externa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2.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6.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8" Type="http://schemas.openxmlformats.org/officeDocument/2006/relationships/hyperlink" Target="https://www.slideshare.net/ashraybhandare/deep-learning-cnn-and-rnn?qid=0f39b4da-a290-4e9e-9d31-ed21816598e3&amp;v=&amp;b=&amp;from_search=27" TargetMode="External"/><Relationship Id="rId13" Type="http://schemas.openxmlformats.org/officeDocument/2006/relationships/hyperlink" Target="https://medium.com/datadriveninvestor/how-do-lstm-networks-solve-the-problem-of-vanishing-gradients-a6784971a577" TargetMode="External"/><Relationship Id="rId3" Type="http://schemas.openxmlformats.org/officeDocument/2006/relationships/hyperlink" Target="https://towardsdatascience.com/lstm-by-example-using-tensorflow-feb0c1968537" TargetMode="External"/><Relationship Id="rId7" Type="http://schemas.openxmlformats.org/officeDocument/2006/relationships/hyperlink" Target="http://colah.github.io/posts/2015-08-Understanding-LSTMs/" TargetMode="External"/><Relationship Id="rId12" Type="http://schemas.openxmlformats.org/officeDocument/2006/relationships/hyperlink" Target="https://medium.com/explore-artificial-intelligence/an-introduction-to-recurrent-neural-networks-72c97bf0912" TargetMode="External"/><Relationship Id="rId2" Type="http://schemas.openxmlformats.org/officeDocument/2006/relationships/hyperlink" Target="https://medium.com/the-theory-of-everything/understanding-activation-functions-in-neural-networks-9491262884e0" TargetMode="External"/><Relationship Id="rId1" Type="http://schemas.openxmlformats.org/officeDocument/2006/relationships/slideLayout" Target="../slideLayouts/slideLayout46.xml"/><Relationship Id="rId6" Type="http://schemas.openxmlformats.org/officeDocument/2006/relationships/hyperlink" Target="https://medium.com/lingvo-masino/introduction-to-recurrent-neural-network-d77a3fe2c56c" TargetMode="External"/><Relationship Id="rId11" Type="http://schemas.openxmlformats.org/officeDocument/2006/relationships/hyperlink" Target="https://stats.stackexchange.com/questions/270546/how-does-keras-embedding-layer-work" TargetMode="External"/><Relationship Id="rId5" Type="http://schemas.openxmlformats.org/officeDocument/2006/relationships/hyperlink" Target="https://towardsdatascience.com/exploring-activation-functions-for-neural-networks-73498da59b02" TargetMode="External"/><Relationship Id="rId10" Type="http://schemas.openxmlformats.org/officeDocument/2006/relationships/hyperlink" Target="https://machinelearningmastery.com/truncated-backpropagation-through-time-in-keras/" TargetMode="External"/><Relationship Id="rId4" Type="http://schemas.openxmlformats.org/officeDocument/2006/relationships/hyperlink" Target="https://medium.com/@erikhallstrm/hello-world-rnn-83cd7105b767" TargetMode="External"/><Relationship Id="rId9" Type="http://schemas.openxmlformats.org/officeDocument/2006/relationships/hyperlink" Target="https://medium.freecodecamp.org/how-to-become-a-data-scientist-2d829fa33ab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890519"/>
            <a:ext cx="9144000" cy="800219"/>
          </a:xfrm>
          <a:prstGeom prst="rect">
            <a:avLst/>
          </a:prstGeom>
        </p:spPr>
        <p:txBody>
          <a:bodyPr vert="horz" wrap="square" lIns="0" tIns="0" rIns="0" bIns="0" rtlCol="0">
            <a:spAutoFit/>
          </a:bodyPr>
          <a:lstStyle/>
          <a:p>
            <a:pPr marL="12700">
              <a:lnSpc>
                <a:spcPct val="100000"/>
              </a:lnSpc>
            </a:pPr>
            <a:r>
              <a:rPr lang="en-US" sz="5200" spc="-5" dirty="0">
                <a:solidFill>
                  <a:schemeClr val="bg1"/>
                </a:solidFill>
                <a:latin typeface="Georgia" panose="02040502050405020303" pitchFamily="18" charset="0"/>
                <a:cs typeface="Georgia"/>
              </a:rPr>
              <a:t>Python &amp; Deep Learning</a:t>
            </a:r>
            <a:endParaRPr sz="5200" dirty="0">
              <a:solidFill>
                <a:schemeClr val="bg1"/>
              </a:solidFill>
              <a:latin typeface="Georgia"/>
              <a:cs typeface="Georgia"/>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95885" marR="0" lvl="0" indent="0" algn="r"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900" b="0" i="0" u="none" strike="noStrike" kern="1200" cap="none" spc="-5" normalizeH="0" baseline="0" noProof="0" dirty="0">
                <a:ln>
                  <a:noFill/>
                </a:ln>
                <a:solidFill>
                  <a:prstClr val="black">
                    <a:tint val="75000"/>
                  </a:prstClr>
                </a:solidFill>
                <a:effectLst/>
                <a:uLnTx/>
                <a:uFillTx/>
                <a:latin typeface="Calibri"/>
                <a:ea typeface="+mn-ea"/>
                <a:cs typeface="+mn-cs"/>
              </a:rPr>
              <a:pPr marL="95885" marR="0" lvl="0" indent="0" algn="r" defTabSz="914400" rtl="0" eaLnBrk="1" fontAlgn="auto" latinLnBrk="0" hangingPunct="1">
                <a:lnSpc>
                  <a:spcPts val="1110"/>
                </a:lnSpc>
                <a:spcBef>
                  <a:spcPts val="0"/>
                </a:spcBef>
                <a:spcAft>
                  <a:spcPts val="0"/>
                </a:spcAft>
                <a:buClrTx/>
                <a:buSzTx/>
                <a:buFontTx/>
                <a:buNone/>
                <a:tabLst/>
                <a:defRPr/>
              </a:pPr>
              <a:t>1</a:t>
            </a:fld>
            <a:endParaRPr kumimoji="0" sz="900" b="0" i="0" u="none" strike="noStrike" kern="1200" cap="none" spc="-5" normalizeH="0" baseline="0" noProof="0" dirty="0">
              <a:ln>
                <a:noFill/>
              </a:ln>
              <a:solidFill>
                <a:prstClr val="black">
                  <a:tint val="75000"/>
                </a:prstClr>
              </a:solidFill>
              <a:effectLst/>
              <a:uLnTx/>
              <a:uFillTx/>
              <a:latin typeface="Calibri"/>
              <a:ea typeface="+mn-ea"/>
              <a:cs typeface="+mn-cs"/>
            </a:endParaRPr>
          </a:p>
        </p:txBody>
      </p:sp>
      <p:sp>
        <p:nvSpPr>
          <p:cNvPr id="3" name="object 3"/>
          <p:cNvSpPr txBox="1"/>
          <p:nvPr/>
        </p:nvSpPr>
        <p:spPr>
          <a:xfrm>
            <a:off x="2209800" y="3244503"/>
            <a:ext cx="5105400" cy="559512"/>
          </a:xfrm>
          <a:prstGeom prst="rect">
            <a:avLst/>
          </a:prstGeom>
        </p:spPr>
        <p:txBody>
          <a:bodyPr vert="horz" wrap="square" lIns="0" tIns="0" rIns="0" bIns="0" rtlCol="0">
            <a:spAutoFit/>
          </a:bodyPr>
          <a:lstStyle/>
          <a:p>
            <a:pPr marL="12065" marR="5080" lvl="0" indent="0" algn="ctr" defTabSz="914400" rtl="0" eaLnBrk="1" fontAlgn="auto" latinLnBrk="0" hangingPunct="1">
              <a:lnSpc>
                <a:spcPct val="100699"/>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white"/>
                </a:solidFill>
                <a:effectLst/>
                <a:uLnTx/>
                <a:uFillTx/>
                <a:latin typeface="Georgia"/>
                <a:ea typeface="+mn-ea"/>
                <a:cs typeface="Georgia"/>
              </a:rPr>
              <a:t>Keras </a:t>
            </a:r>
            <a:r>
              <a:rPr kumimoji="0" sz="1800" b="0" i="0" u="none" strike="noStrike" kern="1200" cap="none" spc="-5" normalizeH="0" baseline="0" noProof="0" dirty="0">
                <a:ln>
                  <a:noFill/>
                </a:ln>
                <a:solidFill>
                  <a:prstClr val="white"/>
                </a:solidFill>
                <a:effectLst/>
                <a:uLnTx/>
                <a:uFillTx/>
                <a:latin typeface="Georgia"/>
                <a:ea typeface="+mn-ea"/>
                <a:cs typeface="Georgia"/>
              </a:rPr>
              <a:t>for Deep Learning Research  </a:t>
            </a:r>
            <a:endParaRPr kumimoji="0" lang="en-US" sz="1800" b="0" i="0" u="none" strike="noStrike" kern="1200" cap="none" spc="-5" normalizeH="0" baseline="0" noProof="0" dirty="0">
              <a:ln>
                <a:noFill/>
              </a:ln>
              <a:solidFill>
                <a:prstClr val="white"/>
              </a:solidFill>
              <a:effectLst/>
              <a:uLnTx/>
              <a:uFillTx/>
              <a:latin typeface="Georgia"/>
              <a:ea typeface="+mn-ea"/>
              <a:cs typeface="Georgia"/>
            </a:endParaRPr>
          </a:p>
          <a:p>
            <a:pPr marL="12065" marR="5080" lvl="0" indent="0" algn="ctr" defTabSz="914400" rtl="0" eaLnBrk="1" fontAlgn="auto" latinLnBrk="0" hangingPunct="1">
              <a:lnSpc>
                <a:spcPct val="100699"/>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Georgia"/>
              <a:ea typeface="+mn-ea"/>
              <a:cs typeface="Georgia"/>
            </a:endParaRPr>
          </a:p>
        </p:txBody>
      </p:sp>
      <p:sp>
        <p:nvSpPr>
          <p:cNvPr id="4" name="object 4"/>
          <p:cNvSpPr/>
          <p:nvPr/>
        </p:nvSpPr>
        <p:spPr>
          <a:xfrm>
            <a:off x="3820967" y="384424"/>
            <a:ext cx="1339197" cy="133919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66F3588-72AB-4329-851C-B22457F021DE}"/>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Difference between RNN and FNN</a:t>
            </a:r>
          </a:p>
        </p:txBody>
      </p:sp>
      <p:pic>
        <p:nvPicPr>
          <p:cNvPr id="9" name="Picture 8">
            <a:extLst>
              <a:ext uri="{FF2B5EF4-FFF2-40B4-BE49-F238E27FC236}">
                <a16:creationId xmlns:a16="http://schemas.microsoft.com/office/drawing/2014/main" id="{A3CA3791-4A07-404B-9B69-45E42C1E66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971550"/>
            <a:ext cx="6324600" cy="3494794"/>
          </a:xfrm>
          <a:prstGeom prst="rect">
            <a:avLst/>
          </a:prstGeom>
        </p:spPr>
      </p:pic>
      <p:sp>
        <p:nvSpPr>
          <p:cNvPr id="10" name="Rectangle 9">
            <a:extLst>
              <a:ext uri="{FF2B5EF4-FFF2-40B4-BE49-F238E27FC236}">
                <a16:creationId xmlns:a16="http://schemas.microsoft.com/office/drawing/2014/main" id="{D1D35794-C965-48E2-B3E8-27D79105CE98}"/>
              </a:ext>
            </a:extLst>
          </p:cNvPr>
          <p:cNvSpPr/>
          <p:nvPr/>
        </p:nvSpPr>
        <p:spPr>
          <a:xfrm>
            <a:off x="304800" y="4629150"/>
            <a:ext cx="7010400" cy="246221"/>
          </a:xfrm>
          <a:prstGeom prst="rect">
            <a:avLst/>
          </a:prstGeom>
        </p:spPr>
        <p:txBody>
          <a:bodyPr wrap="square">
            <a:spAutoFit/>
          </a:bodyPr>
          <a:lstStyle/>
          <a:p>
            <a:r>
              <a:rPr lang="en-US" sz="1000" dirty="0"/>
              <a:t>Source: </a:t>
            </a:r>
            <a:r>
              <a:rPr lang="en-US" sz="1000" dirty="0">
                <a:hlinkClick r:id="rId4"/>
              </a:rPr>
              <a:t>https://towardsdatascience.com/recurrent-neural-networks-and-lstm-4b601dd822a5</a:t>
            </a:r>
            <a:r>
              <a:rPr lang="en-US" sz="1000" dirty="0"/>
              <a:t> </a:t>
            </a:r>
          </a:p>
        </p:txBody>
      </p:sp>
    </p:spTree>
    <p:extLst>
      <p:ext uri="{BB962C8B-B14F-4D97-AF65-F5344CB8AC3E}">
        <p14:creationId xmlns:p14="http://schemas.microsoft.com/office/powerpoint/2010/main" val="94246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457200" y="1276350"/>
            <a:ext cx="8153400" cy="830997"/>
          </a:xfrm>
          <a:prstGeom prst="rect">
            <a:avLst/>
          </a:prstGeom>
        </p:spPr>
        <p:txBody>
          <a:bodyPr wrap="square">
            <a:spAutoFit/>
          </a:bodyPr>
          <a:lstStyle/>
          <a:p>
            <a:pPr marL="342900" indent="-342900">
              <a:buFont typeface="Wingdings" pitchFamily="2" charset="2"/>
              <a:buChar char="ü"/>
            </a:pPr>
            <a:r>
              <a:rPr lang="en-US" sz="2400" dirty="0">
                <a:latin typeface="Times New Roman" panose="02020603050405020304" pitchFamily="18" charset="0"/>
                <a:cs typeface="Times New Roman" panose="02020603050405020304" pitchFamily="18" charset="0"/>
              </a:rPr>
              <a:t>Good for Sequential data or ordered data</a:t>
            </a:r>
          </a:p>
          <a:p>
            <a:pPr marL="342900" indent="-342900">
              <a:buFont typeface="Wingdings" pitchFamily="2" charset="2"/>
              <a:buChar char="ü"/>
            </a:pPr>
            <a:r>
              <a:rPr lang="en-US" sz="2400" dirty="0">
                <a:latin typeface="Times New Roman" panose="02020603050405020304" pitchFamily="18" charset="0"/>
                <a:cs typeface="Times New Roman" panose="02020603050405020304" pitchFamily="18" charset="0"/>
              </a:rPr>
              <a:t>Internal memory: remember important things about input</a:t>
            </a:r>
          </a:p>
        </p:txBody>
      </p:sp>
    </p:spTree>
    <p:extLst>
      <p:ext uri="{BB962C8B-B14F-4D97-AF65-F5344CB8AC3E}">
        <p14:creationId xmlns:p14="http://schemas.microsoft.com/office/powerpoint/2010/main" val="16912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817CC0-874B-46B4-989C-87A2EB78F651}"/>
              </a:ext>
            </a:extLst>
          </p:cNvPr>
          <p:cNvPicPr>
            <a:picLocks noChangeAspect="1"/>
          </p:cNvPicPr>
          <p:nvPr/>
        </p:nvPicPr>
        <p:blipFill>
          <a:blip r:embed="rId2"/>
          <a:stretch>
            <a:fillRect/>
          </a:stretch>
        </p:blipFill>
        <p:spPr>
          <a:xfrm>
            <a:off x="457200" y="1123950"/>
            <a:ext cx="8052872" cy="3352800"/>
          </a:xfrm>
          <a:prstGeom prst="rect">
            <a:avLst/>
          </a:prstGeom>
        </p:spPr>
      </p:pic>
      <p:sp>
        <p:nvSpPr>
          <p:cNvPr id="5" name="Title 1">
            <a:extLst>
              <a:ext uri="{FF2B5EF4-FFF2-40B4-BE49-F238E27FC236}">
                <a16:creationId xmlns:a16="http://schemas.microsoft.com/office/drawing/2014/main" id="{9A574F34-2A5B-435B-BF8E-7266756391E8}"/>
              </a:ext>
            </a:extLst>
          </p:cNvPr>
          <p:cNvSpPr>
            <a:spLocks noGrp="1"/>
          </p:cNvSpPr>
          <p:nvPr>
            <p:ph type="title"/>
          </p:nvPr>
        </p:nvSpPr>
        <p:spPr>
          <a:xfrm>
            <a:off x="457200" y="401659"/>
            <a:ext cx="8229600" cy="523070"/>
          </a:xfrm>
        </p:spPr>
        <p:txBody>
          <a:bodyPr>
            <a:normAutofit fontScale="90000"/>
          </a:bodyPr>
          <a:lstStyle/>
          <a:p>
            <a:pPr algn="l"/>
            <a:r>
              <a:rPr lang="en-US" dirty="0">
                <a:latin typeface="Georgia" panose="02040502050405020303" pitchFamily="18" charset="0"/>
              </a:rPr>
              <a:t>Different kinds of RNN</a:t>
            </a:r>
          </a:p>
        </p:txBody>
      </p:sp>
      <p:sp>
        <p:nvSpPr>
          <p:cNvPr id="2" name="TextBox 1">
            <a:extLst>
              <a:ext uri="{FF2B5EF4-FFF2-40B4-BE49-F238E27FC236}">
                <a16:creationId xmlns:a16="http://schemas.microsoft.com/office/drawing/2014/main" id="{5B4A1606-E1F8-B84C-8518-10A3AF0896DF}"/>
              </a:ext>
            </a:extLst>
          </p:cNvPr>
          <p:cNvSpPr txBox="1"/>
          <p:nvPr/>
        </p:nvSpPr>
        <p:spPr>
          <a:xfrm>
            <a:off x="381000" y="4199751"/>
            <a:ext cx="1676400" cy="276999"/>
          </a:xfrm>
          <a:prstGeom prst="rect">
            <a:avLst/>
          </a:prstGeom>
          <a:noFill/>
        </p:spPr>
        <p:txBody>
          <a:bodyPr wrap="square" rtlCol="0">
            <a:spAutoFit/>
          </a:bodyPr>
          <a:lstStyle/>
          <a:p>
            <a:r>
              <a:rPr lang="en-US" sz="1200" b="1" dirty="0"/>
              <a:t>Machine Translation</a:t>
            </a:r>
          </a:p>
        </p:txBody>
      </p:sp>
      <p:sp>
        <p:nvSpPr>
          <p:cNvPr id="6" name="TextBox 5">
            <a:extLst>
              <a:ext uri="{FF2B5EF4-FFF2-40B4-BE49-F238E27FC236}">
                <a16:creationId xmlns:a16="http://schemas.microsoft.com/office/drawing/2014/main" id="{F01877A4-3FE6-3A45-B20C-40ED509F03E7}"/>
              </a:ext>
            </a:extLst>
          </p:cNvPr>
          <p:cNvSpPr txBox="1"/>
          <p:nvPr/>
        </p:nvSpPr>
        <p:spPr>
          <a:xfrm>
            <a:off x="7010400" y="985450"/>
            <a:ext cx="1676400" cy="276999"/>
          </a:xfrm>
          <a:prstGeom prst="rect">
            <a:avLst/>
          </a:prstGeom>
          <a:noFill/>
        </p:spPr>
        <p:txBody>
          <a:bodyPr wrap="square" rtlCol="0">
            <a:spAutoFit/>
          </a:bodyPr>
          <a:lstStyle/>
          <a:p>
            <a:r>
              <a:rPr lang="en-US" sz="1200" b="1" dirty="0"/>
              <a:t>Sentiment Analysis</a:t>
            </a:r>
          </a:p>
        </p:txBody>
      </p:sp>
      <p:sp>
        <p:nvSpPr>
          <p:cNvPr id="7" name="TextBox 6">
            <a:extLst>
              <a:ext uri="{FF2B5EF4-FFF2-40B4-BE49-F238E27FC236}">
                <a16:creationId xmlns:a16="http://schemas.microsoft.com/office/drawing/2014/main" id="{00BB6957-D1AD-FC48-B4D0-40394D386DE5}"/>
              </a:ext>
            </a:extLst>
          </p:cNvPr>
          <p:cNvSpPr txBox="1"/>
          <p:nvPr/>
        </p:nvSpPr>
        <p:spPr>
          <a:xfrm>
            <a:off x="381000" y="924729"/>
            <a:ext cx="1676400" cy="276999"/>
          </a:xfrm>
          <a:prstGeom prst="rect">
            <a:avLst/>
          </a:prstGeom>
          <a:noFill/>
        </p:spPr>
        <p:txBody>
          <a:bodyPr wrap="square" rtlCol="0">
            <a:spAutoFit/>
          </a:bodyPr>
          <a:lstStyle/>
          <a:p>
            <a:pPr algn="ctr"/>
            <a:r>
              <a:rPr lang="en-US" sz="1200" b="1" dirty="0"/>
              <a:t>Image Captioning</a:t>
            </a:r>
          </a:p>
        </p:txBody>
      </p:sp>
      <p:sp>
        <p:nvSpPr>
          <p:cNvPr id="8" name="TextBox 7">
            <a:extLst>
              <a:ext uri="{FF2B5EF4-FFF2-40B4-BE49-F238E27FC236}">
                <a16:creationId xmlns:a16="http://schemas.microsoft.com/office/drawing/2014/main" id="{24B722B0-F7F3-704A-89C2-0A930425385F}"/>
              </a:ext>
            </a:extLst>
          </p:cNvPr>
          <p:cNvSpPr txBox="1"/>
          <p:nvPr/>
        </p:nvSpPr>
        <p:spPr>
          <a:xfrm>
            <a:off x="7239000" y="4137452"/>
            <a:ext cx="1423472" cy="276999"/>
          </a:xfrm>
          <a:prstGeom prst="rect">
            <a:avLst/>
          </a:prstGeom>
          <a:noFill/>
        </p:spPr>
        <p:txBody>
          <a:bodyPr wrap="square" rtlCol="0">
            <a:spAutoFit/>
          </a:bodyPr>
          <a:lstStyle/>
          <a:p>
            <a:pPr algn="ctr"/>
            <a:r>
              <a:rPr lang="en-US" sz="1200" b="1" dirty="0"/>
              <a:t>Video Annotation</a:t>
            </a:r>
          </a:p>
        </p:txBody>
      </p:sp>
    </p:spTree>
    <p:extLst>
      <p:ext uri="{BB962C8B-B14F-4D97-AF65-F5344CB8AC3E}">
        <p14:creationId xmlns:p14="http://schemas.microsoft.com/office/powerpoint/2010/main" val="390594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533400" y="1063229"/>
            <a:ext cx="8153400" cy="1107996"/>
          </a:xfrm>
          <a:prstGeom prst="rect">
            <a:avLst/>
          </a:prstGeom>
        </p:spPr>
        <p:txBody>
          <a:bodyPr wrap="square">
            <a:spAutoFit/>
          </a:bodyPr>
          <a:lstStyle/>
          <a:p>
            <a:r>
              <a:rPr lang="en-US" b="1" dirty="0">
                <a:latin typeface="Georgia" panose="02040502050405020303" pitchFamily="18" charset="0"/>
              </a:rPr>
              <a:t>Back Propagation Through Time (BPTT): </a:t>
            </a:r>
          </a:p>
          <a:p>
            <a:r>
              <a:rPr lang="en-US" sz="1600" dirty="0">
                <a:latin typeface="Georgia" panose="02040502050405020303" pitchFamily="18" charset="0"/>
              </a:rPr>
              <a:t>The training method has to take into account the time operations → a cost function E is defined to train our RNN, and in this case the total error at the output of the network is the sum of the errors at each time-step</a:t>
            </a:r>
            <a:endParaRPr lang="en-US" dirty="0">
              <a:latin typeface="Georgia" panose="02040502050405020303" pitchFamily="18" charset="0"/>
            </a:endParaRPr>
          </a:p>
        </p:txBody>
      </p:sp>
      <p:sp>
        <p:nvSpPr>
          <p:cNvPr id="4" name="object 6">
            <a:extLst>
              <a:ext uri="{FF2B5EF4-FFF2-40B4-BE49-F238E27FC236}">
                <a16:creationId xmlns:a16="http://schemas.microsoft.com/office/drawing/2014/main" id="{7DC1C32E-6C7C-44EB-8DF7-44F6510402B6}"/>
              </a:ext>
            </a:extLst>
          </p:cNvPr>
          <p:cNvSpPr/>
          <p:nvPr/>
        </p:nvSpPr>
        <p:spPr>
          <a:xfrm>
            <a:off x="2114550" y="2343150"/>
            <a:ext cx="4914900" cy="213360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20318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765571"/>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381000" y="1063229"/>
            <a:ext cx="8580120" cy="3170099"/>
          </a:xfrm>
          <a:prstGeom prst="rect">
            <a:avLst/>
          </a:prstGeom>
        </p:spPr>
        <p:txBody>
          <a:bodyPr wrap="square">
            <a:spAutoFit/>
          </a:bodyPr>
          <a:lstStyle/>
          <a:p>
            <a:r>
              <a:rPr lang="en-US" sz="2000" b="1" dirty="0">
                <a:latin typeface="Georgia" panose="02040502050405020303" pitchFamily="18" charset="0"/>
              </a:rPr>
              <a:t>Main problems:</a:t>
            </a:r>
          </a:p>
          <a:p>
            <a:endParaRPr lang="en-US" sz="2000" b="1" dirty="0">
              <a:latin typeface="Georgia" panose="02040502050405020303" pitchFamily="18" charset="0"/>
            </a:endParaRPr>
          </a:p>
          <a:p>
            <a:r>
              <a:rPr lang="en-US" sz="2000" dirty="0">
                <a:latin typeface="Georgia" panose="02040502050405020303" pitchFamily="18" charset="0"/>
              </a:rPr>
              <a:t>Problem 1:</a:t>
            </a:r>
          </a:p>
          <a:p>
            <a:r>
              <a:rPr lang="en-US" sz="2000" dirty="0">
                <a:latin typeface="Georgia" panose="02040502050405020303" pitchFamily="18" charset="0"/>
              </a:rPr>
              <a:t>Sometimes, we only need to look at recent information to perform the present task - "the clouds are in the </a:t>
            </a:r>
            <a:r>
              <a:rPr lang="en-US" sz="2000" i="1" dirty="0">
                <a:solidFill>
                  <a:srgbClr val="FF0000"/>
                </a:solidFill>
                <a:latin typeface="Georgia" panose="02040502050405020303" pitchFamily="18" charset="0"/>
              </a:rPr>
              <a:t>sky</a:t>
            </a:r>
            <a:r>
              <a:rPr lang="en-US" sz="2000" dirty="0">
                <a:latin typeface="Georgia" panose="02040502050405020303" pitchFamily="18" charset="0"/>
              </a:rPr>
              <a:t>" </a:t>
            </a:r>
          </a:p>
          <a:p>
            <a:endParaRPr lang="en-US" sz="2000" dirty="0">
              <a:latin typeface="Georgia" panose="02040502050405020303" pitchFamily="18" charset="0"/>
            </a:endParaRPr>
          </a:p>
          <a:p>
            <a:r>
              <a:rPr lang="en-US" sz="2000" dirty="0">
                <a:latin typeface="Georgia" panose="02040502050405020303" pitchFamily="18" charset="0"/>
              </a:rPr>
              <a:t>Problem 2:</a:t>
            </a:r>
          </a:p>
          <a:p>
            <a:r>
              <a:rPr lang="en-US" sz="2000" dirty="0">
                <a:latin typeface="Georgia" panose="02040502050405020303" pitchFamily="18" charset="0"/>
              </a:rPr>
              <a:t>But there are also cases where we need more context - "I grew up in France… I speak fluent </a:t>
            </a:r>
            <a:r>
              <a:rPr lang="en-US" sz="2000" i="1" dirty="0">
                <a:solidFill>
                  <a:srgbClr val="FF0000"/>
                </a:solidFill>
                <a:latin typeface="Georgia" panose="02040502050405020303" pitchFamily="18" charset="0"/>
              </a:rPr>
              <a:t>French</a:t>
            </a:r>
            <a:r>
              <a:rPr lang="en-US" sz="2000" dirty="0">
                <a:latin typeface="Georgia" panose="02040502050405020303" pitchFamily="18" charset="0"/>
              </a:rPr>
              <a:t>.”</a:t>
            </a:r>
          </a:p>
          <a:p>
            <a:endParaRPr lang="en-US" sz="2000" dirty="0">
              <a:latin typeface="Georgia" panose="02040502050405020303" pitchFamily="18" charset="0"/>
            </a:endParaRPr>
          </a:p>
        </p:txBody>
      </p:sp>
      <p:sp>
        <p:nvSpPr>
          <p:cNvPr id="3" name="Rectangle 2">
            <a:extLst>
              <a:ext uri="{FF2B5EF4-FFF2-40B4-BE49-F238E27FC236}">
                <a16:creationId xmlns:a16="http://schemas.microsoft.com/office/drawing/2014/main" id="{CE757872-5D25-45E8-8D05-1840FA87B9D1}"/>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Tree>
    <p:extLst>
      <p:ext uri="{BB962C8B-B14F-4D97-AF65-F5344CB8AC3E}">
        <p14:creationId xmlns:p14="http://schemas.microsoft.com/office/powerpoint/2010/main" val="155174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487680" y="1063229"/>
            <a:ext cx="8580120"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Problems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Exploding Gradients: </a:t>
            </a:r>
            <a:r>
              <a:rPr lang="en-US" dirty="0">
                <a:latin typeface="Times New Roman" panose="02020603050405020304" pitchFamily="18" charset="0"/>
                <a:cs typeface="Times New Roman" panose="02020603050405020304" pitchFamily="18" charset="0"/>
              </a:rPr>
              <a:t>gradients are too high: blows up and crashes the model</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Vanishing Gradients: </a:t>
            </a:r>
            <a:r>
              <a:rPr lang="en-US" dirty="0">
                <a:latin typeface="Times New Roman" panose="02020603050405020304" pitchFamily="18" charset="0"/>
                <a:cs typeface="Times New Roman" panose="02020603050405020304" pitchFamily="18" charset="0"/>
              </a:rPr>
              <a:t>gradients are too small: model stops learning</a:t>
            </a:r>
          </a:p>
        </p:txBody>
      </p:sp>
      <p:sp>
        <p:nvSpPr>
          <p:cNvPr id="4" name="object 6">
            <a:extLst>
              <a:ext uri="{FF2B5EF4-FFF2-40B4-BE49-F238E27FC236}">
                <a16:creationId xmlns:a16="http://schemas.microsoft.com/office/drawing/2014/main" id="{7DC1C32E-6C7C-44EB-8DF7-44F6510402B6}"/>
              </a:ext>
            </a:extLst>
          </p:cNvPr>
          <p:cNvSpPr/>
          <p:nvPr/>
        </p:nvSpPr>
        <p:spPr>
          <a:xfrm>
            <a:off x="2628900" y="2055736"/>
            <a:ext cx="3886200" cy="2357650"/>
          </a:xfrm>
          <a:prstGeom prst="rect">
            <a:avLst/>
          </a:prstGeom>
          <a:blipFill>
            <a:blip r:embed="rId2" cstate="print"/>
            <a:stretch>
              <a:fillRect/>
            </a:stretch>
          </a:blipFill>
        </p:spPr>
        <p:txBody>
          <a:bodyPr wrap="square" lIns="0" tIns="0" rIns="0" bIns="0" rtlCol="0"/>
          <a:lstStyle/>
          <a:p>
            <a:endParaRPr dirty="0"/>
          </a:p>
        </p:txBody>
      </p:sp>
      <p:sp>
        <p:nvSpPr>
          <p:cNvPr id="3" name="TextBox 2">
            <a:extLst>
              <a:ext uri="{FF2B5EF4-FFF2-40B4-BE49-F238E27FC236}">
                <a16:creationId xmlns:a16="http://schemas.microsoft.com/office/drawing/2014/main" id="{11AD6A59-21E4-4F4E-896D-9D3526D3672F}"/>
              </a:ext>
            </a:extLst>
          </p:cNvPr>
          <p:cNvSpPr txBox="1"/>
          <p:nvPr/>
        </p:nvSpPr>
        <p:spPr>
          <a:xfrm>
            <a:off x="457200" y="4552950"/>
            <a:ext cx="5059398" cy="261610"/>
          </a:xfrm>
          <a:prstGeom prst="rect">
            <a:avLst/>
          </a:prstGeom>
          <a:noFill/>
        </p:spPr>
        <p:txBody>
          <a:bodyPr wrap="none" rtlCol="0">
            <a:spAutoFit/>
          </a:bodyPr>
          <a:lstStyle/>
          <a:p>
            <a:r>
              <a:rPr lang="en-US" sz="1100" dirty="0">
                <a:hlinkClick r:id="rId3"/>
              </a:rPr>
              <a:t>https://medium.com/@anishsingh20/the-vanishing-gradient-problem-48ae7f501257</a:t>
            </a:r>
            <a:endParaRPr lang="en-US" sz="1100" dirty="0"/>
          </a:p>
        </p:txBody>
      </p:sp>
    </p:spTree>
    <p:extLst>
      <p:ext uri="{BB962C8B-B14F-4D97-AF65-F5344CB8AC3E}">
        <p14:creationId xmlns:p14="http://schemas.microsoft.com/office/powerpoint/2010/main" val="58398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RNN Cell</a:t>
            </a:r>
          </a:p>
        </p:txBody>
      </p:sp>
      <p:pic>
        <p:nvPicPr>
          <p:cNvPr id="3" name="Picture 2">
            <a:extLst>
              <a:ext uri="{FF2B5EF4-FFF2-40B4-BE49-F238E27FC236}">
                <a16:creationId xmlns:a16="http://schemas.microsoft.com/office/drawing/2014/main" id="{BEDBFE58-B5E2-4E4E-8023-E8363D1D5EB1}"/>
              </a:ext>
            </a:extLst>
          </p:cNvPr>
          <p:cNvPicPr>
            <a:picLocks noChangeAspect="1"/>
          </p:cNvPicPr>
          <p:nvPr/>
        </p:nvPicPr>
        <p:blipFill>
          <a:blip r:embed="rId2"/>
          <a:stretch>
            <a:fillRect/>
          </a:stretch>
        </p:blipFill>
        <p:spPr>
          <a:xfrm>
            <a:off x="547687" y="1063229"/>
            <a:ext cx="8048625" cy="3312121"/>
          </a:xfrm>
          <a:prstGeom prst="rect">
            <a:avLst/>
          </a:prstGeom>
        </p:spPr>
      </p:pic>
      <p:sp>
        <p:nvSpPr>
          <p:cNvPr id="6" name="Rectangle 5">
            <a:extLst>
              <a:ext uri="{FF2B5EF4-FFF2-40B4-BE49-F238E27FC236}">
                <a16:creationId xmlns:a16="http://schemas.microsoft.com/office/drawing/2014/main" id="{F70DADF2-EF24-4713-B5C6-FEB1748AFD77}"/>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3"/>
              </a:rPr>
              <a:t>http://colah.github.io/posts/2015-08-Understanding-LSTMs/</a:t>
            </a:r>
            <a:r>
              <a:rPr lang="en-US" sz="1100" dirty="0"/>
              <a:t> </a:t>
            </a:r>
          </a:p>
        </p:txBody>
      </p:sp>
    </p:spTree>
    <p:extLst>
      <p:ext uri="{BB962C8B-B14F-4D97-AF65-F5344CB8AC3E}">
        <p14:creationId xmlns:p14="http://schemas.microsoft.com/office/powerpoint/2010/main" val="1350165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3E92AD-4C93-46E4-BE71-A269F52F5729}"/>
              </a:ext>
            </a:extLst>
          </p:cNvPr>
          <p:cNvSpPr/>
          <p:nvPr/>
        </p:nvSpPr>
        <p:spPr>
          <a:xfrm>
            <a:off x="228600" y="1962150"/>
            <a:ext cx="8775159" cy="769441"/>
          </a:xfrm>
          <a:prstGeom prst="rect">
            <a:avLst/>
          </a:prstGeom>
        </p:spPr>
        <p:txBody>
          <a:bodyPr wrap="none">
            <a:spAutoFit/>
          </a:bodyPr>
          <a:lstStyle/>
          <a:p>
            <a:r>
              <a:rPr lang="en-US" sz="4400" dirty="0">
                <a:latin typeface="Georgia" panose="02040502050405020303" pitchFamily="18" charset="0"/>
              </a:rPr>
              <a:t>Long Short Term Memory (LSTM)</a:t>
            </a:r>
          </a:p>
        </p:txBody>
      </p:sp>
    </p:spTree>
    <p:extLst>
      <p:ext uri="{BB962C8B-B14F-4D97-AF65-F5344CB8AC3E}">
        <p14:creationId xmlns:p14="http://schemas.microsoft.com/office/powerpoint/2010/main" val="339965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EAF1-6F38-054A-95F4-EB1E703331CD}"/>
              </a:ext>
            </a:extLst>
          </p:cNvPr>
          <p:cNvSpPr>
            <a:spLocks noGrp="1"/>
          </p:cNvSpPr>
          <p:nvPr>
            <p:ph type="title"/>
          </p:nvPr>
        </p:nvSpPr>
        <p:spPr/>
        <p:txBody>
          <a:bodyPr/>
          <a:lstStyle/>
          <a:p>
            <a:r>
              <a:rPr lang="en-US" sz="3600" dirty="0">
                <a:latin typeface="Georgia" panose="02040502050405020303" pitchFamily="18" charset="0"/>
              </a:rPr>
              <a:t>Long Short Term Memory (LSTM)</a:t>
            </a:r>
          </a:p>
        </p:txBody>
      </p:sp>
      <p:sp>
        <p:nvSpPr>
          <p:cNvPr id="3" name="Content Placeholder 2">
            <a:extLst>
              <a:ext uri="{FF2B5EF4-FFF2-40B4-BE49-F238E27FC236}">
                <a16:creationId xmlns:a16="http://schemas.microsoft.com/office/drawing/2014/main" id="{8459B7D3-4F3F-F544-A03E-6A5C644B3ACC}"/>
              </a:ext>
            </a:extLst>
          </p:cNvPr>
          <p:cNvSpPr>
            <a:spLocks noGrp="1"/>
          </p:cNvSpPr>
          <p:nvPr>
            <p:ph idx="1"/>
          </p:nvPr>
        </p:nvSpPr>
        <p:spPr/>
        <p:txBody>
          <a:bodyPr>
            <a:noAutofit/>
          </a:bodyPr>
          <a:lstStyle/>
          <a:p>
            <a:pPr defTabSz="914400"/>
            <a:r>
              <a:rPr lang="en-US" sz="2000" dirty="0">
                <a:latin typeface="Georgia" panose="02040502050405020303" pitchFamily="18" charset="0"/>
                <a:cs typeface="+mn-cs"/>
              </a:rPr>
              <a:t>Is a variant of the regular recurrent network which was designed to capture long-term dependencies in sequence data</a:t>
            </a:r>
          </a:p>
          <a:p>
            <a:pPr marL="0" indent="0" defTabSz="914400">
              <a:buNone/>
            </a:pPr>
            <a:endParaRPr lang="en-US" sz="2000" dirty="0">
              <a:latin typeface="Georgia" panose="02040502050405020303" pitchFamily="18" charset="0"/>
              <a:cs typeface="+mn-cs"/>
            </a:endParaRPr>
          </a:p>
          <a:p>
            <a:pPr defTabSz="914400"/>
            <a:r>
              <a:rPr lang="en-US" sz="2000" dirty="0">
                <a:latin typeface="Georgia" panose="02040502050405020303" pitchFamily="18" charset="0"/>
                <a:cs typeface="+mn-cs"/>
              </a:rPr>
              <a:t>The RNN was redesigned so that it has an activation state that can also act like weights and preserve information over long distances, hence the name “Long Short-Term Memory”</a:t>
            </a:r>
          </a:p>
          <a:p>
            <a:pPr marL="0" indent="0">
              <a:buNone/>
            </a:pPr>
            <a:br>
              <a:rPr lang="en-US" sz="2000" dirty="0">
                <a:latin typeface="Georgia" panose="02040502050405020303" pitchFamily="18" charset="0"/>
              </a:rPr>
            </a:br>
            <a:endParaRPr lang="en-US" sz="2000" dirty="0">
              <a:latin typeface="Georgia" panose="02040502050405020303" pitchFamily="18" charset="0"/>
            </a:endParaRPr>
          </a:p>
          <a:p>
            <a:endParaRPr lang="en-US" sz="2000" dirty="0">
              <a:latin typeface="Georgia" panose="02040502050405020303" pitchFamily="18" charset="0"/>
            </a:endParaRPr>
          </a:p>
        </p:txBody>
      </p:sp>
    </p:spTree>
    <p:extLst>
      <p:ext uri="{BB962C8B-B14F-4D97-AF65-F5344CB8AC3E}">
        <p14:creationId xmlns:p14="http://schemas.microsoft.com/office/powerpoint/2010/main" val="296527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LSTM Cell</a:t>
            </a:r>
          </a:p>
        </p:txBody>
      </p:sp>
      <p:sp>
        <p:nvSpPr>
          <p:cNvPr id="6" name="Rectangle 5">
            <a:extLst>
              <a:ext uri="{FF2B5EF4-FFF2-40B4-BE49-F238E27FC236}">
                <a16:creationId xmlns:a16="http://schemas.microsoft.com/office/drawing/2014/main" id="{F70DADF2-EF24-4713-B5C6-FEB1748AFD77}"/>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pic>
        <p:nvPicPr>
          <p:cNvPr id="2" name="Picture 1">
            <a:extLst>
              <a:ext uri="{FF2B5EF4-FFF2-40B4-BE49-F238E27FC236}">
                <a16:creationId xmlns:a16="http://schemas.microsoft.com/office/drawing/2014/main" id="{DAEB1544-C13E-47BF-B7C5-59380573BC2F}"/>
              </a:ext>
            </a:extLst>
          </p:cNvPr>
          <p:cNvPicPr>
            <a:picLocks noChangeAspect="1"/>
          </p:cNvPicPr>
          <p:nvPr/>
        </p:nvPicPr>
        <p:blipFill>
          <a:blip r:embed="rId3"/>
          <a:stretch>
            <a:fillRect/>
          </a:stretch>
        </p:blipFill>
        <p:spPr>
          <a:xfrm>
            <a:off x="487680" y="1063229"/>
            <a:ext cx="7574281" cy="3175799"/>
          </a:xfrm>
          <a:prstGeom prst="rect">
            <a:avLst/>
          </a:prstGeom>
        </p:spPr>
      </p:pic>
    </p:spTree>
    <p:extLst>
      <p:ext uri="{BB962C8B-B14F-4D97-AF65-F5344CB8AC3E}">
        <p14:creationId xmlns:p14="http://schemas.microsoft.com/office/powerpoint/2010/main" val="97008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62150"/>
            <a:ext cx="7467600" cy="973931"/>
          </a:xfrm>
        </p:spPr>
        <p:txBody>
          <a:bodyPr>
            <a:normAutofit/>
          </a:bodyPr>
          <a:lstStyle/>
          <a:p>
            <a:r>
              <a:rPr lang="en-US" dirty="0">
                <a:latin typeface="Georgia" charset="0"/>
                <a:ea typeface="Georgia" charset="0"/>
                <a:cs typeface="Georgia" charset="0"/>
              </a:rPr>
              <a:t>Feedback is greatly appreciated!</a:t>
            </a:r>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Core idea behind LSTM</a:t>
            </a:r>
          </a:p>
        </p:txBody>
      </p:sp>
      <p:sp>
        <p:nvSpPr>
          <p:cNvPr id="6" name="Rectangle 5">
            <a:extLst>
              <a:ext uri="{FF2B5EF4-FFF2-40B4-BE49-F238E27FC236}">
                <a16:creationId xmlns:a16="http://schemas.microsoft.com/office/drawing/2014/main" id="{F70DADF2-EF24-4713-B5C6-FEB1748AFD77}"/>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
        <p:nvSpPr>
          <p:cNvPr id="3" name="Rectangle 2">
            <a:extLst>
              <a:ext uri="{FF2B5EF4-FFF2-40B4-BE49-F238E27FC236}">
                <a16:creationId xmlns:a16="http://schemas.microsoft.com/office/drawing/2014/main" id="{A1D39CFA-56E8-4B03-857F-77E6A69EF98C}"/>
              </a:ext>
            </a:extLst>
          </p:cNvPr>
          <p:cNvSpPr/>
          <p:nvPr/>
        </p:nvSpPr>
        <p:spPr>
          <a:xfrm>
            <a:off x="381000" y="1228904"/>
            <a:ext cx="4211126"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key to LSTMs is the </a:t>
            </a:r>
            <a:r>
              <a:rPr lang="en-US" sz="2000" dirty="0">
                <a:solidFill>
                  <a:srgbClr val="FF0000"/>
                </a:solidFill>
                <a:latin typeface="Times New Roman" panose="02020603050405020304" pitchFamily="18" charset="0"/>
                <a:cs typeface="Times New Roman" panose="02020603050405020304" pitchFamily="18" charset="0"/>
              </a:rPr>
              <a:t>cell state</a:t>
            </a:r>
            <a:r>
              <a:rPr lang="en-US" sz="2000" dirty="0">
                <a:latin typeface="Times New Roman" panose="02020603050405020304" pitchFamily="18" charset="0"/>
                <a:cs typeface="Times New Roman" panose="02020603050405020304" pitchFamily="18" charset="0"/>
              </a:rPr>
              <a:t>, the horizontal line running through the top of the diagram.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LSTM does have the ability to remove or add information to the cell state, carefully regulated by structures called </a:t>
            </a:r>
            <a:r>
              <a:rPr lang="en-US" sz="2000" dirty="0">
                <a:solidFill>
                  <a:srgbClr val="FF0000"/>
                </a:solidFill>
                <a:latin typeface="Times New Roman" panose="02020603050405020304" pitchFamily="18" charset="0"/>
                <a:cs typeface="Times New Roman" panose="02020603050405020304" pitchFamily="18" charset="0"/>
              </a:rPr>
              <a:t>gates</a:t>
            </a:r>
            <a:r>
              <a:rPr lang="en-US" sz="2000" dirty="0">
                <a:latin typeface="Times New Roman" panose="02020603050405020304" pitchFamily="18" charset="0"/>
                <a:cs typeface="Times New Roman" panose="02020603050405020304" pitchFamily="18" charset="0"/>
              </a:rPr>
              <a:t>.</a:t>
            </a:r>
          </a:p>
        </p:txBody>
      </p:sp>
      <p:pic>
        <p:nvPicPr>
          <p:cNvPr id="8" name="Content Placeholder 9" descr="A picture containing clock&#10;&#10;Description generated with very high confidence">
            <a:extLst>
              <a:ext uri="{FF2B5EF4-FFF2-40B4-BE49-F238E27FC236}">
                <a16:creationId xmlns:a16="http://schemas.microsoft.com/office/drawing/2014/main" id="{7D392F42-2036-4C8B-89F6-94212AFB0AD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38" r="1307" b="-2"/>
          <a:stretch/>
        </p:blipFill>
        <p:spPr>
          <a:xfrm>
            <a:off x="4460434" y="1089899"/>
            <a:ext cx="4211126" cy="2886637"/>
          </a:xfrm>
          <a:prstGeom prst="rect">
            <a:avLst/>
          </a:prstGeom>
          <a:effectLst/>
        </p:spPr>
      </p:pic>
    </p:spTree>
    <p:extLst>
      <p:ext uri="{BB962C8B-B14F-4D97-AF65-F5344CB8AC3E}">
        <p14:creationId xmlns:p14="http://schemas.microsoft.com/office/powerpoint/2010/main" val="380420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Gate</a:t>
            </a:r>
          </a:p>
        </p:txBody>
      </p:sp>
      <p:sp>
        <p:nvSpPr>
          <p:cNvPr id="6" name="Rectangle 5">
            <a:extLst>
              <a:ext uri="{FF2B5EF4-FFF2-40B4-BE49-F238E27FC236}">
                <a16:creationId xmlns:a16="http://schemas.microsoft.com/office/drawing/2014/main" id="{F70DADF2-EF24-4713-B5C6-FEB1748AFD77}"/>
              </a:ext>
            </a:extLst>
          </p:cNvPr>
          <p:cNvSpPr/>
          <p:nvPr/>
        </p:nvSpPr>
        <p:spPr>
          <a:xfrm>
            <a:off x="152400" y="4851589"/>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
        <p:nvSpPr>
          <p:cNvPr id="3" name="Rectangle 2">
            <a:extLst>
              <a:ext uri="{FF2B5EF4-FFF2-40B4-BE49-F238E27FC236}">
                <a16:creationId xmlns:a16="http://schemas.microsoft.com/office/drawing/2014/main" id="{A1D39CFA-56E8-4B03-857F-77E6A69EF98C}"/>
              </a:ext>
            </a:extLst>
          </p:cNvPr>
          <p:cNvSpPr/>
          <p:nvPr/>
        </p:nvSpPr>
        <p:spPr>
          <a:xfrm>
            <a:off x="381000" y="1063229"/>
            <a:ext cx="6586984" cy="3170099"/>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Gates are a way to optionally let information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are composed out of a </a:t>
            </a:r>
            <a:r>
              <a:rPr lang="en-US" sz="2000" dirty="0">
                <a:solidFill>
                  <a:srgbClr val="FF0000"/>
                </a:solidFill>
                <a:latin typeface="Times New Roman" panose="02020603050405020304" pitchFamily="18" charset="0"/>
                <a:cs typeface="Times New Roman" panose="02020603050405020304" pitchFamily="18" charset="0"/>
              </a:rPr>
              <a:t>sigmoid</a:t>
            </a:r>
            <a:r>
              <a:rPr lang="en-US" sz="2000" dirty="0">
                <a:latin typeface="Times New Roman" panose="02020603050405020304" pitchFamily="18" charset="0"/>
                <a:cs typeface="Times New Roman" panose="02020603050405020304" pitchFamily="18" charset="0"/>
              </a:rPr>
              <a:t> neural net layer and a </a:t>
            </a:r>
            <a:r>
              <a:rPr lang="en-US" sz="2000" dirty="0">
                <a:solidFill>
                  <a:srgbClr val="FF0000"/>
                </a:solidFill>
                <a:latin typeface="Times New Roman" panose="02020603050405020304" pitchFamily="18" charset="0"/>
                <a:cs typeface="Times New Roman" panose="02020603050405020304" pitchFamily="18" charset="0"/>
              </a:rPr>
              <a:t>pointwise multiplication operation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sigmoid layer outputs numbers between zero and one, describing how much of each component should be let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value of </a:t>
            </a:r>
            <a:r>
              <a:rPr lang="en-US" sz="2000" dirty="0">
                <a:solidFill>
                  <a:srgbClr val="FF0000"/>
                </a:solidFill>
                <a:latin typeface="Times New Roman" panose="02020603050405020304" pitchFamily="18" charset="0"/>
                <a:cs typeface="Times New Roman" panose="02020603050405020304" pitchFamily="18" charset="0"/>
              </a:rPr>
              <a:t>zero</a:t>
            </a:r>
            <a:r>
              <a:rPr lang="en-US" sz="2000" dirty="0">
                <a:latin typeface="Times New Roman" panose="02020603050405020304" pitchFamily="18" charset="0"/>
                <a:cs typeface="Times New Roman" panose="02020603050405020304" pitchFamily="18" charset="0"/>
              </a:rPr>
              <a:t> means </a:t>
            </a:r>
            <a:r>
              <a:rPr lang="en-US" sz="2000" dirty="0">
                <a:solidFill>
                  <a:srgbClr val="FF0000"/>
                </a:solidFill>
                <a:latin typeface="Times New Roman" panose="02020603050405020304" pitchFamily="18" charset="0"/>
                <a:cs typeface="Times New Roman" panose="02020603050405020304" pitchFamily="18" charset="0"/>
              </a:rPr>
              <a:t>"let nothing through," </a:t>
            </a:r>
            <a:r>
              <a:rPr lang="en-US" sz="2000" dirty="0">
                <a:latin typeface="Times New Roman" panose="02020603050405020304" pitchFamily="18" charset="0"/>
                <a:cs typeface="Times New Roman" panose="02020603050405020304" pitchFamily="18" charset="0"/>
              </a:rPr>
              <a:t>while a value of </a:t>
            </a:r>
            <a:r>
              <a:rPr lang="en-US" sz="2000" dirty="0">
                <a:solidFill>
                  <a:srgbClr val="FF0000"/>
                </a:solidFill>
                <a:latin typeface="Times New Roman" panose="02020603050405020304" pitchFamily="18" charset="0"/>
                <a:cs typeface="Times New Roman" panose="02020603050405020304" pitchFamily="18" charset="0"/>
              </a:rPr>
              <a:t>one</a:t>
            </a:r>
            <a:r>
              <a:rPr lang="en-US" sz="2000" dirty="0">
                <a:latin typeface="Times New Roman" panose="02020603050405020304" pitchFamily="18" charset="0"/>
                <a:cs typeface="Times New Roman" panose="02020603050405020304" pitchFamily="18" charset="0"/>
              </a:rPr>
              <a:t> means </a:t>
            </a:r>
            <a:r>
              <a:rPr lang="en-US" sz="2000" dirty="0">
                <a:solidFill>
                  <a:srgbClr val="FF0000"/>
                </a:solidFill>
                <a:latin typeface="Times New Roman" panose="02020603050405020304" pitchFamily="18" charset="0"/>
                <a:cs typeface="Times New Roman" panose="02020603050405020304" pitchFamily="18" charset="0"/>
              </a:rPr>
              <a:t>"let everything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LSTM has three of these gates, to protect and control the cell state.</a:t>
            </a:r>
          </a:p>
        </p:txBody>
      </p:sp>
      <p:pic>
        <p:nvPicPr>
          <p:cNvPr id="8" name="Picture 7" descr="A picture containing object, clock&#10;&#10;Description generated with high confidence">
            <a:extLst>
              <a:ext uri="{FF2B5EF4-FFF2-40B4-BE49-F238E27FC236}">
                <a16:creationId xmlns:a16="http://schemas.microsoft.com/office/drawing/2014/main" id="{BE258493-D625-4CE2-B236-D984D2E40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984" y="1466819"/>
            <a:ext cx="1726436" cy="1866961"/>
          </a:xfrm>
          <a:prstGeom prst="rect">
            <a:avLst/>
          </a:prstGeom>
        </p:spPr>
      </p:pic>
    </p:spTree>
    <p:extLst>
      <p:ext uri="{BB962C8B-B14F-4D97-AF65-F5344CB8AC3E}">
        <p14:creationId xmlns:p14="http://schemas.microsoft.com/office/powerpoint/2010/main" val="303150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04800" y="1276350"/>
            <a:ext cx="2737919" cy="2887744"/>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4478216" y="1887874"/>
            <a:ext cx="1362044" cy="1664721"/>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5840264" y="1656712"/>
            <a:ext cx="3191343" cy="212700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999873" y="2851547"/>
            <a:ext cx="326390" cy="393700"/>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9" name="object 9"/>
          <p:cNvSpPr/>
          <p:nvPr/>
        </p:nvSpPr>
        <p:spPr>
          <a:xfrm>
            <a:off x="674074" y="2851547"/>
            <a:ext cx="326390" cy="393700"/>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10" name="object 10"/>
          <p:cNvSpPr/>
          <p:nvPr/>
        </p:nvSpPr>
        <p:spPr>
          <a:xfrm>
            <a:off x="1801147" y="2851547"/>
            <a:ext cx="326390" cy="393700"/>
          </a:xfrm>
          <a:custGeom>
            <a:avLst/>
            <a:gdLst/>
            <a:ahLst/>
            <a:cxnLst/>
            <a:rect l="l" t="t" r="r" b="b"/>
            <a:pathLst>
              <a:path w="326389" h="393700">
                <a:moveTo>
                  <a:pt x="0" y="54299"/>
                </a:moveTo>
                <a:lnTo>
                  <a:pt x="4267" y="33159"/>
                </a:lnTo>
                <a:lnTo>
                  <a:pt x="15903" y="15899"/>
                </a:lnTo>
                <a:lnTo>
                  <a:pt x="33163"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3" y="389333"/>
                </a:lnTo>
                <a:lnTo>
                  <a:pt x="15903"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11" name="object 11"/>
          <p:cNvSpPr/>
          <p:nvPr/>
        </p:nvSpPr>
        <p:spPr>
          <a:xfrm>
            <a:off x="3518668" y="2471723"/>
            <a:ext cx="876300" cy="773430"/>
          </a:xfrm>
          <a:custGeom>
            <a:avLst/>
            <a:gdLst/>
            <a:ahLst/>
            <a:cxnLst/>
            <a:rect l="l" t="t" r="r" b="b"/>
            <a:pathLst>
              <a:path w="876300" h="773429">
                <a:moveTo>
                  <a:pt x="489599" y="773398"/>
                </a:moveTo>
                <a:lnTo>
                  <a:pt x="489599" y="580048"/>
                </a:lnTo>
                <a:lnTo>
                  <a:pt x="0" y="580048"/>
                </a:lnTo>
                <a:lnTo>
                  <a:pt x="0" y="193349"/>
                </a:lnTo>
                <a:lnTo>
                  <a:pt x="489599" y="193349"/>
                </a:lnTo>
                <a:lnTo>
                  <a:pt x="489599" y="0"/>
                </a:lnTo>
                <a:lnTo>
                  <a:pt x="876298" y="386699"/>
                </a:lnTo>
                <a:lnTo>
                  <a:pt x="489599" y="773398"/>
                </a:lnTo>
                <a:close/>
              </a:path>
            </a:pathLst>
          </a:custGeom>
          <a:solidFill>
            <a:srgbClr val="FF6633"/>
          </a:solidFill>
        </p:spPr>
        <p:txBody>
          <a:bodyPr wrap="square" lIns="0" tIns="0" rIns="0" bIns="0" rtlCol="0"/>
          <a:lstStyle/>
          <a:p>
            <a:endParaRPr dirty="0"/>
          </a:p>
        </p:txBody>
      </p:sp>
      <p:sp>
        <p:nvSpPr>
          <p:cNvPr id="12" name="object 12"/>
          <p:cNvSpPr/>
          <p:nvPr/>
        </p:nvSpPr>
        <p:spPr>
          <a:xfrm>
            <a:off x="3518668" y="2471723"/>
            <a:ext cx="876300" cy="773430"/>
          </a:xfrm>
          <a:custGeom>
            <a:avLst/>
            <a:gdLst/>
            <a:ahLst/>
            <a:cxnLst/>
            <a:rect l="l" t="t" r="r" b="b"/>
            <a:pathLst>
              <a:path w="876300" h="773429">
                <a:moveTo>
                  <a:pt x="0" y="193349"/>
                </a:moveTo>
                <a:lnTo>
                  <a:pt x="489599" y="193349"/>
                </a:lnTo>
                <a:lnTo>
                  <a:pt x="489599" y="0"/>
                </a:lnTo>
                <a:lnTo>
                  <a:pt x="876298" y="386699"/>
                </a:lnTo>
                <a:lnTo>
                  <a:pt x="489599" y="773398"/>
                </a:lnTo>
                <a:lnTo>
                  <a:pt x="489599" y="580048"/>
                </a:lnTo>
                <a:lnTo>
                  <a:pt x="0" y="580048"/>
                </a:lnTo>
                <a:lnTo>
                  <a:pt x="0" y="193349"/>
                </a:lnTo>
                <a:close/>
              </a:path>
            </a:pathLst>
          </a:custGeom>
          <a:ln w="9524">
            <a:solidFill>
              <a:srgbClr val="666666"/>
            </a:solidFill>
          </a:ln>
        </p:spPr>
        <p:txBody>
          <a:bodyPr wrap="square" lIns="0" tIns="0" rIns="0" bIns="0" rtlCol="0"/>
          <a:lstStyle/>
          <a:p>
            <a:endParaRPr dirty="0"/>
          </a:p>
        </p:txBody>
      </p:sp>
      <p:sp>
        <p:nvSpPr>
          <p:cNvPr id="14" name="Title 1">
            <a:extLst>
              <a:ext uri="{FF2B5EF4-FFF2-40B4-BE49-F238E27FC236}">
                <a16:creationId xmlns:a16="http://schemas.microsoft.com/office/drawing/2014/main" id="{1492502A-69AF-49E5-86A2-8032B8AD74F5}"/>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5" name="Rectangle 14">
            <a:extLst>
              <a:ext uri="{FF2B5EF4-FFF2-40B4-BE49-F238E27FC236}">
                <a16:creationId xmlns:a16="http://schemas.microsoft.com/office/drawing/2014/main" id="{4F1F8BAD-CF8C-4DB3-836D-27D290031C04}"/>
              </a:ext>
            </a:extLst>
          </p:cNvPr>
          <p:cNvSpPr/>
          <p:nvPr/>
        </p:nvSpPr>
        <p:spPr>
          <a:xfrm>
            <a:off x="169678" y="4881890"/>
            <a:ext cx="7574280" cy="261610"/>
          </a:xfrm>
          <a:prstGeom prst="rect">
            <a:avLst/>
          </a:prstGeom>
        </p:spPr>
        <p:txBody>
          <a:bodyPr wrap="square">
            <a:spAutoFit/>
          </a:bodyPr>
          <a:lstStyle/>
          <a:p>
            <a:r>
              <a:rPr lang="en-US" sz="1100" dirty="0"/>
              <a:t>Source: </a:t>
            </a:r>
            <a:r>
              <a:rPr lang="en-US" sz="1100" dirty="0">
                <a:hlinkClick r:id="rId5"/>
              </a:rPr>
              <a:t>http://colah.github.io/posts/2015-08-Understanding-LSTMs/</a:t>
            </a:r>
            <a:r>
              <a:rPr lang="en-US" sz="1100" dirty="0"/>
              <a:t> </a:t>
            </a:r>
          </a:p>
        </p:txBody>
      </p:sp>
    </p:spTree>
    <p:extLst>
      <p:ext uri="{BB962C8B-B14F-4D97-AF65-F5344CB8AC3E}">
        <p14:creationId xmlns:p14="http://schemas.microsoft.com/office/powerpoint/2010/main" val="229982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CD96-F465-4FBC-B894-9923F33C6EAA}"/>
              </a:ext>
            </a:extLst>
          </p:cNvPr>
          <p:cNvSpPr>
            <a:spLocks noGrp="1"/>
          </p:cNvSpPr>
          <p:nvPr>
            <p:ph type="title"/>
          </p:nvPr>
        </p:nvSpPr>
        <p:spPr/>
        <p:txBody>
          <a:bodyPr>
            <a:normAutofit/>
          </a:bodyPr>
          <a:lstStyle/>
          <a:p>
            <a:r>
              <a:rPr lang="en-US" dirty="0"/>
              <a:t>Meaning Of the Symbols</a:t>
            </a:r>
          </a:p>
        </p:txBody>
      </p:sp>
      <p:sp>
        <p:nvSpPr>
          <p:cNvPr id="3" name="Content Placeholder 2">
            <a:extLst>
              <a:ext uri="{FF2B5EF4-FFF2-40B4-BE49-F238E27FC236}">
                <a16:creationId xmlns:a16="http://schemas.microsoft.com/office/drawing/2014/main" id="{0D4B8CE3-EF2C-47C5-A924-3DFC034B3114}"/>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 Adding information</a:t>
            </a:r>
          </a:p>
          <a:p>
            <a:r>
              <a:rPr lang="el-GR" dirty="0">
                <a:latin typeface="Times New Roman" panose="02020603050405020304" pitchFamily="18" charset="0"/>
                <a:cs typeface="Times New Roman" panose="02020603050405020304" pitchFamily="18" charset="0"/>
              </a:rPr>
              <a:t>σ : </a:t>
            </a:r>
            <a:r>
              <a:rPr lang="en-US" dirty="0">
                <a:latin typeface="Times New Roman" panose="02020603050405020304" pitchFamily="18" charset="0"/>
                <a:cs typeface="Times New Roman" panose="02020603050405020304" pitchFamily="18" charset="0"/>
              </a:rPr>
              <a:t>Sigmoid layer</a:t>
            </a:r>
          </a:p>
          <a:p>
            <a:r>
              <a:rPr lang="en-US" dirty="0">
                <a:latin typeface="Times New Roman" panose="02020603050405020304" pitchFamily="18" charset="0"/>
                <a:cs typeface="Times New Roman" panose="02020603050405020304" pitchFamily="18" charset="0"/>
              </a:rPr>
              <a:t>tanh: tanh layer</a:t>
            </a:r>
          </a:p>
          <a:p>
            <a:r>
              <a:rPr lang="en-US" dirty="0">
                <a:latin typeface="Times New Roman" panose="02020603050405020304" pitchFamily="18" charset="0"/>
                <a:cs typeface="Times New Roman" panose="02020603050405020304" pitchFamily="18" charset="0"/>
              </a:rPr>
              <a:t>h(t-1) : Output of last LSTM unit</a:t>
            </a:r>
          </a:p>
          <a:p>
            <a:r>
              <a:rPr lang="en-US" dirty="0">
                <a:latin typeface="Times New Roman" panose="02020603050405020304" pitchFamily="18" charset="0"/>
                <a:cs typeface="Times New Roman" panose="02020603050405020304" pitchFamily="18" charset="0"/>
              </a:rPr>
              <a:t>c(t-1) : Memory from last LSTM unit</a:t>
            </a:r>
          </a:p>
          <a:p>
            <a:r>
              <a:rPr lang="en-US" dirty="0">
                <a:latin typeface="Times New Roman" panose="02020603050405020304" pitchFamily="18" charset="0"/>
                <a:cs typeface="Times New Roman" panose="02020603050405020304" pitchFamily="18" charset="0"/>
              </a:rPr>
              <a:t>X(t) : Current input</a:t>
            </a:r>
          </a:p>
          <a:p>
            <a:r>
              <a:rPr lang="en-US" dirty="0">
                <a:latin typeface="Times New Roman" panose="02020603050405020304" pitchFamily="18" charset="0"/>
                <a:cs typeface="Times New Roman" panose="02020603050405020304" pitchFamily="18" charset="0"/>
              </a:rPr>
              <a:t>c(t) : New updated memory</a:t>
            </a:r>
          </a:p>
          <a:p>
            <a:r>
              <a:rPr lang="en-US" dirty="0">
                <a:latin typeface="Times New Roman" panose="02020603050405020304" pitchFamily="18" charset="0"/>
                <a:cs typeface="Times New Roman" panose="02020603050405020304" pitchFamily="18" charset="0"/>
              </a:rPr>
              <a:t>h(t) : Current output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437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1000" y="1428750"/>
            <a:ext cx="8045616" cy="2508797"/>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p:nvPr/>
        </p:nvSpPr>
        <p:spPr>
          <a:xfrm>
            <a:off x="4800600" y="1809750"/>
            <a:ext cx="2429908"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Forget</a:t>
            </a:r>
            <a:r>
              <a:rPr sz="2000" b="1" spc="-80" dirty="0">
                <a:latin typeface="Georgia" panose="02040502050405020303" pitchFamily="18" charset="0"/>
                <a:cs typeface="Arial"/>
              </a:rPr>
              <a:t> </a:t>
            </a:r>
            <a:r>
              <a:rPr sz="2000" b="1" dirty="0">
                <a:latin typeface="Georgia" panose="02040502050405020303" pitchFamily="18" charset="0"/>
                <a:cs typeface="Arial"/>
              </a:rPr>
              <a:t>Gate</a:t>
            </a:r>
            <a:r>
              <a:rPr lang="en-US" sz="2000" b="1" dirty="0">
                <a:latin typeface="Georgia" panose="02040502050405020303" pitchFamily="18" charset="0"/>
                <a:cs typeface="Arial"/>
              </a:rPr>
              <a:t> </a:t>
            </a:r>
            <a:r>
              <a:rPr lang="en-US" sz="2000" b="1" spc="-5" dirty="0">
                <a:latin typeface="Georgia" panose="02040502050405020303" pitchFamily="18" charset="0"/>
                <a:cs typeface="Arial"/>
              </a:rPr>
              <a:t>Layer</a:t>
            </a:r>
            <a:endParaRPr sz="2000" dirty="0">
              <a:latin typeface="Arial"/>
              <a:cs typeface="Arial"/>
            </a:endParaRPr>
          </a:p>
        </p:txBody>
      </p:sp>
      <p:sp>
        <p:nvSpPr>
          <p:cNvPr id="10" name="Title 1">
            <a:extLst>
              <a:ext uri="{FF2B5EF4-FFF2-40B4-BE49-F238E27FC236}">
                <a16:creationId xmlns:a16="http://schemas.microsoft.com/office/drawing/2014/main" id="{EEADB72F-4B6E-497B-973C-9EEEB3F5B220}"/>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1" name="Rectangle 10">
            <a:extLst>
              <a:ext uri="{FF2B5EF4-FFF2-40B4-BE49-F238E27FC236}">
                <a16:creationId xmlns:a16="http://schemas.microsoft.com/office/drawing/2014/main" id="{8BBCD7FE-3839-47E7-BE95-3A9D6AE7B50F}"/>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4"/>
              </a:rPr>
              <a:t>http://colah.github.io/posts/2015-08-Understanding-LSTMs/</a:t>
            </a:r>
            <a:r>
              <a:rPr lang="en-US" sz="1100" dirty="0"/>
              <a:t> </a:t>
            </a:r>
          </a:p>
        </p:txBody>
      </p:sp>
    </p:spTree>
    <p:extLst>
      <p:ext uri="{BB962C8B-B14F-4D97-AF65-F5344CB8AC3E}">
        <p14:creationId xmlns:p14="http://schemas.microsoft.com/office/powerpoint/2010/main" val="1972256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4834" y="764872"/>
            <a:ext cx="9009006" cy="2831944"/>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p:nvPr/>
        </p:nvSpPr>
        <p:spPr>
          <a:xfrm>
            <a:off x="4852840" y="1290745"/>
            <a:ext cx="3071959"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Input Gate</a:t>
            </a:r>
            <a:r>
              <a:rPr sz="2000" b="1" spc="-100" dirty="0">
                <a:latin typeface="Georgia" panose="02040502050405020303" pitchFamily="18" charset="0"/>
                <a:cs typeface="Arial"/>
              </a:rPr>
              <a:t> </a:t>
            </a:r>
            <a:r>
              <a:rPr sz="2000" b="1" spc="-5" dirty="0">
                <a:latin typeface="Georgia" panose="02040502050405020303" pitchFamily="18" charset="0"/>
                <a:cs typeface="Arial"/>
              </a:rPr>
              <a:t>Layer</a:t>
            </a:r>
            <a:endParaRPr sz="2000" dirty="0">
              <a:latin typeface="Georgia" panose="02040502050405020303" pitchFamily="18" charset="0"/>
              <a:cs typeface="Arial"/>
            </a:endParaRPr>
          </a:p>
        </p:txBody>
      </p:sp>
      <p:sp>
        <p:nvSpPr>
          <p:cNvPr id="6" name="object 6"/>
          <p:cNvSpPr/>
          <p:nvPr/>
        </p:nvSpPr>
        <p:spPr>
          <a:xfrm>
            <a:off x="4841615" y="3702917"/>
            <a:ext cx="3617087" cy="513048"/>
          </a:xfrm>
          <a:prstGeom prst="rect">
            <a:avLst/>
          </a:prstGeom>
          <a:blipFill>
            <a:blip r:embed="rId4" cstate="print"/>
            <a:stretch>
              <a:fillRect/>
            </a:stretch>
          </a:blipFill>
        </p:spPr>
        <p:txBody>
          <a:bodyPr wrap="square" lIns="0" tIns="0" rIns="0" bIns="0" rtlCol="0"/>
          <a:lstStyle/>
          <a:p>
            <a:endParaRPr dirty="0"/>
          </a:p>
        </p:txBody>
      </p:sp>
      <p:sp>
        <p:nvSpPr>
          <p:cNvPr id="7" name="object 7"/>
          <p:cNvSpPr/>
          <p:nvPr/>
        </p:nvSpPr>
        <p:spPr>
          <a:xfrm>
            <a:off x="4779815" y="2289032"/>
            <a:ext cx="4264025" cy="467995"/>
          </a:xfrm>
          <a:custGeom>
            <a:avLst/>
            <a:gdLst/>
            <a:ahLst/>
            <a:cxnLst/>
            <a:rect l="l" t="t" r="r" b="b"/>
            <a:pathLst>
              <a:path w="4264025" h="467994">
                <a:moveTo>
                  <a:pt x="0" y="0"/>
                </a:moveTo>
                <a:lnTo>
                  <a:pt x="4263891" y="0"/>
                </a:lnTo>
                <a:lnTo>
                  <a:pt x="4263891" y="467711"/>
                </a:lnTo>
                <a:lnTo>
                  <a:pt x="0" y="467711"/>
                </a:lnTo>
                <a:lnTo>
                  <a:pt x="0" y="0"/>
                </a:lnTo>
                <a:close/>
              </a:path>
            </a:pathLst>
          </a:custGeom>
          <a:solidFill>
            <a:srgbClr val="FFFFFF"/>
          </a:solidFill>
        </p:spPr>
        <p:txBody>
          <a:bodyPr wrap="square" lIns="0" tIns="0" rIns="0" bIns="0" rtlCol="0"/>
          <a:lstStyle/>
          <a:p>
            <a:endParaRPr dirty="0"/>
          </a:p>
        </p:txBody>
      </p:sp>
      <p:sp>
        <p:nvSpPr>
          <p:cNvPr id="8" name="object 8"/>
          <p:cNvSpPr/>
          <p:nvPr/>
        </p:nvSpPr>
        <p:spPr>
          <a:xfrm>
            <a:off x="4779815" y="2289032"/>
            <a:ext cx="4264025" cy="467995"/>
          </a:xfrm>
          <a:custGeom>
            <a:avLst/>
            <a:gdLst/>
            <a:ahLst/>
            <a:cxnLst/>
            <a:rect l="l" t="t" r="r" b="b"/>
            <a:pathLst>
              <a:path w="4264025" h="467994">
                <a:moveTo>
                  <a:pt x="0" y="0"/>
                </a:moveTo>
                <a:lnTo>
                  <a:pt x="4263891" y="0"/>
                </a:lnTo>
                <a:lnTo>
                  <a:pt x="4263891" y="467711"/>
                </a:lnTo>
                <a:lnTo>
                  <a:pt x="0" y="467711"/>
                </a:lnTo>
                <a:lnTo>
                  <a:pt x="0" y="0"/>
                </a:lnTo>
                <a:close/>
              </a:path>
            </a:pathLst>
          </a:custGeom>
          <a:ln w="9524">
            <a:solidFill>
              <a:srgbClr val="FFFFFF"/>
            </a:solidFill>
          </a:ln>
        </p:spPr>
        <p:txBody>
          <a:bodyPr wrap="square" lIns="0" tIns="0" rIns="0" bIns="0" rtlCol="0"/>
          <a:lstStyle/>
          <a:p>
            <a:endParaRPr dirty="0"/>
          </a:p>
        </p:txBody>
      </p:sp>
      <p:sp>
        <p:nvSpPr>
          <p:cNvPr id="9" name="object 9"/>
          <p:cNvSpPr txBox="1"/>
          <p:nvPr/>
        </p:nvSpPr>
        <p:spPr>
          <a:xfrm>
            <a:off x="4767410" y="3222733"/>
            <a:ext cx="414799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New contribution to cell</a:t>
            </a:r>
            <a:r>
              <a:rPr sz="2000" b="1" spc="-80" dirty="0">
                <a:latin typeface="Georgia" panose="02040502050405020303" pitchFamily="18" charset="0"/>
                <a:cs typeface="Arial"/>
              </a:rPr>
              <a:t> </a:t>
            </a:r>
            <a:r>
              <a:rPr sz="2000" b="1" spc="-5" dirty="0">
                <a:latin typeface="Georgia" panose="02040502050405020303" pitchFamily="18" charset="0"/>
                <a:cs typeface="Arial"/>
              </a:rPr>
              <a:t>state</a:t>
            </a:r>
            <a:endParaRPr sz="2000" dirty="0">
              <a:latin typeface="Georgia" panose="02040502050405020303" pitchFamily="18" charset="0"/>
              <a:cs typeface="Arial"/>
            </a:endParaRPr>
          </a:p>
        </p:txBody>
      </p:sp>
      <p:sp>
        <p:nvSpPr>
          <p:cNvPr id="14" name="Title 1">
            <a:extLst>
              <a:ext uri="{FF2B5EF4-FFF2-40B4-BE49-F238E27FC236}">
                <a16:creationId xmlns:a16="http://schemas.microsoft.com/office/drawing/2014/main" id="{FF60D2B4-DAD9-4FC7-9A72-6A5C2C6F48DE}"/>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6" name="Rectangle 15">
            <a:extLst>
              <a:ext uri="{FF2B5EF4-FFF2-40B4-BE49-F238E27FC236}">
                <a16:creationId xmlns:a16="http://schemas.microsoft.com/office/drawing/2014/main" id="{C0220D29-043F-4C55-80CC-BF568D22F062}"/>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5"/>
              </a:rPr>
              <a:t>http://colah.github.io/posts/2015-08-Understanding-LSTMs/</a:t>
            </a:r>
            <a:r>
              <a:rPr lang="en-US" sz="1100" dirty="0"/>
              <a:t> </a:t>
            </a:r>
          </a:p>
        </p:txBody>
      </p:sp>
    </p:spTree>
    <p:extLst>
      <p:ext uri="{BB962C8B-B14F-4D97-AF65-F5344CB8AC3E}">
        <p14:creationId xmlns:p14="http://schemas.microsoft.com/office/powerpoint/2010/main" val="1328289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1174" y="1146547"/>
            <a:ext cx="9112806" cy="2824294"/>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p:nvPr/>
        </p:nvSpPr>
        <p:spPr>
          <a:xfrm>
            <a:off x="4800600" y="1874379"/>
            <a:ext cx="4249721"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Update Cell State</a:t>
            </a:r>
            <a:r>
              <a:rPr sz="2000" b="1" spc="-90" dirty="0">
                <a:latin typeface="Georgia" panose="02040502050405020303" pitchFamily="18" charset="0"/>
                <a:cs typeface="Arial"/>
              </a:rPr>
              <a:t> </a:t>
            </a:r>
            <a:r>
              <a:rPr sz="2000" b="1" spc="-5" dirty="0">
                <a:latin typeface="Georgia" panose="02040502050405020303" pitchFamily="18" charset="0"/>
                <a:cs typeface="Arial"/>
              </a:rPr>
              <a:t>(memory)</a:t>
            </a:r>
            <a:endParaRPr sz="2000" dirty="0">
              <a:latin typeface="Georgia" panose="02040502050405020303" pitchFamily="18" charset="0"/>
              <a:cs typeface="Arial"/>
            </a:endParaRPr>
          </a:p>
        </p:txBody>
      </p:sp>
      <p:sp>
        <p:nvSpPr>
          <p:cNvPr id="6" name="Title 1">
            <a:extLst>
              <a:ext uri="{FF2B5EF4-FFF2-40B4-BE49-F238E27FC236}">
                <a16:creationId xmlns:a16="http://schemas.microsoft.com/office/drawing/2014/main" id="{69583C62-D18E-44D8-98CF-C349E0A6546C}"/>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a:latin typeface="Georgia" panose="02040502050405020303" pitchFamily="18" charset="0"/>
              </a:rPr>
              <a:t>Long Short Term Memory (LSTM)</a:t>
            </a:r>
            <a:endParaRPr lang="en-US" dirty="0">
              <a:latin typeface="Georgia" panose="02040502050405020303" pitchFamily="18" charset="0"/>
            </a:endParaRPr>
          </a:p>
        </p:txBody>
      </p:sp>
      <p:sp>
        <p:nvSpPr>
          <p:cNvPr id="8" name="Rectangle 7">
            <a:extLst>
              <a:ext uri="{FF2B5EF4-FFF2-40B4-BE49-F238E27FC236}">
                <a16:creationId xmlns:a16="http://schemas.microsoft.com/office/drawing/2014/main" id="{7DF15841-6D69-4D8F-8CB8-2AA8CC985BE8}"/>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4"/>
              </a:rPr>
              <a:t>http://colah.github.io/posts/2015-08-Understanding-LSTMs/</a:t>
            </a:r>
            <a:r>
              <a:rPr lang="en-US" sz="1100" dirty="0"/>
              <a:t> </a:t>
            </a:r>
          </a:p>
        </p:txBody>
      </p:sp>
    </p:spTree>
    <p:extLst>
      <p:ext uri="{BB962C8B-B14F-4D97-AF65-F5344CB8AC3E}">
        <p14:creationId xmlns:p14="http://schemas.microsoft.com/office/powerpoint/2010/main" val="1047494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5E97C5-A116-48DC-B559-0BF6ED662CE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Long Short Term Memory (LSTM)</a:t>
            </a:r>
          </a:p>
        </p:txBody>
      </p:sp>
      <p:pic>
        <p:nvPicPr>
          <p:cNvPr id="2" name="Picture 1">
            <a:extLst>
              <a:ext uri="{FF2B5EF4-FFF2-40B4-BE49-F238E27FC236}">
                <a16:creationId xmlns:a16="http://schemas.microsoft.com/office/drawing/2014/main" id="{C0CB45DC-0DFB-4DDE-971A-2072A2DCA324}"/>
              </a:ext>
            </a:extLst>
          </p:cNvPr>
          <p:cNvPicPr>
            <a:picLocks noChangeAspect="1"/>
          </p:cNvPicPr>
          <p:nvPr/>
        </p:nvPicPr>
        <p:blipFill>
          <a:blip r:embed="rId3"/>
          <a:stretch>
            <a:fillRect/>
          </a:stretch>
        </p:blipFill>
        <p:spPr>
          <a:xfrm>
            <a:off x="400050" y="1089899"/>
            <a:ext cx="8343900" cy="3152775"/>
          </a:xfrm>
          <a:prstGeom prst="rect">
            <a:avLst/>
          </a:prstGeom>
        </p:spPr>
      </p:pic>
      <p:sp>
        <p:nvSpPr>
          <p:cNvPr id="3" name="TextBox 2">
            <a:extLst>
              <a:ext uri="{FF2B5EF4-FFF2-40B4-BE49-F238E27FC236}">
                <a16:creationId xmlns:a16="http://schemas.microsoft.com/office/drawing/2014/main" id="{338E3BB7-54B1-4C11-AADC-3F2B087306FD}"/>
              </a:ext>
            </a:extLst>
          </p:cNvPr>
          <p:cNvSpPr txBox="1"/>
          <p:nvPr/>
        </p:nvSpPr>
        <p:spPr>
          <a:xfrm>
            <a:off x="5105400" y="1581150"/>
            <a:ext cx="2340064" cy="369332"/>
          </a:xfrm>
          <a:prstGeom prst="rect">
            <a:avLst/>
          </a:prstGeom>
          <a:noFill/>
        </p:spPr>
        <p:txBody>
          <a:bodyPr wrap="none" rtlCol="0">
            <a:spAutoFit/>
          </a:bodyPr>
          <a:lstStyle/>
          <a:p>
            <a:r>
              <a:rPr lang="en-US" b="1" spc="-5" dirty="0">
                <a:latin typeface="Georgia" panose="02040502050405020303" pitchFamily="18" charset="0"/>
                <a:cs typeface="Arial"/>
              </a:rPr>
              <a:t>Output Gate</a:t>
            </a:r>
            <a:r>
              <a:rPr lang="en-US" b="1" spc="-100" dirty="0">
                <a:latin typeface="Georgia" panose="02040502050405020303" pitchFamily="18" charset="0"/>
                <a:cs typeface="Arial"/>
              </a:rPr>
              <a:t> </a:t>
            </a:r>
            <a:r>
              <a:rPr lang="en-US" b="1" spc="-5" dirty="0">
                <a:latin typeface="Georgia" panose="02040502050405020303" pitchFamily="18" charset="0"/>
                <a:cs typeface="Arial"/>
              </a:rPr>
              <a:t>Layer</a:t>
            </a:r>
            <a:endParaRPr lang="en-US" dirty="0">
              <a:latin typeface="Georgia" panose="02040502050405020303" pitchFamily="18" charset="0"/>
              <a:cs typeface="Arial"/>
            </a:endParaRPr>
          </a:p>
        </p:txBody>
      </p:sp>
      <p:sp>
        <p:nvSpPr>
          <p:cNvPr id="11" name="TextBox 10">
            <a:extLst>
              <a:ext uri="{FF2B5EF4-FFF2-40B4-BE49-F238E27FC236}">
                <a16:creationId xmlns:a16="http://schemas.microsoft.com/office/drawing/2014/main" id="{E80EDB23-D99C-463A-B17F-B1DB87251848}"/>
              </a:ext>
            </a:extLst>
          </p:cNvPr>
          <p:cNvSpPr txBox="1"/>
          <p:nvPr/>
        </p:nvSpPr>
        <p:spPr>
          <a:xfrm>
            <a:off x="5105400" y="2963227"/>
            <a:ext cx="2542363" cy="369332"/>
          </a:xfrm>
          <a:prstGeom prst="rect">
            <a:avLst/>
          </a:prstGeom>
          <a:noFill/>
        </p:spPr>
        <p:txBody>
          <a:bodyPr wrap="none" rtlCol="0">
            <a:spAutoFit/>
          </a:bodyPr>
          <a:lstStyle/>
          <a:p>
            <a:pPr marL="12700">
              <a:lnSpc>
                <a:spcPct val="100000"/>
              </a:lnSpc>
              <a:spcBef>
                <a:spcPts val="100"/>
              </a:spcBef>
            </a:pPr>
            <a:r>
              <a:rPr lang="en-US" b="1" spc="-5" dirty="0">
                <a:latin typeface="Georgia" panose="02040502050405020303" pitchFamily="18" charset="0"/>
                <a:cs typeface="Arial"/>
              </a:rPr>
              <a:t>Output to next</a:t>
            </a:r>
            <a:r>
              <a:rPr lang="en-US" b="1" spc="-95" dirty="0">
                <a:latin typeface="Georgia" panose="02040502050405020303" pitchFamily="18" charset="0"/>
                <a:cs typeface="Arial"/>
              </a:rPr>
              <a:t> </a:t>
            </a:r>
            <a:r>
              <a:rPr lang="en-US" b="1" spc="-5" dirty="0">
                <a:latin typeface="Georgia" panose="02040502050405020303" pitchFamily="18" charset="0"/>
                <a:cs typeface="Arial"/>
              </a:rPr>
              <a:t>layer</a:t>
            </a:r>
            <a:endParaRPr lang="en-US" dirty="0">
              <a:latin typeface="Georgia" panose="02040502050405020303" pitchFamily="18" charset="0"/>
              <a:cs typeface="Arial"/>
            </a:endParaRPr>
          </a:p>
        </p:txBody>
      </p:sp>
      <p:pic>
        <p:nvPicPr>
          <p:cNvPr id="10" name="Picture 9">
            <a:extLst>
              <a:ext uri="{FF2B5EF4-FFF2-40B4-BE49-F238E27FC236}">
                <a16:creationId xmlns:a16="http://schemas.microsoft.com/office/drawing/2014/main" id="{CCEA98D1-AE7C-4D76-9B9F-58A1056271E4}"/>
              </a:ext>
            </a:extLst>
          </p:cNvPr>
          <p:cNvPicPr>
            <a:picLocks noChangeAspect="1"/>
          </p:cNvPicPr>
          <p:nvPr/>
        </p:nvPicPr>
        <p:blipFill>
          <a:blip r:embed="rId4"/>
          <a:stretch>
            <a:fillRect/>
          </a:stretch>
        </p:blipFill>
        <p:spPr>
          <a:xfrm>
            <a:off x="5128260" y="3476147"/>
            <a:ext cx="2819400" cy="695325"/>
          </a:xfrm>
          <a:prstGeom prst="rect">
            <a:avLst/>
          </a:prstGeom>
        </p:spPr>
      </p:pic>
      <p:sp>
        <p:nvSpPr>
          <p:cNvPr id="13" name="Rectangle 12">
            <a:extLst>
              <a:ext uri="{FF2B5EF4-FFF2-40B4-BE49-F238E27FC236}">
                <a16:creationId xmlns:a16="http://schemas.microsoft.com/office/drawing/2014/main" id="{BD8050CC-A183-402F-BA8A-0A4D7B416609}"/>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5"/>
              </a:rPr>
              <a:t>http://colah.github.io/posts/2015-08-Understanding-LSTMs/</a:t>
            </a:r>
            <a:r>
              <a:rPr lang="en-US" sz="1100" dirty="0"/>
              <a:t> </a:t>
            </a:r>
          </a:p>
        </p:txBody>
      </p:sp>
    </p:spTree>
    <p:extLst>
      <p:ext uri="{BB962C8B-B14F-4D97-AF65-F5344CB8AC3E}">
        <p14:creationId xmlns:p14="http://schemas.microsoft.com/office/powerpoint/2010/main" val="49830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62000" y="1063229"/>
            <a:ext cx="7620000" cy="3013227"/>
          </a:xfrm>
          <a:prstGeom prst="rect">
            <a:avLst/>
          </a:prstGeom>
          <a:blipFill>
            <a:blip r:embed="rId2" cstate="print"/>
            <a:stretch>
              <a:fillRect/>
            </a:stretch>
          </a:blipFill>
        </p:spPr>
        <p:txBody>
          <a:bodyPr wrap="square" lIns="0" tIns="0" rIns="0" bIns="0" rtlCol="0"/>
          <a:lstStyle/>
          <a:p>
            <a:endParaRPr dirty="0"/>
          </a:p>
        </p:txBody>
      </p:sp>
      <p:sp>
        <p:nvSpPr>
          <p:cNvPr id="4" name="Title 1">
            <a:extLst>
              <a:ext uri="{FF2B5EF4-FFF2-40B4-BE49-F238E27FC236}">
                <a16:creationId xmlns:a16="http://schemas.microsoft.com/office/drawing/2014/main" id="{5E370670-957A-441D-AC39-919137F6CA0A}"/>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Long Short Term Memory (LSTM)</a:t>
            </a:r>
          </a:p>
        </p:txBody>
      </p:sp>
      <p:sp>
        <p:nvSpPr>
          <p:cNvPr id="6" name="Rectangle 5">
            <a:extLst>
              <a:ext uri="{FF2B5EF4-FFF2-40B4-BE49-F238E27FC236}">
                <a16:creationId xmlns:a16="http://schemas.microsoft.com/office/drawing/2014/main" id="{56FAFD5D-CF34-4168-8BA1-6192F476D2B0}"/>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3"/>
              </a:rPr>
              <a:t>http://colah.github.io/posts/2015-08-Understanding-LSTMs/</a:t>
            </a:r>
            <a:r>
              <a:rPr lang="en-US" sz="1100" dirty="0"/>
              <a:t> </a:t>
            </a:r>
          </a:p>
        </p:txBody>
      </p:sp>
    </p:spTree>
    <p:extLst>
      <p:ext uri="{BB962C8B-B14F-4D97-AF65-F5344CB8AC3E}">
        <p14:creationId xmlns:p14="http://schemas.microsoft.com/office/powerpoint/2010/main" val="2384001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72A1D9-1ECC-C74B-84BB-425A83A9B368}"/>
              </a:ext>
            </a:extLst>
          </p:cNvPr>
          <p:cNvSpPr>
            <a:spLocks noGrp="1"/>
          </p:cNvSpPr>
          <p:nvPr>
            <p:ph type="title"/>
          </p:nvPr>
        </p:nvSpPr>
        <p:spPr>
          <a:xfrm>
            <a:off x="381000" y="1885950"/>
            <a:ext cx="8229600" cy="857250"/>
          </a:xfrm>
        </p:spPr>
        <p:txBody>
          <a:bodyPr/>
          <a:lstStyle/>
          <a:p>
            <a:r>
              <a:rPr lang="en-US" dirty="0"/>
              <a:t>Model Overfitting</a:t>
            </a:r>
          </a:p>
        </p:txBody>
      </p:sp>
    </p:spTree>
    <p:extLst>
      <p:ext uri="{BB962C8B-B14F-4D97-AF65-F5344CB8AC3E}">
        <p14:creationId xmlns:p14="http://schemas.microsoft.com/office/powerpoint/2010/main" val="54426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p:txBody>
          <a:bodyPr>
            <a:normAutofit/>
          </a:bodyPr>
          <a:lstStyle/>
          <a:p>
            <a:pPr algn="l"/>
            <a:r>
              <a:rPr lang="en-US"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D91D4812-4F5D-4718-9494-4D0FE188BF74}"/>
              </a:ext>
            </a:extLst>
          </p:cNvPr>
          <p:cNvSpPr>
            <a:spLocks noGrp="1"/>
          </p:cNvSpPr>
          <p:nvPr>
            <p:ph idx="1"/>
          </p:nvPr>
        </p:nvSpPr>
        <p:spPr>
          <a:xfrm>
            <a:off x="469605" y="1072532"/>
            <a:ext cx="7772400" cy="3352799"/>
          </a:xfrm>
        </p:spPr>
        <p:txBody>
          <a:bodyPr>
            <a:normAutofit/>
          </a:bodyPr>
          <a:lstStyle/>
          <a:p>
            <a:r>
              <a:rPr lang="en-US" dirty="0">
                <a:latin typeface="Georgia" panose="02040502050405020303" pitchFamily="18" charset="0"/>
              </a:rPr>
              <a:t>Difference between FNN and RNN</a:t>
            </a:r>
          </a:p>
          <a:p>
            <a:r>
              <a:rPr lang="en-US" dirty="0">
                <a:latin typeface="Georgia" panose="02040502050405020303" pitchFamily="18" charset="0"/>
              </a:rPr>
              <a:t>Significance of context</a:t>
            </a:r>
          </a:p>
          <a:p>
            <a:r>
              <a:rPr lang="en-US" dirty="0">
                <a:latin typeface="Georgia" panose="02040502050405020303" pitchFamily="18" charset="0"/>
              </a:rPr>
              <a:t>Recurrent Neural Networks</a:t>
            </a:r>
          </a:p>
          <a:p>
            <a:pPr lvl="1"/>
            <a:r>
              <a:rPr lang="en-US" dirty="0">
                <a:latin typeface="Georgia" panose="02040502050405020303" pitchFamily="18" charset="0"/>
              </a:rPr>
              <a:t>RNN</a:t>
            </a:r>
          </a:p>
          <a:p>
            <a:pPr lvl="1"/>
            <a:r>
              <a:rPr lang="en-US" dirty="0">
                <a:latin typeface="Georgia" panose="02040502050405020303" pitchFamily="18" charset="0"/>
              </a:rPr>
              <a:t>LSTM</a:t>
            </a:r>
          </a:p>
          <a:p>
            <a:r>
              <a:rPr lang="en-US" dirty="0">
                <a:latin typeface="Georgia" panose="02040502050405020303" pitchFamily="18" charset="0"/>
              </a:rPr>
              <a:t>Use case: Twitter Sentiment Analysis</a:t>
            </a:r>
          </a:p>
        </p:txBody>
      </p:sp>
    </p:spTree>
    <p:extLst>
      <p:ext uri="{BB962C8B-B14F-4D97-AF65-F5344CB8AC3E}">
        <p14:creationId xmlns:p14="http://schemas.microsoft.com/office/powerpoint/2010/main" val="394354412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4B7A-0457-49FD-8304-7961C19132D6}"/>
              </a:ext>
            </a:extLst>
          </p:cNvPr>
          <p:cNvSpPr>
            <a:spLocks noGrp="1"/>
          </p:cNvSpPr>
          <p:nvPr>
            <p:ph type="title"/>
          </p:nvPr>
        </p:nvSpPr>
        <p:spPr/>
        <p:txBody>
          <a:bodyPr/>
          <a:lstStyle/>
          <a:p>
            <a:r>
              <a:rPr lang="en-US" dirty="0"/>
              <a:t>Different ways to avoid overfitting</a:t>
            </a:r>
          </a:p>
        </p:txBody>
      </p:sp>
      <p:sp>
        <p:nvSpPr>
          <p:cNvPr id="3" name="Content Placeholder 2">
            <a:extLst>
              <a:ext uri="{FF2B5EF4-FFF2-40B4-BE49-F238E27FC236}">
                <a16:creationId xmlns:a16="http://schemas.microsoft.com/office/drawing/2014/main" id="{55F60982-4F04-4B3E-A54C-6F02ECEBE175}"/>
              </a:ext>
            </a:extLst>
          </p:cNvPr>
          <p:cNvSpPr>
            <a:spLocks noGrp="1"/>
          </p:cNvSpPr>
          <p:nvPr>
            <p:ph idx="1"/>
          </p:nvPr>
        </p:nvSpPr>
        <p:spPr/>
        <p:txBody>
          <a:bodyPr/>
          <a:lstStyle/>
          <a:p>
            <a:pPr marL="0" indent="0" algn="ctr">
              <a:buNone/>
            </a:pPr>
            <a:r>
              <a:rPr lang="en-US" dirty="0">
                <a:latin typeface="Times New Roman" panose="02020603050405020304" pitchFamily="18" charset="0"/>
                <a:cs typeface="Times New Roman" panose="02020603050405020304" pitchFamily="18" charset="0"/>
              </a:rPr>
              <a:t>“Overfitting </a:t>
            </a:r>
            <a:r>
              <a:rPr lang="en-US" dirty="0">
                <a:latin typeface="Georgia" panose="02040502050405020303" pitchFamily="18" charset="0"/>
              </a:rPr>
              <a:t>refers to a model that models the training data too well”</a:t>
            </a:r>
          </a:p>
          <a:p>
            <a:pPr marL="0" indent="0">
              <a:buNone/>
            </a:pPr>
            <a:r>
              <a:rPr lang="en-US" dirty="0">
                <a:latin typeface="Georgia" panose="02040502050405020303" pitchFamily="18" charset="0"/>
                <a:cs typeface="Times New Roman" panose="02020603050405020304" pitchFamily="18" charset="0"/>
              </a:rPr>
              <a:t>Avoid by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Reduce the network’s capacity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Apply regularization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Use Dropout layers</a:t>
            </a:r>
          </a:p>
        </p:txBody>
      </p:sp>
    </p:spTree>
    <p:extLst>
      <p:ext uri="{BB962C8B-B14F-4D97-AF65-F5344CB8AC3E}">
        <p14:creationId xmlns:p14="http://schemas.microsoft.com/office/powerpoint/2010/main" val="2983166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C9AD-E16E-484B-B493-1DC5BC702AC9}"/>
              </a:ext>
            </a:extLst>
          </p:cNvPr>
          <p:cNvSpPr>
            <a:spLocks noGrp="1"/>
          </p:cNvSpPr>
          <p:nvPr>
            <p:ph type="title"/>
          </p:nvPr>
        </p:nvSpPr>
        <p:spPr/>
        <p:txBody>
          <a:bodyPr/>
          <a:lstStyle/>
          <a:p>
            <a:r>
              <a:rPr lang="en-US" dirty="0"/>
              <a:t>Regularization techniques</a:t>
            </a:r>
          </a:p>
        </p:txBody>
      </p:sp>
      <p:sp>
        <p:nvSpPr>
          <p:cNvPr id="3" name="Content Placeholder 2">
            <a:extLst>
              <a:ext uri="{FF2B5EF4-FFF2-40B4-BE49-F238E27FC236}">
                <a16:creationId xmlns:a16="http://schemas.microsoft.com/office/drawing/2014/main" id="{EA147887-70A4-432D-ACB8-1171EB9698F3}"/>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Regularization: </a:t>
            </a:r>
          </a:p>
          <a:p>
            <a:pPr marL="0" indent="0">
              <a:buNone/>
            </a:pPr>
            <a:r>
              <a:rPr lang="en-US" sz="2000" dirty="0">
                <a:latin typeface="Times New Roman" panose="02020603050405020304" pitchFamily="18" charset="0"/>
                <a:cs typeface="Times New Roman" panose="02020603050405020304" pitchFamily="18" charset="0"/>
              </a:rPr>
              <a:t>Adding an extra element to the loss function, which punishes our model for being too complex or, for using too high values in the weight matrix</a:t>
            </a:r>
          </a:p>
          <a:p>
            <a:pPr marL="800100" lvl="1" indent="-457200">
              <a:buFont typeface="+mj-lt"/>
              <a:buAutoNum type="arabicPeriod"/>
            </a:pPr>
            <a:r>
              <a:rPr lang="en-US" sz="2000" dirty="0">
                <a:latin typeface="Times New Roman" panose="02020603050405020304" pitchFamily="18" charset="0"/>
                <a:cs typeface="Times New Roman" panose="02020603050405020304" pitchFamily="18" charset="0"/>
              </a:rPr>
              <a:t>L1: Least Absolute Deviations (Lasso)</a:t>
            </a:r>
          </a:p>
          <a:p>
            <a:pPr marL="800100" lvl="1" indent="-457200">
              <a:buFont typeface="+mj-lt"/>
              <a:buAutoNum type="arabicPeriod"/>
            </a:pPr>
            <a:r>
              <a:rPr lang="en-US" sz="2000" dirty="0">
                <a:latin typeface="Times New Roman" panose="02020603050405020304" pitchFamily="18" charset="0"/>
                <a:cs typeface="Times New Roman" panose="02020603050405020304" pitchFamily="18" charset="0"/>
              </a:rPr>
              <a:t>L2:Least Square Errors (Ridge)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716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F2E8-7EAF-44B3-A9FF-5DA2FB10C95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L1: Least Absolute Deviations (Lasso)</a:t>
            </a:r>
            <a:endParaRPr lang="en-US" dirty="0"/>
          </a:p>
        </p:txBody>
      </p:sp>
      <p:sp>
        <p:nvSpPr>
          <p:cNvPr id="7" name="Content Placeholder 6">
            <a:extLst>
              <a:ext uri="{FF2B5EF4-FFF2-40B4-BE49-F238E27FC236}">
                <a16:creationId xmlns:a16="http://schemas.microsoft.com/office/drawing/2014/main" id="{2026CD63-6868-47B6-9B3D-ACA88F07ED7A}"/>
              </a:ext>
            </a:extLst>
          </p:cNvPr>
          <p:cNvSpPr>
            <a:spLocks noGrp="1"/>
          </p:cNvSpPr>
          <p:nvPr>
            <p:ph idx="1"/>
          </p:nvPr>
        </p:nvSpPr>
        <p:spPr>
          <a:xfrm>
            <a:off x="463990" y="1050216"/>
            <a:ext cx="8229600" cy="3394472"/>
          </a:xfrm>
        </p:spPr>
        <p:txBody>
          <a:bodyPr>
            <a:normAutofit/>
          </a:bodyPr>
          <a:lstStyle/>
          <a:p>
            <a:r>
              <a:rPr lang="en-US" sz="2000" dirty="0">
                <a:latin typeface="Times New Roman" panose="02020603050405020304" pitchFamily="18" charset="0"/>
                <a:cs typeface="Times New Roman" panose="02020603050405020304" pitchFamily="18" charset="0"/>
              </a:rPr>
              <a:t>Lasso shrinks the less important feature’s coefficient to zero</a:t>
            </a:r>
          </a:p>
          <a:p>
            <a:r>
              <a:rPr lang="en-US" sz="2000" dirty="0">
                <a:latin typeface="Times New Roman" panose="02020603050405020304" pitchFamily="18" charset="0"/>
                <a:cs typeface="Times New Roman" panose="02020603050405020304" pitchFamily="18" charset="0"/>
              </a:rPr>
              <a:t>Removing some feature altogether</a:t>
            </a:r>
          </a:p>
          <a:p>
            <a:r>
              <a:rPr lang="en-US" sz="2000" dirty="0">
                <a:latin typeface="Times New Roman" panose="02020603050405020304" pitchFamily="18" charset="0"/>
                <a:cs typeface="Times New Roman" panose="02020603050405020304" pitchFamily="18" charset="0"/>
              </a:rPr>
              <a:t>This works well for </a:t>
            </a:r>
            <a:r>
              <a:rPr lang="en-US" sz="2000" b="1" dirty="0">
                <a:latin typeface="Times New Roman" panose="02020603050405020304" pitchFamily="18" charset="0"/>
                <a:cs typeface="Times New Roman" panose="02020603050405020304" pitchFamily="18" charset="0"/>
              </a:rPr>
              <a:t>feature selection</a:t>
            </a:r>
            <a:r>
              <a:rPr lang="en-US" sz="2000" dirty="0">
                <a:latin typeface="Times New Roman" panose="02020603050405020304" pitchFamily="18" charset="0"/>
                <a:cs typeface="Times New Roman" panose="02020603050405020304" pitchFamily="18" charset="0"/>
              </a:rPr>
              <a:t> in case we have a huge number of features</a:t>
            </a:r>
          </a:p>
          <a:p>
            <a:endParaRPr lang="en-US" sz="2000" dirty="0">
              <a:latin typeface="Times New Roman" panose="02020603050405020304" pitchFamily="18" charset="0"/>
              <a:cs typeface="Times New Roman" panose="02020603050405020304" pitchFamily="18" charset="0"/>
            </a:endParaRPr>
          </a:p>
        </p:txBody>
      </p:sp>
      <p:pic>
        <p:nvPicPr>
          <p:cNvPr id="9" name="Picture 8" descr="A screenshot of a cell phone&#10;&#10;Description automatically generated">
            <a:extLst>
              <a:ext uri="{FF2B5EF4-FFF2-40B4-BE49-F238E27FC236}">
                <a16:creationId xmlns:a16="http://schemas.microsoft.com/office/drawing/2014/main" id="{D708BBF4-0A27-4E58-ADC7-5836E7958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566" y="2608434"/>
            <a:ext cx="2952867" cy="1334915"/>
          </a:xfrm>
          <a:prstGeom prst="rect">
            <a:avLst/>
          </a:prstGeom>
        </p:spPr>
      </p:pic>
    </p:spTree>
    <p:extLst>
      <p:ext uri="{BB962C8B-B14F-4D97-AF65-F5344CB8AC3E}">
        <p14:creationId xmlns:p14="http://schemas.microsoft.com/office/powerpoint/2010/main" val="1914307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41E2-F56A-4C10-9759-5E4BB23F125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L2:Least Square Errors (Ridge)</a:t>
            </a:r>
            <a:endParaRPr lang="en-US" dirty="0"/>
          </a:p>
        </p:txBody>
      </p:sp>
      <p:sp>
        <p:nvSpPr>
          <p:cNvPr id="3" name="Content Placeholder 2">
            <a:extLst>
              <a:ext uri="{FF2B5EF4-FFF2-40B4-BE49-F238E27FC236}">
                <a16:creationId xmlns:a16="http://schemas.microsoft.com/office/drawing/2014/main" id="{4E43275C-A2FA-486A-9502-B830B5257C06}"/>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Adds “</a:t>
            </a:r>
            <a:r>
              <a:rPr lang="en-US" sz="2000" i="1" dirty="0">
                <a:latin typeface="Times New Roman" panose="02020603050405020304" pitchFamily="18" charset="0"/>
                <a:cs typeface="Times New Roman" panose="02020603050405020304" pitchFamily="18" charset="0"/>
              </a:rPr>
              <a:t>squared magnitude</a:t>
            </a:r>
            <a:r>
              <a:rPr lang="en-US" sz="2000" dirty="0">
                <a:latin typeface="Times New Roman" panose="02020603050405020304" pitchFamily="18" charset="0"/>
                <a:cs typeface="Times New Roman" panose="02020603050405020304" pitchFamily="18" charset="0"/>
              </a:rPr>
              <a:t>” coefficient as penalty term to the loss function</a:t>
            </a:r>
          </a:p>
          <a:p>
            <a:endParaRPr lang="en-US" sz="2000"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8A5C3796-7BA9-4EF0-B72A-F23361ED7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034" y="2114550"/>
            <a:ext cx="3317932" cy="1276377"/>
          </a:xfrm>
          <a:prstGeom prst="rect">
            <a:avLst/>
          </a:prstGeom>
        </p:spPr>
      </p:pic>
    </p:spTree>
    <p:extLst>
      <p:ext uri="{BB962C8B-B14F-4D97-AF65-F5344CB8AC3E}">
        <p14:creationId xmlns:p14="http://schemas.microsoft.com/office/powerpoint/2010/main" val="393395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E947-B997-48B1-9859-30F808CA961A}"/>
              </a:ext>
            </a:extLst>
          </p:cNvPr>
          <p:cNvSpPr>
            <a:spLocks noGrp="1"/>
          </p:cNvSpPr>
          <p:nvPr>
            <p:ph type="title"/>
          </p:nvPr>
        </p:nvSpPr>
        <p:spPr/>
        <p:txBody>
          <a:bodyPr/>
          <a:lstStyle/>
          <a:p>
            <a:r>
              <a:rPr lang="en-US" dirty="0"/>
              <a:t>Hyperparameter Optimization</a:t>
            </a:r>
          </a:p>
        </p:txBody>
      </p:sp>
      <p:sp>
        <p:nvSpPr>
          <p:cNvPr id="3" name="Content Placeholder 2">
            <a:extLst>
              <a:ext uri="{FF2B5EF4-FFF2-40B4-BE49-F238E27FC236}">
                <a16:creationId xmlns:a16="http://schemas.microsoft.com/office/drawing/2014/main" id="{5B93A2DD-06D0-4C20-8B0D-716928B4751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Grid Search</a:t>
            </a:r>
          </a:p>
          <a:p>
            <a:r>
              <a:rPr lang="en-US" dirty="0">
                <a:latin typeface="Times New Roman" panose="02020603050405020304" pitchFamily="18" charset="0"/>
                <a:cs typeface="Times New Roman" panose="02020603050405020304" pitchFamily="18" charset="0"/>
              </a:rPr>
              <a:t>Random Search</a:t>
            </a:r>
          </a:p>
          <a:p>
            <a:r>
              <a:rPr lang="en-US" dirty="0">
                <a:latin typeface="Times New Roman" panose="02020603050405020304" pitchFamily="18" charset="0"/>
                <a:cs typeface="Times New Roman" panose="02020603050405020304" pitchFamily="18" charset="0"/>
              </a:rPr>
              <a:t>Hand-tuning</a:t>
            </a:r>
          </a:p>
          <a:p>
            <a:r>
              <a:rPr lang="en-US" dirty="0">
                <a:latin typeface="Times New Roman" panose="02020603050405020304" pitchFamily="18" charset="0"/>
                <a:cs typeface="Times New Roman" panose="02020603050405020304" pitchFamily="18" charset="0"/>
              </a:rPr>
              <a:t>Gaussian Process with Expected Improvement</a:t>
            </a:r>
          </a:p>
          <a:p>
            <a:r>
              <a:rPr lang="en-US" dirty="0">
                <a:latin typeface="Times New Roman" panose="02020603050405020304" pitchFamily="18" charset="0"/>
                <a:cs typeface="Times New Roman" panose="02020603050405020304" pitchFamily="18" charset="0"/>
              </a:rPr>
              <a:t>Tree-structured Parzen Estimators (TPE)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566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0C59-ADE3-4BA3-8238-97C971E62D3A}"/>
              </a:ext>
            </a:extLst>
          </p:cNvPr>
          <p:cNvSpPr>
            <a:spLocks noGrp="1"/>
          </p:cNvSpPr>
          <p:nvPr>
            <p:ph type="title"/>
          </p:nvPr>
        </p:nvSpPr>
        <p:spPr/>
        <p:txBody>
          <a:bodyPr/>
          <a:lstStyle/>
          <a:p>
            <a:r>
              <a:rPr lang="en-US" dirty="0"/>
              <a:t>Hyperparameter Optimization</a:t>
            </a:r>
          </a:p>
        </p:txBody>
      </p:sp>
      <p:sp>
        <p:nvSpPr>
          <p:cNvPr id="3" name="Content Placeholder 2">
            <a:extLst>
              <a:ext uri="{FF2B5EF4-FFF2-40B4-BE49-F238E27FC236}">
                <a16:creationId xmlns:a16="http://schemas.microsoft.com/office/drawing/2014/main" id="{FB2B71AE-AF08-44DD-A3F6-BB0FC1CD85C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Grid search </a:t>
            </a:r>
            <a:r>
              <a:rPr lang="en-US" dirty="0">
                <a:latin typeface="Times New Roman" panose="02020603050405020304" pitchFamily="18" charset="0"/>
                <a:cs typeface="Times New Roman" panose="02020603050405020304" pitchFamily="18" charset="0"/>
              </a:rPr>
              <a:t>capability from the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python machine learning library</a:t>
            </a:r>
          </a:p>
          <a:p>
            <a:r>
              <a:rPr lang="en-US" dirty="0">
                <a:latin typeface="Times New Roman" panose="02020603050405020304" pitchFamily="18" charset="0"/>
                <a:cs typeface="Times New Roman" panose="02020603050405020304" pitchFamily="18" charset="0"/>
              </a:rPr>
              <a:t>Grid search is a model hyperparameter optimization technique</a:t>
            </a:r>
          </a:p>
          <a:p>
            <a:r>
              <a:rPr lang="en-US" dirty="0">
                <a:latin typeface="Times New Roman" panose="02020603050405020304" pitchFamily="18" charset="0"/>
                <a:cs typeface="Times New Roman" panose="02020603050405020304" pitchFamily="18" charset="0"/>
              </a:rPr>
              <a:t>It tune the hyperparameters of deep learning models</a:t>
            </a:r>
          </a:p>
        </p:txBody>
      </p:sp>
    </p:spTree>
    <p:extLst>
      <p:ext uri="{BB962C8B-B14F-4D97-AF65-F5344CB8AC3E}">
        <p14:creationId xmlns:p14="http://schemas.microsoft.com/office/powerpoint/2010/main" val="101033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EF3E-BA0E-4082-9F6A-0992FA63FA22}"/>
              </a:ext>
            </a:extLst>
          </p:cNvPr>
          <p:cNvSpPr>
            <a:spLocks noGrp="1"/>
          </p:cNvSpPr>
          <p:nvPr>
            <p:ph type="title"/>
          </p:nvPr>
        </p:nvSpPr>
        <p:spPr/>
        <p:txBody>
          <a:bodyPr>
            <a:normAutofit/>
          </a:bodyPr>
          <a:lstStyle/>
          <a:p>
            <a:r>
              <a:rPr lang="en-US" dirty="0"/>
              <a:t>How to Use </a:t>
            </a:r>
            <a:r>
              <a:rPr lang="en-US" dirty="0" err="1"/>
              <a:t>Keras</a:t>
            </a:r>
            <a:r>
              <a:rPr lang="en-US" dirty="0"/>
              <a:t> Models in </a:t>
            </a:r>
            <a:r>
              <a:rPr lang="en-US" dirty="0" err="1"/>
              <a:t>scikit</a:t>
            </a:r>
            <a:r>
              <a:rPr lang="en-US" dirty="0"/>
              <a:t>-learn</a:t>
            </a:r>
          </a:p>
        </p:txBody>
      </p:sp>
      <p:sp>
        <p:nvSpPr>
          <p:cNvPr id="3" name="Content Placeholder 2">
            <a:extLst>
              <a:ext uri="{FF2B5EF4-FFF2-40B4-BE49-F238E27FC236}">
                <a16:creationId xmlns:a16="http://schemas.microsoft.com/office/drawing/2014/main" id="{E2E8FA83-81BC-4527-A24C-278AB374A505}"/>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models can be used in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by wrapping them with the </a:t>
            </a:r>
            <a:r>
              <a:rPr lang="en-US" b="1" dirty="0" err="1">
                <a:latin typeface="Times New Roman" panose="02020603050405020304" pitchFamily="18" charset="0"/>
                <a:cs typeface="Times New Roman" panose="02020603050405020304" pitchFamily="18" charset="0"/>
              </a:rPr>
              <a:t>KerasClassifier</a:t>
            </a:r>
            <a:r>
              <a:rPr lang="en-US" dirty="0">
                <a:latin typeface="Times New Roman" panose="02020603050405020304" pitchFamily="18" charset="0"/>
                <a:cs typeface="Times New Roman" panose="02020603050405020304" pitchFamily="18" charset="0"/>
              </a:rPr>
              <a:t> or </a:t>
            </a:r>
            <a:r>
              <a:rPr lang="en-US" b="1" dirty="0" err="1">
                <a:latin typeface="Times New Roman" panose="02020603050405020304" pitchFamily="18" charset="0"/>
                <a:cs typeface="Times New Roman" panose="02020603050405020304" pitchFamily="18" charset="0"/>
              </a:rPr>
              <a:t>KerasRegressor</a:t>
            </a:r>
            <a:r>
              <a:rPr lang="en-US" dirty="0">
                <a:latin typeface="Times New Roman" panose="02020603050405020304" pitchFamily="18" charset="0"/>
                <a:cs typeface="Times New Roman" panose="02020603050405020304" pitchFamily="18" charset="0"/>
              </a:rPr>
              <a:t> class.</a:t>
            </a:r>
          </a:p>
        </p:txBody>
      </p:sp>
    </p:spTree>
    <p:extLst>
      <p:ext uri="{BB962C8B-B14F-4D97-AF65-F5344CB8AC3E}">
        <p14:creationId xmlns:p14="http://schemas.microsoft.com/office/powerpoint/2010/main" val="419252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C231-EF36-4E52-A5E7-5475BE3F838F}"/>
              </a:ext>
            </a:extLst>
          </p:cNvPr>
          <p:cNvSpPr>
            <a:spLocks noGrp="1"/>
          </p:cNvSpPr>
          <p:nvPr>
            <p:ph type="title"/>
          </p:nvPr>
        </p:nvSpPr>
        <p:spPr/>
        <p:txBody>
          <a:bodyPr>
            <a:noAutofit/>
          </a:bodyPr>
          <a:lstStyle/>
          <a:p>
            <a:r>
              <a:rPr lang="en-US" sz="2900" dirty="0"/>
              <a:t>How to Tune Batch Size and Number of Epochs</a:t>
            </a:r>
          </a:p>
        </p:txBody>
      </p:sp>
      <p:sp>
        <p:nvSpPr>
          <p:cNvPr id="4" name="Rectangle 1">
            <a:extLst>
              <a:ext uri="{FF2B5EF4-FFF2-40B4-BE49-F238E27FC236}">
                <a16:creationId xmlns:a16="http://schemas.microsoft.com/office/drawing/2014/main" id="{D60A2266-AE2B-4DCD-B11A-26C6AE721AAA}"/>
              </a:ext>
            </a:extLst>
          </p:cNvPr>
          <p:cNvSpPr>
            <a:spLocks noGrp="1" noChangeArrowheads="1"/>
          </p:cNvSpPr>
          <p:nvPr>
            <p:ph idx="1"/>
          </p:nvPr>
        </p:nvSpPr>
        <p:spPr bwMode="auto">
          <a:xfrm>
            <a:off x="457200" y="1466225"/>
            <a:ext cx="791114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KerasClassifier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build_fn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verbose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 [10, 20, 40]</a:t>
            </a:r>
            <a:b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epochs = [1, 2, 3]</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dict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epochs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=epochs)</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from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sklearn.model_selection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import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GridSearchCV</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grid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GridSearchCV</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estimator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n_jobs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grid.fit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summarize results</a:t>
            </a:r>
            <a:b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"Best: %f using %s"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grid_result.best_score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grid_result.best_params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483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C1FB-87A2-4FC6-A4C8-A9566B7733AC}"/>
              </a:ext>
            </a:extLst>
          </p:cNvPr>
          <p:cNvSpPr>
            <a:spLocks noGrp="1"/>
          </p:cNvSpPr>
          <p:nvPr>
            <p:ph type="title"/>
          </p:nvPr>
        </p:nvSpPr>
        <p:spPr/>
        <p:txBody>
          <a:bodyPr/>
          <a:lstStyle/>
          <a:p>
            <a:r>
              <a:rPr lang="en-US" dirty="0"/>
              <a:t>Results</a:t>
            </a:r>
          </a:p>
        </p:txBody>
      </p:sp>
      <p:sp>
        <p:nvSpPr>
          <p:cNvPr id="7" name="Rectangle 6">
            <a:extLst>
              <a:ext uri="{FF2B5EF4-FFF2-40B4-BE49-F238E27FC236}">
                <a16:creationId xmlns:a16="http://schemas.microsoft.com/office/drawing/2014/main" id="{F8BE387A-AD1D-4852-A987-EAFFD12AD876}"/>
              </a:ext>
            </a:extLst>
          </p:cNvPr>
          <p:cNvSpPr/>
          <p:nvPr/>
        </p:nvSpPr>
        <p:spPr>
          <a:xfrm>
            <a:off x="2286000" y="1885950"/>
            <a:ext cx="5486400" cy="369332"/>
          </a:xfrm>
          <a:prstGeom prst="rect">
            <a:avLst/>
          </a:prstGeom>
        </p:spPr>
        <p:txBody>
          <a:bodyPr wrap="square">
            <a:spAutoFit/>
          </a:bodyPr>
          <a:lstStyle/>
          <a:p>
            <a:r>
              <a:rPr lang="en-US" dirty="0"/>
              <a:t>Best: 0.846411 using {'</a:t>
            </a:r>
            <a:r>
              <a:rPr lang="en-US" dirty="0" err="1"/>
              <a:t>batch_size</a:t>
            </a:r>
            <a:r>
              <a:rPr lang="en-US" dirty="0"/>
              <a:t>’: 40, 'epochs’: 3}</a:t>
            </a:r>
          </a:p>
        </p:txBody>
      </p:sp>
    </p:spTree>
    <p:extLst>
      <p:ext uri="{BB962C8B-B14F-4D97-AF65-F5344CB8AC3E}">
        <p14:creationId xmlns:p14="http://schemas.microsoft.com/office/powerpoint/2010/main" val="3346546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5DF7-DFAA-44F1-9E8A-A7FA507600B0}"/>
              </a:ext>
            </a:extLst>
          </p:cNvPr>
          <p:cNvSpPr>
            <a:spLocks noGrp="1"/>
          </p:cNvSpPr>
          <p:nvPr>
            <p:ph type="title"/>
          </p:nvPr>
        </p:nvSpPr>
        <p:spPr/>
        <p:txBody>
          <a:bodyPr/>
          <a:lstStyle/>
          <a:p>
            <a:r>
              <a:rPr lang="en-US" dirty="0"/>
              <a:t>List of hyperparameters to be tuned</a:t>
            </a:r>
          </a:p>
        </p:txBody>
      </p:sp>
      <p:sp>
        <p:nvSpPr>
          <p:cNvPr id="3" name="Content Placeholder 2">
            <a:extLst>
              <a:ext uri="{FF2B5EF4-FFF2-40B4-BE49-F238E27FC236}">
                <a16:creationId xmlns:a16="http://schemas.microsoft.com/office/drawing/2014/main" id="{1ABA5EB2-0DA1-4B04-A11A-95AF48921CA7}"/>
              </a:ext>
            </a:extLst>
          </p:cNvPr>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Optimization Algorithm </a:t>
            </a:r>
          </a:p>
          <a:p>
            <a:pPr lvl="1"/>
            <a:r>
              <a:rPr lang="en-US" sz="1700" dirty="0">
                <a:latin typeface="Times New Roman" panose="02020603050405020304" pitchFamily="18" charset="0"/>
                <a:cs typeface="Times New Roman" panose="02020603050405020304" pitchFamily="18" charset="0"/>
              </a:rPr>
              <a:t>optimizer = ['SGD', '</a:t>
            </a:r>
            <a:r>
              <a:rPr lang="en-US" sz="1700" dirty="0" err="1">
                <a:latin typeface="Times New Roman" panose="02020603050405020304" pitchFamily="18" charset="0"/>
                <a:cs typeface="Times New Roman" panose="02020603050405020304" pitchFamily="18" charset="0"/>
              </a:rPr>
              <a:t>RMSprop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Adagrad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Adadelta</a:t>
            </a:r>
            <a:r>
              <a:rPr lang="en-US" sz="1700" dirty="0">
                <a:latin typeface="Times New Roman" panose="02020603050405020304" pitchFamily="18" charset="0"/>
                <a:cs typeface="Times New Roman" panose="02020603050405020304" pitchFamily="18" charset="0"/>
              </a:rPr>
              <a:t>', 'Adam', '</a:t>
            </a:r>
            <a:r>
              <a:rPr lang="en-US" sz="1700" dirty="0" err="1">
                <a:latin typeface="Times New Roman" panose="02020603050405020304" pitchFamily="18" charset="0"/>
                <a:cs typeface="Times New Roman" panose="02020603050405020304" pitchFamily="18" charset="0"/>
              </a:rPr>
              <a:t>Adamax</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Nadam</a:t>
            </a:r>
            <a:r>
              <a:rPr lang="en-US" sz="17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Network Weight Initialization</a:t>
            </a:r>
          </a:p>
          <a:p>
            <a:pPr lvl="1"/>
            <a:r>
              <a:rPr lang="en-US" sz="1700" dirty="0" err="1">
                <a:latin typeface="Times New Roman" panose="02020603050405020304" pitchFamily="18" charset="0"/>
                <a:cs typeface="Times New Roman" panose="02020603050405020304" pitchFamily="18" charset="0"/>
              </a:rPr>
              <a:t>init_mode</a:t>
            </a:r>
            <a:r>
              <a:rPr lang="en-US" sz="1700" dirty="0">
                <a:latin typeface="Times New Roman" panose="02020603050405020304" pitchFamily="18" charset="0"/>
                <a:cs typeface="Times New Roman" panose="02020603050405020304" pitchFamily="18" charset="0"/>
              </a:rPr>
              <a:t> = ['uniform', '</a:t>
            </a:r>
            <a:r>
              <a:rPr lang="en-US" sz="1700" dirty="0" err="1">
                <a:latin typeface="Times New Roman" panose="02020603050405020304" pitchFamily="18" charset="0"/>
                <a:cs typeface="Times New Roman" panose="02020603050405020304" pitchFamily="18" charset="0"/>
              </a:rPr>
              <a:t>lecun_uniform</a:t>
            </a:r>
            <a:r>
              <a:rPr lang="en-US" sz="1700" dirty="0">
                <a:latin typeface="Times New Roman" panose="02020603050405020304" pitchFamily="18" charset="0"/>
                <a:cs typeface="Times New Roman" panose="02020603050405020304" pitchFamily="18" charset="0"/>
              </a:rPr>
              <a:t>', 'normal', 'zero', '</a:t>
            </a:r>
            <a:r>
              <a:rPr lang="en-US" sz="1700" dirty="0" err="1">
                <a:latin typeface="Times New Roman" panose="02020603050405020304" pitchFamily="18" charset="0"/>
                <a:cs typeface="Times New Roman" panose="02020603050405020304" pitchFamily="18" charset="0"/>
              </a:rPr>
              <a:t>glorot_normal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glorot_uniform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he_normal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he_uniform</a:t>
            </a:r>
            <a:r>
              <a:rPr lang="en-US" sz="17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Neuron Activation Function</a:t>
            </a:r>
          </a:p>
          <a:p>
            <a:pPr lvl="1"/>
            <a:r>
              <a:rPr lang="en-US" sz="1700" dirty="0">
                <a:latin typeface="Times New Roman" panose="02020603050405020304" pitchFamily="18" charset="0"/>
                <a:cs typeface="Times New Roman" panose="02020603050405020304" pitchFamily="18" charset="0"/>
              </a:rPr>
              <a:t>activation = ['</a:t>
            </a:r>
            <a:r>
              <a:rPr lang="en-US" sz="1700" dirty="0" err="1">
                <a:latin typeface="Times New Roman" panose="02020603050405020304" pitchFamily="18" charset="0"/>
                <a:cs typeface="Times New Roman" panose="02020603050405020304" pitchFamily="18" charset="0"/>
              </a:rPr>
              <a:t>softmax</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softplus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softsign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relu</a:t>
            </a:r>
            <a:r>
              <a:rPr lang="en-US" sz="1700" dirty="0">
                <a:latin typeface="Times New Roman" panose="02020603050405020304" pitchFamily="18" charset="0"/>
                <a:cs typeface="Times New Roman" panose="02020603050405020304" pitchFamily="18" charset="0"/>
              </a:rPr>
              <a:t>', 'tanh', 'sigmoid', '</a:t>
            </a:r>
            <a:r>
              <a:rPr lang="en-US" sz="1700" dirty="0" err="1">
                <a:latin typeface="Times New Roman" panose="02020603050405020304" pitchFamily="18" charset="0"/>
                <a:cs typeface="Times New Roman" panose="02020603050405020304" pitchFamily="18" charset="0"/>
              </a:rPr>
              <a:t>hard_sigmoid</a:t>
            </a:r>
            <a:r>
              <a:rPr lang="en-US" sz="1700" dirty="0">
                <a:latin typeface="Times New Roman" panose="02020603050405020304" pitchFamily="18" charset="0"/>
                <a:cs typeface="Times New Roman" panose="02020603050405020304" pitchFamily="18" charset="0"/>
              </a:rPr>
              <a:t>', 'linear’]</a:t>
            </a:r>
          </a:p>
          <a:p>
            <a:r>
              <a:rPr lang="en-US" sz="2000" b="1" dirty="0">
                <a:latin typeface="Times New Roman" panose="02020603050405020304" pitchFamily="18" charset="0"/>
                <a:cs typeface="Times New Roman" panose="02020603050405020304" pitchFamily="18" charset="0"/>
              </a:rPr>
              <a:t>Dropout Regularization</a:t>
            </a:r>
          </a:p>
          <a:p>
            <a:pPr lvl="1"/>
            <a:r>
              <a:rPr lang="en-US" sz="1700" dirty="0" err="1">
                <a:latin typeface="Times New Roman" panose="02020603050405020304" pitchFamily="18" charset="0"/>
                <a:cs typeface="Times New Roman" panose="02020603050405020304" pitchFamily="18" charset="0"/>
              </a:rPr>
              <a:t>dropout_rate</a:t>
            </a:r>
            <a:r>
              <a:rPr lang="en-US" sz="1700" dirty="0">
                <a:latin typeface="Times New Roman" panose="02020603050405020304" pitchFamily="18" charset="0"/>
                <a:cs typeface="Times New Roman" panose="02020603050405020304" pitchFamily="18" charset="0"/>
              </a:rPr>
              <a:t> = [0.0, 0.1, 0.2, 0.3, 0.4, 0.5, 0.6, 0.7, 0.8, 0.9]</a:t>
            </a:r>
            <a:endParaRPr lang="en-US" sz="17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77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7302EB-1F68-4938-A8D4-4CCD46FFB4D3}"/>
              </a:ext>
            </a:extLst>
          </p:cNvPr>
          <p:cNvSpPr>
            <a:spLocks noGrp="1"/>
          </p:cNvSpPr>
          <p:nvPr>
            <p:ph type="title"/>
          </p:nvPr>
        </p:nvSpPr>
        <p:spPr>
          <a:xfrm>
            <a:off x="457200" y="510780"/>
            <a:ext cx="8229600" cy="689371"/>
          </a:xfrm>
        </p:spPr>
        <p:txBody>
          <a:bodyPr/>
          <a:lstStyle/>
          <a:p>
            <a:pPr algn="l"/>
            <a:r>
              <a:rPr lang="en-US" dirty="0"/>
              <a:t>Motivation</a:t>
            </a:r>
          </a:p>
        </p:txBody>
      </p:sp>
      <p:sp>
        <p:nvSpPr>
          <p:cNvPr id="3" name="Content Placeholder 2">
            <a:extLst>
              <a:ext uri="{FF2B5EF4-FFF2-40B4-BE49-F238E27FC236}">
                <a16:creationId xmlns:a16="http://schemas.microsoft.com/office/drawing/2014/main" id="{62460EA6-0A85-46CC-8C93-0C1E929F58E4}"/>
              </a:ext>
            </a:extLst>
          </p:cNvPr>
          <p:cNvSpPr>
            <a:spLocks noGrp="1"/>
          </p:cNvSpPr>
          <p:nvPr>
            <p:ph idx="1"/>
          </p:nvPr>
        </p:nvSpPr>
        <p:spPr>
          <a:xfrm>
            <a:off x="533400" y="1200151"/>
            <a:ext cx="8077200" cy="3124199"/>
          </a:xfrm>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“Humans don’t start their thinking from scratch every second , rather their thoughts have persistence”</a:t>
            </a:r>
          </a:p>
          <a:p>
            <a:pPr marL="0" indent="0" algn="ctr">
              <a:buNone/>
            </a:pPr>
            <a:endParaRPr lang="en-US" dirty="0">
              <a:latin typeface="Times New Roman" panose="02020603050405020304" pitchFamily="18" charset="0"/>
              <a:cs typeface="Times New Roman" panose="02020603050405020304" pitchFamily="18" charset="0"/>
            </a:endParaRPr>
          </a:p>
          <a:p>
            <a:pPr marL="42862" indent="0">
              <a:buNone/>
            </a:pPr>
            <a:r>
              <a:rPr lang="en-US" dirty="0">
                <a:latin typeface="Times New Roman" panose="02020603050405020304" pitchFamily="18" charset="0"/>
                <a:cs typeface="Times New Roman" panose="02020603050405020304" pitchFamily="18" charset="0"/>
              </a:rPr>
              <a:t>Example: When you read an essay, you understand each word based on your understanding of previous words</a:t>
            </a:r>
          </a:p>
        </p:txBody>
      </p:sp>
    </p:spTree>
    <p:extLst>
      <p:ext uri="{BB962C8B-B14F-4D97-AF65-F5344CB8AC3E}">
        <p14:creationId xmlns:p14="http://schemas.microsoft.com/office/powerpoint/2010/main" val="2160372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923-B1E0-435F-AB1D-146687E3C8F8}"/>
              </a:ext>
            </a:extLst>
          </p:cNvPr>
          <p:cNvSpPr>
            <a:spLocks noGrp="1"/>
          </p:cNvSpPr>
          <p:nvPr>
            <p:ph type="title"/>
          </p:nvPr>
        </p:nvSpPr>
        <p:spPr/>
        <p:txBody>
          <a:bodyPr/>
          <a:lstStyle/>
          <a:p>
            <a:r>
              <a:rPr lang="en-US" dirty="0"/>
              <a:t>Use case: Sentiment Analysis using LSTM</a:t>
            </a:r>
          </a:p>
        </p:txBody>
      </p:sp>
      <p:sp>
        <p:nvSpPr>
          <p:cNvPr id="3" name="Content Placeholder 2">
            <a:extLst>
              <a:ext uri="{FF2B5EF4-FFF2-40B4-BE49-F238E27FC236}">
                <a16:creationId xmlns:a16="http://schemas.microsoft.com/office/drawing/2014/main" id="{CC1D2E5E-C135-490E-9105-F7BF7B43262A}"/>
              </a:ext>
            </a:extLst>
          </p:cNvPr>
          <p:cNvSpPr>
            <a:spLocks noGrp="1"/>
          </p:cNvSpPr>
          <p:nvPr>
            <p:ph idx="1"/>
          </p:nvPr>
        </p:nvSpPr>
        <p:spPr>
          <a:xfrm>
            <a:off x="457200" y="971550"/>
            <a:ext cx="8229600" cy="3623073"/>
          </a:xfrm>
        </p:spPr>
        <p:txBody>
          <a:bodyPr/>
          <a:lstStyle/>
          <a:p>
            <a:endParaRPr lang="en-US" dirty="0"/>
          </a:p>
        </p:txBody>
      </p:sp>
      <p:pic>
        <p:nvPicPr>
          <p:cNvPr id="7" name="Picture 6" descr="A close up of a logo&#10;&#10;Description automatically generated">
            <a:extLst>
              <a:ext uri="{FF2B5EF4-FFF2-40B4-BE49-F238E27FC236}">
                <a16:creationId xmlns:a16="http://schemas.microsoft.com/office/drawing/2014/main" id="{F07564E2-3814-44E4-B4C4-A3166E10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63229"/>
            <a:ext cx="8001000" cy="3413521"/>
          </a:xfrm>
          <a:prstGeom prst="rect">
            <a:avLst/>
          </a:prstGeom>
        </p:spPr>
      </p:pic>
    </p:spTree>
    <p:extLst>
      <p:ext uri="{BB962C8B-B14F-4D97-AF65-F5344CB8AC3E}">
        <p14:creationId xmlns:p14="http://schemas.microsoft.com/office/powerpoint/2010/main" val="3980439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A32-50A2-4029-8790-41DD105C1B94}"/>
              </a:ext>
            </a:extLst>
          </p:cNvPr>
          <p:cNvSpPr>
            <a:spLocks noGrp="1"/>
          </p:cNvSpPr>
          <p:nvPr>
            <p:ph type="title"/>
          </p:nvPr>
        </p:nvSpPr>
        <p:spPr/>
        <p:txBody>
          <a:bodyPr/>
          <a:lstStyle/>
          <a:p>
            <a:r>
              <a:rPr lang="en-US" dirty="0"/>
              <a:t>Sentiment Classification</a:t>
            </a:r>
          </a:p>
        </p:txBody>
      </p:sp>
      <p:sp>
        <p:nvSpPr>
          <p:cNvPr id="3" name="Content Placeholder 2">
            <a:extLst>
              <a:ext uri="{FF2B5EF4-FFF2-40B4-BE49-F238E27FC236}">
                <a16:creationId xmlns:a16="http://schemas.microsoft.com/office/drawing/2014/main" id="{8EC78CEF-7AA7-4604-842F-6D8B637B7AF8}"/>
              </a:ext>
            </a:extLst>
          </p:cNvPr>
          <p:cNvSpPr>
            <a:spLocks noGrp="1"/>
          </p:cNvSpPr>
          <p:nvPr>
            <p:ph idx="1"/>
          </p:nvPr>
        </p:nvSpPr>
        <p:spPr/>
        <p:txBody>
          <a:bodyPr/>
          <a:lstStyle/>
          <a:p>
            <a:r>
              <a:rPr lang="en-US" dirty="0"/>
              <a:t>The process of computationally identifying and categorizing opinions expressed in a piece of text</a:t>
            </a:r>
          </a:p>
          <a:p>
            <a:r>
              <a:rPr lang="en-US" dirty="0"/>
              <a:t>In order to determine whether the writer's attitude towards a particular topic, product, etc. is positive, negative, or neutral.</a:t>
            </a:r>
          </a:p>
        </p:txBody>
      </p:sp>
    </p:spTree>
    <p:extLst>
      <p:ext uri="{BB962C8B-B14F-4D97-AF65-F5344CB8AC3E}">
        <p14:creationId xmlns:p14="http://schemas.microsoft.com/office/powerpoint/2010/main" val="1889142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F06B-A97E-4957-A7A5-3AE20AFE242E}"/>
              </a:ext>
            </a:extLst>
          </p:cNvPr>
          <p:cNvSpPr>
            <a:spLocks noGrp="1"/>
          </p:cNvSpPr>
          <p:nvPr>
            <p:ph type="title"/>
          </p:nvPr>
        </p:nvSpPr>
        <p:spPr/>
        <p:txBody>
          <a:bodyPr>
            <a:normAutofit/>
          </a:bodyPr>
          <a:lstStyle/>
          <a:p>
            <a:r>
              <a:rPr lang="en-US" dirty="0"/>
              <a:t>First GOP Debate Twitter Sentiment</a:t>
            </a:r>
          </a:p>
        </p:txBody>
      </p:sp>
      <p:sp>
        <p:nvSpPr>
          <p:cNvPr id="3" name="Content Placeholder 2">
            <a:extLst>
              <a:ext uri="{FF2B5EF4-FFF2-40B4-BE49-F238E27FC236}">
                <a16:creationId xmlns:a16="http://schemas.microsoft.com/office/drawing/2014/main" id="{F0772C08-C749-4AF4-9BE0-D84567AEB90B}"/>
              </a:ext>
            </a:extLst>
          </p:cNvPr>
          <p:cNvSpPr>
            <a:spLocks noGrp="1"/>
          </p:cNvSpPr>
          <p:nvPr>
            <p:ph idx="1"/>
          </p:nvPr>
        </p:nvSpPr>
        <p:spPr/>
        <p:txBody>
          <a:bodyPr/>
          <a:lstStyle/>
          <a:p>
            <a:r>
              <a:rPr lang="en-US" dirty="0"/>
              <a:t>Analyze tweets on the first 2016 GOP Presidential Debate</a:t>
            </a:r>
          </a:p>
        </p:txBody>
      </p:sp>
    </p:spTree>
    <p:extLst>
      <p:ext uri="{BB962C8B-B14F-4D97-AF65-F5344CB8AC3E}">
        <p14:creationId xmlns:p14="http://schemas.microsoft.com/office/powerpoint/2010/main" val="103020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CD1E-D17C-4353-B86B-A98E74660444}"/>
              </a:ext>
            </a:extLst>
          </p:cNvPr>
          <p:cNvSpPr>
            <a:spLocks noGrp="1"/>
          </p:cNvSpPr>
          <p:nvPr>
            <p:ph type="title"/>
          </p:nvPr>
        </p:nvSpPr>
        <p:spPr/>
        <p:txBody>
          <a:bodyPr/>
          <a:lstStyle/>
          <a:p>
            <a:r>
              <a:rPr lang="en-US" dirty="0"/>
              <a:t>keeping the necessary columns</a:t>
            </a:r>
          </a:p>
        </p:txBody>
      </p:sp>
      <p:sp>
        <p:nvSpPr>
          <p:cNvPr id="3" name="Content Placeholder 2">
            <a:extLst>
              <a:ext uri="{FF2B5EF4-FFF2-40B4-BE49-F238E27FC236}">
                <a16:creationId xmlns:a16="http://schemas.microsoft.com/office/drawing/2014/main" id="{6ED27B01-3D7D-4C52-A245-7CB6E4DD4CB8}"/>
              </a:ext>
            </a:extLst>
          </p:cNvPr>
          <p:cNvSpPr>
            <a:spLocks noGrp="1"/>
          </p:cNvSpPr>
          <p:nvPr>
            <p:ph idx="1"/>
          </p:nvPr>
        </p:nvSpPr>
        <p:spPr/>
        <p:txBody>
          <a:bodyPr/>
          <a:lstStyle/>
          <a:p>
            <a:r>
              <a:rPr lang="en-US" dirty="0"/>
              <a:t>Only keeping the necessary columns.</a:t>
            </a:r>
          </a:p>
          <a:p>
            <a:endParaRPr lang="en-US" dirty="0"/>
          </a:p>
        </p:txBody>
      </p:sp>
      <p:sp>
        <p:nvSpPr>
          <p:cNvPr id="4" name="Rectangle 1">
            <a:extLst>
              <a:ext uri="{FF2B5EF4-FFF2-40B4-BE49-F238E27FC236}">
                <a16:creationId xmlns:a16="http://schemas.microsoft.com/office/drawing/2014/main" id="{AD04B6CE-540D-4E7C-A160-68FEAF56A006}"/>
              </a:ext>
            </a:extLst>
          </p:cNvPr>
          <p:cNvSpPr>
            <a:spLocks noChangeArrowheads="1"/>
          </p:cNvSpPr>
          <p:nvPr/>
        </p:nvSpPr>
        <p:spPr bwMode="auto">
          <a:xfrm>
            <a:off x="609600" y="1657350"/>
            <a:ext cx="453329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'../input/Sentiment.csv’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Keeping only the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neccessary</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'sentiment</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83461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F0-902E-4AB3-9A5D-497DD8C5D7FE}"/>
              </a:ext>
            </a:extLst>
          </p:cNvPr>
          <p:cNvSpPr>
            <a:spLocks noGrp="1"/>
          </p:cNvSpPr>
          <p:nvPr>
            <p:ph type="title"/>
          </p:nvPr>
        </p:nvSpPr>
        <p:spPr>
          <a:xfrm>
            <a:off x="457200" y="0"/>
            <a:ext cx="8229600" cy="1063229"/>
          </a:xfrm>
        </p:spPr>
        <p:txBody>
          <a:bodyPr>
            <a:normAutofit fontScale="90000"/>
          </a:bodyPr>
          <a:lstStyle/>
          <a:p>
            <a:r>
              <a:rPr lang="en-US" dirty="0"/>
              <a:t>Filtering the tweets, using Tokenizer to vectorize, convert text into Sequences</a:t>
            </a:r>
          </a:p>
        </p:txBody>
      </p:sp>
      <p:sp>
        <p:nvSpPr>
          <p:cNvPr id="4" name="Rectangle 1">
            <a:extLst>
              <a:ext uri="{FF2B5EF4-FFF2-40B4-BE49-F238E27FC236}">
                <a16:creationId xmlns:a16="http://schemas.microsoft.com/office/drawing/2014/main" id="{52B8DD5A-3F74-4044-BC5D-BA6ED7735C3E}"/>
              </a:ext>
            </a:extLst>
          </p:cNvPr>
          <p:cNvSpPr>
            <a:spLocks noGrp="1" noChangeArrowheads="1"/>
          </p:cNvSpPr>
          <p:nvPr>
            <p:ph idx="1"/>
          </p:nvPr>
        </p:nvSpPr>
        <p:spPr bwMode="auto">
          <a:xfrm>
            <a:off x="457200" y="1131521"/>
            <a:ext cx="6705600" cy="35317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sentiment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"Neutral"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a:t>
            </a: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lambda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lower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a:t>
            </a: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lambda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'[^a-zA-z0-9\s]'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endParaRPr kumimoji="0" lang="en-US" altLang="en-US" sz="15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'sentiment'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'Positive'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 </a:t>
            </a:r>
            <a:endParaRPr kumimoji="0" lang="en-US" altLang="en-US" sz="15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'sentiment'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'Negative'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for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idx,row</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1" i="0" u="none" strike="noStrike" cap="none" normalizeH="0" baseline="0" dirty="0">
                <a:ln>
                  <a:noFill/>
                </a:ln>
                <a:solidFill>
                  <a:srgbClr val="AA22FF"/>
                </a:solidFill>
                <a:effectLst/>
                <a:latin typeface="Times New Roman" panose="02020603050405020304" pitchFamily="18" charset="0"/>
                <a:cs typeface="Times New Roman" panose="02020603050405020304" pitchFamily="18" charset="0"/>
              </a:rPr>
              <a:t>in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iterrows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500" dirty="0">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row[</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'rt'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max_fatures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2000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tokenizer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Tokenizer(</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num_words</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max_fatures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tokenizer</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fit_on_texts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tokenizer</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texts_to_sequences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pad_sequences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p>
        </p:txBody>
      </p:sp>
    </p:spTree>
    <p:extLst>
      <p:ext uri="{BB962C8B-B14F-4D97-AF65-F5344CB8AC3E}">
        <p14:creationId xmlns:p14="http://schemas.microsoft.com/office/powerpoint/2010/main" val="2998684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08EB-DD51-4823-B33B-D93703AFF6C3}"/>
              </a:ext>
            </a:extLst>
          </p:cNvPr>
          <p:cNvSpPr>
            <a:spLocks noGrp="1"/>
          </p:cNvSpPr>
          <p:nvPr>
            <p:ph type="title"/>
          </p:nvPr>
        </p:nvSpPr>
        <p:spPr/>
        <p:txBody>
          <a:bodyPr/>
          <a:lstStyle/>
          <a:p>
            <a:r>
              <a:rPr lang="en-US" dirty="0"/>
              <a:t>composing the LSTM Network</a:t>
            </a:r>
          </a:p>
        </p:txBody>
      </p:sp>
      <p:sp>
        <p:nvSpPr>
          <p:cNvPr id="4" name="Rectangle 1">
            <a:extLst>
              <a:ext uri="{FF2B5EF4-FFF2-40B4-BE49-F238E27FC236}">
                <a16:creationId xmlns:a16="http://schemas.microsoft.com/office/drawing/2014/main" id="{FD0D0F66-E734-4840-9A2E-59048BFE73AD}"/>
              </a:ext>
            </a:extLst>
          </p:cNvPr>
          <p:cNvSpPr>
            <a:spLocks noGrp="1" noChangeArrowheads="1"/>
          </p:cNvSpPr>
          <p:nvPr>
            <p:ph idx="1"/>
          </p:nvPr>
        </p:nvSpPr>
        <p:spPr bwMode="auto">
          <a:xfrm>
            <a:off x="457200" y="1571866"/>
            <a:ext cx="8340425" cy="257609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embed_dim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lstm_out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196</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Sequential()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embed_dim,input_length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(SpatialDropout1D(</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0.4</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lstm_out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dropout</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recurrent_dropout</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,activation</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softmax</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compile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categorical_crossentropy</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optimizer</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adam</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93959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6373-17D7-4131-9591-585166CA4056}"/>
              </a:ext>
            </a:extLst>
          </p:cNvPr>
          <p:cNvSpPr>
            <a:spLocks noGrp="1"/>
          </p:cNvSpPr>
          <p:nvPr>
            <p:ph type="title"/>
          </p:nvPr>
        </p:nvSpPr>
        <p:spPr/>
        <p:txBody>
          <a:bodyPr/>
          <a:lstStyle/>
          <a:p>
            <a:r>
              <a:rPr lang="en-US" dirty="0"/>
              <a:t>Defining training and test data</a:t>
            </a:r>
          </a:p>
        </p:txBody>
      </p:sp>
      <p:sp>
        <p:nvSpPr>
          <p:cNvPr id="4" name="Rectangle 1">
            <a:extLst>
              <a:ext uri="{FF2B5EF4-FFF2-40B4-BE49-F238E27FC236}">
                <a16:creationId xmlns:a16="http://schemas.microsoft.com/office/drawing/2014/main" id="{29B054E2-F475-4FB9-97A6-D1A1C08A94B8}"/>
              </a:ext>
            </a:extLst>
          </p:cNvPr>
          <p:cNvSpPr>
            <a:spLocks noGrp="1" noChangeArrowheads="1"/>
          </p:cNvSpPr>
          <p:nvPr>
            <p:ph idx="1"/>
          </p:nvPr>
        </p:nvSpPr>
        <p:spPr bwMode="auto">
          <a:xfrm>
            <a:off x="457200" y="1657350"/>
            <a:ext cx="8530733" cy="12741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get_dummies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'sentiment'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test_size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0.33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random_state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42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shape,Y_train</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shape,Y_test</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a:extLst>
              <a:ext uri="{FF2B5EF4-FFF2-40B4-BE49-F238E27FC236}">
                <a16:creationId xmlns:a16="http://schemas.microsoft.com/office/drawing/2014/main" id="{2EBC9C89-AAB0-484A-B43D-5AFA0FA73EEA}"/>
              </a:ext>
            </a:extLst>
          </p:cNvPr>
          <p:cNvSpPr>
            <a:spLocks noChangeArrowheads="1"/>
          </p:cNvSpPr>
          <p:nvPr/>
        </p:nvSpPr>
        <p:spPr bwMode="auto">
          <a:xfrm>
            <a:off x="494980" y="3064001"/>
            <a:ext cx="7846828" cy="6155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32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epochs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7</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verbose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1895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B397-9468-43C9-B5C4-3E46E8664188}"/>
              </a:ext>
            </a:extLst>
          </p:cNvPr>
          <p:cNvSpPr>
            <a:spLocks noGrp="1"/>
          </p:cNvSpPr>
          <p:nvPr>
            <p:ph type="title"/>
          </p:nvPr>
        </p:nvSpPr>
        <p:spPr/>
        <p:txBody>
          <a:bodyPr/>
          <a:lstStyle/>
          <a:p>
            <a:r>
              <a:rPr lang="en-US" dirty="0"/>
              <a:t>Evaluating the model</a:t>
            </a:r>
          </a:p>
        </p:txBody>
      </p:sp>
      <p:sp>
        <p:nvSpPr>
          <p:cNvPr id="4" name="Rectangle 1">
            <a:extLst>
              <a:ext uri="{FF2B5EF4-FFF2-40B4-BE49-F238E27FC236}">
                <a16:creationId xmlns:a16="http://schemas.microsoft.com/office/drawing/2014/main" id="{BFB12A3F-09E4-42AE-902F-D3A7F476EE94}"/>
              </a:ext>
            </a:extLst>
          </p:cNvPr>
          <p:cNvSpPr>
            <a:spLocks noGrp="1" noChangeArrowheads="1"/>
          </p:cNvSpPr>
          <p:nvPr>
            <p:ph idx="1"/>
          </p:nvPr>
        </p:nvSpPr>
        <p:spPr bwMode="auto">
          <a:xfrm>
            <a:off x="457200" y="1343117"/>
            <a:ext cx="8351774" cy="310854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validation_size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1500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X_validate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validation_size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Y_validate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validation_size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validation_size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validation_size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score,acc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evaluate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verbose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"score: </a:t>
            </a:r>
            <a:r>
              <a:rPr kumimoji="0" lang="en-US" altLang="en-US" sz="2000" b="1" i="0" u="none" strike="noStrike" cap="none" normalizeH="0" baseline="0" dirty="0">
                <a:ln>
                  <a:noFill/>
                </a:ln>
                <a:solidFill>
                  <a:srgbClr val="BB6688"/>
                </a:solidFill>
                <a:effectLst/>
                <a:latin typeface="Times New Roman" panose="02020603050405020304" pitchFamily="18" charset="0"/>
                <a:cs typeface="Times New Roman" panose="02020603050405020304" pitchFamily="18" charset="0"/>
              </a:rPr>
              <a:t>%.2f</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(score)) </a:t>
            </a:r>
            <a:endParaRPr kumimoji="0" lang="en-US" altLang="en-US" sz="20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"acc: </a:t>
            </a:r>
            <a:r>
              <a:rPr kumimoji="0" lang="en-US" altLang="en-US" sz="2000" b="1" i="0" u="none" strike="noStrike" cap="none" normalizeH="0" baseline="0" dirty="0">
                <a:ln>
                  <a:noFill/>
                </a:ln>
                <a:solidFill>
                  <a:srgbClr val="BB6688"/>
                </a:solidFill>
                <a:effectLst/>
                <a:latin typeface="Times New Roman" panose="02020603050405020304" pitchFamily="18" charset="0"/>
                <a:cs typeface="Times New Roman" panose="02020603050405020304" pitchFamily="18" charset="0"/>
              </a:rPr>
              <a:t>%.2f</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 </a:t>
            </a:r>
          </a:p>
        </p:txBody>
      </p:sp>
    </p:spTree>
    <p:extLst>
      <p:ext uri="{BB962C8B-B14F-4D97-AF65-F5344CB8AC3E}">
        <p14:creationId xmlns:p14="http://schemas.microsoft.com/office/powerpoint/2010/main" val="3466824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0134EA-FD68-4914-9895-59B527A18043}"/>
              </a:ext>
            </a:extLst>
          </p:cNvPr>
          <p:cNvSpPr>
            <a:spLocks noGrp="1"/>
          </p:cNvSpPr>
          <p:nvPr>
            <p:ph type="title"/>
          </p:nvPr>
        </p:nvSpPr>
        <p:spPr>
          <a:xfrm>
            <a:off x="457200" y="205979"/>
            <a:ext cx="8229600" cy="597871"/>
          </a:xfrm>
        </p:spPr>
        <p:txBody>
          <a:bodyPr>
            <a:normAutofit/>
          </a:bodyPr>
          <a:lstStyle/>
          <a:p>
            <a:pPr algn="l"/>
            <a:r>
              <a:rPr lang="en-US" dirty="0">
                <a:latin typeface="Georgia" panose="02040502050405020303" pitchFamily="18" charset="0"/>
              </a:rPr>
              <a:t>References</a:t>
            </a:r>
          </a:p>
        </p:txBody>
      </p:sp>
      <p:sp>
        <p:nvSpPr>
          <p:cNvPr id="7" name="Rectangle 6">
            <a:extLst>
              <a:ext uri="{FF2B5EF4-FFF2-40B4-BE49-F238E27FC236}">
                <a16:creationId xmlns:a16="http://schemas.microsoft.com/office/drawing/2014/main" id="{3FD4CFED-460D-4BCE-848D-0B8C16508245}"/>
              </a:ext>
            </a:extLst>
          </p:cNvPr>
          <p:cNvSpPr/>
          <p:nvPr/>
        </p:nvSpPr>
        <p:spPr>
          <a:xfrm>
            <a:off x="457200" y="803850"/>
            <a:ext cx="8001000" cy="4278094"/>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2"/>
              </a:rPr>
              <a:t>https://medium.com/the-theory-of-everything/understanding-activation-functions-in-neural-networks-9491262884e0</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3"/>
              </a:rPr>
              <a:t>https://towardsdatascience.com/lstm-by-example-using-tensorflow-feb0c1968537</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4"/>
              </a:rPr>
              <a:t>https://medium.com/@erikhallstrm/hello-world-rnn-83cd7105b767</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5"/>
              </a:rPr>
              <a:t>https://towardsdatascience.com/exploring-activation-functions-for-neural-networks-73498da59b02</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6"/>
              </a:rPr>
              <a:t>https://medium.com/lingvo-masino/introduction-to-recurrent-neural-network-d77a3fe2c56c</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7"/>
              </a:rPr>
              <a:t>http://colah.github.io/posts/2015-08-Understanding-LSTMs/</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8"/>
              </a:rPr>
              <a:t>https://www.slideshare.net/ashraybhandare/deep-learning-cnn-and-rnn?qid=0f39b4da-a290-4e9e-9d31-ed21816598e3&amp;v=&amp;b=&amp;from_search=27</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9"/>
              </a:rPr>
              <a:t>https://medium.freecodecamp.org/how-to-become-a-data-scientist-2d829fa33aba</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10"/>
              </a:rPr>
              <a:t>https://machinelearningmastery.com/truncated-backpropagation-through-time-in-keras/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11"/>
              </a:rPr>
              <a:t>https://stats.stackexchange.com/questions/270546/how-does-keras-embedding-layer-work</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12"/>
              </a:rPr>
              <a:t>https://medium.com/explore-artificial-intelligence/an-introduction-to-recurrent-neural-networks-72c97bf0912</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hlinkClick r:id="rId13"/>
              </a:rPr>
              <a:t>https://medium.com/datadriveninvestor/how-do-lstm-networks-solve-the-problem-of-vanishing-gradients-a6784971a577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2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A6D83-14C7-442E-A171-38777332DC8B}"/>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Significance of context</a:t>
            </a:r>
          </a:p>
        </p:txBody>
      </p:sp>
      <p:sp>
        <p:nvSpPr>
          <p:cNvPr id="2" name="Rectangle 1">
            <a:extLst>
              <a:ext uri="{FF2B5EF4-FFF2-40B4-BE49-F238E27FC236}">
                <a16:creationId xmlns:a16="http://schemas.microsoft.com/office/drawing/2014/main" id="{F38A4066-2239-468E-8F66-753196AEC8CD}"/>
              </a:ext>
            </a:extLst>
          </p:cNvPr>
          <p:cNvSpPr/>
          <p:nvPr/>
        </p:nvSpPr>
        <p:spPr>
          <a:xfrm>
            <a:off x="526311" y="1352550"/>
            <a:ext cx="8084289" cy="2616101"/>
          </a:xfrm>
          <a:prstGeom prst="rect">
            <a:avLst/>
          </a:prstGeom>
        </p:spPr>
        <p:txBody>
          <a:bodyPr wrap="square">
            <a:spAutoFit/>
          </a:bodyPr>
          <a:lstStyle/>
          <a:p>
            <a:pPr marL="342900" indent="-342900">
              <a:buFont typeface="System Font Regular"/>
              <a:buChar char="?"/>
            </a:pPr>
            <a:r>
              <a:rPr lang="en-US" sz="2000" dirty="0">
                <a:solidFill>
                  <a:srgbClr val="FF0000"/>
                </a:solidFill>
                <a:latin typeface="Georgia" panose="02040502050405020303" pitchFamily="18" charset="0"/>
              </a:rPr>
              <a:t>Recall the 5th digit of your phone number</a:t>
            </a:r>
          </a:p>
          <a:p>
            <a:pPr marL="342900" indent="-342900">
              <a:buFont typeface="System Font Regular"/>
              <a:buChar char="?"/>
            </a:pPr>
            <a:r>
              <a:rPr lang="en-US" sz="2000" dirty="0">
                <a:solidFill>
                  <a:srgbClr val="FF0000"/>
                </a:solidFill>
                <a:latin typeface="Georgia" panose="02040502050405020303" pitchFamily="18" charset="0"/>
              </a:rPr>
              <a:t>Sing your favorite song beginning at third sentence</a:t>
            </a:r>
          </a:p>
          <a:p>
            <a:pPr marL="342900" indent="-342900">
              <a:buFont typeface="System Font Regular"/>
              <a:buChar char="?"/>
            </a:pPr>
            <a:r>
              <a:rPr lang="en-US" sz="2000" dirty="0">
                <a:solidFill>
                  <a:srgbClr val="FF0000"/>
                </a:solidFill>
                <a:latin typeface="Georgia" panose="02040502050405020303" pitchFamily="18" charset="0"/>
              </a:rPr>
              <a:t>Recall 10th character of the alphabet</a:t>
            </a:r>
          </a:p>
          <a:p>
            <a:endParaRPr lang="en-US" sz="2000" dirty="0">
              <a:latin typeface="Georgia" panose="02040502050405020303" pitchFamily="18" charset="0"/>
            </a:endParaRPr>
          </a:p>
          <a:p>
            <a:r>
              <a:rPr lang="en-US" sz="2000" dirty="0">
                <a:latin typeface="Georgia" panose="02040502050405020303" pitchFamily="18" charset="0"/>
              </a:rPr>
              <a:t>Probably you will start from the beginning of the stream in each case…  </a:t>
            </a:r>
          </a:p>
          <a:p>
            <a:r>
              <a:rPr lang="en-US" sz="2000" dirty="0">
                <a:latin typeface="Georgia" panose="02040502050405020303" pitchFamily="18" charset="0"/>
              </a:rPr>
              <a:t>because in sequences, order matters!</a:t>
            </a:r>
          </a:p>
          <a:p>
            <a:endParaRPr lang="en-US" sz="2000" dirty="0">
              <a:latin typeface="Georgia" panose="02040502050405020303" pitchFamily="18" charset="0"/>
            </a:endParaRPr>
          </a:p>
          <a:p>
            <a:r>
              <a:rPr lang="en-US" sz="2400" i="1" dirty="0">
                <a:solidFill>
                  <a:srgbClr val="00B050"/>
                </a:solidFill>
                <a:latin typeface="Georgia" panose="02040502050405020303" pitchFamily="18" charset="0"/>
              </a:rPr>
              <a:t>Idea: </a:t>
            </a:r>
            <a:r>
              <a:rPr lang="en-US" sz="2000" i="1" dirty="0">
                <a:solidFill>
                  <a:srgbClr val="00B050"/>
                </a:solidFill>
                <a:latin typeface="Georgia" panose="02040502050405020303" pitchFamily="18" charset="0"/>
              </a:rPr>
              <a:t>Retain the information preserving the importance of order</a:t>
            </a:r>
          </a:p>
        </p:txBody>
      </p:sp>
    </p:spTree>
    <p:extLst>
      <p:ext uri="{BB962C8B-B14F-4D97-AF65-F5344CB8AC3E}">
        <p14:creationId xmlns:p14="http://schemas.microsoft.com/office/powerpoint/2010/main" val="379393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20A6-6D89-4173-8480-94B4E85E20DF}"/>
              </a:ext>
            </a:extLst>
          </p:cNvPr>
          <p:cNvSpPr>
            <a:spLocks noGrp="1"/>
          </p:cNvSpPr>
          <p:nvPr>
            <p:ph type="title"/>
          </p:nvPr>
        </p:nvSpPr>
        <p:spPr/>
        <p:txBody>
          <a:bodyPr/>
          <a:lstStyle/>
          <a:p>
            <a:r>
              <a:rPr lang="en-US" dirty="0"/>
              <a:t>Why Recurrent Neural Networks</a:t>
            </a:r>
          </a:p>
        </p:txBody>
      </p:sp>
      <p:sp>
        <p:nvSpPr>
          <p:cNvPr id="3" name="Content Placeholder 2">
            <a:extLst>
              <a:ext uri="{FF2B5EF4-FFF2-40B4-BE49-F238E27FC236}">
                <a16:creationId xmlns:a16="http://schemas.microsoft.com/office/drawing/2014/main" id="{188638B3-3916-404F-9BD6-DBC04C290B4F}"/>
              </a:ext>
            </a:extLst>
          </p:cNvPr>
          <p:cNvSpPr>
            <a:spLocks noGrp="1"/>
          </p:cNvSpPr>
          <p:nvPr>
            <p:ph idx="1"/>
          </p:nvPr>
        </p:nvSpPr>
        <p:spPr>
          <a:xfrm>
            <a:off x="457200" y="1063229"/>
            <a:ext cx="8229600" cy="3394472"/>
          </a:xfrm>
        </p:spPr>
        <p:txBody>
          <a:bodyPr>
            <a:normAutofit/>
          </a:bodyPr>
          <a:lstStyle/>
          <a:p>
            <a:r>
              <a:rPr lang="en-US" dirty="0">
                <a:latin typeface="Times New Roman" panose="02020603050405020304" pitchFamily="18" charset="0"/>
                <a:cs typeface="Times New Roman" panose="02020603050405020304" pitchFamily="18" charset="0"/>
              </a:rPr>
              <a:t>Imagine you want to classify what kind of event is happening at every point in a movie</a:t>
            </a:r>
            <a:endParaRPr lang="en-US"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dirty="0">
                <a:solidFill>
                  <a:srgbClr val="FF0000"/>
                </a:solidFill>
                <a:latin typeface="Times New Roman" panose="02020603050405020304" pitchFamily="18" charset="0"/>
                <a:cs typeface="Times New Roman" panose="02020603050405020304" pitchFamily="18" charset="0"/>
              </a:rPr>
              <a:t>Traditional neural networks can’t do this and it is a major shortcoming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Because, It’s unclear how a traditional neural network could use its reasoning about previous events in the film to inform later ones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45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2A05-DCF5-4249-9DA7-EF007C50EEF0}"/>
              </a:ext>
            </a:extLst>
          </p:cNvPr>
          <p:cNvSpPr>
            <a:spLocks noGrp="1"/>
          </p:cNvSpPr>
          <p:nvPr>
            <p:ph type="title"/>
          </p:nvPr>
        </p:nvSpPr>
        <p:spPr/>
        <p:txBody>
          <a:bodyPr/>
          <a:lstStyle/>
          <a:p>
            <a:pPr algn="l"/>
            <a:r>
              <a:rPr lang="en-US" dirty="0"/>
              <a:t>Answer is Recurrent Neural Network</a:t>
            </a:r>
          </a:p>
        </p:txBody>
      </p:sp>
      <p:sp>
        <p:nvSpPr>
          <p:cNvPr id="3" name="Content Placeholder 2">
            <a:extLst>
              <a:ext uri="{FF2B5EF4-FFF2-40B4-BE49-F238E27FC236}">
                <a16:creationId xmlns:a16="http://schemas.microsoft.com/office/drawing/2014/main" id="{A09794C1-0877-844A-B1FB-9822418828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Recurrent neural networks address this issue :</a:t>
            </a:r>
          </a:p>
          <a:p>
            <a:r>
              <a:rPr lang="en-US" dirty="0">
                <a:latin typeface="Times New Roman" panose="02020603050405020304" pitchFamily="18" charset="0"/>
                <a:cs typeface="Times New Roman" panose="02020603050405020304" pitchFamily="18" charset="0"/>
              </a:rPr>
              <a:t>They are neural networks with loops in them, allowing information to persist</a:t>
            </a:r>
          </a:p>
          <a:p>
            <a:endParaRPr lang="en-US" dirty="0"/>
          </a:p>
        </p:txBody>
      </p:sp>
    </p:spTree>
    <p:extLst>
      <p:ext uri="{BB962C8B-B14F-4D97-AF65-F5344CB8AC3E}">
        <p14:creationId xmlns:p14="http://schemas.microsoft.com/office/powerpoint/2010/main" val="283160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3E92AD-4C93-46E4-BE71-A269F52F5729}"/>
              </a:ext>
            </a:extLst>
          </p:cNvPr>
          <p:cNvSpPr/>
          <p:nvPr/>
        </p:nvSpPr>
        <p:spPr>
          <a:xfrm>
            <a:off x="304800" y="2114550"/>
            <a:ext cx="8651727" cy="769441"/>
          </a:xfrm>
          <a:prstGeom prst="rect">
            <a:avLst/>
          </a:prstGeom>
        </p:spPr>
        <p:txBody>
          <a:bodyPr wrap="none">
            <a:spAutoFit/>
          </a:bodyPr>
          <a:lstStyle/>
          <a:p>
            <a:r>
              <a:rPr lang="en-US" sz="4400" dirty="0">
                <a:latin typeface="Georgia" panose="02040502050405020303" pitchFamily="18" charset="0"/>
              </a:rPr>
              <a:t>Recurrent Neural Network (RNN)</a:t>
            </a:r>
          </a:p>
        </p:txBody>
      </p:sp>
    </p:spTree>
    <p:extLst>
      <p:ext uri="{BB962C8B-B14F-4D97-AF65-F5344CB8AC3E}">
        <p14:creationId xmlns:p14="http://schemas.microsoft.com/office/powerpoint/2010/main" val="261461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ECC0-FCE4-4B43-A417-92D2E584F424}"/>
              </a:ext>
            </a:extLst>
          </p:cNvPr>
          <p:cNvSpPr>
            <a:spLocks noGrp="1"/>
          </p:cNvSpPr>
          <p:nvPr>
            <p:ph type="title"/>
          </p:nvPr>
        </p:nvSpPr>
        <p:spPr/>
        <p:txBody>
          <a:bodyPr/>
          <a:lstStyle/>
          <a:p>
            <a:r>
              <a:rPr lang="en-US" dirty="0"/>
              <a:t>Recurrent Neural Network</a:t>
            </a:r>
          </a:p>
        </p:txBody>
      </p:sp>
      <p:pic>
        <p:nvPicPr>
          <p:cNvPr id="5" name="Content Placeholder 4">
            <a:extLst>
              <a:ext uri="{FF2B5EF4-FFF2-40B4-BE49-F238E27FC236}">
                <a16:creationId xmlns:a16="http://schemas.microsoft.com/office/drawing/2014/main" id="{8D1FB538-4B07-4EB3-BA40-5AC95848A2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1" y="1016629"/>
            <a:ext cx="2971799" cy="1447800"/>
          </a:xfrm>
        </p:spPr>
      </p:pic>
      <p:pic>
        <p:nvPicPr>
          <p:cNvPr id="7" name="Picture 6" descr="A close up of a clock&#10;&#10;Description automatically generated">
            <a:extLst>
              <a:ext uri="{FF2B5EF4-FFF2-40B4-BE49-F238E27FC236}">
                <a16:creationId xmlns:a16="http://schemas.microsoft.com/office/drawing/2014/main" id="{FF0E1D70-C2CA-44E7-A141-F0FA90A23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64" y="2571750"/>
            <a:ext cx="5283472" cy="2057400"/>
          </a:xfrm>
          <a:prstGeom prst="rect">
            <a:avLst/>
          </a:prstGeom>
        </p:spPr>
      </p:pic>
      <p:sp>
        <p:nvSpPr>
          <p:cNvPr id="8" name="Rectangle 7">
            <a:extLst>
              <a:ext uri="{FF2B5EF4-FFF2-40B4-BE49-F238E27FC236}">
                <a16:creationId xmlns:a16="http://schemas.microsoft.com/office/drawing/2014/main" id="{75BF1207-4346-4585-86B7-6B186781E975}"/>
              </a:ext>
            </a:extLst>
          </p:cNvPr>
          <p:cNvSpPr/>
          <p:nvPr/>
        </p:nvSpPr>
        <p:spPr>
          <a:xfrm>
            <a:off x="457200" y="1157584"/>
            <a:ext cx="563880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recurrent neural network can be thought of as multiple copies of the same network, each passing a message to a successor</a:t>
            </a:r>
          </a:p>
        </p:txBody>
      </p:sp>
    </p:spTree>
    <p:extLst>
      <p:ext uri="{BB962C8B-B14F-4D97-AF65-F5344CB8AC3E}">
        <p14:creationId xmlns:p14="http://schemas.microsoft.com/office/powerpoint/2010/main" val="38535301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8431</TotalTime>
  <Words>1984</Words>
  <Application>Microsoft Macintosh PowerPoint</Application>
  <PresentationFormat>On-screen Show (16:9)</PresentationFormat>
  <Paragraphs>227</Paragraphs>
  <Slides>48</Slides>
  <Notes>5</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48</vt:i4>
      </vt:variant>
    </vt:vector>
  </HeadingPairs>
  <TitlesOfParts>
    <vt:vector size="60" baseType="lpstr">
      <vt:lpstr>Arial</vt:lpstr>
      <vt:lpstr>Calibri</vt:lpstr>
      <vt:lpstr>Georgia</vt:lpstr>
      <vt:lpstr>Helvetica</vt:lpstr>
      <vt:lpstr>System Font Regular</vt:lpstr>
      <vt:lpstr>Times New Roman</vt:lpstr>
      <vt:lpstr>Wingdings</vt:lpstr>
      <vt:lpstr>Custom Design</vt:lpstr>
      <vt:lpstr>1_Custom Design</vt:lpstr>
      <vt:lpstr>2_Custom Design</vt:lpstr>
      <vt:lpstr>2_Office Theme</vt:lpstr>
      <vt:lpstr>3_Custom Design</vt:lpstr>
      <vt:lpstr>Python &amp; Deep Learning</vt:lpstr>
      <vt:lpstr>Feedback is greatly appreciated!</vt:lpstr>
      <vt:lpstr>Overview</vt:lpstr>
      <vt:lpstr>Motivation</vt:lpstr>
      <vt:lpstr>Significance of context</vt:lpstr>
      <vt:lpstr>Why Recurrent Neural Networks</vt:lpstr>
      <vt:lpstr>Answer is Recurrent Neural Network</vt:lpstr>
      <vt:lpstr>PowerPoint Presentation</vt:lpstr>
      <vt:lpstr>Recurrent Neural Network</vt:lpstr>
      <vt:lpstr>Difference between RNN and FNN</vt:lpstr>
      <vt:lpstr>Recurrent Neural Network (RNN)</vt:lpstr>
      <vt:lpstr>Different kinds of RNN</vt:lpstr>
      <vt:lpstr>Recurrent Neural Network (RNN)</vt:lpstr>
      <vt:lpstr>Recurrent Neural Network (RNN)</vt:lpstr>
      <vt:lpstr>Recurrent Neural Network (RNN)</vt:lpstr>
      <vt:lpstr>RNN Cell</vt:lpstr>
      <vt:lpstr>PowerPoint Presentation</vt:lpstr>
      <vt:lpstr>Long Short Term Memory (LSTM)</vt:lpstr>
      <vt:lpstr>LSTM Cell</vt:lpstr>
      <vt:lpstr>Core idea behind LSTM</vt:lpstr>
      <vt:lpstr>Gate</vt:lpstr>
      <vt:lpstr>Long Short Term Memory (LSTM)</vt:lpstr>
      <vt:lpstr>Meaning Of the Symbols</vt:lpstr>
      <vt:lpstr>Long Short Term Memory (LSTM)</vt:lpstr>
      <vt:lpstr>Long Short Term Memory (LSTM)</vt:lpstr>
      <vt:lpstr>PowerPoint Presentation</vt:lpstr>
      <vt:lpstr>PowerPoint Presentation</vt:lpstr>
      <vt:lpstr>PowerPoint Presentation</vt:lpstr>
      <vt:lpstr>Model Overfitting</vt:lpstr>
      <vt:lpstr>Different ways to avoid overfitting</vt:lpstr>
      <vt:lpstr>Regularization techniques</vt:lpstr>
      <vt:lpstr>L1: Least Absolute Deviations (Lasso)</vt:lpstr>
      <vt:lpstr>L2:Least Square Errors (Ridge)</vt:lpstr>
      <vt:lpstr>Hyperparameter Optimization</vt:lpstr>
      <vt:lpstr>Hyperparameter Optimization</vt:lpstr>
      <vt:lpstr>How to Use Keras Models in scikit-learn</vt:lpstr>
      <vt:lpstr>How to Tune Batch Size and Number of Epochs</vt:lpstr>
      <vt:lpstr>Results</vt:lpstr>
      <vt:lpstr>List of hyperparameters to be tuned</vt:lpstr>
      <vt:lpstr>Use case: Sentiment Analysis using LSTM</vt:lpstr>
      <vt:lpstr>Sentiment Classification</vt:lpstr>
      <vt:lpstr>First GOP Debate Twitter Sentiment</vt:lpstr>
      <vt:lpstr>keeping the necessary columns</vt:lpstr>
      <vt:lpstr>Filtering the tweets, using Tokenizer to vectorize, convert text into Sequences</vt:lpstr>
      <vt:lpstr>composing the LSTM Network</vt:lpstr>
      <vt:lpstr>Defining training and test data</vt:lpstr>
      <vt:lpstr>Evaluating the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cp:lastModifiedBy>Nagulapati, Rohithkumar (UMKC-Student)</cp:lastModifiedBy>
  <cp:revision>185</cp:revision>
  <dcterms:created xsi:type="dcterms:W3CDTF">2017-11-15T06:49:23Z</dcterms:created>
  <dcterms:modified xsi:type="dcterms:W3CDTF">2019-04-26T19:55:03Z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2017-11-15T00:00:00Z</vt:filetime>
  </property>
</Properties>
</file>