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  <p:sldMasterId id="2147483785" r:id="rId3"/>
    <p:sldMasterId id="2147483799" r:id="rId4"/>
  </p:sldMasterIdLst>
  <p:notesMasterIdLst>
    <p:notesMasterId r:id="rId86"/>
  </p:notesMasterIdLst>
  <p:sldIdLst>
    <p:sldId id="256" r:id="rId5"/>
    <p:sldId id="340" r:id="rId6"/>
    <p:sldId id="371" r:id="rId7"/>
    <p:sldId id="372" r:id="rId8"/>
    <p:sldId id="373" r:id="rId9"/>
    <p:sldId id="384" r:id="rId10"/>
    <p:sldId id="366" r:id="rId11"/>
    <p:sldId id="375" r:id="rId12"/>
    <p:sldId id="376" r:id="rId13"/>
    <p:sldId id="378" r:id="rId14"/>
    <p:sldId id="379" r:id="rId15"/>
    <p:sldId id="380" r:id="rId16"/>
    <p:sldId id="386" r:id="rId17"/>
    <p:sldId id="418" r:id="rId18"/>
    <p:sldId id="419" r:id="rId19"/>
    <p:sldId id="421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2" r:id="rId29"/>
    <p:sldId id="433" r:id="rId30"/>
    <p:sldId id="434" r:id="rId31"/>
    <p:sldId id="435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449" r:id="rId43"/>
    <p:sldId id="450" r:id="rId44"/>
    <p:sldId id="451" r:id="rId45"/>
    <p:sldId id="454" r:id="rId46"/>
    <p:sldId id="258" r:id="rId47"/>
    <p:sldId id="259" r:id="rId48"/>
    <p:sldId id="260" r:id="rId49"/>
    <p:sldId id="261" r:id="rId50"/>
    <p:sldId id="262" r:id="rId51"/>
    <p:sldId id="263" r:id="rId52"/>
    <p:sldId id="264" r:id="rId53"/>
    <p:sldId id="265" r:id="rId54"/>
    <p:sldId id="266" r:id="rId55"/>
    <p:sldId id="267" r:id="rId56"/>
    <p:sldId id="268" r:id="rId57"/>
    <p:sldId id="462" r:id="rId58"/>
    <p:sldId id="270" r:id="rId59"/>
    <p:sldId id="271" r:id="rId60"/>
    <p:sldId id="272" r:id="rId61"/>
    <p:sldId id="273" r:id="rId62"/>
    <p:sldId id="274" r:id="rId63"/>
    <p:sldId id="275" r:id="rId64"/>
    <p:sldId id="277" r:id="rId65"/>
    <p:sldId id="278" r:id="rId66"/>
    <p:sldId id="279" r:id="rId67"/>
    <p:sldId id="280" r:id="rId68"/>
    <p:sldId id="281" r:id="rId69"/>
    <p:sldId id="282" r:id="rId70"/>
    <p:sldId id="283" r:id="rId71"/>
    <p:sldId id="285" r:id="rId72"/>
    <p:sldId id="286" r:id="rId73"/>
    <p:sldId id="404" r:id="rId74"/>
    <p:sldId id="382" r:id="rId75"/>
    <p:sldId id="415" r:id="rId76"/>
    <p:sldId id="417" r:id="rId77"/>
    <p:sldId id="407" r:id="rId78"/>
    <p:sldId id="408" r:id="rId79"/>
    <p:sldId id="409" r:id="rId80"/>
    <p:sldId id="410" r:id="rId81"/>
    <p:sldId id="411" r:id="rId82"/>
    <p:sldId id="412" r:id="rId83"/>
    <p:sldId id="395" r:id="rId84"/>
    <p:sldId id="414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E9DB"/>
    <a:srgbClr val="392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ableStyles" Target="tableStyle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0AA69-3194-4F77-8600-3A6CCD6561C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348D4-D935-46B2-B451-65D48947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69C7A2-E43E-43EF-8992-4B755E6DA4CF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" y="501650"/>
            <a:ext cx="14103350" cy="7934325"/>
          </a:xfrm>
          <a:solidFill>
            <a:srgbClr val="FFFFFF"/>
          </a:solidFill>
          <a:ln/>
        </p:spPr>
      </p:sp>
      <p:sp>
        <p:nvSpPr>
          <p:cNvPr id="1638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7105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334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454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654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28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000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06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A3A5DB-9A8F-473B-82B4-2EDFFC5E042D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73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CF8FC8-3914-4B09-BAB2-A986D7815ABC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165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42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585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686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79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152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612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4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24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2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03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2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1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65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0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3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53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3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0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8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5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10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1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8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9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8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32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5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16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2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56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01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6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220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5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7E6E-6C39-43CA-BE86-F81123C0D4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www.programiz.com/python-programming/tuple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python-exercises/python-conditional-statements-and-loop-exercises.php" TargetMode="External"/><Relationship Id="rId2" Type="http://schemas.openxmlformats.org/officeDocument/2006/relationships/hyperlink" Target="https://github.com/wade12/ProgrammingForBigDataCA2CarRental/blob/master/carRentalApp.py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learnpython.org/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414" y="2032001"/>
            <a:ext cx="9312655" cy="1356170"/>
          </a:xfrm>
        </p:spPr>
        <p:txBody>
          <a:bodyPr/>
          <a:lstStyle/>
          <a:p>
            <a:r>
              <a:rPr lang="en-US" sz="3600" b="1" dirty="0"/>
              <a:t>COMP-SCI 5590 - 0001   Special Topics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17" y="216816"/>
            <a:ext cx="7632700" cy="206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1417" y="4610101"/>
            <a:ext cx="10464800" cy="11303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Loop structures, conditional statements, strings, List, Tuples, Functions</a:t>
            </a:r>
          </a:p>
          <a:p>
            <a:endParaRPr lang="en-US" sz="3600" dirty="0"/>
          </a:p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336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-171450" y="298357"/>
            <a:ext cx="1173861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sz="4000" dirty="0"/>
              <a:t>File Loops</a:t>
            </a:r>
            <a:endParaRPr lang="en-GB" altLang="en-US" sz="4000" b="1" dirty="0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638300" y="1834886"/>
            <a:ext cx="857947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languages don’t have a mechanism for looping through a file like this. Rather, they use a sentinel!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use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loop to get the next line of the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file,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an empty string, “”</a:t>
            </a:r>
          </a:p>
        </p:txBody>
      </p:sp>
    </p:spTree>
    <p:extLst>
      <p:ext uri="{BB962C8B-B14F-4D97-AF65-F5344CB8AC3E}">
        <p14:creationId xmlns:p14="http://schemas.microsoft.com/office/powerpoint/2010/main" val="1640038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742950" y="424511"/>
            <a:ext cx="1045845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sz="4000" dirty="0"/>
              <a:t>File Loops: Example</a:t>
            </a:r>
            <a:endParaRPr lang="en-GB" altLang="en-US" sz="4000" b="1" dirty="0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13558" y="1313279"/>
            <a:ext cx="8701942" cy="439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input("What file are the numbers in? ")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open(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,'r')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 = 0.0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count = 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line =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infile.readline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90000"/>
              </a:lnSpc>
              <a:buNone/>
            </a:pP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line != "":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sum = sum + </a:t>
            </a:r>
            <a:r>
              <a:rPr lang="en-US" alt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count = count + 1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line = </a:t>
            </a:r>
            <a:r>
              <a:rPr lang="en-US" alt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infile.readline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print("\</a:t>
            </a:r>
            <a:r>
              <a:rPr lang="en-US" alt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average of the numbers is", sum / count)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4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514350" y="239860"/>
            <a:ext cx="11563350" cy="6341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/>
              <a:t>Nested Loops</a:t>
            </a:r>
            <a:endParaRPr lang="en-GB" altLang="en-US" dirty="0">
              <a:latin typeface="Helvetica"/>
              <a:cs typeface="Helvetica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55802" y="1285539"/>
            <a:ext cx="10331777" cy="483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top level, we will use a file-processing loop that computes a running sum and 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next level in we need to update the sum and count in the body of the loop.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each line of the file contains one or more numbers separated by commas, we can split the string into substrings, each of which represents a number.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need to loop through the substrings, convert each to a number, and add it to sum.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need to update count.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63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862" y="635854"/>
            <a:ext cx="7040880" cy="62144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Nested Loops: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7581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>
                <a:solidFill>
                  <a:srgbClr val="7030A0"/>
                </a:solidFill>
              </a:rPr>
              <a:t>fileName</a:t>
            </a:r>
            <a:r>
              <a:rPr lang="en-US" altLang="en-US" sz="2000" dirty="0">
                <a:solidFill>
                  <a:srgbClr val="7030A0"/>
                </a:solidFill>
              </a:rPr>
              <a:t> = input("What file are the numbers in? ")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</a:rPr>
              <a:t>infile</a:t>
            </a:r>
            <a:r>
              <a:rPr lang="en-US" altLang="en-US" sz="2000" dirty="0">
                <a:solidFill>
                  <a:srgbClr val="7030A0"/>
                </a:solidFill>
              </a:rPr>
              <a:t> = open(</a:t>
            </a:r>
            <a:r>
              <a:rPr lang="en-US" altLang="en-US" sz="2000" dirty="0" err="1">
                <a:solidFill>
                  <a:srgbClr val="7030A0"/>
                </a:solidFill>
              </a:rPr>
              <a:t>fileName</a:t>
            </a:r>
            <a:r>
              <a:rPr lang="en-US" altLang="en-US" sz="2000" dirty="0">
                <a:solidFill>
                  <a:srgbClr val="7030A0"/>
                </a:solidFill>
              </a:rPr>
              <a:t>,'r')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    sum = 0.0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    count = 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    line = </a:t>
            </a:r>
            <a:r>
              <a:rPr lang="en-US" altLang="en-US" sz="2000" dirty="0" err="1">
                <a:solidFill>
                  <a:srgbClr val="7030A0"/>
                </a:solidFill>
              </a:rPr>
              <a:t>infile.readline</a:t>
            </a:r>
            <a:r>
              <a:rPr lang="en-US" altLang="en-US" sz="2000" dirty="0">
                <a:solidFill>
                  <a:srgbClr val="7030A0"/>
                </a:solidFill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rgbClr val="C00000"/>
                </a:solidFill>
              </a:rPr>
              <a:t>while line != "":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    for </a:t>
            </a:r>
            <a:r>
              <a:rPr lang="en-US" altLang="en-US" sz="2000" dirty="0" err="1">
                <a:solidFill>
                  <a:srgbClr val="C00000"/>
                </a:solidFill>
              </a:rPr>
              <a:t>xStr</a:t>
            </a:r>
            <a:r>
              <a:rPr lang="en-US" altLang="en-US" sz="2000" dirty="0">
                <a:solidFill>
                  <a:srgbClr val="C00000"/>
                </a:solidFill>
              </a:rPr>
              <a:t> in </a:t>
            </a:r>
            <a:r>
              <a:rPr lang="en-US" altLang="en-US" sz="2000" dirty="0" err="1">
                <a:solidFill>
                  <a:srgbClr val="C00000"/>
                </a:solidFill>
              </a:rPr>
              <a:t>line.split</a:t>
            </a:r>
            <a:r>
              <a:rPr lang="en-US" altLang="en-US" sz="2000" dirty="0">
                <a:solidFill>
                  <a:srgbClr val="C00000"/>
                </a:solidFill>
              </a:rPr>
              <a:t>(","):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        sum = sum + </a:t>
            </a:r>
            <a:r>
              <a:rPr lang="en-US" altLang="en-US" sz="2000" dirty="0" err="1">
                <a:solidFill>
                  <a:srgbClr val="C00000"/>
                </a:solidFill>
              </a:rPr>
              <a:t>eval</a:t>
            </a:r>
            <a:r>
              <a:rPr lang="en-US" altLang="en-US" sz="2000" dirty="0">
                <a:solidFill>
                  <a:srgbClr val="C00000"/>
                </a:solidFill>
              </a:rPr>
              <a:t>(</a:t>
            </a:r>
            <a:r>
              <a:rPr lang="en-US" altLang="en-US" sz="2000" dirty="0" err="1">
                <a:solidFill>
                  <a:srgbClr val="C00000"/>
                </a:solidFill>
              </a:rPr>
              <a:t>xStr</a:t>
            </a:r>
            <a:r>
              <a:rPr lang="en-US" altLang="en-US" sz="20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        count = count + 1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    line = </a:t>
            </a:r>
            <a:r>
              <a:rPr lang="en-US" altLang="en-US" sz="2000" dirty="0" err="1">
                <a:solidFill>
                  <a:srgbClr val="C00000"/>
                </a:solidFill>
              </a:rPr>
              <a:t>infile.readline</a:t>
            </a:r>
            <a:r>
              <a:rPr lang="en-US" altLang="en-US" sz="2000" dirty="0">
                <a:solidFill>
                  <a:srgbClr val="C00000"/>
                </a:solidFill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print("\</a:t>
            </a:r>
            <a:r>
              <a:rPr lang="en-US" altLang="en-US" sz="2000" dirty="0" err="1">
                <a:solidFill>
                  <a:srgbClr val="C00000"/>
                </a:solidFill>
              </a:rPr>
              <a:t>nThe</a:t>
            </a:r>
            <a:r>
              <a:rPr lang="en-US" altLang="en-US" sz="2000" dirty="0">
                <a:solidFill>
                  <a:srgbClr val="C00000"/>
                </a:solidFill>
              </a:rPr>
              <a:t> average of the numbers is", sum / count)</a:t>
            </a:r>
          </a:p>
          <a:p>
            <a:pPr>
              <a:lnSpc>
                <a:spcPct val="90000"/>
              </a:lnSpc>
              <a:buNone/>
            </a:pPr>
            <a:endParaRPr lang="en-US" alt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1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6E37-68F5-4E4A-BF8F-4FE8562A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98EC2-89BD-42F1-BCE6-04345715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8"/>
            <a:ext cx="109728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CHANGEABLE</a:t>
            </a:r>
            <a:r>
              <a:rPr lang="en-US" dirty="0"/>
              <a:t> Sequences of Data</a:t>
            </a:r>
          </a:p>
          <a:p>
            <a:r>
              <a:rPr lang="en-US" u="sng" dirty="0">
                <a:cs typeface="Courier New" panose="02070309020205020404" pitchFamily="49" charset="0"/>
              </a:rPr>
              <a:t>Syntax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   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[item1, item2]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Lists are created by using square brackets: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breakfast = [ “coffee”, “tea”, “toast”, “egg” ]</a:t>
            </a:r>
          </a:p>
          <a:p>
            <a:r>
              <a:rPr lang="en-US" dirty="0">
                <a:cs typeface="Consolas" panose="020B0609020204030204" pitchFamily="49" charset="0"/>
                <a:sym typeface="Gill Sans" charset="0"/>
              </a:rPr>
              <a:t>Indexing mechanism: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cs typeface="Consolas" panose="020B0609020204030204" pitchFamily="49" charset="0"/>
                <a:sym typeface="Gill Sans" charset="0"/>
              </a:rPr>
              <a:t>It starts from 0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cs typeface="Consolas" panose="020B0609020204030204" pitchFamily="49" charset="0"/>
                <a:sym typeface="Gill Sans" charset="0"/>
              </a:rPr>
              <a:t>From back it starts from -1</a:t>
            </a:r>
            <a:endParaRPr lang="en-US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019BA-2119-463C-B45A-4E92C70E9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542" y="4320339"/>
            <a:ext cx="4593858" cy="13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6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1A99-D8DE-401D-BDD4-AA0D4F13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E5D841-A00A-4A69-B58E-EA26DED00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538444"/>
              </p:ext>
            </p:extLst>
          </p:nvPr>
        </p:nvGraphicFramePr>
        <p:xfrm>
          <a:off x="609600" y="2080967"/>
          <a:ext cx="10972800" cy="311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43797793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94506125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054711"/>
                    </a:ext>
                  </a:extLst>
                </a:gridCol>
              </a:tblGrid>
              <a:tr h="5188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Python Expression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Results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974328823"/>
                  </a:ext>
                </a:extLst>
              </a:tr>
              <a:tr h="518867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len</a:t>
                      </a:r>
                      <a:r>
                        <a:rPr lang="en-US" dirty="0">
                          <a:effectLst/>
                        </a:rPr>
                        <a:t>([1, 2, 3])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Length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87267237"/>
                  </a:ext>
                </a:extLst>
              </a:tr>
              <a:tr h="518867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[1, 2, 3] + [4, 5, 6]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[1, 2, 3, 4, 5, 6]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Concatenation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987863605"/>
                  </a:ext>
                </a:extLst>
              </a:tr>
              <a:tr h="518867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['Hi!'] * 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['Hi!', 'Hi!', 'Hi!', 'Hi!']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Repetition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08954081"/>
                  </a:ext>
                </a:extLst>
              </a:tr>
              <a:tr h="51886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 in [1, 2, 3]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Membership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98695026"/>
                  </a:ext>
                </a:extLst>
              </a:tr>
              <a:tr h="51886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 x in [1, 2, 3]: print x,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1 2 3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90695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85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56E-E8A1-4C58-8676-4A528F30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List Methods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431016-A2DA-4632-9C21-C13F5194F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127252"/>
              </p:ext>
            </p:extLst>
          </p:nvPr>
        </p:nvGraphicFramePr>
        <p:xfrm>
          <a:off x="609600" y="1600200"/>
          <a:ext cx="10972800" cy="432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343089878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5184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append()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Add an element to the end of the list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81187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extend()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Add all elements of a list to the another list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20438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insert()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Insert an item at the defined index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221459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remove()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Removes an item from the list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192054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pop()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Removes and returns an element at the given index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374073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clear()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Removes all items from the list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299308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index()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Returns the index of the first matched item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72644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count()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Returns the count of number of items passed as an argument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359752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sort()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Sort items in a list in ascending order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371337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reverse()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Reverse the order of items in the list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319922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copy()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Returns a shallow copy of the list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3646501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605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BE22-A611-46DA-91AB-E278EDB7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Repetition Operator and Iterating over a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3187-D39C-44FD-BBDC-9DB2FC6E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Repetition operator</a:t>
            </a:r>
            <a:r>
              <a:rPr lang="en-US" altLang="en-US" dirty="0"/>
              <a:t>: makes multiple copies of a list and joins them together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/>
              <a:t> symbol is a repetition operator when applied to a sequence and an integer</a:t>
            </a:r>
          </a:p>
          <a:p>
            <a:pPr lvl="2"/>
            <a:r>
              <a:rPr lang="en-US" altLang="en-US" dirty="0"/>
              <a:t>Sequence is left operand, number is right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/>
              <a:t>General 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You can iterate over a list using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dirty="0">
                <a:cs typeface="Courier New" panose="02070309020205020404" pitchFamily="49" charset="0"/>
              </a:rPr>
              <a:t>loop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3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88CF-5C23-48F2-B4D5-14F6D946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F02745-1506-4CB2-A75F-632E34FF8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36" y="1417637"/>
            <a:ext cx="4260850" cy="424787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2DC6E1-1D59-48CC-8F52-F1F45CA3CB84}"/>
              </a:ext>
            </a:extLst>
          </p:cNvPr>
          <p:cNvSpPr txBox="1">
            <a:spLocks/>
          </p:cNvSpPr>
          <p:nvPr/>
        </p:nvSpPr>
        <p:spPr>
          <a:xfrm>
            <a:off x="814904" y="1229102"/>
            <a:ext cx="52810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u="sng"/>
              <a:t>Index</a:t>
            </a:r>
            <a:r>
              <a:rPr lang="en-US" altLang="en-US"/>
              <a:t>: a number specifying the position of an element in a list</a:t>
            </a:r>
          </a:p>
          <a:p>
            <a:r>
              <a:rPr lang="en-US" altLang="en-US"/>
              <a:t>Enables access to individual element in list</a:t>
            </a:r>
          </a:p>
          <a:p>
            <a:r>
              <a:rPr lang="en-US" altLang="en-US"/>
              <a:t>Index of first element in the list is 0, second element is 1, and n’th element is n-1</a:t>
            </a:r>
          </a:p>
          <a:p>
            <a:r>
              <a:rPr lang="en-US" altLang="en-US"/>
              <a:t>Negative indexes identify positions relative to the end of the list</a:t>
            </a:r>
          </a:p>
          <a:p>
            <a:r>
              <a:rPr lang="en-US" altLang="en-US"/>
              <a:t>The index -1 identifies the last element, -2 identifies the next to last element, etc.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121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6255-2D05-437B-9521-474C04FF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 Slicing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8F85-ED51-4ADF-B3C7-A4B354B8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Slice</a:t>
            </a:r>
            <a:r>
              <a:rPr lang="en-US" altLang="en-US" dirty="0"/>
              <a:t>: a span of items that are taken from a sequence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/>
              <a:t>List slicing 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>
                <a:cs typeface="Courier New" panose="02070309020205020404" pitchFamily="49" charset="0"/>
              </a:rPr>
              <a:t>Span is a list containing copies of elements from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>
                <a:cs typeface="Courier New" panose="02070309020205020404" pitchFamily="49" charset="0"/>
              </a:rPr>
              <a:t> up to, but not including,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en-US" i="1" dirty="0"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>
                <a:cs typeface="Courier New" panose="02070309020205020404" pitchFamily="49" charset="0"/>
              </a:rPr>
              <a:t> not specified,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cs typeface="Courier New" panose="02070309020205020404" pitchFamily="49" charset="0"/>
              </a:rPr>
              <a:t> is used for start index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dirty="0">
                <a:cs typeface="Courier New" panose="02070309020205020404" pitchFamily="49" charset="0"/>
              </a:rPr>
              <a:t> not specified,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  <a:r>
              <a:rPr lang="en-US" altLang="en-US" dirty="0">
                <a:cs typeface="Courier New" panose="02070309020205020404" pitchFamily="49" charset="0"/>
              </a:rPr>
              <a:t> is used for end index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>
                <a:cs typeface="Courier New" panose="02070309020205020404" pitchFamily="49" charset="0"/>
              </a:rPr>
              <a:t>Slicing expressions can include a step value and negative indexes relative to end of list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6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095749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loops: for and while statements.</a:t>
            </a:r>
          </a:p>
          <a:p>
            <a:r>
              <a:rPr lang="en-US" altLang="en-US" sz="2000" dirty="0"/>
              <a:t>interactive loop and sentinel loop: implementations using while statement</a:t>
            </a:r>
          </a:p>
          <a:p>
            <a:r>
              <a:rPr lang="en-US" altLang="en-US" sz="2000" dirty="0"/>
              <a:t>Nested loop</a:t>
            </a:r>
          </a:p>
          <a:p>
            <a:r>
              <a:rPr lang="en-US" altLang="en-US" sz="2000" dirty="0"/>
              <a:t>Reading from a file in loop</a:t>
            </a:r>
          </a:p>
          <a:p>
            <a:r>
              <a:rPr lang="en-US" altLang="en-US" sz="2000" dirty="0"/>
              <a:t>Tuples</a:t>
            </a:r>
          </a:p>
          <a:p>
            <a:r>
              <a:rPr lang="en-US" altLang="en-US" sz="2000" dirty="0"/>
              <a:t>Set</a:t>
            </a:r>
          </a:p>
          <a:p>
            <a:r>
              <a:rPr lang="en-US" altLang="en-US" sz="2000" dirty="0"/>
              <a:t>dictionaries</a:t>
            </a:r>
          </a:p>
          <a:p>
            <a:r>
              <a:rPr lang="en-US" altLang="en-US" sz="2000" dirty="0"/>
              <a:t>Use case</a:t>
            </a:r>
          </a:p>
          <a:p>
            <a:endParaRPr lang="en-US" sz="2000" dirty="0"/>
          </a:p>
          <a:p>
            <a:pPr lvl="0">
              <a:buClr>
                <a:srgbClr val="0072BC"/>
              </a:buClr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3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9920-E7EE-4D3E-9AEB-C033E85A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Examples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2B84A9-8E22-48A2-8B8F-D91F7287C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67" y="1524548"/>
            <a:ext cx="4916864" cy="372618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B2BBDA-D798-4CAC-BF09-F5071140E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26" y="1743960"/>
            <a:ext cx="5461201" cy="3506770"/>
          </a:xfrm>
          <a:prstGeom prst="rect">
            <a:avLst/>
          </a:prstGeom>
        </p:spPr>
      </p:pic>
      <p:sp>
        <p:nvSpPr>
          <p:cNvPr id="6" name="Right Arrow 6">
            <a:extLst>
              <a:ext uri="{FF2B5EF4-FFF2-40B4-BE49-F238E27FC236}">
                <a16:creationId xmlns:a16="http://schemas.microsoft.com/office/drawing/2014/main" id="{A99EFEF5-21CE-4CF6-A4E7-1BD1F0AA6FF7}"/>
              </a:ext>
            </a:extLst>
          </p:cNvPr>
          <p:cNvSpPr/>
          <p:nvPr/>
        </p:nvSpPr>
        <p:spPr>
          <a:xfrm>
            <a:off x="5197642" y="2765825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3BFD4-BDDF-488A-8946-45C1F43DE648}"/>
              </a:ext>
            </a:extLst>
          </p:cNvPr>
          <p:cNvSpPr txBox="1"/>
          <p:nvPr/>
        </p:nvSpPr>
        <p:spPr>
          <a:xfrm>
            <a:off x="2290812" y="5467150"/>
            <a:ext cx="225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446905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A1C9-B0C4-485F-8B8B-E9B38B24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List Methods and Useful Built-in Functions 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F85B-D714-47DD-9D34-CE816F6C7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index, item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: used to insert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dirty="0"/>
              <a:t> at position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dirty="0"/>
              <a:t> in the list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lang="en-US" altLang="en-US" dirty="0"/>
              <a:t>: used to sort the elements of the list in ascending order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: removes the first occurrence of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dirty="0"/>
              <a:t> in the list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reverse()</a:t>
            </a:r>
            <a:r>
              <a:rPr lang="en-US" altLang="en-US" dirty="0"/>
              <a:t>: reverses the order of the elements in the list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u="sng" dirty="0">
                <a:cs typeface="Courier New" panose="02070309020205020404" pitchFamily="49" charset="0"/>
              </a:rPr>
              <a:t>statement</a:t>
            </a:r>
            <a:r>
              <a:rPr lang="en-US" altLang="en-US" dirty="0">
                <a:cs typeface="Courier New" panose="02070309020205020404" pitchFamily="49" charset="0"/>
              </a:rPr>
              <a:t>: removes an element from a specific index in a list</a:t>
            </a:r>
          </a:p>
          <a:p>
            <a:pPr lvl="1">
              <a:buBlip>
                <a:blip r:embed="rId2"/>
              </a:buBlip>
            </a:pPr>
            <a:r>
              <a:rPr lang="en-US" altLang="en-US" dirty="0">
                <a:cs typeface="Courier New" panose="02070309020205020404" pitchFamily="49" charset="0"/>
              </a:rPr>
              <a:t>General format: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min </a:t>
            </a:r>
            <a:r>
              <a:rPr lang="en-US" altLang="en-US" u="sng" dirty="0">
                <a:cs typeface="Courier New" panose="02070309020205020404" pitchFamily="49" charset="0"/>
              </a:rPr>
              <a:t>and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 max </a:t>
            </a:r>
            <a:r>
              <a:rPr lang="en-US" altLang="en-US" u="sng" dirty="0">
                <a:cs typeface="Courier New" panose="02070309020205020404" pitchFamily="49" charset="0"/>
              </a:rPr>
              <a:t>functions</a:t>
            </a:r>
            <a:r>
              <a:rPr lang="en-US" altLang="en-US" dirty="0">
                <a:cs typeface="Courier New" panose="02070309020205020404" pitchFamily="49" charset="0"/>
              </a:rPr>
              <a:t>: built-in functions that returns the item that has the lowest or highest value in a sequence</a:t>
            </a:r>
          </a:p>
          <a:p>
            <a:pPr lvl="1">
              <a:buBlip>
                <a:blip r:embed="rId2"/>
              </a:buBlip>
            </a:pPr>
            <a:r>
              <a:rPr lang="en-US" altLang="en-US" dirty="0">
                <a:cs typeface="Courier New" panose="02070309020205020404" pitchFamily="49" charset="0"/>
              </a:rPr>
              <a:t>The sequence is passed as an argument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6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EBB2-9BAF-44F2-BFFA-E1AA3DD2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0574A-8301-47FA-BD17-5C330A34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52830"/>
                </a:solidFill>
                <a:latin typeface="Open Sans"/>
              </a:rPr>
              <a:t>List are </a:t>
            </a:r>
            <a:r>
              <a:rPr lang="en-US" sz="2000" dirty="0">
                <a:solidFill>
                  <a:srgbClr val="FF0000"/>
                </a:solidFill>
                <a:latin typeface="Open Sans"/>
              </a:rPr>
              <a:t>mutable</a:t>
            </a:r>
            <a:r>
              <a:rPr lang="en-US" sz="2000" dirty="0">
                <a:solidFill>
                  <a:srgbClr val="252830"/>
                </a:solidFill>
                <a:latin typeface="Open Sans"/>
              </a:rPr>
              <a:t>, meaning, their elements can be changed </a:t>
            </a:r>
            <a:r>
              <a:rPr lang="en-US" sz="2000" dirty="0">
                <a:solidFill>
                  <a:srgbClr val="2B6DAD"/>
                </a:solidFill>
                <a:latin typeface="Open Sans"/>
                <a:hlinkClick r:id="rId2" tooltip="Python Tuple"/>
              </a:rPr>
              <a:t>tuple</a:t>
            </a:r>
            <a:r>
              <a:rPr lang="en-US" sz="2000" dirty="0">
                <a:solidFill>
                  <a:srgbClr val="252830"/>
                </a:solidFill>
                <a:latin typeface="Open San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52830"/>
                </a:solidFill>
                <a:latin typeface="Open Sans"/>
              </a:rPr>
              <a:t>We can use assignment operator (=) to change an item or a range of items.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list[1]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altLang="en-US" dirty="0">
                <a:cs typeface="Courier New" panose="02070309020205020404" pitchFamily="49" charset="0"/>
              </a:rPr>
              <a:t> can be used to assign a new value to a list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Open Sans"/>
              </a:rPr>
              <a:t>Must use a valid index to prevent raising of an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252830"/>
                </a:solidFill>
                <a:latin typeface="Open Sans"/>
              </a:rPr>
              <a:t>exception</a:t>
            </a:r>
          </a:p>
          <a:p>
            <a:endParaRPr lang="en-US" sz="2000" b="0" i="0" dirty="0">
              <a:solidFill>
                <a:srgbClr val="252830"/>
              </a:solidFill>
              <a:effectLst/>
              <a:latin typeface="Open Sans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53C9E73-A8CD-4383-8BD3-C8DA362CA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7" y="3610466"/>
            <a:ext cx="4453464" cy="2383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017D3-35CF-4DA7-8390-DBB8D9ED9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841" y="4061559"/>
            <a:ext cx="2549804" cy="1481748"/>
          </a:xfrm>
          <a:prstGeom prst="rect">
            <a:avLst/>
          </a:prstGeom>
        </p:spPr>
      </p:pic>
      <p:sp>
        <p:nvSpPr>
          <p:cNvPr id="8" name="Right Arrow 4">
            <a:extLst>
              <a:ext uri="{FF2B5EF4-FFF2-40B4-BE49-F238E27FC236}">
                <a16:creationId xmlns:a16="http://schemas.microsoft.com/office/drawing/2014/main" id="{33EC896E-CBC4-47FB-AF02-7CAFD6D13F8B}"/>
              </a:ext>
            </a:extLst>
          </p:cNvPr>
          <p:cNvSpPr/>
          <p:nvPr/>
        </p:nvSpPr>
        <p:spPr>
          <a:xfrm>
            <a:off x="5903991" y="4078365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22929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F181-1E2E-4EE1-8CDB-B86C871D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DFF1419-CF39-4318-A916-A8988DEF2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8" y="1563239"/>
            <a:ext cx="108305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add one item to a list using append() method or 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several items using extend()method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A956E1B4-FA6E-48EC-A440-1F7974F70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148014"/>
            <a:ext cx="5008775" cy="346093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03C8C5-DA75-4954-8AAA-548EE548D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67" y="2203013"/>
            <a:ext cx="3727450" cy="18901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9D6B3E-6B14-4B30-B33F-717B3F79C4DF}"/>
              </a:ext>
            </a:extLst>
          </p:cNvPr>
          <p:cNvSpPr/>
          <p:nvPr/>
        </p:nvSpPr>
        <p:spPr>
          <a:xfrm>
            <a:off x="5951192" y="437098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use + operator to combine two lists. This is also called concatenation.</a:t>
            </a:r>
          </a:p>
        </p:txBody>
      </p:sp>
      <p:sp>
        <p:nvSpPr>
          <p:cNvPr id="12" name="Right Arrow 13">
            <a:extLst>
              <a:ext uri="{FF2B5EF4-FFF2-40B4-BE49-F238E27FC236}">
                <a16:creationId xmlns:a16="http://schemas.microsoft.com/office/drawing/2014/main" id="{A514643C-B367-42CC-9ECA-8804E213145A}"/>
              </a:ext>
            </a:extLst>
          </p:cNvPr>
          <p:cNvSpPr/>
          <p:nvPr/>
        </p:nvSpPr>
        <p:spPr>
          <a:xfrm>
            <a:off x="5751278" y="2761899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83570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BFC-5F8C-4ECB-8453-18164730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built in function Examples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31F5AA-DF19-40BE-B63E-85CB9A94C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95" y="1774751"/>
            <a:ext cx="5085991" cy="3890758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EF4C579-8280-416E-AF78-0E6D8D754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842" y="3012969"/>
            <a:ext cx="3514725" cy="100965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7B98E01-8094-4BDF-820C-3E08E0F2F964}"/>
              </a:ext>
            </a:extLst>
          </p:cNvPr>
          <p:cNvSpPr/>
          <p:nvPr/>
        </p:nvSpPr>
        <p:spPr>
          <a:xfrm>
            <a:off x="5715891" y="3213946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17916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7F3A-8783-4FAC-B663-19453641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A3AB0F-1EAE-4376-A07B-4BE263766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4" y="1578588"/>
            <a:ext cx="5217540" cy="395494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A8C8C6-F077-47AB-BFB6-B1843F54E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559" y="2637901"/>
            <a:ext cx="4405841" cy="198437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8E51A84-05D5-4D2A-B186-CB4B98F56662}"/>
              </a:ext>
            </a:extLst>
          </p:cNvPr>
          <p:cNvSpPr/>
          <p:nvPr/>
        </p:nvSpPr>
        <p:spPr>
          <a:xfrm>
            <a:off x="5715891" y="3213946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49150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CD58-DB32-4629-8B37-FDA9755C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2ECE42-898F-4BC4-95E1-B5B7AAD0BC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1970" y="1763895"/>
            <a:ext cx="4826001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We can use 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method to remove the given item </a:t>
            </a:r>
          </a:p>
          <a:p>
            <a:pPr marL="0" indent="0" defTabSz="91440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            or 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method to remove an item at the given index.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The 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method removes and returns the last item if index is not provided. </a:t>
            </a:r>
          </a:p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This helps us implement lists as stacks (first in, last out data structure).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We can also use the 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method to empty a list.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51A95-1FEB-49A7-80F8-EDCEEBA2F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71" y="2229624"/>
            <a:ext cx="5975351" cy="31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85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03FA-E15C-4CBE-9DB1-5B0D0EA0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Items in Lists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A1D75-4F9B-4AEB-B8E2-57CFBAF8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can 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operator to determine whether an item is contained in a list</a:t>
            </a:r>
          </a:p>
          <a:p>
            <a:pPr lvl="1"/>
            <a:r>
              <a:rPr lang="en-US" altLang="en-US" dirty="0"/>
              <a:t>General 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Returns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cs typeface="Courier New" panose="02070309020205020404" pitchFamily="49" charset="0"/>
              </a:rPr>
              <a:t> if the item is in the list,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>
                <a:cs typeface="Courier New" panose="02070309020205020404" pitchFamily="49" charset="0"/>
              </a:rPr>
              <a:t> if it is not in the list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Similarly you can 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dirty="0">
                <a:cs typeface="Courier New" panose="02070309020205020404" pitchFamily="49" charset="0"/>
              </a:rPr>
              <a:t> operator to determine whether an item is not in a list</a:t>
            </a:r>
            <a:endParaRPr lang="he-IL" altLang="en-US" dirty="0">
              <a:cs typeface="Courier New" panose="02070309020205020404" pitchFamily="49" charset="0"/>
            </a:endParaRP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23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82D9-DAF8-416A-823E-0230C4DD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33A777-3B25-4B68-B53A-5F193BB08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4" y="1630097"/>
            <a:ext cx="5410200" cy="379703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0E4DA-7A9B-44E9-AD9B-4CAED8080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490" y="2405591"/>
            <a:ext cx="2128309" cy="168175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3FEEBB9-964E-400D-BE5D-A432E85B64DB}"/>
              </a:ext>
            </a:extLst>
          </p:cNvPr>
          <p:cNvSpPr/>
          <p:nvPr/>
        </p:nvSpPr>
        <p:spPr>
          <a:xfrm>
            <a:off x="6206957" y="2968413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79847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Two-dimensional list: a list that contains other lists as its elements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Also known as nested list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Common to think of two-dimensional lists as having rows and columns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Useful for working with multiple sets of data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To process data in a two-dimensional list need to use two indexes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Typically use nested loops to process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1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1" y="304800"/>
            <a:ext cx="7770813" cy="1066800"/>
          </a:xfrm>
        </p:spPr>
        <p:txBody>
          <a:bodyPr vert="horz" lIns="81639" tIns="42452" rIns="81639" bIns="42452" rtlCol="0" anchor="t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dirty="0"/>
              <a:t>For Loops: A Quick Review</a:t>
            </a:r>
            <a:endParaRPr lang="en-GB" alt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523999" y="1291590"/>
            <a:ext cx="8915401" cy="4573588"/>
          </a:xfrm>
        </p:spPr>
        <p:txBody>
          <a:bodyPr vert="horz" lIns="81639" tIns="42452" rIns="81639" bIns="42452" rtlCol="0">
            <a:normAutofit/>
          </a:bodyPr>
          <a:lstStyle/>
          <a:p>
            <a:r>
              <a:rPr lang="en-US" altLang="en-US" dirty="0"/>
              <a:t>Suppose we want to write a program that can compute the average of a series of numbers entered by the user.</a:t>
            </a:r>
          </a:p>
          <a:p>
            <a:endParaRPr lang="en-US" altLang="en-US" dirty="0"/>
          </a:p>
          <a:p>
            <a:r>
              <a:rPr lang="en-US" altLang="en-US" dirty="0"/>
              <a:t>A series of numbers could be handled by some sort of loop. If there are </a:t>
            </a:r>
            <a:r>
              <a:rPr lang="en-US" altLang="en-US" i="1" dirty="0"/>
              <a:t>n</a:t>
            </a:r>
            <a:r>
              <a:rPr lang="en-US" altLang="en-US" dirty="0"/>
              <a:t> numbers, the loop should execute </a:t>
            </a:r>
            <a:r>
              <a:rPr lang="en-US" altLang="en-US" i="1" dirty="0"/>
              <a:t>n</a:t>
            </a:r>
            <a:r>
              <a:rPr lang="en-US" altLang="en-US" dirty="0"/>
              <a:t> times.</a:t>
            </a:r>
          </a:p>
          <a:p>
            <a:endParaRPr lang="en-US" altLang="en-US" dirty="0"/>
          </a:p>
          <a:p>
            <a:r>
              <a:rPr lang="en-US" altLang="en-US" dirty="0"/>
              <a:t>We need a running sum. This will use an accumulator.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7637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Lists (cont’d.)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1D0BF-BBA7-44CC-B538-C80BA317E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3534" y="1499660"/>
            <a:ext cx="8229600" cy="2119313"/>
          </a:xfr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AE34531-BEB3-44AC-8CF0-4CCDCECAF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3700995"/>
            <a:ext cx="8229600" cy="22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54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UNCHANGABLE</a:t>
            </a:r>
            <a:r>
              <a:rPr lang="en-US" dirty="0"/>
              <a:t> Sequences of Data</a:t>
            </a:r>
          </a:p>
          <a:p>
            <a:r>
              <a:rPr lang="en-US" u="sng" dirty="0">
                <a:cs typeface="Courier New" panose="02070309020205020404" pitchFamily="49" charset="0"/>
              </a:rPr>
              <a:t>Syntax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          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tuple_name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(item1, item2)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Enclosed in parentheses: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Example: tuple1 = (“This”, “is”, “a”, “tuple”)</a:t>
            </a:r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sym typeface="Gill Sans" charset="0"/>
              </a:rPr>
              <a:t>They have elements which are indexed starting at 0</a:t>
            </a:r>
            <a:endParaRPr lang="en-US" dirty="0">
              <a:cs typeface="Consolas" panose="020B0609020204030204" pitchFamily="49" charset="0"/>
            </a:endParaRPr>
          </a:p>
          <a:p>
            <a:r>
              <a:rPr lang="en-US" altLang="en-US" dirty="0"/>
              <a:t>A tuple  with a single element </a:t>
            </a:r>
            <a:r>
              <a:rPr lang="en-US" altLang="en-US" b="1" i="1" dirty="0"/>
              <a:t>must</a:t>
            </a:r>
            <a:r>
              <a:rPr lang="en-US" altLang="en-US" dirty="0"/>
              <a:t> have a comma inside the parentheses:</a:t>
            </a:r>
          </a:p>
          <a:p>
            <a:pPr lvl="2"/>
            <a:r>
              <a:rPr lang="en-US" altLang="en-US" b="1" dirty="0"/>
              <a:t>a = (11,)</a:t>
            </a:r>
          </a:p>
          <a:p>
            <a:pPr lvl="2"/>
            <a:endParaRPr lang="en-US" altLang="en-US" b="1" dirty="0"/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07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9303"/>
            <a:ext cx="10972800" cy="1143000"/>
          </a:xfrm>
        </p:spPr>
        <p:txBody>
          <a:bodyPr/>
          <a:lstStyle/>
          <a:p>
            <a:r>
              <a:rPr lang="en-US" dirty="0"/>
              <a:t>Tuples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B5D0-BC51-416D-A66C-D16D56022459}"/>
              </a:ext>
            </a:extLst>
          </p:cNvPr>
          <p:cNvSpPr txBox="1"/>
          <p:nvPr/>
        </p:nvSpPr>
        <p:spPr>
          <a:xfrm>
            <a:off x="265176" y="2029968"/>
            <a:ext cx="1956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X[2] prints the third element in the tuple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8C5E7-1EDB-478E-9C49-CD701F779E7B}"/>
              </a:ext>
            </a:extLst>
          </p:cNvPr>
          <p:cNvSpPr txBox="1"/>
          <p:nvPr/>
        </p:nvSpPr>
        <p:spPr>
          <a:xfrm>
            <a:off x="609600" y="3291840"/>
            <a:ext cx="1207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max function</a:t>
            </a:r>
          </a:p>
        </p:txBody>
      </p:sp>
      <p:cxnSp>
        <p:nvCxnSpPr>
          <p:cNvPr id="7" name="Elbow Connector 8">
            <a:extLst>
              <a:ext uri="{FF2B5EF4-FFF2-40B4-BE49-F238E27FC236}">
                <a16:creationId xmlns:a16="http://schemas.microsoft.com/office/drawing/2014/main" id="{FD43B0FB-3C31-444D-99AA-B9A0C57ECD47}"/>
              </a:ext>
            </a:extLst>
          </p:cNvPr>
          <p:cNvCxnSpPr/>
          <p:nvPr/>
        </p:nvCxnSpPr>
        <p:spPr>
          <a:xfrm flipV="1">
            <a:off x="1563624" y="3565628"/>
            <a:ext cx="658368" cy="1554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D04A5722-672F-461D-BBA4-DB559C68C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40" y="965930"/>
            <a:ext cx="9503558" cy="4959382"/>
          </a:xfrm>
        </p:spPr>
      </p:pic>
    </p:spTree>
    <p:extLst>
      <p:ext uri="{BB962C8B-B14F-4D97-AF65-F5344CB8AC3E}">
        <p14:creationId xmlns:p14="http://schemas.microsoft.com/office/powerpoint/2010/main" val="3390509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1642319-9C22-455B-9430-AAE6CC19A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1572768"/>
            <a:ext cx="6709283" cy="4142232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C37016-9343-443B-962C-02228A58B840}"/>
              </a:ext>
            </a:extLst>
          </p:cNvPr>
          <p:cNvCxnSpPr/>
          <p:nvPr/>
        </p:nvCxnSpPr>
        <p:spPr>
          <a:xfrm>
            <a:off x="6583680" y="1995178"/>
            <a:ext cx="2980944" cy="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66AFC9-C03E-4CA4-B81D-FE7ECE66CD4A}"/>
              </a:ext>
            </a:extLst>
          </p:cNvPr>
          <p:cNvCxnSpPr/>
          <p:nvPr/>
        </p:nvCxnSpPr>
        <p:spPr>
          <a:xfrm>
            <a:off x="6583680" y="4936498"/>
            <a:ext cx="2980944" cy="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1F0DC3-9282-4BE8-85A9-DF2CAB0860B0}"/>
              </a:ext>
            </a:extLst>
          </p:cNvPr>
          <p:cNvSpPr txBox="1"/>
          <p:nvPr/>
        </p:nvSpPr>
        <p:spPr>
          <a:xfrm>
            <a:off x="9720072" y="1810512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-1 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E9B87-20B3-4F20-BB88-286FE84CBD46}"/>
              </a:ext>
            </a:extLst>
          </p:cNvPr>
          <p:cNvSpPr txBox="1"/>
          <p:nvPr/>
        </p:nvSpPr>
        <p:spPr>
          <a:xfrm>
            <a:off x="9720072" y="4649462"/>
            <a:ext cx="1691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(11) Acts as integer whereas (11,) acts as sequence</a:t>
            </a:r>
          </a:p>
        </p:txBody>
      </p:sp>
    </p:spTree>
    <p:extLst>
      <p:ext uri="{BB962C8B-B14F-4D97-AF65-F5344CB8AC3E}">
        <p14:creationId xmlns:p14="http://schemas.microsoft.com/office/powerpoint/2010/main" val="1380448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Gill Sans" charset="0"/>
              </a:rPr>
              <a:t>..but.. Tuples are "</a:t>
            </a:r>
            <a:r>
              <a:rPr lang="en-US" dirty="0">
                <a:solidFill>
                  <a:srgbClr val="FF0000"/>
                </a:solidFill>
                <a:sym typeface="Gill Sans" charset="0"/>
              </a:rPr>
              <a:t>immutable</a:t>
            </a:r>
            <a:r>
              <a:rPr lang="en-US" dirty="0">
                <a:sym typeface="Gill Sans" charset="0"/>
              </a:rPr>
              <a:t>"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7BF000-9BAB-4A4C-9542-064B53D75F2E}"/>
              </a:ext>
            </a:extLst>
          </p:cNvPr>
          <p:cNvSpPr txBox="1">
            <a:spLocks noChangeArrowheads="1"/>
          </p:cNvSpPr>
          <p:nvPr/>
        </p:nvSpPr>
        <p:spPr>
          <a:xfrm>
            <a:off x="904875" y="1595629"/>
            <a:ext cx="9925050" cy="84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8675"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Unlike a list, once you create a tuple, you cannot alter its contents - similar to a string</a:t>
            </a:r>
            <a:endParaRPr lang="en-US" dirty="0">
              <a:sym typeface="Gill San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9B3E3-BCF8-4696-AE6F-276F5B87A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873374"/>
            <a:ext cx="9381744" cy="269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16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en-US" altLang="en-US" dirty="0"/>
              <a:t>Tuples support operations as lists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Subscript indexing for retrieving elements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Methods such as index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Built in functions such as </a:t>
            </a:r>
            <a:r>
              <a:rPr lang="en-US" altLang="en-US" sz="2400" dirty="0" err="1"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cs typeface="Courier New" panose="02070309020205020404" pitchFamily="49" charset="0"/>
              </a:rPr>
              <a:t>, min, max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Slicing expressions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The in, +, and * operators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Tuples do not support the methods: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Append, remove, insert, reverse, sort</a:t>
            </a:r>
          </a:p>
          <a:p>
            <a:pPr marL="914400" lvl="2" indent="0">
              <a:buNone/>
            </a:pPr>
            <a:endParaRPr lang="en-US" alt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85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B13E8-0924-497F-AE83-EBF2A8C1CF18}"/>
              </a:ext>
            </a:extLst>
          </p:cNvPr>
          <p:cNvSpPr txBox="1"/>
          <p:nvPr/>
        </p:nvSpPr>
        <p:spPr>
          <a:xfrm>
            <a:off x="905256" y="1184937"/>
            <a:ext cx="598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</a:t>
            </a:r>
          </a:p>
          <a:p>
            <a:r>
              <a:rPr lang="en-US" dirty="0"/>
              <a:t>&gt;&gt;&gt; tup1=(1,2,3)</a:t>
            </a:r>
          </a:p>
          <a:p>
            <a:r>
              <a:rPr lang="en-US" dirty="0"/>
              <a:t>&gt;&gt;&gt;&gt;tup2=(4,5,6) </a:t>
            </a:r>
          </a:p>
          <a:p>
            <a:r>
              <a:rPr lang="en-US" dirty="0"/>
              <a:t>&gt;&gt;&gt;tup3=(‘Hi’,)</a:t>
            </a:r>
          </a:p>
          <a:p>
            <a:r>
              <a:rPr lang="en-US" dirty="0"/>
              <a:t>              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B842174-584A-4542-99B9-B24329C10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048074"/>
              </p:ext>
            </p:extLst>
          </p:nvPr>
        </p:nvGraphicFramePr>
        <p:xfrm>
          <a:off x="777241" y="2599618"/>
          <a:ext cx="9637775" cy="3189894"/>
        </p:xfrm>
        <a:graphic>
          <a:graphicData uri="http://schemas.openxmlformats.org/drawingml/2006/table">
            <a:tbl>
              <a:tblPr/>
              <a:tblGrid>
                <a:gridCol w="320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64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Python Expression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Results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len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tup1)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Length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tup1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  <a:r>
                        <a:rPr lang="en-US" dirty="0">
                          <a:effectLst/>
                        </a:rPr>
                        <a:t> tup2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(1, 2, 3, 4, 5, 6)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Concatenation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tup3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r>
                        <a:rPr lang="en-US" dirty="0">
                          <a:effectLst/>
                        </a:rPr>
                        <a:t> 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('Hi!', 'Hi!', 'Hi!', 'Hi!')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Repetition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in</a:t>
                      </a:r>
                      <a:r>
                        <a:rPr lang="en-US" baseline="0" dirty="0">
                          <a:effectLst/>
                        </a:rPr>
                        <a:t> tup1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Membership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 x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in</a:t>
                      </a:r>
                      <a:r>
                        <a:rPr lang="en-US" dirty="0">
                          <a:effectLst/>
                        </a:rPr>
                        <a:t> tup1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print x,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1 2 3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925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Slicing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AF659-A928-4E3F-8E25-95501ABEB5A7}"/>
              </a:ext>
            </a:extLst>
          </p:cNvPr>
          <p:cNvSpPr txBox="1"/>
          <p:nvPr/>
        </p:nvSpPr>
        <p:spPr>
          <a:xfrm>
            <a:off x="694944" y="1647376"/>
            <a:ext cx="598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</a:t>
            </a:r>
          </a:p>
          <a:p>
            <a:r>
              <a:rPr lang="en-US" dirty="0"/>
              <a:t>&gt;&gt;&gt; L=(‘welcome’ , ’to’ , ’python’)</a:t>
            </a:r>
          </a:p>
          <a:p>
            <a:r>
              <a:rPr lang="en-US" dirty="0"/>
              <a:t>              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3D0B388-6A27-4BD4-A327-DE4F05C8F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647692"/>
              </p:ext>
            </p:extLst>
          </p:nvPr>
        </p:nvGraphicFramePr>
        <p:xfrm>
          <a:off x="609600" y="2800444"/>
          <a:ext cx="8403335" cy="2969419"/>
        </p:xfrm>
        <a:graphic>
          <a:graphicData uri="http://schemas.openxmlformats.org/drawingml/2006/table">
            <a:tbl>
              <a:tblPr/>
              <a:tblGrid>
                <a:gridCol w="279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782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Python Expression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Results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82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L[2]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‘python’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Offsets start at zero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95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L[-2]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‘to'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Negative: count from the right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82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L[1:]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[‘to', ‘python']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Slicing fetches sections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E90528-73B9-4A42-9CC8-47C9490C2529}"/>
              </a:ext>
            </a:extLst>
          </p:cNvPr>
          <p:cNvSpPr txBox="1"/>
          <p:nvPr/>
        </p:nvSpPr>
        <p:spPr>
          <a:xfrm>
            <a:off x="9482328" y="3361823"/>
            <a:ext cx="225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 as String</a:t>
            </a:r>
          </a:p>
          <a:p>
            <a:r>
              <a:rPr lang="en-US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20891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Gill Sans" charset="0"/>
              </a:rPr>
              <a:t>Tuples and Assignment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2FA208-7424-45C5-9A39-254ABE543984}"/>
              </a:ext>
            </a:extLst>
          </p:cNvPr>
          <p:cNvSpPr txBox="1">
            <a:spLocks noChangeArrowheads="1"/>
          </p:cNvSpPr>
          <p:nvPr/>
        </p:nvSpPr>
        <p:spPr>
          <a:xfrm>
            <a:off x="1133475" y="1677924"/>
            <a:ext cx="9925050" cy="1952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8675"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We can also put a </a:t>
            </a:r>
            <a:r>
              <a:rPr lang="en-US">
                <a:solidFill>
                  <a:srgbClr val="FF7F00"/>
                </a:solidFill>
                <a:sym typeface="Gill Sans" charset="0"/>
              </a:rPr>
              <a:t>tuple</a:t>
            </a:r>
            <a:r>
              <a:rPr lang="en-US">
                <a:sym typeface="Gill Sans" charset="0"/>
              </a:rPr>
              <a:t> on the </a:t>
            </a:r>
            <a:r>
              <a:rPr lang="en-US">
                <a:solidFill>
                  <a:srgbClr val="FF0000"/>
                </a:solidFill>
                <a:sym typeface="Gill Sans" charset="0"/>
              </a:rPr>
              <a:t>left hand side </a:t>
            </a:r>
            <a:r>
              <a:rPr lang="en-US">
                <a:sym typeface="Gill Sans" charset="0"/>
              </a:rPr>
              <a:t>of an assignment statement</a:t>
            </a:r>
          </a:p>
          <a:p>
            <a:pPr marL="828675"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We can even omit the parenthesis</a:t>
            </a:r>
            <a:endParaRPr lang="en-US" dirty="0">
              <a:sym typeface="Gill San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9A67D-4E94-453A-9199-CBA8B676A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13" y="2779765"/>
            <a:ext cx="5650992" cy="299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91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Gill Sans" charset="0"/>
              </a:rPr>
              <a:t>Tuples are Comparable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C024FF-62C7-41E8-B492-E97228BEDBFB}"/>
              </a:ext>
            </a:extLst>
          </p:cNvPr>
          <p:cNvSpPr txBox="1">
            <a:spLocks noChangeArrowheads="1"/>
          </p:cNvSpPr>
          <p:nvPr/>
        </p:nvSpPr>
        <p:spPr>
          <a:xfrm>
            <a:off x="1133475" y="1733550"/>
            <a:ext cx="9925050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8675"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The comparison </a:t>
            </a:r>
            <a:r>
              <a:rPr lang="en-US">
                <a:solidFill>
                  <a:srgbClr val="FF0000"/>
                </a:solidFill>
                <a:sym typeface="Gill Sans" charset="0"/>
              </a:rPr>
              <a:t>operators </a:t>
            </a:r>
            <a:r>
              <a:rPr lang="en-US">
                <a:sym typeface="Gill Sans" charset="0"/>
              </a:rPr>
              <a:t>work with </a:t>
            </a:r>
            <a:r>
              <a:rPr lang="en-US">
                <a:solidFill>
                  <a:srgbClr val="FF7F00"/>
                </a:solidFill>
                <a:sym typeface="Gill Sans" charset="0"/>
              </a:rPr>
              <a:t>tuples</a:t>
            </a:r>
            <a:r>
              <a:rPr lang="en-US">
                <a:sym typeface="Gill Sans" charset="0"/>
              </a:rPr>
              <a:t> and other sequences If the first item is equal, Python goes on to the next element,  and so on, until it finds elements that differ.</a:t>
            </a:r>
            <a:endParaRPr lang="en-US" dirty="0">
              <a:sym typeface="Gill San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803E5-076E-4DD4-B873-D32CAD41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76" y="3126358"/>
            <a:ext cx="8156448" cy="28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79500" indent="-215900"/>
            <a:r>
              <a:rPr lang="en-US" sz="4000" dirty="0"/>
              <a:t>For Loops</a:t>
            </a:r>
            <a:endParaRPr lang="en-US" altLang="en-US" sz="40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695450" y="1447800"/>
            <a:ext cx="9534525" cy="45910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	n = eval(input("How many numbers do you have? "))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sum = 0.0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for </a:t>
            </a:r>
            <a:r>
              <a:rPr lang="en-US" altLang="en-US" dirty="0" err="1">
                <a:solidFill>
                  <a:schemeClr val="tx2"/>
                </a:solidFill>
              </a:rPr>
              <a:t>i</a:t>
            </a:r>
            <a:r>
              <a:rPr lang="en-US" altLang="en-US" dirty="0">
                <a:solidFill>
                  <a:schemeClr val="tx2"/>
                </a:solidFill>
              </a:rPr>
              <a:t> in range(n):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    x = int(input("Enter a number &gt;&gt; "))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    sum = sum + x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print("\</a:t>
            </a:r>
            <a:r>
              <a:rPr lang="en-US" altLang="en-US" dirty="0" err="1">
                <a:solidFill>
                  <a:schemeClr val="tx2"/>
                </a:solidFill>
              </a:rPr>
              <a:t>nThe</a:t>
            </a:r>
            <a:r>
              <a:rPr lang="en-US" altLang="en-US" dirty="0">
                <a:solidFill>
                  <a:schemeClr val="tx2"/>
                </a:solidFill>
              </a:rPr>
              <a:t> average of the numbers is", sum / n)</a:t>
            </a:r>
          </a:p>
          <a:p>
            <a:pPr>
              <a:buNone/>
            </a:pPr>
            <a:endParaRPr lang="en-US" altLang="en-US" sz="2800" dirty="0"/>
          </a:p>
          <a:p>
            <a:r>
              <a:rPr lang="en-US" altLang="en-US" sz="2800" dirty="0"/>
              <a:t>Note that sum is initialized to 0.0 so that sum/n returns a float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8075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Concatenation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4C7B9-1993-457C-BE34-BC901191F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27" y="1417638"/>
            <a:ext cx="7610856" cy="4608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6DEB9-8495-4229-BC00-6C4F691693AE}"/>
              </a:ext>
            </a:extLst>
          </p:cNvPr>
          <p:cNvSpPr txBox="1"/>
          <p:nvPr/>
        </p:nvSpPr>
        <p:spPr>
          <a:xfrm>
            <a:off x="9044609" y="2514600"/>
            <a:ext cx="214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how concatenation works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341988-AEA4-405B-86A0-37719467444B}"/>
              </a:ext>
            </a:extLst>
          </p:cNvPr>
          <p:cNvCxnSpPr>
            <a:stCxn id="5" idx="1"/>
          </p:cNvCxnSpPr>
          <p:nvPr/>
        </p:nvCxnSpPr>
        <p:spPr>
          <a:xfrm flipH="1">
            <a:off x="3071191" y="3114765"/>
            <a:ext cx="5973418" cy="2182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359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Tuple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942AE-47B5-4304-BE87-9CF2E1FF54B0}"/>
              </a:ext>
            </a:extLst>
          </p:cNvPr>
          <p:cNvSpPr txBox="1"/>
          <p:nvPr/>
        </p:nvSpPr>
        <p:spPr>
          <a:xfrm>
            <a:off x="9345682" y="2902339"/>
            <a:ext cx="2146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As tuple is already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CACC0-20E3-4B83-8D50-4ACDA0C60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5" y="1882774"/>
            <a:ext cx="7799641" cy="393088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B479F5-922E-46B9-9CB3-32856A8D7E1A}"/>
              </a:ext>
            </a:extLst>
          </p:cNvPr>
          <p:cNvCxnSpPr/>
          <p:nvPr/>
        </p:nvCxnSpPr>
        <p:spPr>
          <a:xfrm flipH="1">
            <a:off x="3020728" y="3399354"/>
            <a:ext cx="6150543" cy="667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968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are more efficient than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generally use tuple for heterogeneous (different) datatypes and list for homogeneous (similar) datatypes.</a:t>
            </a:r>
          </a:p>
          <a:p>
            <a:r>
              <a:rPr lang="en-US" dirty="0"/>
              <a:t>Since tuple are immutable, iterating through tuple is faster than with list. So there is a slight performance boost. They are more simpler in nature.</a:t>
            </a:r>
          </a:p>
          <a:p>
            <a:r>
              <a:rPr lang="en-US" dirty="0"/>
              <a:t>Tuples that contain immutable elements can be used as key for a dictionary. With list, this is not possible.</a:t>
            </a:r>
          </a:p>
          <a:p>
            <a:r>
              <a:rPr lang="en-US" dirty="0"/>
              <a:t>If you have data that doesn't change, implementing it as tuple will guarantee that it remains write-protected.</a:t>
            </a:r>
          </a:p>
          <a:p>
            <a:endParaRPr lang="en-US" alt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21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97512" y="22863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SETS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FB26FC-C5F3-4C10-A904-C3308C13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022CCB-A5C7-4894-94DE-3CE0951EE6F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Sets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209D7C-BAB6-43B4-84CE-71008340A0F7}"/>
              </a:ext>
            </a:extLst>
          </p:cNvPr>
          <p:cNvSpPr/>
          <p:nvPr/>
        </p:nvSpPr>
        <p:spPr>
          <a:xfrm>
            <a:off x="612710" y="1417639"/>
            <a:ext cx="110598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Set: object that stores a collection of data in same way as mathematical set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All items must be unique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Set is unordered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Elements can be of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Sets are mutable and it contains immutable elements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e.g.:</a:t>
            </a:r>
          </a:p>
          <a:p>
            <a:r>
              <a:rPr lang="en-US" sz="2400" dirty="0">
                <a:latin typeface="Georgia" panose="02040502050405020303" pitchFamily="18" charset="0"/>
              </a:rPr>
              <a:t>&gt;&gt;&gt; aset = {11, 22, 33}</a:t>
            </a:r>
          </a:p>
          <a:p>
            <a:r>
              <a:rPr lang="en-US" sz="2400" dirty="0">
                <a:latin typeface="Georgia" panose="02040502050405020303" pitchFamily="18" charset="0"/>
              </a:rPr>
              <a:t>&gt;&gt;&gt; bset = aset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&gt;&gt;&gt; aset = aset | {55}</a:t>
            </a:r>
          </a:p>
          <a:p>
            <a:r>
              <a:rPr lang="en-US" sz="2400" dirty="0">
                <a:latin typeface="Georgia" panose="02040502050405020303" pitchFamily="18" charset="0"/>
              </a:rPr>
              <a:t>&gt;&gt;&gt; aset	   {33, 11, 22, 55}</a:t>
            </a:r>
          </a:p>
          <a:p>
            <a:r>
              <a:rPr lang="en-US" sz="2400" dirty="0">
                <a:latin typeface="Georgia" panose="02040502050405020303" pitchFamily="18" charset="0"/>
              </a:rPr>
              <a:t>&gt;&gt;&gt; bset	   {33, 11, 22}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0F69C-97B9-4113-9724-30178BF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44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4779AD-5834-4DFF-B601-52DF5D32BC6C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Creating a Set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EA0473-E5AF-457B-AC2A-D6DA7312D851}"/>
              </a:ext>
            </a:extLst>
          </p:cNvPr>
          <p:cNvSpPr/>
          <p:nvPr/>
        </p:nvSpPr>
        <p:spPr>
          <a:xfrm>
            <a:off x="724677" y="1417639"/>
            <a:ext cx="1050004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set function: used to create 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For empty set, call set()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For non-empty set, call set(</a:t>
            </a:r>
            <a:r>
              <a:rPr lang="en-US" sz="2400" i="1" dirty="0">
                <a:latin typeface="Georgia" panose="02040502050405020303" pitchFamily="18" charset="0"/>
              </a:rPr>
              <a:t>argument</a:t>
            </a:r>
            <a:r>
              <a:rPr lang="en-US" sz="2400" dirty="0">
                <a:latin typeface="Georgia" panose="02040502050405020303" pitchFamily="18" charset="0"/>
              </a:rPr>
              <a:t>) where argument is an object that contains iterable elements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Georgia" panose="02040502050405020303" pitchFamily="18" charset="0"/>
              </a:rPr>
              <a:t>{'Alice', 'Bob', 'Carol'}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Georgia" panose="02040502050405020303" pitchFamily="18" charset="0"/>
              </a:rPr>
              <a:t>{'Dean'} is a singleton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Georgia" panose="02040502050405020303" pitchFamily="18" charset="0"/>
              </a:rPr>
              <a:t>argument</a:t>
            </a:r>
            <a:r>
              <a:rPr lang="en-US" sz="2400" dirty="0">
                <a:latin typeface="Georgia" panose="02040502050405020303" pitchFamily="18" charset="0"/>
              </a:rPr>
              <a:t> can be a list, string, or tuple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If </a:t>
            </a:r>
            <a:r>
              <a:rPr lang="en-US" sz="2400" i="1" dirty="0">
                <a:latin typeface="Georgia" panose="02040502050405020303" pitchFamily="18" charset="0"/>
              </a:rPr>
              <a:t>argument</a:t>
            </a:r>
            <a:r>
              <a:rPr lang="en-US" sz="2400" dirty="0">
                <a:latin typeface="Georgia" panose="02040502050405020303" pitchFamily="18" charset="0"/>
              </a:rPr>
              <a:t> is a string, each character becomes a set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If </a:t>
            </a:r>
            <a:r>
              <a:rPr lang="en-US" sz="2400" i="1" dirty="0">
                <a:latin typeface="Georgia" panose="02040502050405020303" pitchFamily="18" charset="0"/>
              </a:rPr>
              <a:t>argument</a:t>
            </a:r>
            <a:r>
              <a:rPr lang="en-US" sz="2400" dirty="0">
                <a:latin typeface="Georgia" panose="02040502050405020303" pitchFamily="18" charset="0"/>
              </a:rPr>
              <a:t> contains duplicates, only one of the duplicates will appear in the 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F0C42-5EF2-4865-80C7-509FDA8B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2"/>
          <p:cNvSpPr txBox="1"/>
          <p:nvPr/>
        </p:nvSpPr>
        <p:spPr>
          <a:xfrm>
            <a:off x="712117" y="1257171"/>
            <a:ext cx="10870283" cy="50991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u="sng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len function: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returns the number of elements in the set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myset = {'Apples', 'Bananas', 'Oranges'}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len(myset)   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  <a:sym typeface="Wingdings" panose="05000000000000000000" pitchFamily="2" charset="2"/>
              </a:rPr>
              <a:t> 3</a:t>
            </a:r>
            <a:endParaRPr lang="en-US" sz="2000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u="sng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add method: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adds an element to a set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myset.add(‘strawberry’) 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print(myset)  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  <a:sym typeface="Wingdings" panose="05000000000000000000" pitchFamily="2" charset="2"/>
              </a:rPr>
              <a:t> -&gt; {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'Apples', 'Bananas', 'Oranges’, ‘strawberry’}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u="sng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update method: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adds a group of elements to a set</a:t>
            </a:r>
          </a:p>
          <a:p>
            <a:pPr marL="457560" lvl="1">
              <a:lnSpc>
                <a:spcPct val="100000"/>
              </a:lnSpc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Argument must be a sequence containing iterable elements,</a:t>
            </a:r>
          </a:p>
          <a:p>
            <a:pPr marL="457560" lvl="1">
              <a:lnSpc>
                <a:spcPct val="100000"/>
              </a:lnSpc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and each of the elements is added to the set</a:t>
            </a:r>
          </a:p>
          <a:p>
            <a:pPr marL="1257660" lvl="2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myset.update(‘1’,’2’)</a:t>
            </a:r>
          </a:p>
          <a:p>
            <a:pPr marL="1257660" lvl="2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print(myset)  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  <a:sym typeface="Wingdings" panose="05000000000000000000" pitchFamily="2" charset="2"/>
              </a:rPr>
              <a:t> -&gt; {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'Apples', 'Bananas', 'Oranges’,’1’,’2’}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CDF2DC-8E38-4105-9229-ECB6050C010B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>
                <a:latin typeface="Georgia" panose="02040502050405020303" pitchFamily="18" charset="0"/>
              </a:rPr>
              <a:t>Len, add, update function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1F399-B956-4565-A798-E93830CB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46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09480" y="1277361"/>
            <a:ext cx="11156422" cy="47035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Remove and discard methods: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remove the specified item from the set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The item that should be removed is passed to both methods as an argument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Behave differently when the specified item is not found in the set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remove method raises 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 KeyError exception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discard method does 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not raise an exception</a:t>
            </a:r>
          </a:p>
          <a:p>
            <a:pPr marL="914760" lvl="2">
              <a:lnSpc>
                <a:spcPct val="100000"/>
              </a:lnSpc>
              <a:buClr>
                <a:srgbClr val="000000"/>
              </a:buClr>
            </a:pP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myset.remove(‘Apples’)</a:t>
            </a:r>
          </a:p>
          <a:p>
            <a:pPr marL="914760" lvl="2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print(myset)  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  <a:sym typeface="Wingdings" panose="05000000000000000000" pitchFamily="2" charset="2"/>
              </a:rPr>
              <a:t> -&gt; {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'Bananas', 'Oranges’)}</a:t>
            </a:r>
          </a:p>
          <a:p>
            <a:pPr marL="914760" lvl="2"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clear method: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clears all the elements of the set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4F6CE-974E-4419-A97D-392E3B43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47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6E71AE-3A0A-484F-87B5-3C59794A80D5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Deleting Elements From a Set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2"/>
          <p:cNvSpPr txBox="1"/>
          <p:nvPr/>
        </p:nvSpPr>
        <p:spPr>
          <a:xfrm>
            <a:off x="609600" y="2013353"/>
            <a:ext cx="11249608" cy="393024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 for loop can be used to iterate over elements in a set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General format: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</a:t>
            </a:r>
            <a:r>
              <a:rPr lang="en-US" sz="280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for </a:t>
            </a:r>
            <a:r>
              <a:rPr lang="en-US" sz="2800" i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item</a:t>
            </a:r>
            <a:r>
              <a:rPr lang="en-US" sz="280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in </a:t>
            </a:r>
            <a:r>
              <a:rPr lang="en-US" sz="2800" i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set</a:t>
            </a:r>
            <a:r>
              <a:rPr lang="en-US" sz="280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:</a:t>
            </a: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The loop iterates once for each element in the set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The </a:t>
            </a:r>
            <a:r>
              <a:rPr lang="en-US" sz="320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in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operator can be used to test whether a value exists in a set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Similarly, the </a:t>
            </a:r>
            <a:r>
              <a:rPr lang="en-US" sz="280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not in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operator can be used to test whether a value does not exist in a set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5E1AC7-7819-4964-B726-9F3C0FDD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48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45736-7AD3-4253-8CDB-C3DAB1F8D935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z="4000" dirty="0">
                <a:latin typeface="Georgia" panose="02040502050405020303" pitchFamily="18" charset="0"/>
              </a:rPr>
              <a:t>For Loop, in, and not in Operators With a Set</a:t>
            </a:r>
            <a:endParaRPr lang="en-US" sz="40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2"/>
          <p:cNvSpPr txBox="1"/>
          <p:nvPr/>
        </p:nvSpPr>
        <p:spPr>
          <a:xfrm>
            <a:off x="609600" y="1333663"/>
            <a:ext cx="9570098" cy="502268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myset = {'Apples', 'Bananas', 'Oranges'}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myset
		{'Bananas', 'Oranges', 'Apples'}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myset[0]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
</a:t>
            </a: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Traceback (most recent call last):
   File "&lt;pyshell#2&gt;", line 1, in &lt;module&gt;
      myset[0]
TypeError: 'set' object does not support indexing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5ABAAB-28BA-4715-8AE7-25D67DBE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49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C2DCA2-81D0-4CDA-BC67-AEF73DBF3D3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Sets do not support indexing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63600"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sz="4000" dirty="0"/>
              <a:t>For Loops: Expected Result</a:t>
            </a:r>
            <a:endParaRPr lang="en-US" altLang="en-US" sz="4000" b="1" dirty="0">
              <a:latin typeface="+mj-lt"/>
              <a:cs typeface="+mj-cs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514474" y="1524000"/>
            <a:ext cx="9391651" cy="45910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/>
              <a:t>How many numbers do you have? 5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32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45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34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76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45</a:t>
            </a:r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dirty="0"/>
              <a:t>The average of the numbers is 46.4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27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721926" y="1254967"/>
            <a:ext cx="10530792" cy="459532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32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Union of two sets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Contains all elements that are in set A or in set B</a:t>
            </a: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aset = {11, 22, 33}</a:t>
            </a: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bset = {12, 23, 33}</a:t>
            </a: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Union of two sets</a:t>
            </a:r>
          </a:p>
          <a:p>
            <a:pPr marL="1143000" lvl="2" indent="-22824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aset | bset 
		{33, 22, 23, 11, 12}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8"/>
          <p:cNvPicPr/>
          <p:nvPr/>
        </p:nvPicPr>
        <p:blipFill>
          <a:blip r:embed="rId2"/>
          <a:stretch/>
        </p:blipFill>
        <p:spPr>
          <a:xfrm>
            <a:off x="8813960" y="1126836"/>
            <a:ext cx="2692080" cy="159372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F4F1B-A0FF-43AA-A227-05589619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BA2FF4-7D36-47FE-9DBC-1E4B4EA3F35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Boolean operations on sets (I)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2"/>
          <p:cNvSpPr txBox="1"/>
          <p:nvPr/>
        </p:nvSpPr>
        <p:spPr>
          <a:xfrm>
            <a:off x="729676" y="1440966"/>
            <a:ext cx="1043568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Intersection of two sets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Contains common elements that are in both sets A and B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aset = {11, 22, 33}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bset = {12, 23, 33}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Intersection of two sets:</a:t>
            </a:r>
          </a:p>
          <a:p>
            <a:pPr marL="1371960" lvl="2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aset &amp; bset
		{33}</a:t>
            </a:r>
          </a:p>
          <a:p>
            <a:pPr marL="343080" indent="-342720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pic>
        <p:nvPicPr>
          <p:cNvPr id="105" name="Picture 7"/>
          <p:cNvPicPr/>
          <p:nvPr/>
        </p:nvPicPr>
        <p:blipFill>
          <a:blip r:embed="rId2"/>
          <a:stretch/>
        </p:blipFill>
        <p:spPr>
          <a:xfrm>
            <a:off x="9131839" y="687247"/>
            <a:ext cx="2641320" cy="165708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2BD694-76E9-4F49-B75C-FAF29069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51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52B878-8C13-41B6-B0A8-014E5F037CC9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Boolean operations on sets (II)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2"/>
          <p:cNvSpPr/>
          <p:nvPr/>
        </p:nvSpPr>
        <p:spPr>
          <a:xfrm>
            <a:off x="609600" y="1508960"/>
            <a:ext cx="1049544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Difference  of two sets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Contains all elements that are in A  but not in B</a:t>
            </a: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aset = {11, 22, 33}</a:t>
            </a: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bset = {12, 23, 33}</a:t>
            </a: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endParaRPr lang="en-US" sz="2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Difference:</a:t>
            </a:r>
          </a:p>
          <a:p>
            <a:pPr marL="1143000" lvl="2" indent="-228240">
              <a:lnSpc>
                <a:spcPct val="100000"/>
              </a:lnSpc>
              <a:buFont typeface="Arial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aset – bset
</a:t>
            </a: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	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{11, 22}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pic>
        <p:nvPicPr>
          <p:cNvPr id="108" name="Picture 9"/>
          <p:cNvPicPr/>
          <p:nvPr/>
        </p:nvPicPr>
        <p:blipFill>
          <a:blip r:embed="rId2"/>
          <a:stretch/>
        </p:blipFill>
        <p:spPr>
          <a:xfrm>
            <a:off x="9249269" y="846139"/>
            <a:ext cx="2476440" cy="172692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C715E-419D-4395-8B19-1EF10B85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52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00BDCB-C307-4415-94BB-8DC15AAD1C81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Boolean operations on sets (III)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2"/>
          <p:cNvSpPr/>
          <p:nvPr/>
        </p:nvSpPr>
        <p:spPr>
          <a:xfrm>
            <a:off x="719040" y="1175820"/>
            <a:ext cx="10753920" cy="518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Symmetric difference  of two sets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Contains all elements that are either </a:t>
            </a:r>
          </a:p>
          <a:p>
            <a:pPr marL="91476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in set A  but not  in set B or </a:t>
            </a:r>
          </a:p>
          <a:p>
            <a:pPr marL="91476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in set B  but not in set A 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aset = {11, 22, 33}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bset = {12, 23, 33}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Symmetric difference:</a:t>
            </a:r>
          </a:p>
          <a:p>
            <a:pPr marL="1371960" lvl="2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aset ^ bset
{11, 12, 22, 23}</a:t>
            </a: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pic>
        <p:nvPicPr>
          <p:cNvPr id="111" name="Picture 9"/>
          <p:cNvPicPr/>
          <p:nvPr/>
        </p:nvPicPr>
        <p:blipFill>
          <a:blip r:embed="rId2"/>
          <a:stretch/>
        </p:blipFill>
        <p:spPr>
          <a:xfrm>
            <a:off x="8452440" y="2097000"/>
            <a:ext cx="2939760" cy="166968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47FDBF-109B-4E15-BE81-289C633B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53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4A1005-A414-4091-ACA8-9466CFE9B8B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Boolean operations on sets (IV)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97512" y="22863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DICTIONARIES</a:t>
            </a:r>
            <a:endParaRPr lang="en-US" sz="4400" b="0" strike="noStrike" spc="-1" dirty="0"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FB26FC-C5F3-4C10-A904-C3308C13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54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1678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2"/>
          <p:cNvSpPr txBox="1"/>
          <p:nvPr/>
        </p:nvSpPr>
        <p:spPr>
          <a:xfrm>
            <a:off x="609599" y="1455840"/>
            <a:ext cx="10708433" cy="174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 dictionary is a container that keeps associations between 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keys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and 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values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. 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Keys are unique, but a value may be associated with several keys.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542085" y="3202200"/>
            <a:ext cx="1942920" cy="1942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2036685" y="3202200"/>
            <a:ext cx="1942920" cy="1942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2326845" y="3421080"/>
            <a:ext cx="677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John</a:t>
            </a:r>
          </a:p>
        </p:txBody>
      </p:sp>
      <p:sp>
        <p:nvSpPr>
          <p:cNvPr id="118" name="CustomShape 6"/>
          <p:cNvSpPr/>
          <p:nvPr/>
        </p:nvSpPr>
        <p:spPr>
          <a:xfrm>
            <a:off x="2116965" y="4287960"/>
            <a:ext cx="70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Mike</a:t>
            </a:r>
          </a:p>
        </p:txBody>
      </p:sp>
      <p:sp>
        <p:nvSpPr>
          <p:cNvPr id="119" name="CustomShape 7"/>
          <p:cNvSpPr/>
          <p:nvPr/>
        </p:nvSpPr>
        <p:spPr>
          <a:xfrm>
            <a:off x="2992845" y="3804120"/>
            <a:ext cx="626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Ann</a:t>
            </a:r>
          </a:p>
        </p:txBody>
      </p:sp>
      <p:sp>
        <p:nvSpPr>
          <p:cNvPr id="120" name="CustomShape 8"/>
          <p:cNvSpPr/>
          <p:nvPr/>
        </p:nvSpPr>
        <p:spPr>
          <a:xfrm>
            <a:off x="2898885" y="4573800"/>
            <a:ext cx="74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Mary</a:t>
            </a:r>
          </a:p>
        </p:txBody>
      </p:sp>
      <p:sp>
        <p:nvSpPr>
          <p:cNvPr id="121" name="CustomShape 9"/>
          <p:cNvSpPr/>
          <p:nvPr/>
        </p:nvSpPr>
        <p:spPr>
          <a:xfrm>
            <a:off x="6919725" y="3421080"/>
            <a:ext cx="1121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$15,000</a:t>
            </a:r>
          </a:p>
        </p:txBody>
      </p:sp>
      <p:sp>
        <p:nvSpPr>
          <p:cNvPr id="122" name="CustomShape 10"/>
          <p:cNvSpPr/>
          <p:nvPr/>
        </p:nvSpPr>
        <p:spPr>
          <a:xfrm>
            <a:off x="7214925" y="3918600"/>
            <a:ext cx="1121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$12,000</a:t>
            </a:r>
          </a:p>
        </p:txBody>
      </p:sp>
      <p:sp>
        <p:nvSpPr>
          <p:cNvPr id="123" name="CustomShape 11"/>
          <p:cNvSpPr/>
          <p:nvPr/>
        </p:nvSpPr>
        <p:spPr>
          <a:xfrm>
            <a:off x="6881925" y="4472640"/>
            <a:ext cx="1121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$30,000</a:t>
            </a:r>
          </a:p>
        </p:txBody>
      </p:sp>
      <p:sp>
        <p:nvSpPr>
          <p:cNvPr id="124" name="CustomShape 12"/>
          <p:cNvSpPr/>
          <p:nvPr/>
        </p:nvSpPr>
        <p:spPr>
          <a:xfrm>
            <a:off x="3008325" y="3605760"/>
            <a:ext cx="396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3"/>
          <p:cNvSpPr/>
          <p:nvPr/>
        </p:nvSpPr>
        <p:spPr>
          <a:xfrm>
            <a:off x="3603405" y="3988800"/>
            <a:ext cx="3330000" cy="667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4"/>
          <p:cNvSpPr/>
          <p:nvPr/>
        </p:nvSpPr>
        <p:spPr>
          <a:xfrm flipV="1">
            <a:off x="2804925" y="4102560"/>
            <a:ext cx="4461480" cy="36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5"/>
          <p:cNvSpPr/>
          <p:nvPr/>
        </p:nvSpPr>
        <p:spPr>
          <a:xfrm flipV="1">
            <a:off x="3621045" y="3605760"/>
            <a:ext cx="3350160" cy="115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6"/>
          <p:cNvSpPr/>
          <p:nvPr/>
        </p:nvSpPr>
        <p:spPr>
          <a:xfrm>
            <a:off x="1426665" y="3198060"/>
            <a:ext cx="711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Keys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129" name="CustomShape 17"/>
          <p:cNvSpPr/>
          <p:nvPr/>
        </p:nvSpPr>
        <p:spPr>
          <a:xfrm>
            <a:off x="8228325" y="2925720"/>
            <a:ext cx="926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Values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043F7-41B1-4AEE-8F58-0E439385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55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6CA3572-1985-4804-9466-DC507A3B50B9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Dictionaries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609600" y="1417639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Each key/value pair is separated by a colon. 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You enclose the key/value pairs in braces.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To create an empty dictionary:</a:t>
            </a:r>
          </a:p>
          <a:p>
            <a:pPr marL="91476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Use {}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91476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Use built-in function dict()</a:t>
            </a:r>
          </a:p>
          <a:p>
            <a:pPr marL="91476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Use a for loop to iterate over a dictionary</a:t>
            </a:r>
          </a:p>
          <a:p>
            <a:pPr marL="91476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General format: for 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key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in 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dictionary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2"/>
          <p:cNvPicPr/>
          <p:nvPr/>
        </p:nvPicPr>
        <p:blipFill>
          <a:blip r:embed="rId2"/>
          <a:stretch/>
        </p:blipFill>
        <p:spPr>
          <a:xfrm>
            <a:off x="9201180" y="846139"/>
            <a:ext cx="2381040" cy="184284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42C807-0F81-460A-BACC-FDFEC7D4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56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AAA9D4-E43C-4B4D-B580-44023953D861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Creating Dictionaries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2"/>
          <p:cNvSpPr txBox="1"/>
          <p:nvPr/>
        </p:nvSpPr>
        <p:spPr>
          <a:xfrm>
            <a:off x="763740" y="1417639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When the braces contain key/value pairs, they denote a dictionary, not a set. 
The only ambiguous case is an empty {}. By convention, it denotes an empty dictionary, not an empty set.
 You can create a duplicate copy of a dictionary using the dict function: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457560" lvl="1"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oldSalaries = dict(salaries)</a:t>
            </a:r>
          </a:p>
        </p:txBody>
      </p:sp>
      <p:sp>
        <p:nvSpPr>
          <p:cNvPr id="135" name="CustomShape 3"/>
          <p:cNvSpPr/>
          <p:nvPr/>
        </p:nvSpPr>
        <p:spPr>
          <a:xfrm>
            <a:off x="1109880" y="5310360"/>
            <a:ext cx="8304708" cy="3066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salaries = { “John": 15000, “Ann": 30000, “Mike": 12000, “Mary": 15000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20628-124E-4702-B0BF-DCF977CF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57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65E69B-8C8F-4680-A7C4-D432F3BFBED5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Sets and dictionaries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Content Placeholder 3"/>
          <p:cNvPicPr/>
          <p:nvPr/>
        </p:nvPicPr>
        <p:blipFill>
          <a:blip r:embed="rId2"/>
          <a:stretch/>
        </p:blipFill>
        <p:spPr>
          <a:xfrm>
            <a:off x="824480" y="1346077"/>
            <a:ext cx="9335520" cy="432468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40B9C1-F1D5-4F2D-9200-02A64D4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58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1B90C3-490B-4C3A-87C9-4ED90635E4C6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Some Dictionary Methods (cont’d.) 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2"/>
          <p:cNvSpPr txBox="1"/>
          <p:nvPr/>
        </p:nvSpPr>
        <p:spPr>
          <a:xfrm>
            <a:off x="609480" y="1600200"/>
            <a:ext cx="10972440" cy="4810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The subscript operator [] is used to return the value associated with a key.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The statement:</a:t>
            </a:r>
          </a:p>
          <a:p>
            <a:pPr marL="360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	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print(“Ann’s salary  is", salaries[“Ann"])</a:t>
            </a:r>
          </a:p>
          <a:p>
            <a:pPr marL="360">
              <a:lnSpc>
                <a:spcPct val="100000"/>
              </a:lnSpc>
            </a:pP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	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prints 30000 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Note that the dictionary is not a sequence-type container like a list. 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Even though the subscript operator is used with a dictionary, you cannot access the items by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index or position.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 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 value can only be accessed using its associated key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pic>
        <p:nvPicPr>
          <p:cNvPr id="140" name="Picture 5"/>
          <p:cNvPicPr/>
          <p:nvPr/>
        </p:nvPicPr>
        <p:blipFill>
          <a:blip r:embed="rId2"/>
          <a:stretch/>
        </p:blipFill>
        <p:spPr>
          <a:xfrm>
            <a:off x="9799200" y="1942560"/>
            <a:ext cx="1649160" cy="151092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ADA30E-C2C4-475D-9E40-57E71407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59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EB7A38-DD24-44FA-8E4A-6CAEE6EA1AF9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Accessing Dictionary Values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/>
              <a:t>Indefinite Loops</a:t>
            </a:r>
            <a:endParaRPr lang="en-US" altLang="en-US" sz="4000" b="1" dirty="0">
              <a:latin typeface="+mj-lt"/>
              <a:cs typeface="+mj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20140" y="1417638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Tahoma" panose="020B0604030504040204" pitchFamily="34" charset="0"/>
              </a:rPr>
              <a:t>We can’t use a definite loop unless we know the number of iterations ahead of time. We can’t know how many iterations we need until all the numbers have been entered.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ea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Tahoma" panose="020B0604030504040204" pitchFamily="34" charset="0"/>
              </a:rPr>
              <a:t>The </a:t>
            </a:r>
            <a:r>
              <a:rPr lang="en-US" altLang="en-US" i="1" dirty="0">
                <a:ea typeface="Tahoma" panose="020B0604030504040204" pitchFamily="34" charset="0"/>
              </a:rPr>
              <a:t>indefinite</a:t>
            </a:r>
            <a:r>
              <a:rPr lang="en-US" altLang="en-US" dirty="0">
                <a:ea typeface="Tahoma" panose="020B0604030504040204" pitchFamily="34" charset="0"/>
              </a:rPr>
              <a:t> or </a:t>
            </a:r>
            <a:r>
              <a:rPr lang="en-US" altLang="en-US" i="1" dirty="0">
                <a:ea typeface="Tahoma" panose="020B0604030504040204" pitchFamily="34" charset="0"/>
              </a:rPr>
              <a:t>conditional</a:t>
            </a:r>
            <a:r>
              <a:rPr lang="en-US" altLang="en-US" dirty="0">
                <a:ea typeface="Tahoma" panose="020B0604030504040204" pitchFamily="34" charset="0"/>
              </a:rPr>
              <a:t> loop keeps iterating until certain conditions are met.</a:t>
            </a:r>
          </a:p>
        </p:txBody>
      </p:sp>
    </p:spTree>
    <p:extLst>
      <p:ext uri="{BB962C8B-B14F-4D97-AF65-F5344CB8AC3E}">
        <p14:creationId xmlns:p14="http://schemas.microsoft.com/office/powerpoint/2010/main" val="20999625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2"/>
          <p:cNvSpPr txBox="1"/>
          <p:nvPr/>
        </p:nvSpPr>
        <p:spPr>
          <a:xfrm>
            <a:off x="684125" y="1329612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The key supplied to the subscript operator must be a valid key in the dictionary or a KeyError exception will be raised. 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To find out whether a key is present in the dictionary, use the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in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(or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not in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) operator: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
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if “Ann" in salaries :
   print(“Ann’s salary is", salaries[“Ann”])
else :
   print(“Ann’s salary is not in my list.”)</a:t>
            </a: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1D53F3-03E3-4C70-ABF9-C4DEBF6B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60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AA754C-3C9F-4B0C-9DC1-3311229A983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Searching For Keys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 = {'Alice' : 25, 'Bob' : 28}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</a:t>
            </a: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saved = age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age['Bob'] = 29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
{'Bob': 29, 'Alice': 25}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saved
{'Bob': 29, 'Alice': 25}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94E6C-9158-4B5D-9BD0-4A6C8035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61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2E7B5F-3D26-4A05-A89D-47C39B4840D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Dictionaries are mutable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2"/>
          <p:cNvSpPr txBox="1"/>
          <p:nvPr/>
        </p:nvSpPr>
        <p:spPr>
          <a:xfrm>
            <a:off x="712117" y="1417639"/>
            <a:ext cx="11063116" cy="487119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To add a new key-value pair:</a:t>
            </a:r>
          </a:p>
          <a:p>
            <a:pPr marL="343080" indent="-342720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		</a:t>
            </a:r>
            <a:r>
              <a:rPr lang="en-US" sz="2800" b="0" i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dictionary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[</a:t>
            </a:r>
            <a:r>
              <a:rPr lang="en-US" sz="2800" b="0" i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key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] = </a:t>
            </a:r>
            <a:r>
              <a:rPr lang="en-US" sz="2800" b="0" i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value</a:t>
            </a:r>
          </a:p>
          <a:p>
            <a:pPr marL="343080" indent="-342720"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If key exists in the dictionary, the value associated with it will be changed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AEDB8-6028-4E28-9498-D877CF0A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62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26A358-E104-46ED-AEC6-AFCA03701DF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Adding Elements to an Existing Dictionary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 = {'Alice' : 25, 'Carol': 'twenty-two’}</a:t>
            </a:r>
          </a:p>
          <a:p>
            <a:pPr marL="360">
              <a:lnSpc>
                <a:spcPct val="100000"/>
              </a:lnSpc>
            </a:pPr>
            <a:endParaRPr lang="en-US" sz="2800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60">
              <a:lnSpc>
                <a:spcPct val="100000"/>
              </a:lnSpc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age.items()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
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dict_items([ ('Alice', 25), ('Carol', 'twenty-two')])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60">
              <a:lnSpc>
                <a:spcPct val="100000"/>
              </a:lnSpc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age.keys()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
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dict_keys([ 'Alice', 'Carol'])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60">
              <a:lnSpc>
                <a:spcPct val="100000"/>
              </a:lnSpc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&gt;&gt;&gt; </a:t>
            </a:r>
            <a:r>
              <a:rPr lang="en-US" sz="2800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age.values</a:t>
            </a: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()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
</a:t>
            </a:r>
            <a:r>
              <a:rPr lang="en-US" sz="2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dict_values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([25, 'twenty-two'])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3A8A1-FA0D-4CED-8AFA-0B2DD5DF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63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58C438-DBA4-4A53-8F04-411CFF1B4A79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Displaying Contents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 = {'Alice': 26 , 'Carol' : 22}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age.update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({'Bob' : 29})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60">
              <a:lnSpc>
                <a:spcPct val="100000"/>
              </a:lnSpc>
              <a:buClr>
                <a:srgbClr val="C00000"/>
              </a:buClr>
            </a:pP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
{</a:t>
            </a:r>
            <a:r>
              <a:rPr lang="en-US" sz="2800" b="0" u="sng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'Bob': 29</a:t>
            </a: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, 'Carol': 22, 'Alice': 26}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60">
              <a:lnSpc>
                <a:spcPct val="100000"/>
              </a:lnSpc>
              <a:buClr>
                <a:srgbClr val="00B050"/>
              </a:buClr>
            </a:pPr>
            <a:endParaRPr lang="en-US" sz="2800" b="0" strike="noStrike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60">
              <a:lnSpc>
                <a:spcPct val="100000"/>
              </a:lnSpc>
              <a:buClr>
                <a:srgbClr val="00B050"/>
              </a:buClr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age.update({'Carol' : 23})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60">
              <a:lnSpc>
                <a:spcPct val="100000"/>
              </a:lnSpc>
              <a:buClr>
                <a:srgbClr val="C00000"/>
              </a:buClr>
            </a:pP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
{'Bob': 29, 'Carol': </a:t>
            </a:r>
            <a:r>
              <a:rPr lang="en-US" sz="2800" b="0" u="sng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23</a:t>
            </a: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, 'Alice': 26}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89064B-03A6-4119-9244-498349DF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B906C5-1573-47DE-9F73-42D3C9855D6B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Updating Dictionaries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2"/>
          <p:cNvSpPr txBox="1"/>
          <p:nvPr/>
        </p:nvSpPr>
        <p:spPr>
          <a:xfrm>
            <a:off x="824084" y="1417639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u="sng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 = {'Bob': 29, 'Carol': 23, 'Alice': 26}</a:t>
            </a:r>
          </a:p>
          <a:p>
            <a:pPr marL="457560" indent="-45720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ge.get('Bob')</a:t>
            </a:r>
            <a:r>
              <a:rPr lang="en-US" sz="2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
</a:t>
            </a:r>
            <a:r>
              <a:rPr lang="en-US" sz="2800" u="sng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29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age['Bob']
</a:t>
            </a:r>
            <a:r>
              <a:rPr lang="en-US" sz="2800" u="sng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29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FBF99F-3395-49D8-8F60-55A61E09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65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95E549-0E9B-498F-8D8D-D9829CCA816F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Returning a value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00B050"/>
              </a:buClr>
              <a:buFont typeface="Arial"/>
              <a:buChar char="•"/>
            </a:pP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 = {'Alice' : 26, 'Carol' : 'twenty-two’}</a:t>
            </a:r>
          </a:p>
          <a:p>
            <a:pPr marL="343080" indent="-342720">
              <a:buClr>
                <a:srgbClr val="00B050"/>
              </a:buClr>
              <a:buFont typeface="Arial"/>
              <a:buChar char="•"/>
            </a:pPr>
            <a:endParaRPr lang="en-US" sz="2800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indent="-342720">
              <a:buClr>
                <a:srgbClr val="C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
{'Carol': 'twenty-two', 'Alice': 26}</a:t>
            </a: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a.pop('Carol’)
'twenty-two’</a:t>
            </a:r>
          </a:p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
{'Alice': 26}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966360-A1B0-4598-8D70-37588B88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66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583E08-BF86-4FCD-AF50-82FA15B5CB99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Removing a specific item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 = {'Bob': 29, 'Carol': 23, 'Alice': 26}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age.popitem()
('Bob', 29)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{'Carol': 23, 'Alice': 26}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age.popitem()
('Carol', 23)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
{'Alice': 26}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8052E2-747C-4FD2-91E1-77BF1C2A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67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1C2D4-6298-4760-AD54-9722490EE85F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Remove a random item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3200" b="0" u="sng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len function</a:t>
            </a:r>
            <a:r>
              <a:rPr lang="en-US" sz="32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used to obtain number of elements in a dictionary</a:t>
            </a:r>
          </a:p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3200" b="0" u="sng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clear method</a:t>
            </a:r>
            <a:r>
              <a:rPr lang="en-US" sz="32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deletes all the elements in a dictionary, leaving it empty</a:t>
            </a:r>
          </a:p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Format: 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dictionary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.clear()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Values stored in a single dictionary can be of different types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82866F-04BE-4862-B787-26C1772F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68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146537-F98E-4AF4-BD87-C3994C5CA80B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Number of Elements and Mixing Data Types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2"/>
          <p:cNvSpPr txBox="1"/>
          <p:nvPr/>
        </p:nvSpPr>
        <p:spPr>
          <a:xfrm>
            <a:off x="676192" y="1248745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Lists</a:t>
            </a:r>
          </a:p>
          <a:p>
            <a:pPr marL="457560" lvl="1"/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prerequisites = ["COP 2271c", "Introduction to Computation and Programming", 3]</a:t>
            </a:r>
          </a:p>
          <a:p>
            <a:pPr marL="457560" lvl="1"/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print(prerequisites[2])  # </a:t>
            </a: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Prints the element at index 2</a:t>
            </a:r>
            <a:endParaRPr lang="en-US" sz="2000" spc="-1" dirty="0"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lvl="1" indent="-342720">
              <a:buClr>
                <a:srgbClr val="000000"/>
              </a:buClr>
              <a:buFont typeface="Arial"/>
              <a:buChar char="•"/>
            </a:pPr>
            <a:endParaRPr lang="en-US" sz="2400" b="1" spc="-1" dirty="0"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260" lvl="1" indent="-342900">
              <a:buFont typeface="Arial" panose="020B0604020202020204" pitchFamily="34" charset="0"/>
              <a:buChar char="•"/>
            </a:pPr>
            <a:r>
              <a:rPr lang="en-US" sz="2400" b="1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Sets</a:t>
            </a:r>
          </a:p>
          <a:p>
            <a:pPr marL="457560" lvl="2">
              <a:buClr>
                <a:srgbClr val="000000"/>
              </a:buClr>
            </a:pP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cheesePizza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= {"Creamy garlic", "Parmesan sauce", "Cheese", "Toasted Parmesan"}</a:t>
            </a:r>
          </a:p>
          <a:p>
            <a:pPr marL="457560" lvl="2">
              <a:buClr>
                <a:srgbClr val="000000"/>
              </a:buClr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if "Toasted Parmesan" in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cheesePizza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: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
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260" lvl="1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1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Dictionaries</a:t>
            </a:r>
          </a:p>
          <a:p>
            <a:pPr marL="457560" lvl="2">
              <a:buClr>
                <a:srgbClr val="000000"/>
              </a:buClr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salaries = {"John": 15000, "Ann": 30000, "Mike": 12000, "Mary": 15000 }</a:t>
            </a:r>
          </a:p>
          <a:p>
            <a:pPr marL="457560" lvl="2">
              <a:buClr>
                <a:srgbClr val="000000"/>
              </a:buClr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print("Ann’s salary  is", salaries["Ann"])</a:t>
            </a:r>
          </a:p>
        </p:txBody>
      </p:sp>
      <p:pic>
        <p:nvPicPr>
          <p:cNvPr id="166" name="Picture 2"/>
          <p:cNvPicPr/>
          <p:nvPr/>
        </p:nvPicPr>
        <p:blipFill>
          <a:blip r:embed="rId2"/>
          <a:stretch/>
        </p:blipFill>
        <p:spPr>
          <a:xfrm>
            <a:off x="10662598" y="1248745"/>
            <a:ext cx="1276200" cy="109008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79E2F9-07F2-41A9-AE8F-23F82861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69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5D3DDF-5D12-44E4-9999-D5BE1C89069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Different Ways Of Doing The Same Thing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sz="4000" dirty="0"/>
              <a:t>Indefinite Loop: Example</a:t>
            </a:r>
            <a:endParaRPr lang="en-US" altLang="en-US" sz="4000" b="1" dirty="0">
              <a:latin typeface="+mj-lt"/>
              <a:cs typeface="+mj-cs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Here’s an example of a while loop that counts from 0 to 10:</a:t>
            </a:r>
          </a:p>
          <a:p>
            <a:pPr marL="400050" lvl="1" indent="0">
              <a:buNone/>
            </a:pPr>
            <a:b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b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10:</a:t>
            </a:r>
            <a:b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906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F141-858F-45C2-9D07-1BC159EE2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Use case: Car</a:t>
            </a:r>
            <a:r>
              <a:rPr lang="fa-IR" sz="4800" dirty="0">
                <a:solidFill>
                  <a:srgbClr val="C00000"/>
                </a:solidFill>
              </a:rPr>
              <a:t> </a:t>
            </a:r>
            <a:r>
              <a:rPr lang="en-US" sz="4800" dirty="0">
                <a:solidFill>
                  <a:srgbClr val="C00000"/>
                </a:solidFill>
              </a:rPr>
              <a:t>Rental</a:t>
            </a:r>
          </a:p>
        </p:txBody>
      </p:sp>
    </p:spTree>
    <p:extLst>
      <p:ext uri="{BB962C8B-B14F-4D97-AF65-F5344CB8AC3E}">
        <p14:creationId xmlns:p14="http://schemas.microsoft.com/office/powerpoint/2010/main" val="18674189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Use case: Car</a:t>
            </a:r>
            <a:r>
              <a:rPr lang="fa-IR" dirty="0"/>
              <a:t> </a:t>
            </a:r>
            <a:r>
              <a:rPr lang="en-US" dirty="0"/>
              <a:t>Rental</a:t>
            </a:r>
            <a:endParaRPr lang="en-GB" altLang="en-US" dirty="0">
              <a:latin typeface="Helvetica"/>
              <a:cs typeface="Helvetica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102936" y="1569003"/>
            <a:ext cx="995470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goal of this use case is to calculate the money one should pay when renting a car.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Surely this money will be affected by the kind of car, distance, kind of petrol, number of days…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So in this use case, there is a couple of questions that a user answers then the amount of money one should pay will be printed.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F8DA-C23F-4F63-8D9C-5A2533B8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C4F4-1AC9-4E53-AB31-BB4337531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contains six classes which helps to choose various features of a car for hiring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4780B-8575-403A-B94A-ED272536A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10" y="2413261"/>
            <a:ext cx="6777872" cy="326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991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784A-6D9F-404E-B91F-49FDC543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1552-633D-4355-8FBC-6DD952F4F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includes some classes about the detailed information of the customer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B2216-B0BD-42AC-AA32-A9136F7E3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96" y="2139884"/>
            <a:ext cx="7494310" cy="32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04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Getting information of the customer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C5D0678C-C63A-470D-A8F4-E90EBFF35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2026" y="1597638"/>
            <a:ext cx="9491870" cy="4114799"/>
          </a:xfrm>
        </p:spPr>
      </p:pic>
    </p:spTree>
    <p:extLst>
      <p:ext uri="{BB962C8B-B14F-4D97-AF65-F5344CB8AC3E}">
        <p14:creationId xmlns:p14="http://schemas.microsoft.com/office/powerpoint/2010/main" val="4036927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Choosing one of the car options available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F5F853C-EC4F-484F-B124-F1985275D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0687" y="1407700"/>
            <a:ext cx="8600661" cy="4214524"/>
          </a:xfrm>
        </p:spPr>
      </p:pic>
    </p:spTree>
    <p:extLst>
      <p:ext uri="{BB962C8B-B14F-4D97-AF65-F5344CB8AC3E}">
        <p14:creationId xmlns:p14="http://schemas.microsoft.com/office/powerpoint/2010/main" val="320783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Automatic or Manual car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9036B9-5187-48A2-8440-E3C17CED1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2817" y="1417638"/>
            <a:ext cx="9581322" cy="4247665"/>
          </a:xfrm>
        </p:spPr>
      </p:pic>
    </p:spTree>
    <p:extLst>
      <p:ext uri="{BB962C8B-B14F-4D97-AF65-F5344CB8AC3E}">
        <p14:creationId xmlns:p14="http://schemas.microsoft.com/office/powerpoint/2010/main" val="1963767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Ford Or Toyota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9820D4-6B94-44D7-98D0-F505B7A5B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599" y="1417638"/>
            <a:ext cx="9293087" cy="4207910"/>
          </a:xfrm>
        </p:spPr>
      </p:pic>
    </p:spTree>
    <p:extLst>
      <p:ext uri="{BB962C8B-B14F-4D97-AF65-F5344CB8AC3E}">
        <p14:creationId xmlns:p14="http://schemas.microsoft.com/office/powerpoint/2010/main" val="2887127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Fuel Preference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EB67AF-C8DC-4CC7-BF9F-33BA45295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2391" y="1570383"/>
            <a:ext cx="9770166" cy="3995530"/>
          </a:xfrm>
        </p:spPr>
      </p:pic>
    </p:spTree>
    <p:extLst>
      <p:ext uri="{BB962C8B-B14F-4D97-AF65-F5344CB8AC3E}">
        <p14:creationId xmlns:p14="http://schemas.microsoft.com/office/powerpoint/2010/main" val="3985585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Rates of hiring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CEB6D90-0660-4271-AAEC-51080B9D4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6726" y="1427577"/>
            <a:ext cx="10578548" cy="4331598"/>
          </a:xfrm>
        </p:spPr>
      </p:pic>
    </p:spTree>
    <p:extLst>
      <p:ext uri="{BB962C8B-B14F-4D97-AF65-F5344CB8AC3E}">
        <p14:creationId xmlns:p14="http://schemas.microsoft.com/office/powerpoint/2010/main" val="2361630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91197"/>
            <a:ext cx="1239012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/>
              <a:t>Interactive Loops</a:t>
            </a:r>
            <a:endParaRPr lang="en-GB" altLang="en-US" sz="4000" b="1" dirty="0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895546" y="1578807"/>
            <a:ext cx="1046073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good use of the indefinite loop is to write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loops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Interactive loops allow a user to repeat certain portions of a program on demand.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3313990" y="1340149"/>
            <a:ext cx="1401" cy="14231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88"/>
          </a:p>
        </p:txBody>
      </p:sp>
    </p:spTree>
    <p:extLst>
      <p:ext uri="{BB962C8B-B14F-4D97-AF65-F5344CB8AC3E}">
        <p14:creationId xmlns:p14="http://schemas.microsoft.com/office/powerpoint/2010/main" val="4024800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https://github.com/wade12/ProgrammingForBigDataCA2CarRental/blob/master/carRentalApp.py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http://www.w3resource.com/python-exercises/python-conditional-statements-and-loop-exercises.php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https://www.learnpython.org/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712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CC674-5119-45E0-A021-670D90D9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897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65760" y="298357"/>
            <a:ext cx="1133856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Interactive Loops: Example</a:t>
            </a:r>
            <a:endParaRPr lang="en-GB" alt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253490" y="1479849"/>
            <a:ext cx="925258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0000"/>
              </a:lnSpc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moredata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"yes"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 = 0.0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count = 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moredata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== 'y':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 = int(input("Enter a number &gt;&gt; "))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sum = sum + x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count = count + 1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moredata</a:t>
            </a:r>
            <a:r>
              <a:rPr lang="en-US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input("Do u have more numbers(yes or no)? ")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print("\</a:t>
            </a:r>
            <a:r>
              <a:rPr lang="en-US" alt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average of the numbers is", sum / count)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99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MKC_PPT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MKC_PP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UMKC_PPT4</Template>
  <TotalTime>3902</TotalTime>
  <Words>3348</Words>
  <Application>Microsoft Office PowerPoint</Application>
  <PresentationFormat>Widescreen</PresentationFormat>
  <Paragraphs>564</Paragraphs>
  <Slides>81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81</vt:i4>
      </vt:variant>
    </vt:vector>
  </HeadingPairs>
  <TitlesOfParts>
    <vt:vector size="98" baseType="lpstr">
      <vt:lpstr>Arial</vt:lpstr>
      <vt:lpstr>Calibri</vt:lpstr>
      <vt:lpstr>Consolas</vt:lpstr>
      <vt:lpstr>Courier New</vt:lpstr>
      <vt:lpstr>Franklin Gothic Book</vt:lpstr>
      <vt:lpstr>Georgia</vt:lpstr>
      <vt:lpstr>Gill Sans</vt:lpstr>
      <vt:lpstr>Helvetica</vt:lpstr>
      <vt:lpstr>Menlo</vt:lpstr>
      <vt:lpstr>Nimbus Roman No9 L</vt:lpstr>
      <vt:lpstr>Open Sans</vt:lpstr>
      <vt:lpstr>Times New Roman</vt:lpstr>
      <vt:lpstr>Wingdings</vt:lpstr>
      <vt:lpstr>UMKC_PPT4</vt:lpstr>
      <vt:lpstr>Custom Design</vt:lpstr>
      <vt:lpstr>UMKC_PPT1</vt:lpstr>
      <vt:lpstr>1_Custom Design</vt:lpstr>
      <vt:lpstr>COMP-SCI 5590 - 0001   Special Topics</vt:lpstr>
      <vt:lpstr>Objective</vt:lpstr>
      <vt:lpstr>For Loops: A Quick Review</vt:lpstr>
      <vt:lpstr>For Loops</vt:lpstr>
      <vt:lpstr>For Loops: Expected Result</vt:lpstr>
      <vt:lpstr>Indefinite Loops</vt:lpstr>
      <vt:lpstr>Indefinite Loop: Example</vt:lpstr>
      <vt:lpstr>Interactive Loops</vt:lpstr>
      <vt:lpstr>Interactive Loops: Example</vt:lpstr>
      <vt:lpstr>File Loops</vt:lpstr>
      <vt:lpstr>File Loops: Example</vt:lpstr>
      <vt:lpstr>Nested Loops</vt:lpstr>
      <vt:lpstr>Nested Loops: Example</vt:lpstr>
      <vt:lpstr>Lists</vt:lpstr>
      <vt:lpstr>Basic Operations</vt:lpstr>
      <vt:lpstr>Python List Methods </vt:lpstr>
      <vt:lpstr>The Repetition Operator and Iterating over a List</vt:lpstr>
      <vt:lpstr>Indexing</vt:lpstr>
      <vt:lpstr>List Slicing</vt:lpstr>
      <vt:lpstr>Slicing Examples</vt:lpstr>
      <vt:lpstr>List Methods and Useful Built-in Functions (cont’d.)</vt:lpstr>
      <vt:lpstr>Changing Elements</vt:lpstr>
      <vt:lpstr>Addition</vt:lpstr>
      <vt:lpstr>Other built in function Examples </vt:lpstr>
      <vt:lpstr>Deletion</vt:lpstr>
      <vt:lpstr>Continued…</vt:lpstr>
      <vt:lpstr>Finding Items in Lists with the in Operator</vt:lpstr>
      <vt:lpstr>Continued…</vt:lpstr>
      <vt:lpstr>Two-Dimensional Lists</vt:lpstr>
      <vt:lpstr>Two-Dimensional Lists (cont’d.)</vt:lpstr>
      <vt:lpstr>Tuples</vt:lpstr>
      <vt:lpstr>Tuples </vt:lpstr>
      <vt:lpstr>More examples</vt:lpstr>
      <vt:lpstr>..but.. Tuples are "immutable"</vt:lpstr>
      <vt:lpstr>Operations</vt:lpstr>
      <vt:lpstr>Basic Operations</vt:lpstr>
      <vt:lpstr>Indexing, Slicing</vt:lpstr>
      <vt:lpstr>Tuples and Assignment</vt:lpstr>
      <vt:lpstr>Tuples are Comparable</vt:lpstr>
      <vt:lpstr>Concatenation</vt:lpstr>
      <vt:lpstr>Deleting Tuple</vt:lpstr>
      <vt:lpstr>Tuples are more efficient than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case: Car Rental</vt:lpstr>
      <vt:lpstr>Module cars</vt:lpstr>
      <vt:lpstr>Module customer</vt:lpstr>
      <vt:lpstr>Getting information of the customer</vt:lpstr>
      <vt:lpstr>Choosing one of the car options available</vt:lpstr>
      <vt:lpstr>Automatic or Manual car</vt:lpstr>
      <vt:lpstr>Ford Or Toyota</vt:lpstr>
      <vt:lpstr>Fuel Preference</vt:lpstr>
      <vt:lpstr>Rates of hiring</vt:lpstr>
      <vt:lpstr>References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Puchu</dc:creator>
  <cp:lastModifiedBy>Goudarzvand, Saria (UMKC-Student)</cp:lastModifiedBy>
  <cp:revision>124</cp:revision>
  <dcterms:created xsi:type="dcterms:W3CDTF">2017-05-18T14:44:07Z</dcterms:created>
  <dcterms:modified xsi:type="dcterms:W3CDTF">2019-01-18T04:24:22Z</dcterms:modified>
</cp:coreProperties>
</file>