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media/image20.jpg" ContentType="image/jpg"/>
  <Override PartName="/ppt/media/image24.jpg" ContentType="image/jpg"/>
  <Override PartName="/ppt/media/image27.jpg" ContentType="image/jpg"/>
  <Override PartName="/ppt/media/image30.jpg" ContentType="image/jpg"/>
  <Override PartName="/ppt/media/image32.jpg" ContentType="image/jpg"/>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687" r:id="rId2"/>
    <p:sldMasterId id="2147483700" r:id="rId3"/>
  </p:sldMasterIdLst>
  <p:notesMasterIdLst>
    <p:notesMasterId r:id="rId76"/>
  </p:notesMasterIdLst>
  <p:sldIdLst>
    <p:sldId id="461" r:id="rId4"/>
    <p:sldId id="436" r:id="rId5"/>
    <p:sldId id="257" r:id="rId6"/>
    <p:sldId id="408" r:id="rId7"/>
    <p:sldId id="409" r:id="rId8"/>
    <p:sldId id="410" r:id="rId9"/>
    <p:sldId id="443" r:id="rId10"/>
    <p:sldId id="407" r:id="rId11"/>
    <p:sldId id="411" r:id="rId12"/>
    <p:sldId id="412" r:id="rId13"/>
    <p:sldId id="413" r:id="rId14"/>
    <p:sldId id="414" r:id="rId15"/>
    <p:sldId id="415" r:id="rId16"/>
    <p:sldId id="416" r:id="rId17"/>
    <p:sldId id="418" r:id="rId18"/>
    <p:sldId id="419" r:id="rId19"/>
    <p:sldId id="424" r:id="rId20"/>
    <p:sldId id="425" r:id="rId21"/>
    <p:sldId id="426" r:id="rId22"/>
    <p:sldId id="427" r:id="rId23"/>
    <p:sldId id="428" r:id="rId24"/>
    <p:sldId id="445" r:id="rId25"/>
    <p:sldId id="429" r:id="rId26"/>
    <p:sldId id="430" r:id="rId27"/>
    <p:sldId id="431" r:id="rId28"/>
    <p:sldId id="449" r:id="rId29"/>
    <p:sldId id="440" r:id="rId30"/>
    <p:sldId id="465" r:id="rId31"/>
    <p:sldId id="504" r:id="rId32"/>
    <p:sldId id="505" r:id="rId33"/>
    <p:sldId id="506" r:id="rId34"/>
    <p:sldId id="462" r:id="rId35"/>
    <p:sldId id="463" r:id="rId36"/>
    <p:sldId id="507" r:id="rId37"/>
    <p:sldId id="508" r:id="rId38"/>
    <p:sldId id="466" r:id="rId39"/>
    <p:sldId id="467" r:id="rId40"/>
    <p:sldId id="471" r:id="rId41"/>
    <p:sldId id="469" r:id="rId42"/>
    <p:sldId id="477" r:id="rId43"/>
    <p:sldId id="470" r:id="rId44"/>
    <p:sldId id="473" r:id="rId45"/>
    <p:sldId id="478" r:id="rId46"/>
    <p:sldId id="479" r:id="rId47"/>
    <p:sldId id="480" r:id="rId48"/>
    <p:sldId id="481" r:id="rId49"/>
    <p:sldId id="484" r:id="rId50"/>
    <p:sldId id="486" r:id="rId51"/>
    <p:sldId id="488" r:id="rId52"/>
    <p:sldId id="489" r:id="rId53"/>
    <p:sldId id="490" r:id="rId54"/>
    <p:sldId id="494" r:id="rId55"/>
    <p:sldId id="475" r:id="rId56"/>
    <p:sldId id="500" r:id="rId57"/>
    <p:sldId id="503" r:id="rId58"/>
    <p:sldId id="287" r:id="rId59"/>
    <p:sldId id="315" r:id="rId60"/>
    <p:sldId id="288" r:id="rId61"/>
    <p:sldId id="312" r:id="rId62"/>
    <p:sldId id="313" r:id="rId63"/>
    <p:sldId id="314" r:id="rId64"/>
    <p:sldId id="289" r:id="rId65"/>
    <p:sldId id="294" r:id="rId66"/>
    <p:sldId id="307" r:id="rId67"/>
    <p:sldId id="309" r:id="rId68"/>
    <p:sldId id="464" r:id="rId69"/>
    <p:sldId id="296" r:id="rId70"/>
    <p:sldId id="297" r:id="rId71"/>
    <p:sldId id="298" r:id="rId72"/>
    <p:sldId id="299" r:id="rId73"/>
    <p:sldId id="301" r:id="rId74"/>
    <p:sldId id="302"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68"/>
    <p:restoredTop sz="94582"/>
  </p:normalViewPr>
  <p:slideViewPr>
    <p:cSldViewPr snapToGrid="0">
      <p:cViewPr varScale="1">
        <p:scale>
          <a:sx n="120" d="100"/>
          <a:sy n="120"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79"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dirty="0">
                <a:solidFill>
                  <a:srgbClr val="000000"/>
                </a:solidFill>
                <a:uFill>
                  <a:solidFill>
                    <a:srgbClr val="FFFFFF"/>
                  </a:solidFill>
                </a:uFill>
                <a:latin typeface="Times New Roman"/>
              </a:rPr>
              <a:t>&lt;header&gt;</a:t>
            </a:r>
          </a:p>
        </p:txBody>
      </p:sp>
      <p:sp>
        <p:nvSpPr>
          <p:cNvPr id="80"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dirty="0">
                <a:solidFill>
                  <a:srgbClr val="000000"/>
                </a:solidFill>
                <a:uFill>
                  <a:solidFill>
                    <a:srgbClr val="FFFFFF"/>
                  </a:solidFill>
                </a:uFill>
                <a:latin typeface="Times New Roman"/>
              </a:rPr>
              <a:t>&lt;date/time&gt;</a:t>
            </a:r>
          </a:p>
        </p:txBody>
      </p:sp>
      <p:sp>
        <p:nvSpPr>
          <p:cNvPr id="81"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dirty="0">
                <a:solidFill>
                  <a:srgbClr val="000000"/>
                </a:solidFill>
                <a:uFill>
                  <a:solidFill>
                    <a:srgbClr val="FFFFFF"/>
                  </a:solidFill>
                </a:uFill>
                <a:latin typeface="Times New Roman"/>
              </a:rPr>
              <a:t>&lt;footer&gt;</a:t>
            </a:r>
          </a:p>
        </p:txBody>
      </p:sp>
      <p:sp>
        <p:nvSpPr>
          <p:cNvPr id="82" name="PlaceHolder 5"/>
          <p:cNvSpPr>
            <a:spLocks noGrp="1"/>
          </p:cNvSpPr>
          <p:nvPr>
            <p:ph type="sldNum"/>
          </p:nvPr>
        </p:nvSpPr>
        <p:spPr>
          <a:xfrm>
            <a:off x="4399200" y="9555480"/>
            <a:ext cx="3372840" cy="502560"/>
          </a:xfrm>
          <a:prstGeom prst="rect">
            <a:avLst/>
          </a:prstGeom>
        </p:spPr>
        <p:txBody>
          <a:bodyPr lIns="0" tIns="0" rIns="0" bIns="0" anchor="b"/>
          <a:lstStyle/>
          <a:p>
            <a:pPr algn="r"/>
            <a:fld id="{5AC6A37F-8428-423E-A7EB-3147D373EF7E}" type="slidenum">
              <a:rPr lang="en-US" sz="1400" b="0" strike="noStrike" spc="-1">
                <a:solidFill>
                  <a:srgbClr val="000000"/>
                </a:solidFill>
                <a:uFill>
                  <a:solidFill>
                    <a:srgbClr val="FFFFFF"/>
                  </a:solidFill>
                </a:uFill>
                <a:latin typeface="Times New Roman"/>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51335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685800" y="4343400"/>
            <a:ext cx="5486040" cy="4114440"/>
          </a:xfrm>
          <a:prstGeom prst="rect">
            <a:avLst/>
          </a:prstGeom>
        </p:spPr>
        <p:txBody>
          <a:bodyPr/>
          <a:lstStyle/>
          <a:p>
            <a:endParaRPr lang="en-US" sz="2000" b="0" strike="noStrike" spc="-1" dirty="0">
              <a:solidFill>
                <a:srgbClr val="000000"/>
              </a:solidFill>
              <a:uFill>
                <a:solidFill>
                  <a:srgbClr val="FFFFFF"/>
                </a:solidFill>
              </a:uFill>
              <a:latin typeface="Arial"/>
            </a:endParaRPr>
          </a:p>
        </p:txBody>
      </p:sp>
      <p:sp>
        <p:nvSpPr>
          <p:cNvPr id="227" name="TextShape 2"/>
          <p:cNvSpPr txBox="1"/>
          <p:nvPr/>
        </p:nvSpPr>
        <p:spPr>
          <a:xfrm>
            <a:off x="3884760" y="8685360"/>
            <a:ext cx="2971440" cy="456840"/>
          </a:xfrm>
          <a:prstGeom prst="rect">
            <a:avLst/>
          </a:prstGeom>
          <a:noFill/>
          <a:ln>
            <a:noFill/>
          </a:ln>
        </p:spPr>
        <p:txBody>
          <a:bodyPr anchor="b"/>
          <a:lstStyle/>
          <a:p>
            <a:pPr algn="r">
              <a:lnSpc>
                <a:spcPct val="100000"/>
              </a:lnSpc>
            </a:pPr>
            <a:fld id="{854A3586-5A07-4A8B-95FB-EBE7314F9D67}" type="slidenum">
              <a:rPr lang="en-US" sz="1200" b="0" strike="noStrike" spc="-1">
                <a:solidFill>
                  <a:srgbClr val="000000"/>
                </a:solidFill>
                <a:uFill>
                  <a:solidFill>
                    <a:srgbClr val="FFFFFF"/>
                  </a:solidFill>
                </a:uFill>
                <a:latin typeface="+mn-lt"/>
                <a:ea typeface="+mn-ea"/>
              </a:rPr>
              <a:t>3</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6957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A79F4C38-439A-4E75-B5E3-D31F50F0CC1A}" type="slidenum">
              <a:rPr lang="en-US" altLang="en-US" sz="1200"/>
              <a:pPr eaLnBrk="1" hangingPunct="1"/>
              <a:t>13</a:t>
            </a:fld>
            <a:endParaRPr lang="en-US" alt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96612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7474EF27-A91F-4A57-8E4E-CF8CFD2AE27D}" type="slidenum">
              <a:rPr lang="en-US" altLang="en-US" sz="1200"/>
              <a:pPr eaLnBrk="1" hangingPunct="1"/>
              <a:t>14</a:t>
            </a:fld>
            <a:endParaRPr lang="en-US" alt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540306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8B54CCF2-DAA5-41F9-8A40-6C3F236AD550}" type="slidenum">
              <a:rPr lang="en-US" altLang="en-US" sz="1200"/>
              <a:pPr eaLnBrk="1" hangingPunct="1"/>
              <a:t>15</a:t>
            </a:fld>
            <a:endParaRPr lang="en-US"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56407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F0B3C887-7376-4515-876B-805EAD038B99}" type="slidenum">
              <a:rPr lang="en-US" altLang="en-US" sz="1200"/>
              <a:pPr eaLnBrk="1" hangingPunct="1"/>
              <a:t>16</a:t>
            </a:fld>
            <a:endParaRPr lang="en-US" alt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90769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FBC903BB-5407-45B7-A7C5-5BFEE8B30A41}" type="slidenum">
              <a:rPr lang="en-US" altLang="en-US" sz="1200"/>
              <a:pPr eaLnBrk="1" hangingPunct="1"/>
              <a:t>17</a:t>
            </a:fld>
            <a:endParaRPr lang="en-US"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15425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2E173244-1E92-4BD2-80E8-69D0C5BCF5E0}" type="slidenum">
              <a:rPr lang="en-US" altLang="en-US" sz="1200"/>
              <a:pPr eaLnBrk="1" hangingPunct="1"/>
              <a:t>18</a:t>
            </a:fld>
            <a:endParaRPr lang="en-US" alt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062026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FC118C9F-092A-40E0-BD40-A590AB3FC012}" type="slidenum">
              <a:rPr lang="en-US" altLang="en-US" sz="1200"/>
              <a:pPr eaLnBrk="1" hangingPunct="1"/>
              <a:t>19</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24966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EBB08E9E-BF98-4503-A62E-44F657EE1943}" type="slidenum">
              <a:rPr lang="en-US" altLang="en-US" sz="1200"/>
              <a:pPr eaLnBrk="1" hangingPunct="1"/>
              <a:t>20</a:t>
            </a:fld>
            <a:endParaRPr lang="en-US" alt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51436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3308C2AC-7D7E-4E5C-9F97-6C316856D567}" type="slidenum">
              <a:rPr lang="en-US" altLang="en-US" sz="1200"/>
              <a:pPr eaLnBrk="1" hangingPunct="1"/>
              <a:t>21</a:t>
            </a:fld>
            <a:endParaRPr lang="en-US" alt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82138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84E1C7E8-D29D-4FB9-8786-08AF43AB6CBE}" type="slidenum">
              <a:rPr lang="en-US" altLang="en-US" sz="1200"/>
              <a:pPr eaLnBrk="1" hangingPunct="1"/>
              <a:t>23</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33369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BC9CCCA3-4446-4EE2-9626-578FE94D2D2F}" type="slidenum">
              <a:rPr lang="en-US" altLang="en-US" sz="1200"/>
              <a:pPr eaLnBrk="1" hangingPunct="1"/>
              <a:t>4</a:t>
            </a:fld>
            <a:endParaRPr lang="en-US" alt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15836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7C3DAD54-E0BA-47D2-95DE-80B9427B806F}" type="slidenum">
              <a:rPr lang="en-US" altLang="en-US" sz="1200"/>
              <a:pPr eaLnBrk="1" hangingPunct="1"/>
              <a:t>24</a:t>
            </a:fld>
            <a:endParaRPr lang="en-US" alt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296644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C6079AD4-2517-48D3-B6E9-51FBD34825DE}" type="slidenum">
              <a:rPr lang="en-US" altLang="en-US" sz="1200"/>
              <a:pPr eaLnBrk="1" hangingPunct="1"/>
              <a:t>25</a:t>
            </a:fld>
            <a:endParaRPr lang="en-US"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21701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AA36B605-A5DD-4772-A078-8FAB85600025}" type="slidenum">
              <a:rPr lang="en-US" altLang="en-US" sz="1200"/>
              <a:pPr eaLnBrk="1" hangingPunct="1"/>
              <a:t>27</a:t>
            </a:fld>
            <a:endParaRPr lang="en-US" alt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11807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E1D0F731-920D-4E9D-A21C-3D0A8B50053D}" type="slidenum">
              <a:rPr lang="nl-NL" altLang="nl-NL"/>
              <a:pPr algn="r" eaLnBrk="1" hangingPunct="1">
                <a:spcBef>
                  <a:spcPct val="0"/>
                </a:spcBef>
              </a:pPr>
              <a:t>39</a:t>
            </a:fld>
            <a:endParaRPr lang="nl-NL" altLang="nl-NL"/>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nl-N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1624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9840567C-3EA3-4F7B-B9E5-B192A2F026AB}" type="slidenum">
              <a:rPr lang="nl-NL" altLang="nl-NL"/>
              <a:pPr algn="r" eaLnBrk="1" hangingPunct="1">
                <a:spcBef>
                  <a:spcPct val="0"/>
                </a:spcBef>
              </a:pPr>
              <a:t>41</a:t>
            </a:fld>
            <a:endParaRPr lang="nl-NL" altLang="nl-NL"/>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nl-N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9130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BC9CCCA3-4446-4EE2-9626-578FE94D2D2F}" type="slidenum">
              <a:rPr lang="en-US" altLang="en-US" sz="1200"/>
              <a:pPr eaLnBrk="1" hangingPunct="1"/>
              <a:t>42</a:t>
            </a:fld>
            <a:endParaRPr lang="en-US" alt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54771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AEECDFE5-63E8-4B47-9E08-97297B645089}" type="slidenum">
              <a:rPr lang="en-US" altLang="en-US" sz="1200"/>
              <a:pPr eaLnBrk="1" hangingPunct="1"/>
              <a:t>5</a:t>
            </a:fld>
            <a:endParaRPr lang="en-US" alt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24647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E23D043C-B1AE-453E-B3A2-E6301AF92F17}" type="slidenum">
              <a:rPr lang="en-US" altLang="en-US" sz="1200"/>
              <a:pPr eaLnBrk="1" hangingPunct="1"/>
              <a:t>6</a:t>
            </a:fld>
            <a:endParaRPr lang="en-US"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09680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FFEE5F59-47D6-4111-B96C-95B740E9031D}" type="slidenum">
              <a:rPr lang="en-US" altLang="en-US" sz="1200"/>
              <a:pPr eaLnBrk="1" hangingPunct="1"/>
              <a:t>8</a:t>
            </a:fld>
            <a:endParaRPr lang="en-US" alt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3609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58F4C483-2C29-4D5D-96FC-A3EE3EC58B3F}" type="slidenum">
              <a:rPr lang="en-US" altLang="en-US" sz="1200"/>
              <a:pPr eaLnBrk="1" hangingPunct="1"/>
              <a:t>9</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68021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AA0ACDE8-1733-47E3-BEE1-50B91B17F1EF}" type="slidenum">
              <a:rPr lang="en-US" altLang="en-US" sz="1200"/>
              <a:pPr eaLnBrk="1" hangingPunct="1"/>
              <a:t>10</a:t>
            </a:fld>
            <a:endParaRPr lang="en-US"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42538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476A09E3-09EE-4A32-B1B8-0C84465FE196}" type="slidenum">
              <a:rPr lang="en-US" altLang="en-US" sz="1200"/>
              <a:pPr eaLnBrk="1" hangingPunct="1"/>
              <a:t>11</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54519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fld id="{B4411437-0349-4EC7-92C1-A3434BB882AF}" type="slidenum">
              <a:rPr lang="en-US" altLang="en-US" sz="1200"/>
              <a:pPr eaLnBrk="1" hangingPunct="1"/>
              <a:t>12</a:t>
            </a:fld>
            <a:endParaRPr lang="en-US"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43906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rgbClr val="FFFFFF"/>
                </a:solidFill>
                <a:latin typeface="Helvetica"/>
                <a:cs typeface="Helvetica"/>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FFFFFF"/>
                </a:solidFill>
                <a:latin typeface="Helvetica"/>
                <a:cs typeface="Helvetica"/>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pPr>
              <a:lnSpc>
                <a:spcPct val="100000"/>
              </a:lnSpc>
            </a:pPr>
            <a:fld id="{BF76C3E6-49C6-4896-96D6-31E4311BC087}"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0264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71FE472A-472A-443F-AED2-29CEE418DF93}"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49327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B2959F99-EBAB-4CC0-B26B-7724E264FE4B}"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6204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nSpc>
                <a:spcPct val="100000"/>
              </a:lnSpc>
            </a:pPr>
            <a:fld id="{FC02908F-EEFE-4B4F-8C2A-D6AA52611231}"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075207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3CEC908F-B99F-417D-8CFC-47AF22993C2A}"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26772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9AC9581D-847A-4D3E-B570-2B07837924CF}"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798828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nSpc>
                <a:spcPct val="100000"/>
              </a:lnSpc>
            </a:pPr>
            <a:fld id="{B44F2F10-3305-497A-8698-4113EE5D6783}"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248619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nSpc>
                <a:spcPct val="100000"/>
              </a:lnSpc>
            </a:pPr>
            <a:fld id="{D180477B-E2AC-46AA-A5C3-53E89CC53A12}"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93245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1B2061-A289-446F-B3D5-BC962B9B3DC1}" type="datetime1">
              <a:rPr lang="en-US" smtClean="0"/>
              <a:t>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dirty="0"/>
          </a:p>
        </p:txBody>
      </p:sp>
    </p:spTree>
    <p:extLst>
      <p:ext uri="{BB962C8B-B14F-4D97-AF65-F5344CB8AC3E}">
        <p14:creationId xmlns:p14="http://schemas.microsoft.com/office/powerpoint/2010/main" val="875573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44F23515-68A3-48DF-A901-5D02F9760B78}"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80598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93B641E6-10C7-4177-A8D5-370F44EA33AC}"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7952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BACE969F-83C2-4585-B1CB-4BEFB7BCF779}"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08995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77064E3D-4B83-4020-9D5F-3537764D2E2F}"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106602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FB705AEA-BD85-428F-9CF4-20B0E71BC090}"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0956575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EDDC2631-1BF1-43D6-B1CB-D96B82D04A0D}"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6592123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208038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15397" name="Rectangle 5"/>
          <p:cNvSpPr>
            <a:spLocks noGrp="1" noChangeArrowheads="1"/>
          </p:cNvSpPr>
          <p:nvPr>
            <p:ph type="ctrTitle"/>
          </p:nvPr>
        </p:nvSpPr>
        <p:spPr>
          <a:xfrm>
            <a:off x="914400" y="1143001"/>
            <a:ext cx="10363200" cy="3352800"/>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7104753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lnSpc>
                <a:spcPct val="100000"/>
              </a:lnSpc>
            </a:pPr>
            <a:fld id="{B276BC52-77FA-41CE-A2E1-C6DCA222FD06}"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1841185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537DD222-AB5B-4ABE-960D-8E778C6BB7CF}"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271234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30A3FD94-BA15-423A-9C39-5D13B26333A8}"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804568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nSpc>
                <a:spcPct val="100000"/>
              </a:lnSpc>
            </a:pPr>
            <a:fld id="{EB80C6D4-1F80-4E4E-B405-47C109A36CA6}"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497024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nSpc>
                <a:spcPct val="100000"/>
              </a:lnSpc>
            </a:pPr>
            <a:fld id="{C07617ED-0E36-478D-9AEA-4868975165FF}"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9849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3707ECA0-4599-4977-9319-5367EE9E9D65}"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545138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508AA8-A12B-44CF-85FA-A0AE979EA122}" type="datetime1">
              <a:rPr lang="en-US" smtClean="0"/>
              <a:t>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dirty="0"/>
          </a:p>
        </p:txBody>
      </p:sp>
    </p:spTree>
    <p:extLst>
      <p:ext uri="{BB962C8B-B14F-4D97-AF65-F5344CB8AC3E}">
        <p14:creationId xmlns:p14="http://schemas.microsoft.com/office/powerpoint/2010/main" val="25624345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761B9ED5-F629-4129-A6CB-14A8B728BD2D}"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265071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F89585DE-FE89-4646-8128-396E0BC7182F}"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088543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E7CE40B7-24FD-4C24-A241-2177D49DD312}"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80922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4A010C1B-F94E-4641-AAA5-4743E47835EC}"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321842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lnSpc>
                <a:spcPct val="100000"/>
              </a:lnSpc>
            </a:pPr>
            <a:fld id="{699C464D-B376-4465-A31E-E469A3D066E5}"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374765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5119523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4680"/>
            <a:ext cx="10972440" cy="114264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609480" y="1600200"/>
            <a:ext cx="10972440" cy="45255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42494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lnSpc>
                <a:spcPct val="100000"/>
              </a:lnSpc>
            </a:pPr>
            <a:fld id="{51C60FCA-78F9-4CEE-B175-BAF804A7CEA8}"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097172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lnSpc>
                <a:spcPct val="100000"/>
              </a:lnSpc>
            </a:pPr>
            <a:fld id="{80AD4DC5-47FE-4B4F-A5BB-9DD8E842B149}"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677989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3DE3B1-2912-49FE-BB79-7E7646AE5949}" type="datetime1">
              <a:rPr lang="en-US" smtClean="0"/>
              <a:t>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F859ED-F81E-4A6A-B729-75E2BCBE24B9}" type="slidenum">
              <a:rPr lang="en-US" smtClean="0"/>
              <a:t>‹#›</a:t>
            </a:fld>
            <a:endParaRPr lang="en-US" dirty="0"/>
          </a:p>
        </p:txBody>
      </p:sp>
    </p:spTree>
    <p:extLst>
      <p:ext uri="{BB962C8B-B14F-4D97-AF65-F5344CB8AC3E}">
        <p14:creationId xmlns:p14="http://schemas.microsoft.com/office/powerpoint/2010/main" val="221707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EFEBC8C2-3B4E-4CCB-98A0-863B579303AD}"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5742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1A11A80B-2626-46CD-8F0F-53A28BE64C44}"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9284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4A00F1C2-B994-4C50-8F5B-FD52020F22CE}"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sz="2400" b="0" strike="noStrike" spc="-1" dirty="0">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26418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nSpc>
                <a:spcPct val="100000"/>
              </a:lnSpc>
            </a:pPr>
            <a:fld id="{856605D9-BC48-4300-A323-3D45DFF54D86}"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lnSpc>
                <a:spcPct val="100000"/>
              </a:lnSpc>
            </a:pPr>
            <a:fld id="{E28C286E-0092-46A0-BEB7-E40A2898C9A7}"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602904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nSpc>
                <a:spcPct val="100000"/>
              </a:lnSpc>
            </a:pPr>
            <a:fld id="{1BA16E47-E56F-4F08-9A93-7C44C964169E}"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48044423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14" r:id="rId13"/>
  </p:sldLayoutIdLst>
  <p:hf hdr="0" ftr="0" dt="0"/>
  <p:txStyles>
    <p:titleStyle>
      <a:lvl1pPr algn="ctr" defTabSz="457189" rtl="0" eaLnBrk="1" latinLnBrk="0" hangingPunct="1">
        <a:spcBef>
          <a:spcPct val="0"/>
        </a:spcBef>
        <a:buNone/>
        <a:defRPr sz="4400" kern="1200">
          <a:solidFill>
            <a:schemeClr val="tx1"/>
          </a:solidFill>
          <a:latin typeface="Helvetica"/>
          <a:ea typeface="+mj-ea"/>
          <a:cs typeface="Helvetica"/>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Helvetica"/>
          <a:ea typeface="+mn-ea"/>
          <a:cs typeface="Helvetica"/>
        </a:defRPr>
      </a:lvl1pPr>
      <a:lvl2pPr marL="742932" indent="-285744" algn="l" defTabSz="457189" rtl="0" eaLnBrk="1" latinLnBrk="0" hangingPunct="1">
        <a:spcBef>
          <a:spcPct val="20000"/>
        </a:spcBef>
        <a:buFont typeface="Arial"/>
        <a:buChar char="–"/>
        <a:defRPr sz="2800" kern="1200">
          <a:solidFill>
            <a:schemeClr val="tx1"/>
          </a:solidFill>
          <a:latin typeface="Helvetica"/>
          <a:ea typeface="+mn-ea"/>
          <a:cs typeface="Helvetica"/>
        </a:defRPr>
      </a:lvl2pPr>
      <a:lvl3pPr marL="1142971" indent="-228594" algn="l" defTabSz="457189" rtl="0" eaLnBrk="1" latinLnBrk="0" hangingPunct="1">
        <a:spcBef>
          <a:spcPct val="20000"/>
        </a:spcBef>
        <a:buFont typeface="Arial"/>
        <a:buChar char="•"/>
        <a:defRPr sz="2400" kern="1200">
          <a:solidFill>
            <a:schemeClr val="tx1"/>
          </a:solidFill>
          <a:latin typeface="Helvetica"/>
          <a:ea typeface="+mn-ea"/>
          <a:cs typeface="Helvetica"/>
        </a:defRPr>
      </a:lvl3pPr>
      <a:lvl4pPr marL="1600160" indent="-228594" algn="l" defTabSz="457189" rtl="0" eaLnBrk="1" latinLnBrk="0" hangingPunct="1">
        <a:spcBef>
          <a:spcPct val="20000"/>
        </a:spcBef>
        <a:buFont typeface="Arial"/>
        <a:buChar char="–"/>
        <a:defRPr sz="2000" kern="1200">
          <a:solidFill>
            <a:schemeClr val="tx1"/>
          </a:solidFill>
          <a:latin typeface="Helvetica"/>
          <a:ea typeface="+mn-ea"/>
          <a:cs typeface="Helvetica"/>
        </a:defRPr>
      </a:lvl4pPr>
      <a:lvl5pPr marL="2057349" indent="-228594" algn="l" defTabSz="457189" rtl="0" eaLnBrk="1" latinLnBrk="0" hangingPunct="1">
        <a:spcBef>
          <a:spcPct val="20000"/>
        </a:spcBef>
        <a:buFont typeface="Arial"/>
        <a:buChar char="»"/>
        <a:defRPr sz="2000" kern="1200">
          <a:solidFill>
            <a:schemeClr val="tx1"/>
          </a:solidFill>
          <a:latin typeface="Helvetica"/>
          <a:ea typeface="+mn-ea"/>
          <a:cs typeface="Helvetica"/>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nSpc>
                <a:spcPct val="100000"/>
              </a:lnSpc>
            </a:pPr>
            <a:fld id="{C3AA8BF4-2D8F-4D6C-BE8A-3B0C9F81244E}" type="datetime1">
              <a:rPr lang="en-US" sz="1200" b="0" strike="noStrike" spc="-1" smtClean="0">
                <a:solidFill>
                  <a:srgbClr val="8B8B8B"/>
                </a:solidFill>
                <a:uFill>
                  <a:solidFill>
                    <a:srgbClr val="FFFFFF"/>
                  </a:solidFill>
                </a:uFill>
                <a:latin typeface="Calibri"/>
              </a:rPr>
              <a:t>2/8/19</a:t>
            </a:fld>
            <a:endParaRPr lang="en-US" sz="1400" b="0" strike="noStrike" spc="-1" dirty="0">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2400" b="0" strike="noStrike" spc="-1" dirty="0">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a:t>
            </a:fld>
            <a:endParaRPr lang="en-US" sz="1400" b="0" strike="noStrike" spc="-1" dirty="0">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4822088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hdr="0" ftr="0" dt="0"/>
  <p:txStyles>
    <p:titleStyle>
      <a:lvl1pPr algn="ctr" defTabSz="457189" rtl="0" eaLnBrk="1" latinLnBrk="0" hangingPunct="1">
        <a:spcBef>
          <a:spcPct val="0"/>
        </a:spcBef>
        <a:buNone/>
        <a:defRPr sz="4400" kern="1200">
          <a:solidFill>
            <a:schemeClr val="tx1"/>
          </a:solidFill>
          <a:latin typeface="Helvetica"/>
          <a:ea typeface="+mj-ea"/>
          <a:cs typeface="Helvetica"/>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Helvetica"/>
          <a:ea typeface="+mn-ea"/>
          <a:cs typeface="Helvetica"/>
        </a:defRPr>
      </a:lvl1pPr>
      <a:lvl2pPr marL="742932" indent="-285744" algn="l" defTabSz="457189" rtl="0" eaLnBrk="1" latinLnBrk="0" hangingPunct="1">
        <a:spcBef>
          <a:spcPct val="20000"/>
        </a:spcBef>
        <a:buFont typeface="Arial"/>
        <a:buChar char="–"/>
        <a:defRPr sz="2800" kern="1200">
          <a:solidFill>
            <a:schemeClr val="tx1"/>
          </a:solidFill>
          <a:latin typeface="Helvetica"/>
          <a:ea typeface="+mn-ea"/>
          <a:cs typeface="Helvetica"/>
        </a:defRPr>
      </a:lvl2pPr>
      <a:lvl3pPr marL="1142971" indent="-228594" algn="l" defTabSz="457189" rtl="0" eaLnBrk="1" latinLnBrk="0" hangingPunct="1">
        <a:spcBef>
          <a:spcPct val="20000"/>
        </a:spcBef>
        <a:buFont typeface="Arial"/>
        <a:buChar char="•"/>
        <a:defRPr sz="2400" kern="1200">
          <a:solidFill>
            <a:schemeClr val="tx1"/>
          </a:solidFill>
          <a:latin typeface="Helvetica"/>
          <a:ea typeface="+mn-ea"/>
          <a:cs typeface="Helvetica"/>
        </a:defRPr>
      </a:lvl3pPr>
      <a:lvl4pPr marL="1600160" indent="-228594" algn="l" defTabSz="457189" rtl="0" eaLnBrk="1" latinLnBrk="0" hangingPunct="1">
        <a:spcBef>
          <a:spcPct val="20000"/>
        </a:spcBef>
        <a:buFont typeface="Arial"/>
        <a:buChar char="–"/>
        <a:defRPr sz="2000" kern="1200">
          <a:solidFill>
            <a:schemeClr val="tx1"/>
          </a:solidFill>
          <a:latin typeface="Helvetica"/>
          <a:ea typeface="+mn-ea"/>
          <a:cs typeface="Helvetica"/>
        </a:defRPr>
      </a:lvl4pPr>
      <a:lvl5pPr marL="2057349" indent="-228594" algn="l" defTabSz="457189" rtl="0" eaLnBrk="1" latinLnBrk="0" hangingPunct="1">
        <a:spcBef>
          <a:spcPct val="20000"/>
        </a:spcBef>
        <a:buFont typeface="Arial"/>
        <a:buChar char="»"/>
        <a:defRPr sz="2000" kern="1200">
          <a:solidFill>
            <a:schemeClr val="tx1"/>
          </a:solidFill>
          <a:latin typeface="Helvetica"/>
          <a:ea typeface="+mn-ea"/>
          <a:cs typeface="Helvetica"/>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see.umbc.edu/courses/691p/notes/python/python3.ppt"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www.csee.umbc.edu/courses/691p/notes/python/python3.ppt"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www.csee.umbc.edu/courses/691p/notes/python/python3.ppt"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www.csee.umbc.edu/courses/691p/notes/python/python3.ppt"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www.csee.umbc.edu/courses/691p/notes/python/python3.ppt"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csee.umbc.edu/courses/691p/notes/python/python3.ppt"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www.csee.umbc.edu/courses/691p/notes/python/python3.ppt"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csee.umbc.edu/courses/691p/notes/python/python3.ppt"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hyperlink" Target="https://www.cs.drexel.edu/~knowak/cs265_fall_2009/Python_Classes_nb.ppt"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www.csee.umbc.edu/courses/691p/notes/python/python3.ppt"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www.cs.drexel.edu/~knowak/cs265_fall_2009/Python_Classes_nb.ppt"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hyperlink" Target="https://www.csee.umbc.edu/courses/691p/notes/python/python3.ppt"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MiguelSOliveira/Python-Projects" TargetMode="External"/><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MiguelSOliveira/Python-Projects" TargetMode="External"/><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MiguelSOliveira/Python-Projects" TargetMode="External"/><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hyperlink" Target="http://www.python-course.eu/python3_multiple_inheritance.php" TargetMode="External"/><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hyperlink" Target="http://www.python-course.eu/python3_multiple_inheritance.php" TargetMode="External"/><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www.python-course.eu/python3_multiple_inheritance.php" TargetMode="External"/><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http://pandas.pydata.org/" TargetMode="External"/><Relationship Id="rId2" Type="http://schemas.openxmlformats.org/officeDocument/2006/relationships/hyperlink" Target="http://www.numpy.org/" TargetMode="External"/><Relationship Id="rId1" Type="http://schemas.openxmlformats.org/officeDocument/2006/relationships/slideLayout" Target="../slideLayouts/slideLayout13.xml"/><Relationship Id="rId6" Type="http://schemas.openxmlformats.org/officeDocument/2006/relationships/hyperlink" Target="https://webvalley.fbk.eu/static/media/uploads/presentations/introductiontonumpy2.pdf" TargetMode="External"/><Relationship Id="rId5" Type="http://schemas.openxmlformats.org/officeDocument/2006/relationships/hyperlink" Target="http://scikit-learn.org/stable/" TargetMode="External"/><Relationship Id="rId4" Type="http://schemas.openxmlformats.org/officeDocument/2006/relationships/hyperlink" Target="http://matplotlib.org/"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ebvalley.fbk.eu/static/media/uploads/presentations/introductiontonumpy2.pdf"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w3schools.com/python/python_classes.asp"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hyperlink" Target="https://webvalley.fbk.eu/static/media/uploads/presentations/introductiontonumpy2.pdf" TargetMode="External"/><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hyperlink" Target="https://webvalley.fbk.eu/static/media/uploads/presentations/introductiontonumpy2.pdf" TargetMode="External"/><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6.JPG"/></Relationships>
</file>

<file path=ppt/slides/_rels/slide4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3.xml"/><Relationship Id="rId4" Type="http://schemas.openxmlformats.org/officeDocument/2006/relationships/hyperlink" Target="https://webvalley.fbk.eu/static/media/uploads/presentations/introductiontonumpy2.pdf" TargetMode="External"/></Relationships>
</file>

<file path=ppt/slides/_rels/slide44.xml.rels><?xml version="1.0" encoding="UTF-8" standalone="yes"?>
<Relationships xmlns="http://schemas.openxmlformats.org/package/2006/relationships"><Relationship Id="rId2" Type="http://schemas.openxmlformats.org/officeDocument/2006/relationships/hyperlink" Target="https://webvalley.fbk.eu/static/media/uploads/presentations/introductiontonumpy2.pdf" TargetMode="Externa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hyperlink" Target="https://webvalley.fbk.eu/static/media/uploads/presentations/introductiontonumpy2.pdf"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hyperlink" Target="https://webvalley.fbk.eu/static/media/uploads/presentations/introductiontonumpy2.pdf" TargetMode="External"/><Relationship Id="rId5" Type="http://schemas.openxmlformats.org/officeDocument/2006/relationships/image" Target="../media/image24.jpg"/><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2" Type="http://schemas.openxmlformats.org/officeDocument/2006/relationships/hyperlink" Target="https://webvalley.fbk.eu/static/media/uploads/presentations/introductiontonumpy2.pdf" TargetMode="Externa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g"/></Relationships>
</file>

<file path=ppt/slides/_rels/slide5.xml.rels><?xml version="1.0" encoding="UTF-8" standalone="yes"?>
<Relationships xmlns="http://schemas.openxmlformats.org/package/2006/relationships"><Relationship Id="rId3" Type="http://schemas.openxmlformats.org/officeDocument/2006/relationships/hyperlink" Target="https://www.csee.umbc.edu/courses/691p/notes/python/python3.ppt"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6" Type="http://schemas.openxmlformats.org/officeDocument/2006/relationships/hyperlink" Target="https://webvalley.fbk.eu/static/media/uploads/presentations/introductiontonumpy2.pdf" TargetMode="External"/><Relationship Id="rId5" Type="http://schemas.openxmlformats.org/officeDocument/2006/relationships/image" Target="../media/image33.png"/><Relationship Id="rId4" Type="http://schemas.openxmlformats.org/officeDocument/2006/relationships/image" Target="../media/image32.jpg"/></Relationships>
</file>

<file path=ppt/slides/_rels/slide52.xml.rels><?xml version="1.0" encoding="UTF-8" standalone="yes"?>
<Relationships xmlns="http://schemas.openxmlformats.org/package/2006/relationships"><Relationship Id="rId2" Type="http://schemas.openxmlformats.org/officeDocument/2006/relationships/hyperlink" Target="https://webvalley.fbk.eu/static/media/uploads/presentations/introductiontonumpy2.pdf" TargetMode="Externa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2.xml"/></Relationships>
</file>

<file path=ppt/slides/_rels/slide5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3.xml"/></Relationships>
</file>

<file path=ppt/slides/_rels/slide5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4.xml"/><Relationship Id="rId4" Type="http://schemas.openxmlformats.org/officeDocument/2006/relationships/hyperlink" Target="http://www.crummy.com/software/BeautifulSoup/bs4/doc/"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5.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hyperlink" Target="https://www.csee.umbc.edu/courses/691p/notes/python/python3.ppt"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6.xml"/></Relationships>
</file>

<file path=ppt/slides/_rels/slide6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7.xml"/><Relationship Id="rId4" Type="http://schemas.openxmlformats.org/officeDocument/2006/relationships/image" Target="../media/image39.png"/></Relationships>
</file>

<file path=ppt/slides/_rels/slide6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8.xml"/></Relationships>
</file>

<file path=ppt/slides/_rels/slide6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9.xml"/></Relationships>
</file>

<file path=ppt/slides/_rels/slide6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jpg"/><Relationship Id="rId7" Type="http://schemas.openxmlformats.org/officeDocument/2006/relationships/image" Target="../media/image43.png"/><Relationship Id="rId2" Type="http://schemas.openxmlformats.org/officeDocument/2006/relationships/slideLayout" Target="../slideLayouts/slideLayout37.xml"/><Relationship Id="rId1" Type="http://schemas.openxmlformats.org/officeDocument/2006/relationships/themeOverride" Target="../theme/themeOverride10.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6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8.xml"/><Relationship Id="rId1" Type="http://schemas.openxmlformats.org/officeDocument/2006/relationships/themeOverride" Target="../theme/themeOverride11.xml"/><Relationship Id="rId4" Type="http://schemas.openxmlformats.org/officeDocument/2006/relationships/image" Target="../media/image4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12.xml"/><Relationship Id="rId4" Type="http://schemas.openxmlformats.org/officeDocument/2006/relationships/image" Target="../media/image47.png"/></Relationships>
</file>

<file path=ppt/slides/_rels/slide6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6.xml"/><Relationship Id="rId1" Type="http://schemas.openxmlformats.org/officeDocument/2006/relationships/themeOverride" Target="../theme/themeOverride13.xml"/><Relationship Id="rId4" Type="http://schemas.openxmlformats.org/officeDocument/2006/relationships/image" Target="../media/image48.png"/></Relationships>
</file>

<file path=ppt/slides/_rels/slide6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14.xml"/><Relationship Id="rId4" Type="http://schemas.openxmlformats.org/officeDocument/2006/relationships/image" Target="../media/image4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31.xml"/><Relationship Id="rId1" Type="http://schemas.openxmlformats.org/officeDocument/2006/relationships/themeOverride" Target="../theme/themeOverride15.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1.xml"/></Relationships>
</file>

<file path=ppt/slides/_rels/slide72.xml.rels><?xml version="1.0" encoding="UTF-8" standalone="yes"?>
<Relationships xmlns="http://schemas.openxmlformats.org/package/2006/relationships"><Relationship Id="rId8" Type="http://schemas.openxmlformats.org/officeDocument/2006/relationships/hyperlink" Target="https://www.learnpython.org/" TargetMode="External"/><Relationship Id="rId3" Type="http://schemas.openxmlformats.org/officeDocument/2006/relationships/image" Target="../media/image2.jpg"/><Relationship Id="rId7" Type="http://schemas.openxmlformats.org/officeDocument/2006/relationships/hyperlink" Target="https://www.slideshare.net/milkers/beautiful-soup?qid=64c9989d-94f7-4811-b310-2cd7cfcb272e&amp;v=&amp;b=&amp;from_search=6" TargetMode="External"/><Relationship Id="rId2" Type="http://schemas.openxmlformats.org/officeDocument/2006/relationships/slideLayout" Target="../slideLayouts/slideLayout31.xml"/><Relationship Id="rId1" Type="http://schemas.openxmlformats.org/officeDocument/2006/relationships/themeOverride" Target="../theme/themeOverride16.xml"/><Relationship Id="rId6" Type="http://schemas.openxmlformats.org/officeDocument/2006/relationships/hyperlink" Target="http://www.w3resource.com/python-exercises/" TargetMode="External"/><Relationship Id="rId5" Type="http://schemas.openxmlformats.org/officeDocument/2006/relationships/hyperlink" Target="https://beautiful-soup-4.readthedocs.io/en/latest/" TargetMode="External"/><Relationship Id="rId4" Type="http://schemas.openxmlformats.org/officeDocument/2006/relationships/hyperlink" Target="https://github.com/saria85/PythonProgramming-summer2017"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7446" y="2426189"/>
            <a:ext cx="8845062" cy="1187449"/>
          </a:xfrm>
        </p:spPr>
        <p:txBody>
          <a:bodyPr>
            <a:normAutofit/>
          </a:bodyPr>
          <a:lstStyle/>
          <a:p>
            <a:r>
              <a:rPr lang="en-US" sz="4400" dirty="0">
                <a:latin typeface="Georgia" panose="02040502050405020303" pitchFamily="18" charset="0"/>
              </a:rPr>
              <a:t>Python Programming</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186" y="325520"/>
            <a:ext cx="4690045" cy="158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5" name="Rectangle 2"/>
          <p:cNvSpPr txBox="1">
            <a:spLocks noChangeArrowheads="1"/>
          </p:cNvSpPr>
          <p:nvPr/>
        </p:nvSpPr>
        <p:spPr>
          <a:xfrm>
            <a:off x="1041563" y="3854694"/>
            <a:ext cx="10464800" cy="1130300"/>
          </a:xfrm>
          <a:prstGeom prst="rect">
            <a:avLst/>
          </a:prstGeom>
          <a:ln/>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pPr lvl="0"/>
            <a:r>
              <a:rPr lang="en-US" altLang="en-US" sz="2400" dirty="0">
                <a:solidFill>
                  <a:prstClr val="white"/>
                </a:solidFill>
                <a:latin typeface="Georgia" panose="02040502050405020303" pitchFamily="18" charset="0"/>
              </a:rPr>
              <a:t>Classes and Web Scraping</a:t>
            </a:r>
            <a:endParaRPr kumimoji="0" lang="en-US" altLang="en-US" sz="2400" b="0" i="0" u="none" strike="noStrike" kern="1200" cap="none" spc="0" normalizeH="0" baseline="0" noProof="0" dirty="0">
              <a:ln>
                <a:noFill/>
              </a:ln>
              <a:solidFill>
                <a:prstClr val="white"/>
              </a:solidFill>
              <a:effectLst/>
              <a:uLnTx/>
              <a:uFillTx/>
              <a:latin typeface="Georgia" panose="02040502050405020303" pitchFamily="18" charset="0"/>
              <a:ea typeface="+mn-ea"/>
              <a:cs typeface="+mn-cs"/>
            </a:endParaRPr>
          </a:p>
        </p:txBody>
      </p:sp>
      <p:sp>
        <p:nvSpPr>
          <p:cNvPr id="2" name="Slide Number Placeholder 1">
            <a:extLst>
              <a:ext uri="{FF2B5EF4-FFF2-40B4-BE49-F238E27FC236}">
                <a16:creationId xmlns:a16="http://schemas.microsoft.com/office/drawing/2014/main" id="{8C53D98B-4839-4E64-B511-F6ACE9F426CB}"/>
              </a:ext>
            </a:extLst>
          </p:cNvPr>
          <p:cNvSpPr>
            <a:spLocks noGrp="1"/>
          </p:cNvSpPr>
          <p:nvPr>
            <p:ph type="sldNum" sz="quarter" idx="12"/>
          </p:nvPr>
        </p:nvSpPr>
        <p:spPr>
          <a:xfrm>
            <a:off x="8737600" y="6356351"/>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F859ED-F81E-4A6A-B729-75E2BCBE24B9}"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65287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Instantiating Objects</a:t>
            </a:r>
          </a:p>
        </p:txBody>
      </p:sp>
      <p:sp>
        <p:nvSpPr>
          <p:cNvPr id="35843" name="Rectangle 3"/>
          <p:cNvSpPr>
            <a:spLocks noGrp="1" noChangeArrowheads="1"/>
          </p:cNvSpPr>
          <p:nvPr>
            <p:ph type="body" idx="1"/>
          </p:nvPr>
        </p:nvSpPr>
        <p:spPr/>
        <p:txBody>
          <a:bodyPr>
            <a:normAutofit/>
          </a:bodyPr>
          <a:lstStyle/>
          <a:p>
            <a:r>
              <a:rPr lang="en-US" altLang="en-US" sz="2800" dirty="0">
                <a:ea typeface="ＭＳ Ｐゴシック" panose="020B0600070205080204" pitchFamily="34" charset="-128"/>
              </a:rPr>
              <a:t>Just use the class name with ( ) notation and assign the result to a variable</a:t>
            </a:r>
            <a:endParaRPr lang="en-US" altLang="en-US" sz="2800" dirty="0">
              <a:latin typeface="Courier New" panose="02070309020205020404" pitchFamily="49" charset="0"/>
              <a:ea typeface="ＭＳ Ｐゴシック" panose="020B0600070205080204" pitchFamily="34" charset="-128"/>
            </a:endParaRPr>
          </a:p>
          <a:p>
            <a:r>
              <a:rPr lang="en-US" altLang="en-US" sz="2800" dirty="0">
                <a:latin typeface="Courier New" panose="02070309020205020404" pitchFamily="49" charset="0"/>
                <a:ea typeface="ＭＳ Ｐゴシック" panose="020B0600070205080204" pitchFamily="34" charset="-128"/>
              </a:rPr>
              <a:t>__init__</a:t>
            </a:r>
            <a:r>
              <a:rPr lang="en-US" altLang="en-US" sz="2800" dirty="0">
                <a:ea typeface="ＭＳ Ｐゴシック" panose="020B0600070205080204" pitchFamily="34" charset="-128"/>
              </a:rPr>
              <a:t> serves as a constructor for the class. Usually does some initialization work</a:t>
            </a:r>
          </a:p>
          <a:p>
            <a:r>
              <a:rPr lang="en-US" altLang="en-US" sz="2800" dirty="0">
                <a:ea typeface="ＭＳ Ｐゴシック" panose="020B0600070205080204" pitchFamily="34" charset="-128"/>
              </a:rPr>
              <a:t>The arguments passed to the class name are given to its</a:t>
            </a:r>
            <a:r>
              <a:rPr lang="en-US" altLang="en-US" sz="2800" dirty="0">
                <a:latin typeface="Courier New" panose="02070309020205020404" pitchFamily="49" charset="0"/>
                <a:ea typeface="ＭＳ Ｐゴシック" panose="020B0600070205080204" pitchFamily="34" charset="-128"/>
              </a:rPr>
              <a:t> __init__() </a:t>
            </a:r>
            <a:r>
              <a:rPr lang="en-US" altLang="en-US" sz="2800" dirty="0">
                <a:ea typeface="ＭＳ Ｐゴシック" panose="020B0600070205080204" pitchFamily="34" charset="-128"/>
              </a:rPr>
              <a:t> method  </a:t>
            </a:r>
          </a:p>
          <a:p>
            <a:r>
              <a:rPr lang="en-US" altLang="en-US" sz="2800" dirty="0">
                <a:ea typeface="ＭＳ Ｐゴシック" panose="020B0600070205080204" pitchFamily="34" charset="-128"/>
              </a:rPr>
              <a:t>So, the __init__ method for student is passed “Bob” and 21 and the new class instance is bound to b:</a:t>
            </a:r>
          </a:p>
          <a:p>
            <a:pPr algn="ctr">
              <a:buFont typeface="Symbol" panose="05050102010706020507" pitchFamily="18" charset="2"/>
              <a:buNone/>
            </a:pPr>
            <a:r>
              <a:rPr lang="en-US" altLang="en-US" sz="2800" dirty="0">
                <a:latin typeface="Courier New" panose="02070309020205020404" pitchFamily="49" charset="0"/>
                <a:ea typeface="ＭＳ Ｐゴシック" panose="020B0600070205080204" pitchFamily="34" charset="-128"/>
              </a:rPr>
              <a:t>b = student(</a:t>
            </a:r>
            <a:r>
              <a:rPr lang="en-US" altLang="en-US" sz="2800" dirty="0">
                <a:solidFill>
                  <a:srgbClr val="008000"/>
                </a:solidFill>
                <a:latin typeface="Courier New" panose="02070309020205020404" pitchFamily="49" charset="0"/>
                <a:ea typeface="ＭＳ Ｐゴシック" panose="020B0600070205080204" pitchFamily="34" charset="-128"/>
              </a:rPr>
              <a:t>“Bob”, 21</a:t>
            </a:r>
            <a:r>
              <a:rPr lang="en-US" altLang="en-US" sz="2800" dirty="0">
                <a:latin typeface="Courier New" panose="02070309020205020404" pitchFamily="49" charset="0"/>
                <a:ea typeface="ＭＳ Ｐゴシック" panose="020B0600070205080204" pitchFamily="34" charset="-128"/>
              </a:rPr>
              <a:t>)</a:t>
            </a:r>
          </a:p>
        </p:txBody>
      </p:sp>
      <p:sp>
        <p:nvSpPr>
          <p:cNvPr id="2" name="Footer Placeholder 1"/>
          <p:cNvSpPr>
            <a:spLocks noGrp="1"/>
          </p:cNvSpPr>
          <p:nvPr>
            <p:ph type="ftr" sz="quarter" idx="11"/>
          </p:nvPr>
        </p:nvSpPr>
        <p:spPr>
          <a:xfrm>
            <a:off x="609599" y="6218236"/>
            <a:ext cx="5163879" cy="365125"/>
          </a:xfrm>
        </p:spPr>
        <p:txBody>
          <a:bodyPr/>
          <a:lstStyle/>
          <a:p>
            <a:pPr algn="l"/>
            <a:r>
              <a:rPr lang="en-US" dirty="0">
                <a:hlinkClick r:id="rId3"/>
              </a:rPr>
              <a:t>https://www.csee.umbc.edu/courses/691p/notes/python/python3.ppt</a:t>
            </a:r>
            <a:r>
              <a:rPr lang="en-US" dirty="0"/>
              <a:t> </a:t>
            </a:r>
          </a:p>
        </p:txBody>
      </p:sp>
    </p:spTree>
    <p:extLst>
      <p:ext uri="{BB962C8B-B14F-4D97-AF65-F5344CB8AC3E}">
        <p14:creationId xmlns:p14="http://schemas.microsoft.com/office/powerpoint/2010/main" val="268501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en-US" dirty="0">
                <a:effectLst>
                  <a:outerShdw blurRad="38100" dist="38100" dir="2700000" algn="tl">
                    <a:srgbClr val="000000"/>
                  </a:outerShdw>
                </a:effectLst>
                <a:ea typeface="ＭＳ Ｐゴシック" panose="020B0600070205080204" pitchFamily="34" charset="-128"/>
              </a:rPr>
              <a:t>Constructor: __init__</a:t>
            </a:r>
          </a:p>
        </p:txBody>
      </p:sp>
      <p:sp>
        <p:nvSpPr>
          <p:cNvPr id="37891" name="Rectangle 3"/>
          <p:cNvSpPr>
            <a:spLocks noGrp="1" noChangeArrowheads="1"/>
          </p:cNvSpPr>
          <p:nvPr>
            <p:ph type="body" idx="1"/>
          </p:nvPr>
        </p:nvSpPr>
        <p:spPr/>
        <p:txBody>
          <a:bodyPr/>
          <a:lstStyle/>
          <a:p>
            <a:r>
              <a:rPr lang="en-US" altLang="en-US" sz="2800" dirty="0">
                <a:ea typeface="ＭＳ Ｐゴシック" panose="020B0600070205080204" pitchFamily="34" charset="-128"/>
              </a:rPr>
              <a:t>An </a:t>
            </a:r>
            <a:r>
              <a:rPr lang="en-US" altLang="en-US" sz="2800" dirty="0">
                <a:latin typeface="Courier New" panose="02070309020205020404" pitchFamily="49" charset="0"/>
                <a:ea typeface="ＭＳ Ｐゴシック" panose="020B0600070205080204" pitchFamily="34" charset="-128"/>
              </a:rPr>
              <a:t>__init__</a:t>
            </a:r>
            <a:r>
              <a:rPr lang="en-US" altLang="en-US" sz="2800" dirty="0">
                <a:ea typeface="ＭＳ Ｐゴシック" panose="020B0600070205080204" pitchFamily="34" charset="-128"/>
              </a:rPr>
              <a:t> method can take any number of arguments.</a:t>
            </a:r>
          </a:p>
          <a:p>
            <a:r>
              <a:rPr lang="en-US" altLang="en-US" sz="2800" dirty="0">
                <a:ea typeface="ＭＳ Ｐゴシック" panose="020B0600070205080204" pitchFamily="34" charset="-128"/>
              </a:rPr>
              <a:t>Like other functions or methods, the arguments can be defined with default values, making them optional to the caller. </a:t>
            </a:r>
          </a:p>
          <a:p>
            <a:r>
              <a:rPr lang="en-US" altLang="en-US" sz="2800" dirty="0">
                <a:ea typeface="ＭＳ Ｐゴシック" panose="020B0600070205080204" pitchFamily="34" charset="-128"/>
              </a:rPr>
              <a:t>However, the first argument </a:t>
            </a:r>
            <a:r>
              <a:rPr lang="en-US" altLang="en-US" sz="2800" dirty="0">
                <a:latin typeface="Courier New" panose="02070309020205020404" pitchFamily="49" charset="0"/>
                <a:ea typeface="ＭＳ Ｐゴシック" panose="020B0600070205080204" pitchFamily="34" charset="-128"/>
              </a:rPr>
              <a:t>self</a:t>
            </a:r>
            <a:r>
              <a:rPr lang="en-US" altLang="en-US" sz="2800" dirty="0">
                <a:ea typeface="ＭＳ Ｐゴシック" panose="020B0600070205080204" pitchFamily="34" charset="-128"/>
              </a:rPr>
              <a:t> in the definition of __init__ is special…</a:t>
            </a:r>
          </a:p>
        </p:txBody>
      </p:sp>
      <p:sp>
        <p:nvSpPr>
          <p:cNvPr id="2" name="Footer Placeholder 1"/>
          <p:cNvSpPr>
            <a:spLocks noGrp="1"/>
          </p:cNvSpPr>
          <p:nvPr>
            <p:ph type="ftr" sz="quarter" idx="11"/>
          </p:nvPr>
        </p:nvSpPr>
        <p:spPr>
          <a:xfrm>
            <a:off x="609599" y="6308726"/>
            <a:ext cx="4972493" cy="365125"/>
          </a:xfrm>
        </p:spPr>
        <p:txBody>
          <a:bodyPr/>
          <a:lstStyle/>
          <a:p>
            <a:pPr algn="l"/>
            <a:r>
              <a:rPr lang="en-US" dirty="0">
                <a:hlinkClick r:id="rId3"/>
              </a:rPr>
              <a:t>https://www.csee.umbc.edu/courses/691p/notes/python/python3.ppt</a:t>
            </a:r>
            <a:r>
              <a:rPr lang="en-US" dirty="0"/>
              <a:t> </a:t>
            </a:r>
          </a:p>
        </p:txBody>
      </p:sp>
    </p:spTree>
    <p:extLst>
      <p:ext uri="{BB962C8B-B14F-4D97-AF65-F5344CB8AC3E}">
        <p14:creationId xmlns:p14="http://schemas.microsoft.com/office/powerpoint/2010/main" val="2941611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Self</a:t>
            </a:r>
          </a:p>
        </p:txBody>
      </p:sp>
      <p:sp>
        <p:nvSpPr>
          <p:cNvPr id="39939" name="Rectangle 3"/>
          <p:cNvSpPr>
            <a:spLocks noGrp="1" noChangeArrowheads="1"/>
          </p:cNvSpPr>
          <p:nvPr>
            <p:ph type="body" idx="1"/>
          </p:nvPr>
        </p:nvSpPr>
        <p:spPr>
          <a:xfrm>
            <a:off x="864674" y="1417639"/>
            <a:ext cx="9817608" cy="4876800"/>
          </a:xfrm>
        </p:spPr>
        <p:txBody>
          <a:bodyPr/>
          <a:lstStyle/>
          <a:p>
            <a:r>
              <a:rPr lang="en-US" altLang="en-US" sz="2800" dirty="0">
                <a:ea typeface="ＭＳ Ｐゴシック" panose="020B0600070205080204" pitchFamily="34" charset="-128"/>
              </a:rPr>
              <a:t>The first argument of every method is a reference to the current instance of the class</a:t>
            </a:r>
          </a:p>
          <a:p>
            <a:r>
              <a:rPr lang="en-US" altLang="en-US" sz="2800" dirty="0">
                <a:ea typeface="ＭＳ Ｐゴシック" panose="020B0600070205080204" pitchFamily="34" charset="-128"/>
              </a:rPr>
              <a:t>By convention, we name this argument </a:t>
            </a:r>
            <a:r>
              <a:rPr lang="en-US" altLang="en-US" sz="2800" b="1" i="1" dirty="0">
                <a:solidFill>
                  <a:schemeClr val="accent2"/>
                </a:solidFill>
                <a:latin typeface="Courier New" panose="02070309020205020404" pitchFamily="49" charset="0"/>
                <a:ea typeface="ＭＳ Ｐゴシック" panose="020B0600070205080204" pitchFamily="34" charset="-128"/>
              </a:rPr>
              <a:t>self</a:t>
            </a:r>
            <a:r>
              <a:rPr lang="en-US" altLang="en-US" sz="2800" dirty="0">
                <a:ea typeface="ＭＳ Ｐゴシック" panose="020B0600070205080204" pitchFamily="34" charset="-128"/>
              </a:rPr>
              <a:t> </a:t>
            </a:r>
          </a:p>
          <a:p>
            <a:r>
              <a:rPr lang="en-US" altLang="en-US" sz="2800" dirty="0">
                <a:ea typeface="ＭＳ Ｐゴシック" panose="020B0600070205080204" pitchFamily="34" charset="-128"/>
              </a:rPr>
              <a:t>In </a:t>
            </a:r>
            <a:r>
              <a:rPr lang="en-US" altLang="en-US" sz="2800" dirty="0">
                <a:latin typeface="Courier New" panose="02070309020205020404" pitchFamily="49" charset="0"/>
                <a:ea typeface="ＭＳ Ｐゴシック" panose="020B0600070205080204" pitchFamily="34" charset="-128"/>
              </a:rPr>
              <a:t>__init__</a:t>
            </a:r>
            <a:r>
              <a:rPr lang="en-US" altLang="en-US" sz="2800" dirty="0">
                <a:ea typeface="ＭＳ Ｐゴシック" panose="020B0600070205080204" pitchFamily="34" charset="-128"/>
              </a:rPr>
              <a:t>, </a:t>
            </a:r>
            <a:r>
              <a:rPr lang="en-US" altLang="en-US" sz="2800" i="1" dirty="0">
                <a:solidFill>
                  <a:schemeClr val="accent2"/>
                </a:solidFill>
                <a:latin typeface="Courier New" panose="02070309020205020404" pitchFamily="49" charset="0"/>
                <a:ea typeface="ＭＳ Ｐゴシック" panose="020B0600070205080204" pitchFamily="34" charset="-128"/>
              </a:rPr>
              <a:t>self</a:t>
            </a:r>
            <a:r>
              <a:rPr lang="en-US" altLang="en-US" sz="2800" i="1" dirty="0">
                <a:solidFill>
                  <a:schemeClr val="accent2"/>
                </a:solidFill>
                <a:ea typeface="ＭＳ Ｐゴシック" panose="020B0600070205080204" pitchFamily="34" charset="-128"/>
              </a:rPr>
              <a:t> </a:t>
            </a:r>
            <a:r>
              <a:rPr lang="en-US" altLang="en-US" sz="2800" dirty="0">
                <a:ea typeface="ＭＳ Ｐゴシック" panose="020B0600070205080204" pitchFamily="34" charset="-128"/>
              </a:rPr>
              <a:t>refers to the object currently being created; so, in other class methods, it refers to the instance whose method was called </a:t>
            </a:r>
          </a:p>
          <a:p>
            <a:r>
              <a:rPr lang="en-US" altLang="en-US" sz="2800" dirty="0">
                <a:ea typeface="ＭＳ Ｐゴシック" panose="020B0600070205080204" pitchFamily="34" charset="-128"/>
              </a:rPr>
              <a:t>Similar to the keyword </a:t>
            </a:r>
            <a:r>
              <a:rPr lang="en-US" altLang="en-US" sz="2800" i="1" dirty="0">
                <a:solidFill>
                  <a:schemeClr val="accent2"/>
                </a:solidFill>
                <a:ea typeface="ＭＳ Ｐゴシック" panose="020B0600070205080204" pitchFamily="34" charset="-128"/>
              </a:rPr>
              <a:t>this</a:t>
            </a:r>
            <a:r>
              <a:rPr lang="en-US" altLang="en-US" sz="2800" dirty="0">
                <a:ea typeface="ＭＳ Ｐゴシック" panose="020B0600070205080204" pitchFamily="34" charset="-128"/>
              </a:rPr>
              <a:t> in Java or C++</a:t>
            </a:r>
          </a:p>
        </p:txBody>
      </p:sp>
      <p:sp>
        <p:nvSpPr>
          <p:cNvPr id="2" name="Footer Placeholder 1"/>
          <p:cNvSpPr>
            <a:spLocks noGrp="1"/>
          </p:cNvSpPr>
          <p:nvPr>
            <p:ph type="ftr" sz="quarter" idx="11"/>
          </p:nvPr>
        </p:nvSpPr>
        <p:spPr>
          <a:xfrm>
            <a:off x="609599" y="6301563"/>
            <a:ext cx="5163879" cy="365125"/>
          </a:xfrm>
        </p:spPr>
        <p:txBody>
          <a:bodyPr/>
          <a:lstStyle/>
          <a:p>
            <a:pPr algn="l"/>
            <a:r>
              <a:rPr lang="en-US" dirty="0">
                <a:hlinkClick r:id="rId3"/>
              </a:rPr>
              <a:t>https://www.csee.umbc.edu/courses/691p/notes/python/python3.ppt</a:t>
            </a:r>
            <a:r>
              <a:rPr lang="en-US" dirty="0"/>
              <a:t> </a:t>
            </a:r>
          </a:p>
        </p:txBody>
      </p:sp>
    </p:spTree>
    <p:extLst>
      <p:ext uri="{BB962C8B-B14F-4D97-AF65-F5344CB8AC3E}">
        <p14:creationId xmlns:p14="http://schemas.microsoft.com/office/powerpoint/2010/main" val="2944214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Self</a:t>
            </a:r>
          </a:p>
        </p:txBody>
      </p:sp>
      <p:sp>
        <p:nvSpPr>
          <p:cNvPr id="41987" name="Rectangle 3"/>
          <p:cNvSpPr>
            <a:spLocks noGrp="1" noChangeArrowheads="1"/>
          </p:cNvSpPr>
          <p:nvPr>
            <p:ph type="body" idx="1"/>
          </p:nvPr>
        </p:nvSpPr>
        <p:spPr/>
        <p:txBody>
          <a:bodyPr/>
          <a:lstStyle/>
          <a:p>
            <a:r>
              <a:rPr lang="en-US" altLang="en-US" sz="2800" dirty="0">
                <a:ea typeface="ＭＳ Ｐゴシック" panose="020B0600070205080204" pitchFamily="34" charset="-128"/>
              </a:rPr>
              <a:t>Although you must specify </a:t>
            </a:r>
            <a:r>
              <a:rPr lang="en-US" altLang="en-US" sz="2800" i="1" dirty="0">
                <a:solidFill>
                  <a:schemeClr val="accent2"/>
                </a:solidFill>
                <a:latin typeface="Courier New" panose="02070309020205020404" pitchFamily="49" charset="0"/>
                <a:ea typeface="ＭＳ Ｐゴシック" panose="020B0600070205080204" pitchFamily="34" charset="-128"/>
              </a:rPr>
              <a:t>self</a:t>
            </a:r>
            <a:r>
              <a:rPr lang="en-US" altLang="en-US" sz="2800" i="1" dirty="0">
                <a:solidFill>
                  <a:schemeClr val="accent2"/>
                </a:solidFill>
                <a:ea typeface="ＭＳ Ｐゴシック" panose="020B0600070205080204" pitchFamily="34" charset="-128"/>
              </a:rPr>
              <a:t> </a:t>
            </a:r>
            <a:r>
              <a:rPr lang="en-US" altLang="en-US" sz="2800" dirty="0">
                <a:ea typeface="ＭＳ Ｐゴシック" panose="020B0600070205080204" pitchFamily="34" charset="-128"/>
              </a:rPr>
              <a:t>explicitly when </a:t>
            </a:r>
            <a:r>
              <a:rPr lang="en-US" altLang="en-US" sz="2800" i="1" u="sng" dirty="0">
                <a:ea typeface="ＭＳ Ｐゴシック" panose="020B0600070205080204" pitchFamily="34" charset="-128"/>
              </a:rPr>
              <a:t>defining</a:t>
            </a:r>
            <a:r>
              <a:rPr lang="en-US" altLang="en-US" sz="2800" dirty="0">
                <a:ea typeface="ＭＳ Ｐゴシック" panose="020B0600070205080204" pitchFamily="34" charset="-128"/>
              </a:rPr>
              <a:t> the method, you don’t include it when </a:t>
            </a:r>
            <a:r>
              <a:rPr lang="en-US" altLang="en-US" sz="2800" i="1" u="sng" dirty="0">
                <a:ea typeface="ＭＳ Ｐゴシック" panose="020B0600070205080204" pitchFamily="34" charset="-128"/>
              </a:rPr>
              <a:t>calling</a:t>
            </a:r>
            <a:r>
              <a:rPr lang="en-US" altLang="en-US" sz="2800" dirty="0">
                <a:ea typeface="ＭＳ Ｐゴシック" panose="020B0600070205080204" pitchFamily="34" charset="-128"/>
              </a:rPr>
              <a:t> the method. </a:t>
            </a:r>
          </a:p>
          <a:p>
            <a:r>
              <a:rPr lang="en-US" altLang="en-US" sz="2800" dirty="0">
                <a:ea typeface="ＭＳ Ｐゴシック" panose="020B0600070205080204" pitchFamily="34" charset="-128"/>
              </a:rPr>
              <a:t>Python passes it for you automatically</a:t>
            </a:r>
          </a:p>
          <a:p>
            <a:endParaRPr lang="en-US" altLang="en-US" sz="2800" dirty="0">
              <a:ea typeface="ＭＳ Ｐゴシック" panose="020B0600070205080204" pitchFamily="34" charset="-128"/>
            </a:endParaRPr>
          </a:p>
          <a:p>
            <a:pPr>
              <a:buFont typeface="Symbol" panose="05050102010706020507" pitchFamily="18" charset="2"/>
              <a:buNone/>
            </a:pPr>
            <a:endParaRPr lang="en-US" altLang="en-US" sz="1400" dirty="0">
              <a:ea typeface="ＭＳ Ｐゴシック" panose="020B0600070205080204" pitchFamily="34" charset="-128"/>
            </a:endParaRPr>
          </a:p>
          <a:p>
            <a:pPr>
              <a:buFont typeface="Symbol" panose="05050102010706020507" pitchFamily="18" charset="2"/>
              <a:buNone/>
            </a:pPr>
            <a:r>
              <a:rPr lang="en-US" altLang="en-US" dirty="0">
                <a:ea typeface="ＭＳ Ｐゴシック" panose="020B0600070205080204" pitchFamily="34" charset="-128"/>
              </a:rPr>
              <a:t>Defining a method:			            Calling a method:</a:t>
            </a:r>
          </a:p>
          <a:p>
            <a:pPr>
              <a:buFont typeface="Symbol" panose="05050102010706020507" pitchFamily="18" charset="2"/>
              <a:buNone/>
            </a:pPr>
            <a:r>
              <a:rPr lang="en-US" altLang="en-US" sz="1800" i="1" dirty="0">
                <a:ea typeface="ＭＳ Ｐゴシック" panose="020B0600070205080204" pitchFamily="34" charset="-128"/>
              </a:rPr>
              <a:t>(this code inside a class definition.)</a:t>
            </a:r>
          </a:p>
          <a:p>
            <a:pPr>
              <a:buFont typeface="Symbol" panose="05050102010706020507" pitchFamily="18" charset="2"/>
              <a:buNone/>
            </a:pPr>
            <a:endParaRPr lang="en-US" altLang="en-US" sz="1000" i="1" dirty="0">
              <a:ea typeface="ＭＳ Ｐゴシック" panose="020B0600070205080204" pitchFamily="34" charset="-128"/>
            </a:endParaRPr>
          </a:p>
          <a:p>
            <a:pPr>
              <a:buFont typeface="Symbol" panose="05050102010706020507" pitchFamily="18" charset="2"/>
              <a:buNone/>
            </a:pPr>
            <a:r>
              <a:rPr lang="en-US" altLang="en-US" sz="1800" dirty="0" err="1">
                <a:solidFill>
                  <a:srgbClr val="FF9933"/>
                </a:solidFill>
                <a:latin typeface="Courier New" panose="02070309020205020404" pitchFamily="49" charset="0"/>
                <a:ea typeface="ＭＳ Ｐゴシック" panose="020B0600070205080204" pitchFamily="34" charset="-128"/>
              </a:rPr>
              <a:t>def</a:t>
            </a:r>
            <a:r>
              <a:rPr lang="en-US" altLang="en-US" sz="1800" dirty="0">
                <a:latin typeface="Courier New" panose="02070309020205020404" pitchFamily="49" charset="0"/>
                <a:ea typeface="ＭＳ Ｐゴシック" panose="020B0600070205080204" pitchFamily="34" charset="-128"/>
              </a:rPr>
              <a:t> </a:t>
            </a:r>
            <a:r>
              <a:rPr lang="en-US" altLang="en-US" sz="1800" dirty="0" err="1">
                <a:solidFill>
                  <a:schemeClr val="accent2"/>
                </a:solidFill>
                <a:latin typeface="Courier New" panose="02070309020205020404" pitchFamily="49" charset="0"/>
                <a:ea typeface="ＭＳ Ｐゴシック" panose="020B0600070205080204" pitchFamily="34" charset="-128"/>
              </a:rPr>
              <a:t>set_age</a:t>
            </a:r>
            <a:r>
              <a:rPr lang="en-US" altLang="en-US" sz="1800" dirty="0">
                <a:latin typeface="Courier New" panose="02070309020205020404" pitchFamily="49" charset="0"/>
                <a:ea typeface="ＭＳ Ｐゴシック" panose="020B0600070205080204" pitchFamily="34" charset="-128"/>
              </a:rPr>
              <a:t>(self, </a:t>
            </a:r>
            <a:r>
              <a:rPr lang="en-US" altLang="en-US" sz="1800" dirty="0" err="1">
                <a:latin typeface="Courier New" panose="02070309020205020404" pitchFamily="49" charset="0"/>
                <a:ea typeface="ＭＳ Ｐゴシック" panose="020B0600070205080204" pitchFamily="34" charset="-128"/>
              </a:rPr>
              <a:t>num</a:t>
            </a:r>
            <a:r>
              <a:rPr lang="en-US" altLang="en-US" sz="1800" dirty="0">
                <a:latin typeface="Courier New" panose="02070309020205020404" pitchFamily="49" charset="0"/>
                <a:ea typeface="ＭＳ Ｐゴシック" panose="020B0600070205080204" pitchFamily="34" charset="-128"/>
              </a:rPr>
              <a:t>):		                 </a:t>
            </a:r>
            <a:r>
              <a:rPr lang="en-US" altLang="en-US" sz="1800" dirty="0">
                <a:solidFill>
                  <a:srgbClr val="660066"/>
                </a:solidFill>
                <a:latin typeface="Courier New" panose="02070309020205020404" pitchFamily="49" charset="0"/>
                <a:ea typeface="ＭＳ Ｐゴシック" panose="020B0600070205080204" pitchFamily="34" charset="-128"/>
              </a:rPr>
              <a:t>&gt;&gt;&gt;</a:t>
            </a:r>
            <a:r>
              <a:rPr lang="en-US" altLang="en-US" sz="1800" dirty="0">
                <a:latin typeface="Courier New" panose="02070309020205020404" pitchFamily="49" charset="0"/>
                <a:ea typeface="ＭＳ Ｐゴシック" panose="020B0600070205080204" pitchFamily="34" charset="-128"/>
              </a:rPr>
              <a:t> </a:t>
            </a:r>
            <a:r>
              <a:rPr lang="en-US" altLang="en-US" sz="1800" dirty="0" err="1">
                <a:latin typeface="Courier New" panose="02070309020205020404" pitchFamily="49" charset="0"/>
                <a:ea typeface="ＭＳ Ｐゴシック" panose="020B0600070205080204" pitchFamily="34" charset="-128"/>
              </a:rPr>
              <a:t>x.set_age</a:t>
            </a:r>
            <a:r>
              <a:rPr lang="en-US" altLang="en-US" sz="1800" dirty="0">
                <a:latin typeface="Courier New" panose="02070309020205020404" pitchFamily="49" charset="0"/>
                <a:ea typeface="ＭＳ Ｐゴシック" panose="020B0600070205080204" pitchFamily="34" charset="-128"/>
              </a:rPr>
              <a:t>(23)</a:t>
            </a:r>
            <a:br>
              <a:rPr lang="en-US" altLang="en-US" sz="1800" dirty="0">
                <a:latin typeface="Courier New" panose="02070309020205020404" pitchFamily="49" charset="0"/>
                <a:ea typeface="ＭＳ Ｐゴシック" panose="020B0600070205080204" pitchFamily="34" charset="-128"/>
              </a:rPr>
            </a:br>
            <a:r>
              <a:rPr lang="en-US" altLang="en-US" sz="1800" dirty="0" err="1">
                <a:latin typeface="Courier New" panose="02070309020205020404" pitchFamily="49" charset="0"/>
                <a:ea typeface="ＭＳ Ｐゴシック" panose="020B0600070205080204" pitchFamily="34" charset="-128"/>
              </a:rPr>
              <a:t>self.age</a:t>
            </a:r>
            <a:r>
              <a:rPr lang="en-US" altLang="en-US" sz="1800" dirty="0">
                <a:latin typeface="Courier New" panose="02070309020205020404" pitchFamily="49" charset="0"/>
                <a:ea typeface="ＭＳ Ｐゴシック" panose="020B0600070205080204" pitchFamily="34" charset="-128"/>
              </a:rPr>
              <a:t> = </a:t>
            </a:r>
            <a:r>
              <a:rPr lang="en-US" altLang="en-US" sz="1800" dirty="0" err="1">
                <a:latin typeface="Courier New" panose="02070309020205020404" pitchFamily="49" charset="0"/>
                <a:ea typeface="ＭＳ Ｐゴシック" panose="020B0600070205080204" pitchFamily="34" charset="-128"/>
              </a:rPr>
              <a:t>num</a:t>
            </a:r>
            <a:endParaRPr lang="en-US" altLang="en-US" sz="1800" dirty="0">
              <a:latin typeface="Courier New" panose="02070309020205020404" pitchFamily="49" charset="0"/>
              <a:ea typeface="ＭＳ Ｐゴシック" panose="020B0600070205080204" pitchFamily="34" charset="-128"/>
            </a:endParaRPr>
          </a:p>
        </p:txBody>
      </p:sp>
      <p:sp>
        <p:nvSpPr>
          <p:cNvPr id="41988" name="Line 4"/>
          <p:cNvSpPr>
            <a:spLocks noChangeShapeType="1"/>
          </p:cNvSpPr>
          <p:nvPr/>
        </p:nvSpPr>
        <p:spPr bwMode="auto">
          <a:xfrm>
            <a:off x="4215384" y="3947160"/>
            <a:ext cx="0" cy="1905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a:xfrm>
            <a:off x="609599" y="6126164"/>
            <a:ext cx="4993753" cy="365125"/>
          </a:xfrm>
        </p:spPr>
        <p:txBody>
          <a:bodyPr/>
          <a:lstStyle/>
          <a:p>
            <a:pPr algn="l"/>
            <a:r>
              <a:rPr lang="en-US" dirty="0">
                <a:hlinkClick r:id="rId3"/>
              </a:rPr>
              <a:t>https://www.csee.umbc.edu/courses/691p/notes/python/python3.ppt</a:t>
            </a:r>
            <a:r>
              <a:rPr lang="en-US" dirty="0"/>
              <a:t> </a:t>
            </a:r>
          </a:p>
        </p:txBody>
      </p:sp>
    </p:spTree>
    <p:extLst>
      <p:ext uri="{BB962C8B-B14F-4D97-AF65-F5344CB8AC3E}">
        <p14:creationId xmlns:p14="http://schemas.microsoft.com/office/powerpoint/2010/main" val="2321152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en-US" sz="3200">
                <a:effectLst>
                  <a:outerShdw blurRad="38100" dist="38100" dir="2700000" algn="tl">
                    <a:srgbClr val="000000"/>
                  </a:outerShdw>
                </a:effectLst>
                <a:ea typeface="ＭＳ Ｐゴシック" panose="020B0600070205080204" pitchFamily="34" charset="-128"/>
              </a:rPr>
              <a:t>Deleting instances: No Need to “free”</a:t>
            </a:r>
          </a:p>
        </p:txBody>
      </p:sp>
      <p:sp>
        <p:nvSpPr>
          <p:cNvPr id="44035" name="Rectangle 3"/>
          <p:cNvSpPr>
            <a:spLocks noGrp="1" noChangeArrowheads="1"/>
          </p:cNvSpPr>
          <p:nvPr>
            <p:ph type="body" idx="1"/>
          </p:nvPr>
        </p:nvSpPr>
        <p:spPr>
          <a:xfrm>
            <a:off x="128016" y="1524000"/>
            <a:ext cx="9854184" cy="4876800"/>
          </a:xfrm>
        </p:spPr>
        <p:txBody>
          <a:bodyPr/>
          <a:lstStyle/>
          <a:p>
            <a:r>
              <a:rPr lang="en-US" altLang="en-US" sz="2800" dirty="0">
                <a:ea typeface="ＭＳ Ｐゴシック" panose="020B0600070205080204" pitchFamily="34" charset="-128"/>
              </a:rPr>
              <a:t>When you are done with an object, you don’t have to delete or free it explicitly.  </a:t>
            </a:r>
          </a:p>
          <a:p>
            <a:r>
              <a:rPr lang="en-US" altLang="en-US" sz="2800" dirty="0">
                <a:ea typeface="ＭＳ Ｐゴシック" panose="020B0600070205080204" pitchFamily="34" charset="-128"/>
              </a:rPr>
              <a:t>Python has automatic garbage collection.</a:t>
            </a:r>
          </a:p>
          <a:p>
            <a:r>
              <a:rPr lang="en-US" altLang="en-US" sz="2800" dirty="0">
                <a:ea typeface="ＭＳ Ｐゴシック" panose="020B0600070205080204" pitchFamily="34" charset="-128"/>
              </a:rPr>
              <a:t>Python will automatically detect when all of the references to a piece of memory have gone out of scope.  Automatically frees that memory.</a:t>
            </a:r>
          </a:p>
          <a:p>
            <a:r>
              <a:rPr lang="en-US" altLang="en-US" sz="2800" dirty="0">
                <a:ea typeface="ＭＳ Ｐゴシック" panose="020B0600070205080204" pitchFamily="34" charset="-128"/>
              </a:rPr>
              <a:t>Generally works well, few memory leaks </a:t>
            </a:r>
          </a:p>
        </p:txBody>
      </p:sp>
      <p:sp>
        <p:nvSpPr>
          <p:cNvPr id="2" name="Footer Placeholder 1"/>
          <p:cNvSpPr>
            <a:spLocks noGrp="1"/>
          </p:cNvSpPr>
          <p:nvPr>
            <p:ph type="ftr" sz="quarter" idx="11"/>
          </p:nvPr>
        </p:nvSpPr>
        <p:spPr/>
        <p:txBody>
          <a:bodyPr/>
          <a:lstStyle/>
          <a:p>
            <a:r>
              <a:rPr lang="en-US"/>
              <a:t>https://www.csee.umbc.edu/courses/691p/notes/python/python3.ppt</a:t>
            </a:r>
          </a:p>
        </p:txBody>
      </p:sp>
    </p:spTree>
    <p:extLst>
      <p:ext uri="{BB962C8B-B14F-4D97-AF65-F5344CB8AC3E}">
        <p14:creationId xmlns:p14="http://schemas.microsoft.com/office/powerpoint/2010/main" val="436287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Definition of student</a:t>
            </a:r>
          </a:p>
        </p:txBody>
      </p:sp>
      <p:sp>
        <p:nvSpPr>
          <p:cNvPr id="48131" name="Rectangle 3"/>
          <p:cNvSpPr>
            <a:spLocks noGrp="1" noChangeArrowheads="1"/>
          </p:cNvSpPr>
          <p:nvPr>
            <p:ph type="body" idx="1"/>
          </p:nvPr>
        </p:nvSpPr>
        <p:spPr>
          <a:xfrm>
            <a:off x="2209800" y="1676400"/>
            <a:ext cx="7772400" cy="3962400"/>
          </a:xfrm>
        </p:spPr>
        <p:txBody>
          <a:bodyPr/>
          <a:lstStyle/>
          <a:p>
            <a:pPr>
              <a:buFont typeface="Symbol" panose="05050102010706020507" pitchFamily="18" charset="2"/>
              <a:buNone/>
            </a:pPr>
            <a:r>
              <a:rPr lang="en-US" altLang="en-US" sz="2800" dirty="0">
                <a:solidFill>
                  <a:srgbClr val="FF9933"/>
                </a:solidFill>
                <a:latin typeface="Courier New" panose="02070309020205020404" pitchFamily="49" charset="0"/>
                <a:ea typeface="ＭＳ Ｐゴシック" panose="020B0600070205080204" pitchFamily="34" charset="-128"/>
              </a:rPr>
              <a:t>class</a:t>
            </a:r>
            <a:r>
              <a:rPr lang="en-US" altLang="en-US" sz="2800" dirty="0">
                <a:latin typeface="Courier New" panose="02070309020205020404" pitchFamily="49" charset="0"/>
                <a:ea typeface="ＭＳ Ｐゴシック" panose="020B0600070205080204" pitchFamily="34" charset="-128"/>
              </a:rPr>
              <a:t> </a:t>
            </a:r>
            <a:r>
              <a:rPr lang="en-US" altLang="en-US" sz="2800" dirty="0">
                <a:solidFill>
                  <a:schemeClr val="accent2"/>
                </a:solidFill>
                <a:latin typeface="Courier New" panose="02070309020205020404" pitchFamily="49" charset="0"/>
                <a:ea typeface="ＭＳ Ｐゴシック" panose="020B0600070205080204" pitchFamily="34" charset="-128"/>
              </a:rPr>
              <a:t>student</a:t>
            </a:r>
            <a:r>
              <a:rPr lang="en-US" altLang="en-US" sz="2800" dirty="0">
                <a:latin typeface="Courier New" panose="02070309020205020404" pitchFamily="49" charset="0"/>
                <a:ea typeface="ＭＳ Ｐゴシック" panose="020B0600070205080204" pitchFamily="34" charset="-128"/>
              </a:rPr>
              <a:t>:</a:t>
            </a:r>
            <a:br>
              <a:rPr lang="en-US" altLang="en-US" sz="2800" dirty="0">
                <a:latin typeface="Courier New" panose="02070309020205020404" pitchFamily="49" charset="0"/>
                <a:ea typeface="ＭＳ Ｐゴシック" panose="020B0600070205080204" pitchFamily="34" charset="-128"/>
              </a:rPr>
            </a:br>
            <a:r>
              <a:rPr lang="en-US" altLang="en-US" sz="2800" dirty="0">
                <a:solidFill>
                  <a:srgbClr val="008000"/>
                </a:solidFill>
                <a:latin typeface="Courier New" panose="02070309020205020404" pitchFamily="49" charset="0"/>
                <a:ea typeface="ＭＳ Ｐゴシック" panose="020B0600070205080204" pitchFamily="34" charset="-128"/>
              </a:rPr>
              <a:t>“““A class representing a student ”””</a:t>
            </a:r>
            <a:br>
              <a:rPr lang="en-US" altLang="en-US" sz="2800" dirty="0">
                <a:latin typeface="Courier New" panose="02070309020205020404" pitchFamily="49" charset="0"/>
                <a:ea typeface="ＭＳ Ｐゴシック" panose="020B0600070205080204" pitchFamily="34" charset="-128"/>
              </a:rPr>
            </a:br>
            <a:r>
              <a:rPr lang="en-US" altLang="en-US" sz="2800" dirty="0">
                <a:solidFill>
                  <a:srgbClr val="FF9933"/>
                </a:solidFill>
                <a:latin typeface="Courier New" panose="02070309020205020404" pitchFamily="49" charset="0"/>
                <a:ea typeface="ＭＳ Ｐゴシック" panose="020B0600070205080204" pitchFamily="34" charset="-128"/>
              </a:rPr>
              <a:t>def</a:t>
            </a:r>
            <a:r>
              <a:rPr lang="en-US" altLang="en-US" sz="2800" dirty="0">
                <a:latin typeface="Courier New" panose="02070309020205020404" pitchFamily="49" charset="0"/>
                <a:ea typeface="ＭＳ Ｐゴシック" panose="020B0600070205080204" pitchFamily="34" charset="-128"/>
              </a:rPr>
              <a:t> </a:t>
            </a:r>
            <a:r>
              <a:rPr lang="en-US" altLang="en-US" sz="2800" dirty="0">
                <a:solidFill>
                  <a:schemeClr val="accent2"/>
                </a:solidFill>
                <a:latin typeface="Courier New" panose="02070309020205020404" pitchFamily="49" charset="0"/>
                <a:ea typeface="ＭＳ Ｐゴシック" panose="020B0600070205080204" pitchFamily="34" charset="-128"/>
              </a:rPr>
              <a:t>__init__</a:t>
            </a:r>
            <a:r>
              <a:rPr lang="en-US" altLang="en-US" sz="2800" dirty="0">
                <a:latin typeface="Courier New" panose="02070309020205020404" pitchFamily="49" charset="0"/>
                <a:ea typeface="ＭＳ Ｐゴシック" panose="020B0600070205080204" pitchFamily="34" charset="-128"/>
              </a:rPr>
              <a:t>(</a:t>
            </a:r>
            <a:r>
              <a:rPr lang="en-US" altLang="en-US" sz="2800" dirty="0" err="1">
                <a:latin typeface="Courier New" panose="02070309020205020404" pitchFamily="49" charset="0"/>
                <a:ea typeface="ＭＳ Ｐゴシック" panose="020B0600070205080204" pitchFamily="34" charset="-128"/>
              </a:rPr>
              <a:t>self,n,a</a:t>
            </a:r>
            <a:r>
              <a:rPr lang="en-US" altLang="en-US" sz="2800" dirty="0">
                <a:latin typeface="Courier New" panose="02070309020205020404" pitchFamily="49" charset="0"/>
                <a:ea typeface="ＭＳ Ｐゴシック" panose="020B0600070205080204" pitchFamily="34" charset="-128"/>
              </a:rPr>
              <a:t>):</a:t>
            </a:r>
            <a:br>
              <a:rPr lang="en-US" altLang="en-US" sz="2800" dirty="0">
                <a:latin typeface="Courier New" panose="02070309020205020404" pitchFamily="49" charset="0"/>
                <a:ea typeface="ＭＳ Ｐゴシック" panose="020B0600070205080204" pitchFamily="34" charset="-128"/>
              </a:rPr>
            </a:br>
            <a:r>
              <a:rPr lang="en-US" altLang="en-US" sz="2800" dirty="0">
                <a:latin typeface="Courier New" panose="02070309020205020404" pitchFamily="49" charset="0"/>
                <a:ea typeface="ＭＳ Ｐゴシック" panose="020B0600070205080204" pitchFamily="34" charset="-128"/>
              </a:rPr>
              <a:t>    </a:t>
            </a:r>
            <a:r>
              <a:rPr lang="en-US" altLang="en-US" sz="2800" dirty="0" err="1">
                <a:latin typeface="Courier New" panose="02070309020205020404" pitchFamily="49" charset="0"/>
                <a:ea typeface="ＭＳ Ｐゴシック" panose="020B0600070205080204" pitchFamily="34" charset="-128"/>
              </a:rPr>
              <a:t>self.full_name</a:t>
            </a:r>
            <a:r>
              <a:rPr lang="en-US" altLang="en-US" sz="2800" dirty="0">
                <a:latin typeface="Courier New" panose="02070309020205020404" pitchFamily="49" charset="0"/>
                <a:ea typeface="ＭＳ Ｐゴシック" panose="020B0600070205080204" pitchFamily="34" charset="-128"/>
              </a:rPr>
              <a:t> = n</a:t>
            </a:r>
            <a:br>
              <a:rPr lang="en-US" altLang="en-US" sz="2800" dirty="0">
                <a:latin typeface="Courier New" panose="02070309020205020404" pitchFamily="49" charset="0"/>
                <a:ea typeface="ＭＳ Ｐゴシック" panose="020B0600070205080204" pitchFamily="34" charset="-128"/>
              </a:rPr>
            </a:br>
            <a:r>
              <a:rPr lang="en-US" altLang="en-US" sz="2800" dirty="0">
                <a:latin typeface="Courier New" panose="02070309020205020404" pitchFamily="49" charset="0"/>
                <a:ea typeface="ＭＳ Ｐゴシック" panose="020B0600070205080204" pitchFamily="34" charset="-128"/>
              </a:rPr>
              <a:t>    </a:t>
            </a:r>
            <a:r>
              <a:rPr lang="en-US" altLang="en-US" sz="2800" dirty="0" err="1">
                <a:latin typeface="Courier New" panose="02070309020205020404" pitchFamily="49" charset="0"/>
                <a:ea typeface="ＭＳ Ｐゴシック" panose="020B0600070205080204" pitchFamily="34" charset="-128"/>
              </a:rPr>
              <a:t>self.age</a:t>
            </a:r>
            <a:r>
              <a:rPr lang="en-US" altLang="en-US" sz="2800" dirty="0">
                <a:latin typeface="Courier New" panose="02070309020205020404" pitchFamily="49" charset="0"/>
                <a:ea typeface="ＭＳ Ｐゴシック" panose="020B0600070205080204" pitchFamily="34" charset="-128"/>
              </a:rPr>
              <a:t> = a</a:t>
            </a:r>
            <a:br>
              <a:rPr lang="en-US" altLang="en-US" sz="2800" dirty="0">
                <a:latin typeface="Courier New" panose="02070309020205020404" pitchFamily="49" charset="0"/>
                <a:ea typeface="ＭＳ Ｐゴシック" panose="020B0600070205080204" pitchFamily="34" charset="-128"/>
              </a:rPr>
            </a:br>
            <a:r>
              <a:rPr lang="en-US" altLang="en-US" sz="2800" dirty="0">
                <a:solidFill>
                  <a:srgbClr val="FF9933"/>
                </a:solidFill>
                <a:latin typeface="Courier New" panose="02070309020205020404" pitchFamily="49" charset="0"/>
                <a:ea typeface="ＭＳ Ｐゴシック" panose="020B0600070205080204" pitchFamily="34" charset="-128"/>
              </a:rPr>
              <a:t>def</a:t>
            </a:r>
            <a:r>
              <a:rPr lang="en-US" altLang="en-US" sz="2800" dirty="0">
                <a:latin typeface="Courier New" panose="02070309020205020404" pitchFamily="49" charset="0"/>
                <a:ea typeface="ＭＳ Ｐゴシック" panose="020B0600070205080204" pitchFamily="34" charset="-128"/>
              </a:rPr>
              <a:t> </a:t>
            </a:r>
            <a:r>
              <a:rPr lang="en-US" altLang="en-US" sz="2800" dirty="0" err="1">
                <a:solidFill>
                  <a:schemeClr val="accent2"/>
                </a:solidFill>
                <a:latin typeface="Courier New" panose="02070309020205020404" pitchFamily="49" charset="0"/>
                <a:ea typeface="ＭＳ Ｐゴシック" panose="020B0600070205080204" pitchFamily="34" charset="-128"/>
              </a:rPr>
              <a:t>get_age</a:t>
            </a:r>
            <a:r>
              <a:rPr lang="en-US" altLang="en-US" sz="2800" dirty="0">
                <a:latin typeface="Courier New" panose="02070309020205020404" pitchFamily="49" charset="0"/>
                <a:ea typeface="ＭＳ Ｐゴシック" panose="020B0600070205080204" pitchFamily="34" charset="-128"/>
              </a:rPr>
              <a:t>(self):</a:t>
            </a:r>
            <a:br>
              <a:rPr lang="en-US" altLang="en-US" sz="2800" dirty="0">
                <a:latin typeface="Courier New" panose="02070309020205020404" pitchFamily="49" charset="0"/>
                <a:ea typeface="ＭＳ Ｐゴシック" panose="020B0600070205080204" pitchFamily="34" charset="-128"/>
              </a:rPr>
            </a:br>
            <a:r>
              <a:rPr lang="en-US" altLang="en-US" sz="2800" dirty="0">
                <a:latin typeface="Courier New" panose="02070309020205020404" pitchFamily="49" charset="0"/>
                <a:ea typeface="ＭＳ Ｐゴシック" panose="020B0600070205080204" pitchFamily="34" charset="-128"/>
              </a:rPr>
              <a:t>    </a:t>
            </a:r>
            <a:r>
              <a:rPr lang="en-US" altLang="en-US" sz="2800" dirty="0">
                <a:solidFill>
                  <a:srgbClr val="FF9933"/>
                </a:solidFill>
                <a:latin typeface="Courier New" panose="02070309020205020404" pitchFamily="49" charset="0"/>
                <a:ea typeface="ＭＳ Ｐゴシック" panose="020B0600070205080204" pitchFamily="34" charset="-128"/>
              </a:rPr>
              <a:t>return</a:t>
            </a:r>
            <a:r>
              <a:rPr lang="en-US" altLang="en-US" sz="2800" dirty="0">
                <a:latin typeface="Courier New" panose="02070309020205020404" pitchFamily="49" charset="0"/>
                <a:ea typeface="ＭＳ Ｐゴシック" panose="020B0600070205080204" pitchFamily="34" charset="-128"/>
              </a:rPr>
              <a:t> </a:t>
            </a:r>
            <a:r>
              <a:rPr lang="en-US" altLang="en-US" sz="2800" dirty="0" err="1">
                <a:latin typeface="Courier New" panose="02070309020205020404" pitchFamily="49" charset="0"/>
                <a:ea typeface="ＭＳ Ｐゴシック" panose="020B0600070205080204" pitchFamily="34" charset="-128"/>
              </a:rPr>
              <a:t>self.age</a:t>
            </a:r>
            <a:endParaRPr lang="en-US" altLang="en-US" sz="2800" dirty="0">
              <a:latin typeface="Courier New" panose="02070309020205020404" pitchFamily="49" charset="0"/>
              <a:ea typeface="ＭＳ Ｐゴシック" panose="020B0600070205080204" pitchFamily="34" charset="-128"/>
            </a:endParaRPr>
          </a:p>
        </p:txBody>
      </p:sp>
      <p:sp>
        <p:nvSpPr>
          <p:cNvPr id="2" name="Footer Placeholder 1"/>
          <p:cNvSpPr>
            <a:spLocks noGrp="1"/>
          </p:cNvSpPr>
          <p:nvPr>
            <p:ph type="ftr" sz="quarter" idx="11"/>
          </p:nvPr>
        </p:nvSpPr>
        <p:spPr>
          <a:xfrm>
            <a:off x="609600" y="6218236"/>
            <a:ext cx="5185144" cy="365125"/>
          </a:xfrm>
        </p:spPr>
        <p:txBody>
          <a:bodyPr/>
          <a:lstStyle/>
          <a:p>
            <a:r>
              <a:rPr lang="en-US" dirty="0">
                <a:hlinkClick r:id="rId3"/>
              </a:rPr>
              <a:t>https://www.csee.umbc.edu/courses/691p/notes/python/python3.ppt</a:t>
            </a:r>
            <a:r>
              <a:rPr lang="en-US" dirty="0"/>
              <a:t> </a:t>
            </a:r>
          </a:p>
        </p:txBody>
      </p:sp>
    </p:spTree>
    <p:extLst>
      <p:ext uri="{BB962C8B-B14F-4D97-AF65-F5344CB8AC3E}">
        <p14:creationId xmlns:p14="http://schemas.microsoft.com/office/powerpoint/2010/main" val="220326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Syntax </a:t>
            </a:r>
            <a:r>
              <a:rPr lang="en-US" altLang="en-US" dirty="0">
                <a:effectLst>
                  <a:outerShdw blurRad="38100" dist="38100" dir="2700000" algn="tl">
                    <a:srgbClr val="000000"/>
                  </a:outerShdw>
                </a:effectLst>
                <a:ea typeface="ＭＳ Ｐゴシック" panose="020B0600070205080204" pitchFamily="34" charset="-128"/>
              </a:rPr>
              <a:t>for Access</a:t>
            </a:r>
          </a:p>
        </p:txBody>
      </p:sp>
      <p:sp>
        <p:nvSpPr>
          <p:cNvPr id="50179" name="Rectangle 3"/>
          <p:cNvSpPr>
            <a:spLocks noGrp="1" noChangeArrowheads="1"/>
          </p:cNvSpPr>
          <p:nvPr>
            <p:ph type="body" idx="1"/>
          </p:nvPr>
        </p:nvSpPr>
        <p:spPr>
          <a:xfrm>
            <a:off x="2209800" y="1676400"/>
            <a:ext cx="7772400" cy="4191000"/>
          </a:xfrm>
        </p:spPr>
        <p:txBody>
          <a:bodyPr/>
          <a:lstStyle/>
          <a:p>
            <a:pPr>
              <a:buFont typeface="Symbol" panose="05050102010706020507" pitchFamily="18" charset="2"/>
              <a:buNone/>
            </a:pPr>
            <a:r>
              <a:rPr lang="en-US" altLang="en-US" sz="2800">
                <a:solidFill>
                  <a:srgbClr val="660066"/>
                </a:solidFill>
                <a:latin typeface="Courier New" panose="02070309020205020404" pitchFamily="49" charset="0"/>
                <a:ea typeface="ＭＳ Ｐゴシック" panose="020B0600070205080204" pitchFamily="34" charset="-128"/>
              </a:rPr>
              <a:t>&gt;&gt;&gt;</a:t>
            </a:r>
            <a:r>
              <a:rPr lang="en-US" altLang="en-US" sz="2800">
                <a:latin typeface="Courier New" panose="02070309020205020404" pitchFamily="49" charset="0"/>
                <a:ea typeface="ＭＳ Ｐゴシック" panose="020B0600070205080204" pitchFamily="34" charset="-128"/>
              </a:rPr>
              <a:t> f = student(</a:t>
            </a:r>
            <a:r>
              <a:rPr lang="en-US" altLang="en-US" sz="2800">
                <a:solidFill>
                  <a:srgbClr val="008000"/>
                </a:solidFill>
                <a:latin typeface="Courier New" panose="02070309020205020404" pitchFamily="49" charset="0"/>
                <a:ea typeface="ＭＳ Ｐゴシック" panose="020B0600070205080204" pitchFamily="34" charset="-128"/>
              </a:rPr>
              <a:t>“Bob Smith”</a:t>
            </a:r>
            <a:r>
              <a:rPr lang="en-US" altLang="en-US" sz="2800">
                <a:latin typeface="Courier New" panose="02070309020205020404" pitchFamily="49" charset="0"/>
                <a:ea typeface="ＭＳ Ｐゴシック" panose="020B0600070205080204" pitchFamily="34" charset="-128"/>
              </a:rPr>
              <a:t>, 23)</a:t>
            </a:r>
          </a:p>
          <a:p>
            <a:pPr>
              <a:buFont typeface="Symbol" panose="05050102010706020507" pitchFamily="18" charset="2"/>
              <a:buNone/>
            </a:pPr>
            <a:endParaRPr lang="en-US" altLang="en-US" sz="2800">
              <a:latin typeface="Courier New" panose="02070309020205020404" pitchFamily="49" charset="0"/>
              <a:ea typeface="ＭＳ Ｐゴシック" panose="020B0600070205080204" pitchFamily="34" charset="-128"/>
            </a:endParaRPr>
          </a:p>
          <a:p>
            <a:pPr>
              <a:buFont typeface="Symbol" panose="05050102010706020507" pitchFamily="18" charset="2"/>
              <a:buNone/>
            </a:pPr>
            <a:r>
              <a:rPr lang="en-US" altLang="en-US" sz="2800">
                <a:solidFill>
                  <a:srgbClr val="660066"/>
                </a:solidFill>
                <a:latin typeface="Courier New" panose="02070309020205020404" pitchFamily="49" charset="0"/>
                <a:ea typeface="ＭＳ Ｐゴシック" panose="020B0600070205080204" pitchFamily="34" charset="-128"/>
              </a:rPr>
              <a:t>&gt;&gt;&gt;</a:t>
            </a:r>
            <a:r>
              <a:rPr lang="en-US" altLang="en-US" sz="2800">
                <a:latin typeface="Courier New" panose="02070309020205020404" pitchFamily="49" charset="0"/>
                <a:ea typeface="ＭＳ Ｐゴシック" panose="020B0600070205080204" pitchFamily="34" charset="-128"/>
              </a:rPr>
              <a:t> f.full_name </a:t>
            </a:r>
            <a:r>
              <a:rPr lang="en-US" altLang="en-US" sz="2800">
                <a:solidFill>
                  <a:srgbClr val="FF3300"/>
                </a:solidFill>
                <a:latin typeface="Courier New" panose="02070309020205020404" pitchFamily="49" charset="0"/>
                <a:ea typeface="ＭＳ Ｐゴシック" panose="020B0600070205080204" pitchFamily="34" charset="-128"/>
              </a:rPr>
              <a:t># Access attribute</a:t>
            </a:r>
          </a:p>
          <a:p>
            <a:pPr>
              <a:buFont typeface="Symbol" panose="05050102010706020507" pitchFamily="18" charset="2"/>
              <a:buNone/>
            </a:pPr>
            <a:r>
              <a:rPr lang="en-US" altLang="en-US" sz="2800">
                <a:solidFill>
                  <a:schemeClr val="accent2"/>
                </a:solidFill>
                <a:latin typeface="Courier New" panose="02070309020205020404" pitchFamily="49" charset="0"/>
                <a:ea typeface="ＭＳ Ｐゴシック" panose="020B0600070205080204" pitchFamily="34" charset="-128"/>
              </a:rPr>
              <a:t>“Bob Smith”</a:t>
            </a:r>
          </a:p>
          <a:p>
            <a:pPr>
              <a:buFont typeface="Symbol" panose="05050102010706020507" pitchFamily="18" charset="2"/>
              <a:buNone/>
            </a:pPr>
            <a:endParaRPr lang="en-US" altLang="en-US" sz="2800">
              <a:solidFill>
                <a:schemeClr val="accent2"/>
              </a:solidFill>
              <a:latin typeface="Courier New" panose="02070309020205020404" pitchFamily="49" charset="0"/>
              <a:ea typeface="ＭＳ Ｐゴシック" panose="020B0600070205080204" pitchFamily="34" charset="-128"/>
            </a:endParaRPr>
          </a:p>
          <a:p>
            <a:pPr>
              <a:buFont typeface="Symbol" panose="05050102010706020507" pitchFamily="18" charset="2"/>
              <a:buNone/>
            </a:pPr>
            <a:r>
              <a:rPr lang="en-US" altLang="en-US" sz="2800">
                <a:solidFill>
                  <a:srgbClr val="660066"/>
                </a:solidFill>
                <a:latin typeface="Courier New" panose="02070309020205020404" pitchFamily="49" charset="0"/>
                <a:ea typeface="ＭＳ Ｐゴシック" panose="020B0600070205080204" pitchFamily="34" charset="-128"/>
              </a:rPr>
              <a:t>&gt;&gt;&gt;</a:t>
            </a:r>
            <a:r>
              <a:rPr lang="en-US" altLang="en-US" sz="2800">
                <a:latin typeface="Courier New" panose="02070309020205020404" pitchFamily="49" charset="0"/>
                <a:ea typeface="ＭＳ Ｐゴシック" panose="020B0600070205080204" pitchFamily="34" charset="-128"/>
              </a:rPr>
              <a:t> f.get_age() </a:t>
            </a:r>
            <a:r>
              <a:rPr lang="en-US" altLang="en-US" sz="2800">
                <a:solidFill>
                  <a:srgbClr val="FF3300"/>
                </a:solidFill>
                <a:latin typeface="Courier New" panose="02070309020205020404" pitchFamily="49" charset="0"/>
                <a:ea typeface="ＭＳ Ｐゴシック" panose="020B0600070205080204" pitchFamily="34" charset="-128"/>
              </a:rPr>
              <a:t># Access a method</a:t>
            </a:r>
          </a:p>
          <a:p>
            <a:pPr>
              <a:buFont typeface="Symbol" panose="05050102010706020507" pitchFamily="18" charset="2"/>
              <a:buNone/>
            </a:pPr>
            <a:r>
              <a:rPr lang="en-US" altLang="en-US" sz="2800">
                <a:solidFill>
                  <a:schemeClr val="accent2"/>
                </a:solidFill>
                <a:latin typeface="Courier New" panose="02070309020205020404" pitchFamily="49" charset="0"/>
                <a:ea typeface="ＭＳ Ｐゴシック" panose="020B0600070205080204" pitchFamily="34" charset="-128"/>
              </a:rPr>
              <a:t>23</a:t>
            </a:r>
          </a:p>
        </p:txBody>
      </p:sp>
      <p:sp>
        <p:nvSpPr>
          <p:cNvPr id="2" name="Footer Placeholder 1"/>
          <p:cNvSpPr>
            <a:spLocks noGrp="1"/>
          </p:cNvSpPr>
          <p:nvPr>
            <p:ph type="ftr" sz="quarter" idx="11"/>
          </p:nvPr>
        </p:nvSpPr>
        <p:spPr/>
        <p:txBody>
          <a:bodyPr/>
          <a:lstStyle/>
          <a:p>
            <a:r>
              <a:rPr lang="en-US"/>
              <a:t>https://www.csee.umbc.edu/courses/691p/notes/python/python3.ppt</a:t>
            </a:r>
          </a:p>
        </p:txBody>
      </p:sp>
    </p:spTree>
    <p:extLst>
      <p:ext uri="{BB962C8B-B14F-4D97-AF65-F5344CB8AC3E}">
        <p14:creationId xmlns:p14="http://schemas.microsoft.com/office/powerpoint/2010/main" val="1673100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Two Kinds of Attributes</a:t>
            </a:r>
          </a:p>
        </p:txBody>
      </p:sp>
      <p:sp>
        <p:nvSpPr>
          <p:cNvPr id="60419" name="Rectangle 3"/>
          <p:cNvSpPr>
            <a:spLocks noGrp="1" noChangeArrowheads="1"/>
          </p:cNvSpPr>
          <p:nvPr>
            <p:ph type="body" idx="1"/>
          </p:nvPr>
        </p:nvSpPr>
        <p:spPr>
          <a:xfrm>
            <a:off x="256032" y="1295400"/>
            <a:ext cx="11823192" cy="5334000"/>
          </a:xfrm>
        </p:spPr>
        <p:txBody>
          <a:bodyPr>
            <a:normAutofit/>
          </a:bodyPr>
          <a:lstStyle/>
          <a:p>
            <a:pPr>
              <a:lnSpc>
                <a:spcPct val="80000"/>
              </a:lnSpc>
            </a:pPr>
            <a:r>
              <a:rPr lang="en-US" altLang="en-US" sz="2800" dirty="0">
                <a:ea typeface="ＭＳ Ｐゴシック" panose="020B0600070205080204" pitchFamily="34" charset="-128"/>
              </a:rPr>
              <a:t>The non-method data stored by objects are called attributes  </a:t>
            </a:r>
          </a:p>
          <a:p>
            <a:pPr>
              <a:lnSpc>
                <a:spcPct val="80000"/>
              </a:lnSpc>
            </a:pPr>
            <a:r>
              <a:rPr lang="en-US" altLang="en-US" sz="2800" i="1" dirty="0">
                <a:solidFill>
                  <a:schemeClr val="accent2"/>
                </a:solidFill>
                <a:ea typeface="ＭＳ Ｐゴシック" panose="020B0600070205080204" pitchFamily="34" charset="-128"/>
              </a:rPr>
              <a:t>Data </a:t>
            </a:r>
            <a:r>
              <a:rPr lang="en-US" altLang="en-US" sz="2800" dirty="0">
                <a:ea typeface="ＭＳ Ｐゴシック" panose="020B0600070205080204" pitchFamily="34" charset="-128"/>
              </a:rPr>
              <a:t>attributes</a:t>
            </a:r>
          </a:p>
          <a:p>
            <a:pPr lvl="1">
              <a:lnSpc>
                <a:spcPct val="80000"/>
              </a:lnSpc>
            </a:pPr>
            <a:r>
              <a:rPr lang="en-US" altLang="en-US" sz="2600" dirty="0">
                <a:ea typeface="ＭＳ Ｐゴシック" panose="020B0600070205080204" pitchFamily="34" charset="-128"/>
              </a:rPr>
              <a:t>Variable owned by a </a:t>
            </a:r>
            <a:r>
              <a:rPr lang="en-US" altLang="en-US" sz="2600" i="1" dirty="0">
                <a:solidFill>
                  <a:schemeClr val="accent2"/>
                </a:solidFill>
                <a:ea typeface="ＭＳ Ｐゴシック" panose="020B0600070205080204" pitchFamily="34" charset="-128"/>
              </a:rPr>
              <a:t>particular instance </a:t>
            </a:r>
            <a:r>
              <a:rPr lang="en-US" altLang="en-US" sz="2600" dirty="0">
                <a:ea typeface="ＭＳ Ｐゴシック" panose="020B0600070205080204" pitchFamily="34" charset="-128"/>
              </a:rPr>
              <a:t>of a class</a:t>
            </a:r>
          </a:p>
          <a:p>
            <a:pPr lvl="1">
              <a:lnSpc>
                <a:spcPct val="80000"/>
              </a:lnSpc>
            </a:pPr>
            <a:r>
              <a:rPr lang="en-US" altLang="en-US" sz="2600" dirty="0">
                <a:ea typeface="ＭＳ Ｐゴシック" panose="020B0600070205080204" pitchFamily="34" charset="-128"/>
              </a:rPr>
              <a:t>Each instance has its own value for it</a:t>
            </a:r>
          </a:p>
          <a:p>
            <a:pPr lvl="1">
              <a:lnSpc>
                <a:spcPct val="80000"/>
              </a:lnSpc>
            </a:pPr>
            <a:r>
              <a:rPr lang="en-US" altLang="en-US" sz="2600" dirty="0">
                <a:ea typeface="ＭＳ Ｐゴシック" panose="020B0600070205080204" pitchFamily="34" charset="-128"/>
              </a:rPr>
              <a:t>These are the most common kind of attribute</a:t>
            </a:r>
          </a:p>
          <a:p>
            <a:pPr>
              <a:lnSpc>
                <a:spcPct val="80000"/>
              </a:lnSpc>
            </a:pPr>
            <a:r>
              <a:rPr lang="en-US" altLang="en-US" sz="2800" i="1" dirty="0">
                <a:solidFill>
                  <a:schemeClr val="accent2"/>
                </a:solidFill>
                <a:ea typeface="ＭＳ Ｐゴシック" panose="020B0600070205080204" pitchFamily="34" charset="-128"/>
              </a:rPr>
              <a:t>Class </a:t>
            </a:r>
            <a:r>
              <a:rPr lang="en-US" altLang="en-US" sz="2800" dirty="0">
                <a:ea typeface="ＭＳ Ｐゴシック" panose="020B0600070205080204" pitchFamily="34" charset="-128"/>
              </a:rPr>
              <a:t>attributes</a:t>
            </a:r>
          </a:p>
          <a:p>
            <a:pPr lvl="1">
              <a:lnSpc>
                <a:spcPct val="80000"/>
              </a:lnSpc>
            </a:pPr>
            <a:r>
              <a:rPr lang="en-US" altLang="en-US" sz="2600" dirty="0">
                <a:ea typeface="ＭＳ Ｐゴシック" panose="020B0600070205080204" pitchFamily="34" charset="-128"/>
              </a:rPr>
              <a:t>Owned by the </a:t>
            </a:r>
            <a:r>
              <a:rPr lang="en-US" altLang="en-US" sz="2600" i="1" dirty="0">
                <a:solidFill>
                  <a:schemeClr val="accent2"/>
                </a:solidFill>
                <a:ea typeface="ＭＳ Ｐゴシック" panose="020B0600070205080204" pitchFamily="34" charset="-128"/>
              </a:rPr>
              <a:t>class as a whole</a:t>
            </a:r>
            <a:r>
              <a:rPr lang="en-US" altLang="en-US" sz="2600" dirty="0">
                <a:ea typeface="ＭＳ Ｐゴシック" panose="020B0600070205080204" pitchFamily="34" charset="-128"/>
              </a:rPr>
              <a:t>  </a:t>
            </a:r>
          </a:p>
          <a:p>
            <a:pPr lvl="1">
              <a:lnSpc>
                <a:spcPct val="80000"/>
              </a:lnSpc>
            </a:pPr>
            <a:r>
              <a:rPr lang="en-US" altLang="en-US" sz="2600" i="1" dirty="0">
                <a:solidFill>
                  <a:schemeClr val="accent2"/>
                </a:solidFill>
                <a:ea typeface="ＭＳ Ｐゴシック" panose="020B0600070205080204" pitchFamily="34" charset="-128"/>
              </a:rPr>
              <a:t>All class instances share the same value for it</a:t>
            </a:r>
          </a:p>
          <a:p>
            <a:pPr lvl="1">
              <a:lnSpc>
                <a:spcPct val="80000"/>
              </a:lnSpc>
            </a:pPr>
            <a:r>
              <a:rPr lang="en-US" altLang="en-US" sz="2600" dirty="0">
                <a:ea typeface="ＭＳ Ｐゴシック" panose="020B0600070205080204" pitchFamily="34" charset="-128"/>
              </a:rPr>
              <a:t>Called “static” variables in some languages  </a:t>
            </a:r>
          </a:p>
          <a:p>
            <a:pPr lvl="1">
              <a:lnSpc>
                <a:spcPct val="80000"/>
              </a:lnSpc>
            </a:pPr>
            <a:r>
              <a:rPr lang="en-US" altLang="en-US" sz="2600" dirty="0">
                <a:ea typeface="ＭＳ Ｐゴシック" panose="020B0600070205080204" pitchFamily="34" charset="-128"/>
              </a:rPr>
              <a:t>Good for (1) </a:t>
            </a:r>
            <a:r>
              <a:rPr lang="en-US" altLang="en-US" dirty="0">
                <a:ea typeface="ＭＳ Ｐゴシック" panose="020B0600070205080204" pitchFamily="34" charset="-128"/>
              </a:rPr>
              <a:t>class-wide constants and (2) building counter of how many instances of the class have been made</a:t>
            </a:r>
          </a:p>
        </p:txBody>
      </p:sp>
      <p:sp>
        <p:nvSpPr>
          <p:cNvPr id="2" name="Footer Placeholder 1"/>
          <p:cNvSpPr>
            <a:spLocks noGrp="1"/>
          </p:cNvSpPr>
          <p:nvPr>
            <p:ph type="ftr" sz="quarter" idx="11"/>
          </p:nvPr>
        </p:nvSpPr>
        <p:spPr>
          <a:xfrm>
            <a:off x="609600" y="6218236"/>
            <a:ext cx="5238307" cy="365125"/>
          </a:xfrm>
        </p:spPr>
        <p:txBody>
          <a:bodyPr/>
          <a:lstStyle/>
          <a:p>
            <a:pPr algn="l"/>
            <a:r>
              <a:rPr lang="en-US" dirty="0">
                <a:hlinkClick r:id="rId3"/>
              </a:rPr>
              <a:t>https://www.csee.umbc.edu/courses/691p/notes/python/python3.ppt</a:t>
            </a:r>
            <a:r>
              <a:rPr lang="en-US" dirty="0"/>
              <a:t> </a:t>
            </a:r>
          </a:p>
        </p:txBody>
      </p:sp>
    </p:spTree>
    <p:extLst>
      <p:ext uri="{BB962C8B-B14F-4D97-AF65-F5344CB8AC3E}">
        <p14:creationId xmlns:p14="http://schemas.microsoft.com/office/powerpoint/2010/main" val="1787655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Data Attributes</a:t>
            </a:r>
          </a:p>
        </p:txBody>
      </p:sp>
      <p:sp>
        <p:nvSpPr>
          <p:cNvPr id="62467" name="Rectangle 3"/>
          <p:cNvSpPr>
            <a:spLocks noGrp="1" noChangeArrowheads="1"/>
          </p:cNvSpPr>
          <p:nvPr>
            <p:ph type="body" idx="1"/>
          </p:nvPr>
        </p:nvSpPr>
        <p:spPr/>
        <p:txBody>
          <a:bodyPr>
            <a:normAutofit lnSpcReduction="10000"/>
          </a:bodyPr>
          <a:lstStyle/>
          <a:p>
            <a:pPr>
              <a:lnSpc>
                <a:spcPct val="90000"/>
              </a:lnSpc>
            </a:pPr>
            <a:r>
              <a:rPr lang="en-US" altLang="en-US" sz="2800" dirty="0">
                <a:ea typeface="ＭＳ Ｐゴシック" panose="020B0600070205080204" pitchFamily="34" charset="-128"/>
              </a:rPr>
              <a:t>Data attributes are created and initialized by an </a:t>
            </a:r>
            <a:r>
              <a:rPr lang="en-US" altLang="en-US" sz="2800" dirty="0">
                <a:latin typeface="Courier New" panose="02070309020205020404" pitchFamily="49" charset="0"/>
                <a:ea typeface="ＭＳ Ｐゴシック" panose="020B0600070205080204" pitchFamily="34" charset="-128"/>
              </a:rPr>
              <a:t>__init__()</a:t>
            </a:r>
            <a:r>
              <a:rPr lang="en-US" altLang="en-US" sz="2800" dirty="0">
                <a:ea typeface="ＭＳ Ｐゴシック" panose="020B0600070205080204" pitchFamily="34" charset="-128"/>
              </a:rPr>
              <a:t> method.</a:t>
            </a:r>
          </a:p>
          <a:p>
            <a:pPr lvl="1">
              <a:lnSpc>
                <a:spcPct val="90000"/>
              </a:lnSpc>
            </a:pPr>
            <a:r>
              <a:rPr lang="en-US" altLang="en-US" sz="2400" dirty="0">
                <a:ea typeface="ＭＳ Ｐゴシック" panose="020B0600070205080204" pitchFamily="34" charset="-128"/>
              </a:rPr>
              <a:t>Simply assigning to a name creates the attribute</a:t>
            </a:r>
          </a:p>
          <a:p>
            <a:pPr lvl="1">
              <a:lnSpc>
                <a:spcPct val="90000"/>
              </a:lnSpc>
            </a:pPr>
            <a:r>
              <a:rPr lang="en-US" altLang="en-US" sz="2400" dirty="0">
                <a:ea typeface="ＭＳ Ｐゴシック" panose="020B0600070205080204" pitchFamily="34" charset="-128"/>
              </a:rPr>
              <a:t>Inside the class, refer to data attributes using </a:t>
            </a:r>
            <a:r>
              <a:rPr lang="en-US" altLang="en-US" sz="2400" b="1" dirty="0">
                <a:latin typeface="Courier New" panose="02070309020205020404" pitchFamily="49" charset="0"/>
                <a:ea typeface="ＭＳ Ｐゴシック" panose="020B0600070205080204" pitchFamily="34" charset="-128"/>
              </a:rPr>
              <a:t>self</a:t>
            </a:r>
            <a:endParaRPr lang="en-US" altLang="en-US" sz="2400" dirty="0">
              <a:ea typeface="ＭＳ Ｐゴシック" panose="020B0600070205080204" pitchFamily="34" charset="-128"/>
            </a:endParaRPr>
          </a:p>
          <a:p>
            <a:pPr lvl="2">
              <a:lnSpc>
                <a:spcPct val="90000"/>
              </a:lnSpc>
            </a:pPr>
            <a:r>
              <a:rPr lang="en-US" altLang="en-US" sz="2800" dirty="0">
                <a:ea typeface="ＭＳ Ｐゴシック" panose="020B0600070205080204" pitchFamily="34" charset="-128"/>
              </a:rPr>
              <a:t>for example, </a:t>
            </a:r>
            <a:r>
              <a:rPr lang="en-US" altLang="en-US" sz="2800" b="1" dirty="0" err="1">
                <a:latin typeface="Courier New" panose="02070309020205020404" pitchFamily="49" charset="0"/>
                <a:ea typeface="ＭＳ Ｐゴシック" panose="020B0600070205080204" pitchFamily="34" charset="-128"/>
              </a:rPr>
              <a:t>self.full_name</a:t>
            </a:r>
            <a:endParaRPr lang="en-US" altLang="en-US" sz="2800" dirty="0">
              <a:solidFill>
                <a:srgbClr val="FF9933"/>
              </a:solidFill>
              <a:latin typeface="Courier New" panose="02070309020205020404" pitchFamily="49" charset="0"/>
              <a:ea typeface="ＭＳ Ｐゴシック" panose="020B0600070205080204" pitchFamily="34" charset="-128"/>
            </a:endParaRPr>
          </a:p>
          <a:p>
            <a:pPr>
              <a:lnSpc>
                <a:spcPct val="90000"/>
              </a:lnSpc>
              <a:buFont typeface="Symbol" panose="05050102010706020507" pitchFamily="18" charset="2"/>
              <a:buNone/>
            </a:pPr>
            <a:r>
              <a:rPr lang="en-US" altLang="en-US" sz="2800" dirty="0">
                <a:solidFill>
                  <a:srgbClr val="FF9933"/>
                </a:solidFill>
                <a:latin typeface="Courier New" panose="02070309020205020404" pitchFamily="49" charset="0"/>
                <a:ea typeface="ＭＳ Ｐゴシック" panose="020B0600070205080204" pitchFamily="34" charset="-128"/>
              </a:rPr>
              <a:t>class</a:t>
            </a:r>
            <a:r>
              <a:rPr lang="en-US" altLang="en-US" sz="2800" dirty="0">
                <a:latin typeface="Courier New" panose="02070309020205020404" pitchFamily="49" charset="0"/>
                <a:ea typeface="ＭＳ Ｐゴシック" panose="020B0600070205080204" pitchFamily="34" charset="-128"/>
              </a:rPr>
              <a:t> </a:t>
            </a:r>
            <a:r>
              <a:rPr lang="en-US" altLang="en-US" sz="2800" dirty="0">
                <a:solidFill>
                  <a:schemeClr val="accent2"/>
                </a:solidFill>
                <a:latin typeface="Courier New" panose="02070309020205020404" pitchFamily="49" charset="0"/>
                <a:ea typeface="ＭＳ Ｐゴシック" panose="020B0600070205080204" pitchFamily="34" charset="-128"/>
              </a:rPr>
              <a:t>teacher</a:t>
            </a:r>
            <a:r>
              <a:rPr lang="en-US" altLang="en-US" sz="2800" dirty="0">
                <a:latin typeface="Courier New" panose="02070309020205020404" pitchFamily="49" charset="0"/>
                <a:ea typeface="ＭＳ Ｐゴシック" panose="020B0600070205080204" pitchFamily="34" charset="-128"/>
              </a:rPr>
              <a:t>:</a:t>
            </a:r>
            <a:br>
              <a:rPr lang="en-US" altLang="en-US" sz="2800" dirty="0">
                <a:latin typeface="Courier New" panose="02070309020205020404" pitchFamily="49" charset="0"/>
                <a:ea typeface="ＭＳ Ｐゴシック" panose="020B0600070205080204" pitchFamily="34" charset="-128"/>
              </a:rPr>
            </a:br>
            <a:r>
              <a:rPr lang="en-US" altLang="en-US" sz="2800" dirty="0">
                <a:solidFill>
                  <a:srgbClr val="008000"/>
                </a:solidFill>
                <a:latin typeface="Courier New" panose="02070309020205020404" pitchFamily="49" charset="0"/>
                <a:ea typeface="ＭＳ Ｐゴシック" panose="020B0600070205080204" pitchFamily="34" charset="-128"/>
              </a:rPr>
              <a:t>“A class representing teachers.”</a:t>
            </a:r>
            <a:br>
              <a:rPr lang="en-US" altLang="en-US" sz="2800" dirty="0">
                <a:latin typeface="Courier New" panose="02070309020205020404" pitchFamily="49" charset="0"/>
                <a:ea typeface="ＭＳ Ｐゴシック" panose="020B0600070205080204" pitchFamily="34" charset="-128"/>
              </a:rPr>
            </a:br>
            <a:r>
              <a:rPr lang="en-US" altLang="en-US" sz="2800" dirty="0">
                <a:solidFill>
                  <a:srgbClr val="FF9933"/>
                </a:solidFill>
                <a:latin typeface="Courier New" panose="02070309020205020404" pitchFamily="49" charset="0"/>
                <a:ea typeface="ＭＳ Ｐゴシック" panose="020B0600070205080204" pitchFamily="34" charset="-128"/>
              </a:rPr>
              <a:t>def</a:t>
            </a:r>
            <a:r>
              <a:rPr lang="en-US" altLang="en-US" sz="2800" dirty="0">
                <a:latin typeface="Courier New" panose="02070309020205020404" pitchFamily="49" charset="0"/>
                <a:ea typeface="ＭＳ Ｐゴシック" panose="020B0600070205080204" pitchFamily="34" charset="-128"/>
              </a:rPr>
              <a:t> </a:t>
            </a:r>
            <a:r>
              <a:rPr lang="en-US" altLang="en-US" sz="2800" dirty="0">
                <a:solidFill>
                  <a:schemeClr val="accent2"/>
                </a:solidFill>
                <a:latin typeface="Courier New" panose="02070309020205020404" pitchFamily="49" charset="0"/>
                <a:ea typeface="ＭＳ Ｐゴシック" panose="020B0600070205080204" pitchFamily="34" charset="-128"/>
              </a:rPr>
              <a:t>__init__</a:t>
            </a:r>
            <a:r>
              <a:rPr lang="en-US" altLang="en-US" sz="2800" dirty="0">
                <a:latin typeface="Courier New" panose="02070309020205020404" pitchFamily="49" charset="0"/>
                <a:ea typeface="ＭＳ Ｐゴシック" panose="020B0600070205080204" pitchFamily="34" charset="-128"/>
              </a:rPr>
              <a:t>(</a:t>
            </a:r>
            <a:r>
              <a:rPr lang="en-US" altLang="en-US" sz="2800" dirty="0" err="1">
                <a:latin typeface="Courier New" panose="02070309020205020404" pitchFamily="49" charset="0"/>
                <a:ea typeface="ＭＳ Ｐゴシック" panose="020B0600070205080204" pitchFamily="34" charset="-128"/>
              </a:rPr>
              <a:t>self,n</a:t>
            </a:r>
            <a:r>
              <a:rPr lang="en-US" altLang="en-US" sz="2800" dirty="0">
                <a:latin typeface="Courier New" panose="02070309020205020404" pitchFamily="49" charset="0"/>
                <a:ea typeface="ＭＳ Ｐゴシック" panose="020B0600070205080204" pitchFamily="34" charset="-128"/>
              </a:rPr>
              <a:t>):</a:t>
            </a:r>
            <a:br>
              <a:rPr lang="en-US" altLang="en-US" sz="2800" dirty="0">
                <a:latin typeface="Courier New" panose="02070309020205020404" pitchFamily="49" charset="0"/>
                <a:ea typeface="ＭＳ Ｐゴシック" panose="020B0600070205080204" pitchFamily="34" charset="-128"/>
              </a:rPr>
            </a:br>
            <a:r>
              <a:rPr lang="en-US" altLang="en-US" sz="2800" dirty="0">
                <a:latin typeface="Courier New" panose="02070309020205020404" pitchFamily="49" charset="0"/>
                <a:ea typeface="ＭＳ Ｐゴシック" panose="020B0600070205080204" pitchFamily="34" charset="-128"/>
              </a:rPr>
              <a:t>    </a:t>
            </a:r>
            <a:r>
              <a:rPr lang="en-US" altLang="en-US" sz="2800" dirty="0" err="1">
                <a:latin typeface="Courier New" panose="02070309020205020404" pitchFamily="49" charset="0"/>
                <a:ea typeface="ＭＳ Ｐゴシック" panose="020B0600070205080204" pitchFamily="34" charset="-128"/>
              </a:rPr>
              <a:t>self.full_name</a:t>
            </a:r>
            <a:r>
              <a:rPr lang="en-US" altLang="en-US" sz="2800" dirty="0">
                <a:latin typeface="Courier New" panose="02070309020205020404" pitchFamily="49" charset="0"/>
                <a:ea typeface="ＭＳ Ｐゴシック" panose="020B0600070205080204" pitchFamily="34" charset="-128"/>
              </a:rPr>
              <a:t> = n</a:t>
            </a:r>
            <a:br>
              <a:rPr lang="en-US" altLang="en-US" sz="2800" dirty="0">
                <a:latin typeface="Courier New" panose="02070309020205020404" pitchFamily="49" charset="0"/>
                <a:ea typeface="ＭＳ Ｐゴシック" panose="020B0600070205080204" pitchFamily="34" charset="-128"/>
              </a:rPr>
            </a:br>
            <a:r>
              <a:rPr lang="en-US" altLang="en-US" sz="2800" dirty="0">
                <a:solidFill>
                  <a:srgbClr val="FF9933"/>
                </a:solidFill>
                <a:latin typeface="Courier New" panose="02070309020205020404" pitchFamily="49" charset="0"/>
                <a:ea typeface="ＭＳ Ｐゴシック" panose="020B0600070205080204" pitchFamily="34" charset="-128"/>
              </a:rPr>
              <a:t>def</a:t>
            </a:r>
            <a:r>
              <a:rPr lang="en-US" altLang="en-US" sz="2800" dirty="0">
                <a:latin typeface="Courier New" panose="02070309020205020404" pitchFamily="49" charset="0"/>
                <a:ea typeface="ＭＳ Ｐゴシック" panose="020B0600070205080204" pitchFamily="34" charset="-128"/>
              </a:rPr>
              <a:t> </a:t>
            </a:r>
            <a:r>
              <a:rPr lang="en-US" altLang="en-US" sz="2800" dirty="0" err="1">
                <a:solidFill>
                  <a:schemeClr val="accent2"/>
                </a:solidFill>
                <a:latin typeface="Courier New" panose="02070309020205020404" pitchFamily="49" charset="0"/>
                <a:ea typeface="ＭＳ Ｐゴシック" panose="020B0600070205080204" pitchFamily="34" charset="-128"/>
              </a:rPr>
              <a:t>print_name</a:t>
            </a:r>
            <a:r>
              <a:rPr lang="en-US" altLang="en-US" sz="2800" dirty="0">
                <a:latin typeface="Courier New" panose="02070309020205020404" pitchFamily="49" charset="0"/>
                <a:ea typeface="ＭＳ Ｐゴシック" panose="020B0600070205080204" pitchFamily="34" charset="-128"/>
              </a:rPr>
              <a:t>(self):</a:t>
            </a:r>
            <a:br>
              <a:rPr lang="en-US" altLang="en-US" sz="2800" dirty="0">
                <a:latin typeface="Courier New" panose="02070309020205020404" pitchFamily="49" charset="0"/>
                <a:ea typeface="ＭＳ Ｐゴシック" panose="020B0600070205080204" pitchFamily="34" charset="-128"/>
              </a:rPr>
            </a:br>
            <a:r>
              <a:rPr lang="en-US" altLang="en-US" sz="2800" dirty="0">
                <a:latin typeface="Courier New" panose="02070309020205020404" pitchFamily="49" charset="0"/>
                <a:ea typeface="ＭＳ Ｐゴシック" panose="020B0600070205080204" pitchFamily="34" charset="-128"/>
              </a:rPr>
              <a:t>    </a:t>
            </a:r>
            <a:r>
              <a:rPr lang="en-US" altLang="en-US" sz="2800" dirty="0">
                <a:solidFill>
                  <a:srgbClr val="FF9933"/>
                </a:solidFill>
                <a:latin typeface="Courier New" panose="02070309020205020404" pitchFamily="49" charset="0"/>
                <a:ea typeface="ＭＳ Ｐゴシック" panose="020B0600070205080204" pitchFamily="34" charset="-128"/>
              </a:rPr>
              <a:t>print</a:t>
            </a:r>
            <a:r>
              <a:rPr lang="en-US" altLang="en-US" sz="2800" dirty="0">
                <a:latin typeface="Courier New" panose="02070309020205020404" pitchFamily="49" charset="0"/>
                <a:ea typeface="ＭＳ Ｐゴシック" panose="020B0600070205080204" pitchFamily="34" charset="-128"/>
              </a:rPr>
              <a:t> </a:t>
            </a:r>
            <a:r>
              <a:rPr lang="en-US" altLang="en-US" sz="2800" dirty="0" err="1">
                <a:latin typeface="Courier New" panose="02070309020205020404" pitchFamily="49" charset="0"/>
                <a:ea typeface="ＭＳ Ｐゴシック" panose="020B0600070205080204" pitchFamily="34" charset="-128"/>
              </a:rPr>
              <a:t>self.full_name</a:t>
            </a:r>
            <a:endParaRPr lang="en-US" altLang="en-US" sz="2800" dirty="0">
              <a:latin typeface="Courier New" panose="02070309020205020404" pitchFamily="49" charset="0"/>
              <a:ea typeface="ＭＳ Ｐゴシック" panose="020B0600070205080204" pitchFamily="34" charset="-128"/>
            </a:endParaRPr>
          </a:p>
        </p:txBody>
      </p:sp>
      <p:sp>
        <p:nvSpPr>
          <p:cNvPr id="2" name="Footer Placeholder 1"/>
          <p:cNvSpPr>
            <a:spLocks noGrp="1"/>
          </p:cNvSpPr>
          <p:nvPr>
            <p:ph type="ftr" sz="quarter" idx="11"/>
          </p:nvPr>
        </p:nvSpPr>
        <p:spPr/>
        <p:txBody>
          <a:bodyPr/>
          <a:lstStyle/>
          <a:p>
            <a:r>
              <a:rPr lang="en-US"/>
              <a:t>https://www.csee.umbc.edu/courses/691p/notes/python/python3.ppt</a:t>
            </a:r>
          </a:p>
        </p:txBody>
      </p:sp>
    </p:spTree>
    <p:extLst>
      <p:ext uri="{BB962C8B-B14F-4D97-AF65-F5344CB8AC3E}">
        <p14:creationId xmlns:p14="http://schemas.microsoft.com/office/powerpoint/2010/main" val="2171018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Class Attributes</a:t>
            </a:r>
          </a:p>
        </p:txBody>
      </p:sp>
      <p:sp>
        <p:nvSpPr>
          <p:cNvPr id="64515" name="Rectangle 3"/>
          <p:cNvSpPr>
            <a:spLocks noGrp="1" noChangeArrowheads="1"/>
          </p:cNvSpPr>
          <p:nvPr>
            <p:ph type="body" idx="1"/>
          </p:nvPr>
        </p:nvSpPr>
        <p:spPr>
          <a:xfrm>
            <a:off x="320040" y="1493837"/>
            <a:ext cx="11987784" cy="4724400"/>
          </a:xfrm>
        </p:spPr>
        <p:txBody>
          <a:bodyPr>
            <a:normAutofit fontScale="92500"/>
          </a:bodyPr>
          <a:lstStyle/>
          <a:p>
            <a:pPr>
              <a:lnSpc>
                <a:spcPct val="90000"/>
              </a:lnSpc>
            </a:pPr>
            <a:r>
              <a:rPr lang="en-US" altLang="en-US" dirty="0">
                <a:ea typeface="ＭＳ Ｐゴシック" panose="020B0600070205080204" pitchFamily="34" charset="-128"/>
              </a:rPr>
              <a:t>Because all instances of a class share one copy of a class attribute, when </a:t>
            </a:r>
            <a:r>
              <a:rPr lang="en-US" altLang="en-US" i="1" dirty="0">
                <a:solidFill>
                  <a:schemeClr val="accent2"/>
                </a:solidFill>
                <a:ea typeface="ＭＳ Ｐゴシック" panose="020B0600070205080204" pitchFamily="34" charset="-128"/>
              </a:rPr>
              <a:t>any </a:t>
            </a:r>
            <a:r>
              <a:rPr lang="en-US" altLang="en-US" dirty="0">
                <a:ea typeface="ＭＳ Ｐゴシック" panose="020B0600070205080204" pitchFamily="34" charset="-128"/>
              </a:rPr>
              <a:t>instance changes it, the value is changed for </a:t>
            </a:r>
            <a:r>
              <a:rPr lang="en-US" altLang="en-US" i="1" dirty="0">
                <a:solidFill>
                  <a:schemeClr val="accent2"/>
                </a:solidFill>
                <a:ea typeface="ＭＳ Ｐゴシック" panose="020B0600070205080204" pitchFamily="34" charset="-128"/>
              </a:rPr>
              <a:t>all </a:t>
            </a:r>
            <a:r>
              <a:rPr lang="en-US" altLang="en-US" dirty="0">
                <a:ea typeface="ＭＳ Ｐゴシック" panose="020B0600070205080204" pitchFamily="34" charset="-128"/>
              </a:rPr>
              <a:t>instances</a:t>
            </a:r>
          </a:p>
          <a:p>
            <a:pPr>
              <a:lnSpc>
                <a:spcPct val="90000"/>
              </a:lnSpc>
            </a:pPr>
            <a:r>
              <a:rPr lang="en-US" altLang="en-US" dirty="0">
                <a:ea typeface="ＭＳ Ｐゴシック" panose="020B0600070205080204" pitchFamily="34" charset="-128"/>
              </a:rPr>
              <a:t>Class attributes are defined </a:t>
            </a:r>
            <a:r>
              <a:rPr lang="en-US" altLang="en-US" i="1" dirty="0">
                <a:solidFill>
                  <a:schemeClr val="accent2"/>
                </a:solidFill>
                <a:ea typeface="ＭＳ Ｐゴシック" panose="020B0600070205080204" pitchFamily="34" charset="-128"/>
              </a:rPr>
              <a:t>within </a:t>
            </a:r>
            <a:r>
              <a:rPr lang="en-US" altLang="en-US" dirty="0">
                <a:ea typeface="ＭＳ Ｐゴシック" panose="020B0600070205080204" pitchFamily="34" charset="-128"/>
              </a:rPr>
              <a:t>a class definition and </a:t>
            </a:r>
            <a:r>
              <a:rPr lang="en-US" altLang="en-US" i="1" dirty="0">
                <a:solidFill>
                  <a:schemeClr val="accent2"/>
                </a:solidFill>
                <a:ea typeface="ＭＳ Ｐゴシック" panose="020B0600070205080204" pitchFamily="34" charset="-128"/>
              </a:rPr>
              <a:t>outside </a:t>
            </a:r>
            <a:r>
              <a:rPr lang="en-US" altLang="en-US" dirty="0">
                <a:ea typeface="ＭＳ Ｐゴシック" panose="020B0600070205080204" pitchFamily="34" charset="-128"/>
              </a:rPr>
              <a:t>of any method</a:t>
            </a:r>
          </a:p>
          <a:p>
            <a:pPr>
              <a:lnSpc>
                <a:spcPct val="90000"/>
              </a:lnSpc>
            </a:pPr>
            <a:r>
              <a:rPr lang="en-US" altLang="en-US" dirty="0">
                <a:ea typeface="ＭＳ Ｐゴシック" panose="020B0600070205080204" pitchFamily="34" charset="-128"/>
              </a:rPr>
              <a:t>Since there is one of these attributes </a:t>
            </a:r>
            <a:r>
              <a:rPr lang="en-US" altLang="en-US" i="1" dirty="0">
                <a:ea typeface="ＭＳ Ｐゴシック" panose="020B0600070205080204" pitchFamily="34" charset="-128"/>
              </a:rPr>
              <a:t>per class</a:t>
            </a:r>
            <a:r>
              <a:rPr lang="en-US" altLang="en-US" dirty="0">
                <a:ea typeface="ＭＳ Ｐゴシック" panose="020B0600070205080204" pitchFamily="34" charset="-128"/>
              </a:rPr>
              <a:t> and not one </a:t>
            </a:r>
            <a:r>
              <a:rPr lang="en-US" altLang="en-US" i="1" dirty="0">
                <a:ea typeface="ＭＳ Ｐゴシック" panose="020B0600070205080204" pitchFamily="34" charset="-128"/>
              </a:rPr>
              <a:t>per instance</a:t>
            </a:r>
            <a:r>
              <a:rPr lang="en-US" altLang="en-US" dirty="0">
                <a:ea typeface="ＭＳ Ｐゴシック" panose="020B0600070205080204" pitchFamily="34" charset="-128"/>
              </a:rPr>
              <a:t>, they’re accessed via a different notation:</a:t>
            </a:r>
          </a:p>
          <a:p>
            <a:pPr lvl="1">
              <a:lnSpc>
                <a:spcPct val="90000"/>
              </a:lnSpc>
            </a:pPr>
            <a:r>
              <a:rPr lang="en-US" altLang="en-US" dirty="0">
                <a:ea typeface="ＭＳ Ｐゴシック" panose="020B0600070205080204" pitchFamily="34" charset="-128"/>
              </a:rPr>
              <a:t>Access class attributes using </a:t>
            </a:r>
            <a:r>
              <a:rPr lang="en-US" altLang="en-US" b="1" dirty="0">
                <a:solidFill>
                  <a:schemeClr val="accent2"/>
                </a:solidFill>
                <a:latin typeface="Courier New" panose="02070309020205020404" pitchFamily="49" charset="0"/>
                <a:ea typeface="ＭＳ Ｐゴシック" panose="020B0600070205080204" pitchFamily="34" charset="-128"/>
              </a:rPr>
              <a:t>self.__class__.name</a:t>
            </a:r>
            <a:r>
              <a:rPr lang="en-US" altLang="en-US" dirty="0">
                <a:ea typeface="ＭＳ Ｐゴシック" panose="020B0600070205080204" pitchFamily="34" charset="-128"/>
              </a:rPr>
              <a:t> notation – </a:t>
            </a:r>
          </a:p>
          <a:p>
            <a:pPr lvl="1">
              <a:lnSpc>
                <a:spcPct val="90000"/>
              </a:lnSpc>
            </a:pPr>
            <a:r>
              <a:rPr lang="en-US" altLang="en-US" sz="1800" dirty="0">
                <a:ea typeface="ＭＳ Ｐゴシック" panose="020B0600070205080204" pitchFamily="34" charset="-128"/>
              </a:rPr>
              <a:t>This is just one way to do this &amp; the safest in general.</a:t>
            </a:r>
            <a:br>
              <a:rPr lang="en-US" altLang="en-US" sz="1600" dirty="0">
                <a:ea typeface="ＭＳ Ｐゴシック" panose="020B0600070205080204" pitchFamily="34" charset="-128"/>
              </a:rPr>
            </a:br>
            <a:br>
              <a:rPr lang="en-US" altLang="en-US" sz="1600" dirty="0">
                <a:ea typeface="ＭＳ Ｐゴシック" panose="020B0600070205080204" pitchFamily="34" charset="-128"/>
              </a:rPr>
            </a:br>
            <a:br>
              <a:rPr lang="en-US" altLang="en-US" sz="1600" dirty="0">
                <a:ea typeface="ＭＳ Ｐゴシック" panose="020B0600070205080204" pitchFamily="34" charset="-128"/>
              </a:rPr>
            </a:br>
            <a:br>
              <a:rPr lang="en-US" altLang="en-US" sz="1600" dirty="0">
                <a:ea typeface="ＭＳ Ｐゴシック" panose="020B0600070205080204" pitchFamily="34" charset="-128"/>
              </a:rPr>
            </a:br>
            <a:br>
              <a:rPr lang="en-US" altLang="en-US" sz="1600" dirty="0">
                <a:ea typeface="ＭＳ Ｐゴシック" panose="020B0600070205080204" pitchFamily="34" charset="-128"/>
              </a:rPr>
            </a:br>
            <a:br>
              <a:rPr lang="en-US" altLang="en-US" sz="1600" dirty="0">
                <a:ea typeface="ＭＳ Ｐゴシック" panose="020B0600070205080204" pitchFamily="34" charset="-128"/>
              </a:rPr>
            </a:br>
            <a:endParaRPr lang="en-US" altLang="en-US" sz="1600" dirty="0">
              <a:ea typeface="ＭＳ Ｐゴシック" panose="020B0600070205080204" pitchFamily="34" charset="-128"/>
            </a:endParaRPr>
          </a:p>
        </p:txBody>
      </p:sp>
      <p:sp>
        <p:nvSpPr>
          <p:cNvPr id="64516" name="Text Box 5"/>
          <p:cNvSpPr txBox="1">
            <a:spLocks noChangeArrowheads="1"/>
          </p:cNvSpPr>
          <p:nvPr/>
        </p:nvSpPr>
        <p:spPr bwMode="auto">
          <a:xfrm>
            <a:off x="2104644" y="4853763"/>
            <a:ext cx="7620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20000"/>
              </a:spcBef>
            </a:pPr>
            <a:r>
              <a:rPr lang="en-US" altLang="en-US" sz="2000" b="1" dirty="0">
                <a:solidFill>
                  <a:srgbClr val="FF9933"/>
                </a:solidFill>
                <a:latin typeface="Courier New" panose="02070309020205020404" pitchFamily="49" charset="0"/>
              </a:rPr>
              <a:t>class</a:t>
            </a:r>
            <a:r>
              <a:rPr lang="en-US" altLang="en-US" sz="2000" b="1" dirty="0">
                <a:latin typeface="Courier New" panose="02070309020205020404" pitchFamily="49" charset="0"/>
              </a:rPr>
              <a:t> </a:t>
            </a:r>
            <a:r>
              <a:rPr lang="en-US" altLang="en-US" sz="2000" b="1" dirty="0">
                <a:solidFill>
                  <a:schemeClr val="accent2"/>
                </a:solidFill>
                <a:latin typeface="Courier New" panose="02070309020205020404" pitchFamily="49" charset="0"/>
              </a:rPr>
              <a:t>sample</a:t>
            </a:r>
            <a:r>
              <a:rPr lang="en-US" altLang="en-US" sz="2000" b="1" dirty="0">
                <a:latin typeface="Courier New" panose="02070309020205020404" pitchFamily="49" charset="0"/>
              </a:rPr>
              <a:t>:			&gt;&gt;&gt; a = sample()</a:t>
            </a:r>
            <a:br>
              <a:rPr lang="en-US" altLang="en-US" sz="2000" b="1" dirty="0">
                <a:latin typeface="Courier New" panose="02070309020205020404" pitchFamily="49" charset="0"/>
              </a:rPr>
            </a:br>
            <a:r>
              <a:rPr lang="en-US" altLang="en-US" sz="2000" b="1" dirty="0">
                <a:latin typeface="Courier New" panose="02070309020205020404" pitchFamily="49" charset="0"/>
              </a:rPr>
              <a:t>    x = 23 				&gt;&gt;&gt; </a:t>
            </a:r>
            <a:r>
              <a:rPr lang="en-US" altLang="en-US" sz="2000" b="1" dirty="0" err="1">
                <a:latin typeface="Courier New" panose="02070309020205020404" pitchFamily="49" charset="0"/>
              </a:rPr>
              <a:t>a.increment</a:t>
            </a:r>
            <a:r>
              <a:rPr lang="en-US" altLang="en-US" sz="2000" b="1" dirty="0">
                <a:latin typeface="Courier New" panose="02070309020205020404" pitchFamily="49" charset="0"/>
              </a:rPr>
              <a:t>()</a:t>
            </a:r>
            <a:br>
              <a:rPr lang="en-US" altLang="en-US" sz="2000" b="1" dirty="0">
                <a:latin typeface="Courier New" panose="02070309020205020404" pitchFamily="49" charset="0"/>
              </a:rPr>
            </a:br>
            <a:r>
              <a:rPr lang="en-US" altLang="en-US" sz="2000" b="1" dirty="0">
                <a:latin typeface="Courier New" panose="02070309020205020404" pitchFamily="49" charset="0"/>
              </a:rPr>
              <a:t>   </a:t>
            </a:r>
            <a:r>
              <a:rPr lang="en-US" altLang="en-US" sz="2000" b="1" dirty="0" err="1">
                <a:solidFill>
                  <a:srgbClr val="FF9933"/>
                </a:solidFill>
                <a:latin typeface="Courier New" panose="02070309020205020404" pitchFamily="49" charset="0"/>
              </a:rPr>
              <a:t>def</a:t>
            </a:r>
            <a:r>
              <a:rPr lang="en-US" altLang="en-US" sz="2000" b="1" dirty="0">
                <a:latin typeface="Courier New" panose="02070309020205020404" pitchFamily="49" charset="0"/>
              </a:rPr>
              <a:t> </a:t>
            </a:r>
            <a:r>
              <a:rPr lang="en-US" altLang="en-US" sz="2000" b="1" dirty="0">
                <a:solidFill>
                  <a:schemeClr val="accent2"/>
                </a:solidFill>
                <a:latin typeface="Courier New" panose="02070309020205020404" pitchFamily="49" charset="0"/>
              </a:rPr>
              <a:t>increment</a:t>
            </a:r>
            <a:r>
              <a:rPr lang="en-US" altLang="en-US" sz="2000" b="1" dirty="0">
                <a:latin typeface="Courier New" panose="02070309020205020404" pitchFamily="49" charset="0"/>
              </a:rPr>
              <a:t>(self): 	&gt;&gt;&gt; </a:t>
            </a:r>
            <a:r>
              <a:rPr lang="en-US" altLang="en-US" sz="2000" b="1" dirty="0" err="1">
                <a:latin typeface="Courier New" panose="02070309020205020404" pitchFamily="49" charset="0"/>
              </a:rPr>
              <a:t>a.__class__.x</a:t>
            </a:r>
            <a:br>
              <a:rPr lang="en-US" altLang="en-US" sz="2000" b="1" dirty="0">
                <a:latin typeface="Courier New" panose="02070309020205020404" pitchFamily="49" charset="0"/>
              </a:rPr>
            </a:br>
            <a:r>
              <a:rPr lang="en-US" altLang="en-US" sz="2000" b="1" dirty="0">
                <a:latin typeface="Courier New" panose="02070309020205020404" pitchFamily="49" charset="0"/>
              </a:rPr>
              <a:t>      </a:t>
            </a:r>
            <a:r>
              <a:rPr lang="en-US" altLang="en-US" sz="2000" b="1" dirty="0" err="1">
                <a:latin typeface="Courier New" panose="02070309020205020404" pitchFamily="49" charset="0"/>
              </a:rPr>
              <a:t>self.__class__.x</a:t>
            </a:r>
            <a:r>
              <a:rPr lang="en-US" altLang="en-US" sz="2000" b="1" dirty="0">
                <a:latin typeface="Courier New" panose="02070309020205020404" pitchFamily="49" charset="0"/>
              </a:rPr>
              <a:t> += 1	</a:t>
            </a:r>
            <a:r>
              <a:rPr lang="en-US" altLang="en-US" sz="2000" b="1" dirty="0">
                <a:solidFill>
                  <a:schemeClr val="accent2"/>
                </a:solidFill>
                <a:latin typeface="Courier New" panose="02070309020205020404" pitchFamily="49" charset="0"/>
              </a:rPr>
              <a:t>24</a:t>
            </a:r>
            <a:endParaRPr lang="en-US" altLang="en-US" sz="1800" dirty="0">
              <a:solidFill>
                <a:schemeClr val="accent2"/>
              </a:solidFill>
            </a:endParaRPr>
          </a:p>
        </p:txBody>
      </p:sp>
      <p:sp>
        <p:nvSpPr>
          <p:cNvPr id="64517" name="Rectangle 7"/>
          <p:cNvSpPr>
            <a:spLocks noChangeArrowheads="1"/>
          </p:cNvSpPr>
          <p:nvPr/>
        </p:nvSpPr>
        <p:spPr bwMode="auto">
          <a:xfrm>
            <a:off x="2104644" y="4946087"/>
            <a:ext cx="4267200" cy="1219200"/>
          </a:xfrm>
          <a:prstGeom prst="rect">
            <a:avLst/>
          </a:prstGeom>
          <a:solidFill>
            <a:schemeClr val="accent2">
              <a:alpha val="5098"/>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
        <p:nvSpPr>
          <p:cNvPr id="64518" name="Rectangle 8"/>
          <p:cNvSpPr>
            <a:spLocks noChangeArrowheads="1"/>
          </p:cNvSpPr>
          <p:nvPr/>
        </p:nvSpPr>
        <p:spPr bwMode="auto">
          <a:xfrm>
            <a:off x="6705636" y="4823600"/>
            <a:ext cx="3276600" cy="1371600"/>
          </a:xfrm>
          <a:prstGeom prst="rect">
            <a:avLst/>
          </a:prstGeom>
          <a:solidFill>
            <a:schemeClr val="accent2">
              <a:alpha val="5098"/>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
        <p:nvSpPr>
          <p:cNvPr id="2" name="Footer Placeholder 1"/>
          <p:cNvSpPr>
            <a:spLocks noGrp="1"/>
          </p:cNvSpPr>
          <p:nvPr>
            <p:ph type="ftr" sz="quarter" idx="11"/>
          </p:nvPr>
        </p:nvSpPr>
        <p:spPr>
          <a:xfrm>
            <a:off x="609600" y="6294435"/>
            <a:ext cx="5234208" cy="365125"/>
          </a:xfrm>
        </p:spPr>
        <p:txBody>
          <a:bodyPr/>
          <a:lstStyle/>
          <a:p>
            <a:pPr algn="l"/>
            <a:r>
              <a:rPr lang="en-US" dirty="0">
                <a:hlinkClick r:id="rId3"/>
              </a:rPr>
              <a:t>https://www.csee.umbc.edu/courses/691p/notes/python/python3.ppt</a:t>
            </a:r>
            <a:r>
              <a:rPr lang="en-US" dirty="0"/>
              <a:t> </a:t>
            </a:r>
          </a:p>
        </p:txBody>
      </p:sp>
    </p:spTree>
    <p:extLst>
      <p:ext uri="{BB962C8B-B14F-4D97-AF65-F5344CB8AC3E}">
        <p14:creationId xmlns:p14="http://schemas.microsoft.com/office/powerpoint/2010/main" val="3055931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0" y="2616201"/>
            <a:ext cx="9956800" cy="1298575"/>
          </a:xfrm>
        </p:spPr>
        <p:txBody>
          <a:bodyPr>
            <a:normAutofit/>
          </a:bodyPr>
          <a:lstStyle/>
          <a:p>
            <a:r>
              <a:rPr lang="en-US" dirty="0">
                <a:latin typeface="Georgia" charset="0"/>
                <a:ea typeface="Georgia" charset="0"/>
                <a:cs typeface="Georgia" charset="0"/>
              </a:rPr>
              <a:t>Feedback is greatly appreciated!</a:t>
            </a:r>
            <a:endParaRPr lang="en-US" dirty="0"/>
          </a:p>
        </p:txBody>
      </p:sp>
      <p:sp>
        <p:nvSpPr>
          <p:cNvPr id="4" name="Slide Number Placeholder 3">
            <a:extLst>
              <a:ext uri="{FF2B5EF4-FFF2-40B4-BE49-F238E27FC236}">
                <a16:creationId xmlns:a16="http://schemas.microsoft.com/office/drawing/2014/main" id="{376CE8B5-B26D-4664-835F-2D5A2E807C5C}"/>
              </a:ext>
            </a:extLst>
          </p:cNvPr>
          <p:cNvSpPr>
            <a:spLocks noGrp="1"/>
          </p:cNvSpPr>
          <p:nvPr>
            <p:ph type="sldNum" sz="quarter" idx="12"/>
          </p:nvPr>
        </p:nvSpPr>
        <p:spPr/>
        <p:txBody>
          <a:bodyPr/>
          <a:lstStyle/>
          <a:p>
            <a:fld id="{05F859ED-F81E-4A6A-B729-75E2BCBE24B9}" type="slidenum">
              <a:rPr lang="en-US" smtClean="0"/>
              <a:t>2</a:t>
            </a:fld>
            <a:endParaRPr lang="en-US" dirty="0"/>
          </a:p>
        </p:txBody>
      </p:sp>
    </p:spTree>
    <p:extLst>
      <p:ext uri="{BB962C8B-B14F-4D97-AF65-F5344CB8AC3E}">
        <p14:creationId xmlns:p14="http://schemas.microsoft.com/office/powerpoint/2010/main" val="1943210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Data vs. Class Attributes</a:t>
            </a:r>
          </a:p>
        </p:txBody>
      </p:sp>
      <p:sp>
        <p:nvSpPr>
          <p:cNvPr id="66563" name="Rectangle 3"/>
          <p:cNvSpPr>
            <a:spLocks noGrp="1" noChangeArrowheads="1"/>
          </p:cNvSpPr>
          <p:nvPr>
            <p:ph type="body" idx="1"/>
          </p:nvPr>
        </p:nvSpPr>
        <p:spPr>
          <a:xfrm>
            <a:off x="1905000" y="2286000"/>
            <a:ext cx="4114800" cy="2895600"/>
          </a:xfrm>
        </p:spPr>
        <p:txBody>
          <a:bodyPr/>
          <a:lstStyle/>
          <a:p>
            <a:pPr>
              <a:buFont typeface="Symbol" panose="05050102010706020507" pitchFamily="18" charset="2"/>
              <a:buNone/>
            </a:pPr>
            <a:r>
              <a:rPr lang="en-US" altLang="en-US" sz="1600" dirty="0">
                <a:solidFill>
                  <a:srgbClr val="FF9933"/>
                </a:solidFill>
                <a:latin typeface="Courier New" panose="02070309020205020404" pitchFamily="49" charset="0"/>
                <a:ea typeface="ＭＳ Ｐゴシック" panose="020B0600070205080204" pitchFamily="34" charset="-128"/>
              </a:rPr>
              <a:t>class</a:t>
            </a:r>
            <a:r>
              <a:rPr lang="en-US" altLang="en-US" sz="1600" dirty="0">
                <a:latin typeface="Courier New" panose="02070309020205020404" pitchFamily="49" charset="0"/>
                <a:ea typeface="ＭＳ Ｐゴシック" panose="020B0600070205080204" pitchFamily="34" charset="-128"/>
              </a:rPr>
              <a:t> </a:t>
            </a:r>
            <a:r>
              <a:rPr lang="en-US" altLang="en-US" sz="1600" dirty="0">
                <a:solidFill>
                  <a:schemeClr val="accent2"/>
                </a:solidFill>
                <a:latin typeface="Courier New" panose="02070309020205020404" pitchFamily="49" charset="0"/>
                <a:ea typeface="ＭＳ Ｐゴシック" panose="020B0600070205080204" pitchFamily="34" charset="-128"/>
              </a:rPr>
              <a:t>counter</a:t>
            </a:r>
            <a:r>
              <a:rPr lang="en-US" altLang="en-US" sz="1600" dirty="0">
                <a:latin typeface="Courier New" panose="02070309020205020404" pitchFamily="49" charset="0"/>
                <a:ea typeface="ＭＳ Ｐゴシック" panose="020B0600070205080204" pitchFamily="34" charset="-128"/>
              </a:rPr>
              <a:t>:</a:t>
            </a:r>
            <a:br>
              <a:rPr lang="en-US" altLang="en-US" sz="1600" dirty="0">
                <a:latin typeface="Courier New" panose="02070309020205020404" pitchFamily="49" charset="0"/>
                <a:ea typeface="ＭＳ Ｐゴシック" panose="020B0600070205080204" pitchFamily="34" charset="-128"/>
              </a:rPr>
            </a:br>
            <a:r>
              <a:rPr lang="en-US" altLang="en-US" sz="1600" dirty="0" err="1">
                <a:latin typeface="Courier New" panose="02070309020205020404" pitchFamily="49" charset="0"/>
                <a:ea typeface="ＭＳ Ｐゴシック" panose="020B0600070205080204" pitchFamily="34" charset="-128"/>
              </a:rPr>
              <a:t>overall_total</a:t>
            </a:r>
            <a:r>
              <a:rPr lang="en-US" altLang="en-US" sz="1600" dirty="0">
                <a:latin typeface="Courier New" panose="02070309020205020404" pitchFamily="49" charset="0"/>
                <a:ea typeface="ＭＳ Ｐゴシック" panose="020B0600070205080204" pitchFamily="34" charset="-128"/>
              </a:rPr>
              <a:t> = 0</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a:t>
            </a:r>
            <a:r>
              <a:rPr lang="en-US" altLang="en-US" sz="1600" dirty="0">
                <a:solidFill>
                  <a:srgbClr val="FF3300"/>
                </a:solidFill>
                <a:latin typeface="Courier New" panose="02070309020205020404" pitchFamily="49" charset="0"/>
                <a:ea typeface="ＭＳ Ｐゴシック" panose="020B0600070205080204" pitchFamily="34" charset="-128"/>
              </a:rPr>
              <a:t># class attribute</a:t>
            </a:r>
            <a:r>
              <a:rPr lang="en-US" altLang="en-US" sz="1600" dirty="0">
                <a:latin typeface="Courier New" panose="02070309020205020404" pitchFamily="49" charset="0"/>
                <a:ea typeface="ＭＳ Ｐゴシック" panose="020B0600070205080204" pitchFamily="34" charset="-128"/>
              </a:rPr>
              <a:t> </a:t>
            </a:r>
            <a:br>
              <a:rPr lang="en-US" altLang="en-US" sz="1600" dirty="0">
                <a:latin typeface="Courier New" panose="02070309020205020404" pitchFamily="49" charset="0"/>
                <a:ea typeface="ＭＳ Ｐゴシック" panose="020B0600070205080204" pitchFamily="34" charset="-128"/>
              </a:rPr>
            </a:br>
            <a:r>
              <a:rPr lang="en-US" altLang="en-US" sz="1600" dirty="0">
                <a:solidFill>
                  <a:srgbClr val="FF9933"/>
                </a:solidFill>
                <a:latin typeface="Courier New" panose="02070309020205020404" pitchFamily="49" charset="0"/>
                <a:ea typeface="ＭＳ Ｐゴシック" panose="020B0600070205080204" pitchFamily="34" charset="-128"/>
              </a:rPr>
              <a:t>def</a:t>
            </a:r>
            <a:r>
              <a:rPr lang="en-US" altLang="en-US" sz="1600" dirty="0">
                <a:latin typeface="Courier New" panose="02070309020205020404" pitchFamily="49" charset="0"/>
                <a:ea typeface="ＭＳ Ｐゴシック" panose="020B0600070205080204" pitchFamily="34" charset="-128"/>
              </a:rPr>
              <a:t> </a:t>
            </a:r>
            <a:r>
              <a:rPr lang="en-US" altLang="en-US" sz="1600" dirty="0">
                <a:solidFill>
                  <a:schemeClr val="accent2"/>
                </a:solidFill>
                <a:latin typeface="Courier New" panose="02070309020205020404" pitchFamily="49" charset="0"/>
                <a:ea typeface="ＭＳ Ｐゴシック" panose="020B0600070205080204" pitchFamily="34" charset="-128"/>
              </a:rPr>
              <a:t>__init__</a:t>
            </a:r>
            <a:r>
              <a:rPr lang="en-US" altLang="en-US" sz="1600" dirty="0">
                <a:latin typeface="Courier New" panose="02070309020205020404" pitchFamily="49" charset="0"/>
                <a:ea typeface="ＭＳ Ｐゴシック" panose="020B0600070205080204" pitchFamily="34" charset="-128"/>
              </a:rPr>
              <a:t>(self):</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a:t>
            </a:r>
            <a:r>
              <a:rPr lang="en-US" altLang="en-US" sz="1600" dirty="0" err="1">
                <a:latin typeface="Courier New" panose="02070309020205020404" pitchFamily="49" charset="0"/>
                <a:ea typeface="ＭＳ Ｐゴシック" panose="020B0600070205080204" pitchFamily="34" charset="-128"/>
              </a:rPr>
              <a:t>self.my_total</a:t>
            </a:r>
            <a:r>
              <a:rPr lang="en-US" altLang="en-US" sz="1600" dirty="0">
                <a:latin typeface="Courier New" panose="02070309020205020404" pitchFamily="49" charset="0"/>
                <a:ea typeface="ＭＳ Ｐゴシック" panose="020B0600070205080204" pitchFamily="34" charset="-128"/>
              </a:rPr>
              <a:t> = 0</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a:t>
            </a:r>
            <a:r>
              <a:rPr lang="en-US" altLang="en-US" sz="1600" dirty="0">
                <a:solidFill>
                  <a:srgbClr val="FF3300"/>
                </a:solidFill>
                <a:latin typeface="Courier New" panose="02070309020205020404" pitchFamily="49" charset="0"/>
                <a:ea typeface="ＭＳ Ｐゴシック" panose="020B0600070205080204" pitchFamily="34" charset="-128"/>
              </a:rPr>
              <a:t># data attribute</a:t>
            </a:r>
            <a:br>
              <a:rPr lang="en-US" altLang="en-US" sz="1600" dirty="0">
                <a:latin typeface="Courier New" panose="02070309020205020404" pitchFamily="49" charset="0"/>
                <a:ea typeface="ＭＳ Ｐゴシック" panose="020B0600070205080204" pitchFamily="34" charset="-128"/>
              </a:rPr>
            </a:br>
            <a:r>
              <a:rPr lang="en-US" altLang="en-US" sz="1600" dirty="0">
                <a:solidFill>
                  <a:srgbClr val="FF9933"/>
                </a:solidFill>
                <a:latin typeface="Courier New" panose="02070309020205020404" pitchFamily="49" charset="0"/>
                <a:ea typeface="ＭＳ Ｐゴシック" panose="020B0600070205080204" pitchFamily="34" charset="-128"/>
              </a:rPr>
              <a:t>def</a:t>
            </a:r>
            <a:r>
              <a:rPr lang="en-US" altLang="en-US" sz="1600" dirty="0">
                <a:latin typeface="Courier New" panose="02070309020205020404" pitchFamily="49" charset="0"/>
                <a:ea typeface="ＭＳ Ｐゴシック" panose="020B0600070205080204" pitchFamily="34" charset="-128"/>
              </a:rPr>
              <a:t> </a:t>
            </a:r>
            <a:r>
              <a:rPr lang="en-US" altLang="en-US" sz="1600" dirty="0">
                <a:solidFill>
                  <a:schemeClr val="accent2"/>
                </a:solidFill>
                <a:latin typeface="Courier New" panose="02070309020205020404" pitchFamily="49" charset="0"/>
                <a:ea typeface="ＭＳ Ｐゴシック" panose="020B0600070205080204" pitchFamily="34" charset="-128"/>
              </a:rPr>
              <a:t>increment</a:t>
            </a:r>
            <a:r>
              <a:rPr lang="en-US" altLang="en-US" sz="1600" dirty="0">
                <a:latin typeface="Courier New" panose="02070309020205020404" pitchFamily="49" charset="0"/>
                <a:ea typeface="ＭＳ Ｐゴシック" panose="020B0600070205080204" pitchFamily="34" charset="-128"/>
              </a:rPr>
              <a:t>(self):</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a:t>
            </a:r>
            <a:r>
              <a:rPr lang="en-US" altLang="en-US" sz="1600" dirty="0" err="1">
                <a:latin typeface="Courier New" panose="02070309020205020404" pitchFamily="49" charset="0"/>
                <a:ea typeface="ＭＳ Ｐゴシック" panose="020B0600070205080204" pitchFamily="34" charset="-128"/>
              </a:rPr>
              <a:t>counter.overall_total</a:t>
            </a:r>
            <a:r>
              <a:rPr lang="en-US" altLang="en-US" sz="1600" dirty="0">
                <a:latin typeface="Courier New" panose="02070309020205020404" pitchFamily="49" charset="0"/>
                <a:ea typeface="ＭＳ Ｐゴシック" panose="020B0600070205080204" pitchFamily="34" charset="-128"/>
              </a:rPr>
              <a:t> = \   </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a:t>
            </a:r>
            <a:r>
              <a:rPr lang="en-US" altLang="en-US" sz="1600" dirty="0" err="1">
                <a:latin typeface="Courier New" panose="02070309020205020404" pitchFamily="49" charset="0"/>
                <a:ea typeface="ＭＳ Ｐゴシック" panose="020B0600070205080204" pitchFamily="34" charset="-128"/>
              </a:rPr>
              <a:t>counter.overall_total</a:t>
            </a:r>
            <a:r>
              <a:rPr lang="en-US" altLang="en-US" sz="1600" dirty="0">
                <a:latin typeface="Courier New" panose="02070309020205020404" pitchFamily="49" charset="0"/>
                <a:ea typeface="ＭＳ Ｐゴシック" panose="020B0600070205080204" pitchFamily="34" charset="-128"/>
              </a:rPr>
              <a:t> + 1</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a:t>
            </a:r>
            <a:r>
              <a:rPr lang="en-US" altLang="en-US" sz="1600" dirty="0" err="1">
                <a:latin typeface="Courier New" panose="02070309020205020404" pitchFamily="49" charset="0"/>
                <a:ea typeface="ＭＳ Ｐゴシック" panose="020B0600070205080204" pitchFamily="34" charset="-128"/>
              </a:rPr>
              <a:t>self.my_total</a:t>
            </a:r>
            <a:r>
              <a:rPr lang="en-US" altLang="en-US" sz="1600" dirty="0">
                <a:latin typeface="Courier New" panose="02070309020205020404" pitchFamily="49" charset="0"/>
                <a:ea typeface="ＭＳ Ｐゴシック" panose="020B0600070205080204" pitchFamily="34" charset="-128"/>
              </a:rPr>
              <a:t> = \   </a:t>
            </a:r>
            <a:br>
              <a:rPr lang="en-US" altLang="en-US" sz="1600" dirty="0">
                <a:latin typeface="Courier New" panose="02070309020205020404" pitchFamily="49" charset="0"/>
                <a:ea typeface="ＭＳ Ｐゴシック" panose="020B0600070205080204" pitchFamily="34" charset="-128"/>
              </a:rPr>
            </a:br>
            <a:r>
              <a:rPr lang="en-US" altLang="en-US" sz="1600" dirty="0">
                <a:latin typeface="Courier New" panose="02070309020205020404" pitchFamily="49" charset="0"/>
                <a:ea typeface="ＭＳ Ｐゴシック" panose="020B0600070205080204" pitchFamily="34" charset="-128"/>
              </a:rPr>
              <a:t>   </a:t>
            </a:r>
            <a:r>
              <a:rPr lang="en-US" altLang="en-US" sz="1600" dirty="0" err="1">
                <a:latin typeface="Courier New" panose="02070309020205020404" pitchFamily="49" charset="0"/>
                <a:ea typeface="ＭＳ Ｐゴシック" panose="020B0600070205080204" pitchFamily="34" charset="-128"/>
              </a:rPr>
              <a:t>self.my_total</a:t>
            </a:r>
            <a:r>
              <a:rPr lang="en-US" altLang="en-US" sz="1600" dirty="0">
                <a:latin typeface="Courier New" panose="02070309020205020404" pitchFamily="49" charset="0"/>
                <a:ea typeface="ＭＳ Ｐゴシック" panose="020B0600070205080204" pitchFamily="34" charset="-128"/>
              </a:rPr>
              <a:t> + 1</a:t>
            </a:r>
          </a:p>
        </p:txBody>
      </p:sp>
      <p:sp>
        <p:nvSpPr>
          <p:cNvPr id="66564" name="Text Box 4"/>
          <p:cNvSpPr txBox="1">
            <a:spLocks noChangeArrowheads="1"/>
          </p:cNvSpPr>
          <p:nvPr/>
        </p:nvSpPr>
        <p:spPr bwMode="auto">
          <a:xfrm>
            <a:off x="6248400" y="2209800"/>
            <a:ext cx="441960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US" altLang="en-US" sz="1600" b="1">
                <a:solidFill>
                  <a:srgbClr val="660066"/>
                </a:solidFill>
                <a:latin typeface="Courier New" panose="02070309020205020404" pitchFamily="49" charset="0"/>
              </a:rPr>
              <a:t>&gt;&gt;&gt;</a:t>
            </a:r>
            <a:r>
              <a:rPr lang="en-US" altLang="en-US" sz="1600" b="1">
                <a:latin typeface="Courier New" panose="02070309020205020404" pitchFamily="49" charset="0"/>
              </a:rPr>
              <a:t> a = counter()</a:t>
            </a:r>
            <a:br>
              <a:rPr lang="en-US" altLang="en-US" sz="1600" b="1">
                <a:latin typeface="Courier New" panose="02070309020205020404" pitchFamily="49" charset="0"/>
              </a:rPr>
            </a:br>
            <a:r>
              <a:rPr lang="en-US" altLang="en-US" sz="1600" b="1">
                <a:solidFill>
                  <a:srgbClr val="660066"/>
                </a:solidFill>
                <a:latin typeface="Courier New" panose="02070309020205020404" pitchFamily="49" charset="0"/>
              </a:rPr>
              <a:t>&gt;&gt;&gt;</a:t>
            </a:r>
            <a:r>
              <a:rPr lang="en-US" altLang="en-US" sz="1600" b="1">
                <a:latin typeface="Courier New" panose="02070309020205020404" pitchFamily="49" charset="0"/>
              </a:rPr>
              <a:t> b = counter()</a:t>
            </a:r>
            <a:br>
              <a:rPr lang="en-US" altLang="en-US" sz="1600" b="1">
                <a:latin typeface="Courier New" panose="02070309020205020404" pitchFamily="49" charset="0"/>
              </a:rPr>
            </a:br>
            <a:r>
              <a:rPr lang="en-US" altLang="en-US" sz="1600" b="1">
                <a:solidFill>
                  <a:srgbClr val="660066"/>
                </a:solidFill>
                <a:latin typeface="Courier New" panose="02070309020205020404" pitchFamily="49" charset="0"/>
              </a:rPr>
              <a:t>&gt;&gt;&gt;</a:t>
            </a:r>
            <a:r>
              <a:rPr lang="en-US" altLang="en-US" sz="1600" b="1">
                <a:latin typeface="Courier New" panose="02070309020205020404" pitchFamily="49" charset="0"/>
              </a:rPr>
              <a:t> a.increment()</a:t>
            </a:r>
            <a:br>
              <a:rPr lang="en-US" altLang="en-US" sz="1600" b="1">
                <a:latin typeface="Courier New" panose="02070309020205020404" pitchFamily="49" charset="0"/>
              </a:rPr>
            </a:br>
            <a:r>
              <a:rPr lang="en-US" altLang="en-US" sz="1600" b="1">
                <a:solidFill>
                  <a:srgbClr val="660066"/>
                </a:solidFill>
                <a:latin typeface="Courier New" panose="02070309020205020404" pitchFamily="49" charset="0"/>
              </a:rPr>
              <a:t>&gt;&gt;&gt;</a:t>
            </a:r>
            <a:r>
              <a:rPr lang="en-US" altLang="en-US" sz="1600" b="1">
                <a:latin typeface="Courier New" panose="02070309020205020404" pitchFamily="49" charset="0"/>
              </a:rPr>
              <a:t> b.increment()</a:t>
            </a:r>
            <a:br>
              <a:rPr lang="en-US" altLang="en-US" sz="1600" b="1">
                <a:latin typeface="Courier New" panose="02070309020205020404" pitchFamily="49" charset="0"/>
              </a:rPr>
            </a:br>
            <a:r>
              <a:rPr lang="en-US" altLang="en-US" sz="1600" b="1">
                <a:solidFill>
                  <a:srgbClr val="660066"/>
                </a:solidFill>
                <a:latin typeface="Courier New" panose="02070309020205020404" pitchFamily="49" charset="0"/>
              </a:rPr>
              <a:t>&gt;&gt;&gt;</a:t>
            </a:r>
            <a:r>
              <a:rPr lang="en-US" altLang="en-US" sz="1600" b="1">
                <a:latin typeface="Courier New" panose="02070309020205020404" pitchFamily="49" charset="0"/>
              </a:rPr>
              <a:t> b.increment()</a:t>
            </a:r>
            <a:br>
              <a:rPr lang="en-US" altLang="en-US" sz="1600" b="1">
                <a:latin typeface="Courier New" panose="02070309020205020404" pitchFamily="49" charset="0"/>
              </a:rPr>
            </a:br>
            <a:r>
              <a:rPr lang="en-US" altLang="en-US" sz="1600" b="1">
                <a:solidFill>
                  <a:srgbClr val="660066"/>
                </a:solidFill>
                <a:latin typeface="Courier New" panose="02070309020205020404" pitchFamily="49" charset="0"/>
              </a:rPr>
              <a:t>&gt;&gt;&gt;</a:t>
            </a:r>
            <a:r>
              <a:rPr lang="en-US" altLang="en-US" sz="1600" b="1">
                <a:latin typeface="Courier New" panose="02070309020205020404" pitchFamily="49" charset="0"/>
              </a:rPr>
              <a:t> a.my_total</a:t>
            </a:r>
            <a:br>
              <a:rPr lang="en-US" altLang="en-US" sz="1600" b="1">
                <a:latin typeface="Courier New" panose="02070309020205020404" pitchFamily="49" charset="0"/>
              </a:rPr>
            </a:br>
            <a:r>
              <a:rPr lang="en-US" altLang="en-US" sz="1600" b="1">
                <a:solidFill>
                  <a:schemeClr val="accent2"/>
                </a:solidFill>
                <a:latin typeface="Courier New" panose="02070309020205020404" pitchFamily="49" charset="0"/>
              </a:rPr>
              <a:t>1</a:t>
            </a:r>
            <a:br>
              <a:rPr lang="en-US" altLang="en-US" sz="1600" b="1">
                <a:latin typeface="Courier New" panose="02070309020205020404" pitchFamily="49" charset="0"/>
              </a:rPr>
            </a:br>
            <a:r>
              <a:rPr lang="en-US" altLang="en-US" sz="1600" b="1">
                <a:solidFill>
                  <a:srgbClr val="660066"/>
                </a:solidFill>
                <a:latin typeface="Courier New" panose="02070309020205020404" pitchFamily="49" charset="0"/>
              </a:rPr>
              <a:t>&gt;&gt;&gt;</a:t>
            </a:r>
            <a:r>
              <a:rPr lang="en-US" altLang="en-US" sz="1600" b="1">
                <a:latin typeface="Courier New" panose="02070309020205020404" pitchFamily="49" charset="0"/>
              </a:rPr>
              <a:t> a.__class__.overall_total</a:t>
            </a:r>
            <a:br>
              <a:rPr lang="en-US" altLang="en-US" sz="1600" b="1">
                <a:latin typeface="Courier New" panose="02070309020205020404" pitchFamily="49" charset="0"/>
              </a:rPr>
            </a:br>
            <a:r>
              <a:rPr lang="en-US" altLang="en-US" sz="1600" b="1">
                <a:solidFill>
                  <a:schemeClr val="accent2"/>
                </a:solidFill>
                <a:latin typeface="Courier New" panose="02070309020205020404" pitchFamily="49" charset="0"/>
              </a:rPr>
              <a:t>3</a:t>
            </a:r>
            <a:br>
              <a:rPr lang="en-US" altLang="en-US" sz="1600" b="1">
                <a:latin typeface="Courier New" panose="02070309020205020404" pitchFamily="49" charset="0"/>
              </a:rPr>
            </a:br>
            <a:r>
              <a:rPr lang="en-US" altLang="en-US" sz="1600" b="1">
                <a:solidFill>
                  <a:srgbClr val="660066"/>
                </a:solidFill>
                <a:latin typeface="Courier New" panose="02070309020205020404" pitchFamily="49" charset="0"/>
              </a:rPr>
              <a:t>&gt;&gt;&gt;</a:t>
            </a:r>
            <a:r>
              <a:rPr lang="en-US" altLang="en-US" sz="1600" b="1">
                <a:latin typeface="Courier New" panose="02070309020205020404" pitchFamily="49" charset="0"/>
              </a:rPr>
              <a:t> b.my_total</a:t>
            </a:r>
            <a:br>
              <a:rPr lang="en-US" altLang="en-US" sz="1600" b="1">
                <a:latin typeface="Courier New" panose="02070309020205020404" pitchFamily="49" charset="0"/>
              </a:rPr>
            </a:br>
            <a:r>
              <a:rPr lang="en-US" altLang="en-US" sz="1600" b="1">
                <a:solidFill>
                  <a:schemeClr val="accent2"/>
                </a:solidFill>
                <a:latin typeface="Courier New" panose="02070309020205020404" pitchFamily="49" charset="0"/>
              </a:rPr>
              <a:t>2</a:t>
            </a:r>
            <a:br>
              <a:rPr lang="en-US" altLang="en-US" sz="1600" b="1">
                <a:latin typeface="Courier New" panose="02070309020205020404" pitchFamily="49" charset="0"/>
              </a:rPr>
            </a:br>
            <a:r>
              <a:rPr lang="en-US" altLang="en-US" sz="1600" b="1">
                <a:solidFill>
                  <a:srgbClr val="660066"/>
                </a:solidFill>
                <a:latin typeface="Courier New" panose="02070309020205020404" pitchFamily="49" charset="0"/>
              </a:rPr>
              <a:t>&gt;&gt;&gt;</a:t>
            </a:r>
            <a:r>
              <a:rPr lang="en-US" altLang="en-US" sz="1600" b="1">
                <a:latin typeface="Courier New" panose="02070309020205020404" pitchFamily="49" charset="0"/>
              </a:rPr>
              <a:t> b.__class__.overall_total</a:t>
            </a:r>
            <a:br>
              <a:rPr lang="en-US" altLang="en-US" sz="1600" b="1">
                <a:latin typeface="Courier New" panose="02070309020205020404" pitchFamily="49" charset="0"/>
              </a:rPr>
            </a:br>
            <a:r>
              <a:rPr lang="en-US" altLang="en-US" sz="1600" b="1">
                <a:solidFill>
                  <a:schemeClr val="accent2"/>
                </a:solidFill>
                <a:latin typeface="Courier New" panose="02070309020205020404" pitchFamily="49" charset="0"/>
              </a:rPr>
              <a:t>3</a:t>
            </a:r>
          </a:p>
        </p:txBody>
      </p:sp>
      <p:sp>
        <p:nvSpPr>
          <p:cNvPr id="66565" name="Rectangle 6"/>
          <p:cNvSpPr>
            <a:spLocks noChangeArrowheads="1"/>
          </p:cNvSpPr>
          <p:nvPr/>
        </p:nvSpPr>
        <p:spPr bwMode="auto">
          <a:xfrm>
            <a:off x="1905000" y="2133600"/>
            <a:ext cx="4038600" cy="3276600"/>
          </a:xfrm>
          <a:prstGeom prst="rect">
            <a:avLst/>
          </a:prstGeom>
          <a:solidFill>
            <a:schemeClr val="accent2">
              <a:alpha val="5098"/>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
        <p:nvSpPr>
          <p:cNvPr id="66566" name="Rectangle 7"/>
          <p:cNvSpPr>
            <a:spLocks noChangeArrowheads="1"/>
          </p:cNvSpPr>
          <p:nvPr/>
        </p:nvSpPr>
        <p:spPr bwMode="auto">
          <a:xfrm>
            <a:off x="6248400" y="2133600"/>
            <a:ext cx="3810000" cy="3276600"/>
          </a:xfrm>
          <a:prstGeom prst="rect">
            <a:avLst/>
          </a:prstGeom>
          <a:solidFill>
            <a:schemeClr val="accent2">
              <a:alpha val="5098"/>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37931725" indent="-37474525" eaLnBrk="0" hangingPunct="0">
              <a:defRPr sz="2400">
                <a:solidFill>
                  <a:schemeClr val="tx1"/>
                </a:solidFill>
                <a:latin typeface="Times New Roman" panose="02020603050405020304" pitchFamily="18" charset="0"/>
                <a:cs typeface="Arial" panose="020B0604020202020204" pitchFamily="34" charset="0"/>
              </a:defRPr>
            </a:lvl2pPr>
            <a:lvl3pPr eaLnBrk="0" hangingPunct="0">
              <a:defRPr sz="2400">
                <a:solidFill>
                  <a:schemeClr val="tx1"/>
                </a:solidFill>
                <a:latin typeface="Times New Roman" panose="02020603050405020304" pitchFamily="18" charset="0"/>
                <a:cs typeface="Arial" panose="020B0604020202020204" pitchFamily="34" charset="0"/>
              </a:defRPr>
            </a:lvl3pPr>
            <a:lvl4pPr eaLnBrk="0" hangingPunct="0">
              <a:defRPr sz="2400">
                <a:solidFill>
                  <a:schemeClr val="tx1"/>
                </a:solidFill>
                <a:latin typeface="Times New Roman" panose="02020603050405020304" pitchFamily="18" charset="0"/>
                <a:cs typeface="Arial" panose="020B0604020202020204" pitchFamily="34" charset="0"/>
              </a:defRPr>
            </a:lvl4pPr>
            <a:lvl5pPr eaLnBrk="0" hangingPunct="0">
              <a:defRPr sz="2400">
                <a:solidFill>
                  <a:schemeClr val="tx1"/>
                </a:solidFill>
                <a:latin typeface="Times New Roman" panose="02020603050405020304" pitchFamily="18" charset="0"/>
                <a:cs typeface="Arial" panose="020B0604020202020204" pitchFamily="34" charset="0"/>
              </a:defRPr>
            </a:lvl5pPr>
            <a:lvl6pPr marL="4572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9144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
        <p:nvSpPr>
          <p:cNvPr id="2" name="Footer Placeholder 1"/>
          <p:cNvSpPr>
            <a:spLocks noGrp="1"/>
          </p:cNvSpPr>
          <p:nvPr>
            <p:ph type="ftr" sz="quarter" idx="11"/>
          </p:nvPr>
        </p:nvSpPr>
        <p:spPr>
          <a:xfrm>
            <a:off x="609600" y="6148200"/>
            <a:ext cx="5185144" cy="365125"/>
          </a:xfrm>
        </p:spPr>
        <p:txBody>
          <a:bodyPr/>
          <a:lstStyle/>
          <a:p>
            <a:pPr algn="l"/>
            <a:r>
              <a:rPr lang="en-US" dirty="0">
                <a:hlinkClick r:id="rId3"/>
              </a:rPr>
              <a:t>https://www.csee.umbc.edu/courses/691p/notes/python/python3.ppt</a:t>
            </a:r>
            <a:r>
              <a:rPr lang="en-US" dirty="0"/>
              <a:t> </a:t>
            </a:r>
          </a:p>
        </p:txBody>
      </p:sp>
    </p:spTree>
    <p:extLst>
      <p:ext uri="{BB962C8B-B14F-4D97-AF65-F5344CB8AC3E}">
        <p14:creationId xmlns:p14="http://schemas.microsoft.com/office/powerpoint/2010/main" val="3653779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ctrTitle"/>
          </p:nvPr>
        </p:nvSpPr>
        <p:spPr>
          <a:xfrm>
            <a:off x="2209800" y="1371600"/>
            <a:ext cx="7772400" cy="2895600"/>
          </a:xfrm>
        </p:spPr>
        <p:txBody>
          <a:bodyPr/>
          <a:lstStyle/>
          <a:p>
            <a:r>
              <a:rPr lang="en-US" altLang="en-US" sz="8000">
                <a:effectLst>
                  <a:outerShdw blurRad="38100" dist="38100" dir="2700000" algn="tl">
                    <a:srgbClr val="000000"/>
                  </a:outerShdw>
                </a:effectLst>
                <a:ea typeface="ＭＳ Ｐゴシック" panose="020B0600070205080204" pitchFamily="34" charset="-128"/>
              </a:rPr>
              <a:t>Inheritance</a:t>
            </a:r>
          </a:p>
        </p:txBody>
      </p:sp>
    </p:spTree>
    <p:extLst>
      <p:ext uri="{BB962C8B-B14F-4D97-AF65-F5344CB8AC3E}">
        <p14:creationId xmlns:p14="http://schemas.microsoft.com/office/powerpoint/2010/main" val="1142710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Inheritance</a:t>
            </a:r>
          </a:p>
        </p:txBody>
      </p:sp>
      <p:sp>
        <p:nvSpPr>
          <p:cNvPr id="15363" name="Content Placeholder 2"/>
          <p:cNvSpPr>
            <a:spLocks noGrp="1"/>
          </p:cNvSpPr>
          <p:nvPr>
            <p:ph idx="1"/>
          </p:nvPr>
        </p:nvSpPr>
        <p:spPr>
          <a:xfrm>
            <a:off x="609600" y="1417639"/>
            <a:ext cx="10972800" cy="4525963"/>
          </a:xfrm>
        </p:spPr>
        <p:txBody>
          <a:bodyPr/>
          <a:lstStyle/>
          <a:p>
            <a:r>
              <a:rPr lang="en-US" altLang="en-US" sz="2000" dirty="0"/>
              <a:t>Basic syntax for a derived class definition:</a:t>
            </a:r>
          </a:p>
          <a:p>
            <a:endParaRPr lang="en-US" altLang="en-US" sz="2000" dirty="0"/>
          </a:p>
          <a:p>
            <a:pPr>
              <a:buFont typeface="Wingdings 2" panose="05020102010507070707" pitchFamily="18" charset="2"/>
              <a:buNone/>
            </a:pPr>
            <a:r>
              <a:rPr lang="en-US" altLang="en-US" sz="1600" dirty="0"/>
              <a:t>	class </a:t>
            </a:r>
            <a:r>
              <a:rPr lang="en-US" altLang="en-US" sz="1600" dirty="0" err="1"/>
              <a:t>DerivedClassName</a:t>
            </a:r>
            <a:r>
              <a:rPr lang="en-US" altLang="en-US" sz="1600" dirty="0"/>
              <a:t>(</a:t>
            </a:r>
            <a:r>
              <a:rPr lang="en-US" altLang="en-US" sz="1600" dirty="0" err="1"/>
              <a:t>BaseClassName</a:t>
            </a:r>
            <a:r>
              <a:rPr lang="en-US" altLang="en-US" sz="1600" dirty="0"/>
              <a:t>): </a:t>
            </a:r>
          </a:p>
          <a:p>
            <a:pPr>
              <a:buFont typeface="Wingdings 2" panose="05020102010507070707" pitchFamily="18" charset="2"/>
              <a:buNone/>
            </a:pPr>
            <a:r>
              <a:rPr lang="en-US" altLang="en-US" sz="1600" dirty="0"/>
              <a:t>		&lt;statement-1&gt; </a:t>
            </a:r>
          </a:p>
          <a:p>
            <a:pPr>
              <a:buFont typeface="Wingdings 2" panose="05020102010507070707" pitchFamily="18" charset="2"/>
              <a:buNone/>
            </a:pPr>
            <a:r>
              <a:rPr lang="en-US" altLang="en-US" sz="1600" dirty="0"/>
              <a:t>		. . .</a:t>
            </a:r>
          </a:p>
          <a:p>
            <a:pPr>
              <a:buFont typeface="Wingdings 2" panose="05020102010507070707" pitchFamily="18" charset="2"/>
              <a:buNone/>
            </a:pPr>
            <a:r>
              <a:rPr lang="en-US" altLang="en-US" sz="1600" dirty="0"/>
              <a:t>		 &lt;statement-N&gt;</a:t>
            </a:r>
          </a:p>
          <a:p>
            <a:endParaRPr lang="en-US" altLang="en-US" sz="2000" dirty="0"/>
          </a:p>
          <a:p>
            <a:r>
              <a:rPr lang="en-US" altLang="en-US" sz="2000" dirty="0"/>
              <a:t>As stated before, all methods are virtual by default</a:t>
            </a:r>
          </a:p>
          <a:p>
            <a:pPr lvl="1"/>
            <a:r>
              <a:rPr lang="en-US" altLang="en-US" sz="1600" dirty="0"/>
              <a:t>If a method in </a:t>
            </a:r>
            <a:r>
              <a:rPr lang="en-US" altLang="en-US" sz="1600" dirty="0" err="1"/>
              <a:t>DerivedClassName</a:t>
            </a:r>
            <a:r>
              <a:rPr lang="en-US" altLang="en-US" sz="1600" dirty="0"/>
              <a:t> above has the same name and parameters as </a:t>
            </a:r>
            <a:r>
              <a:rPr lang="en-US" altLang="en-US" sz="1600" dirty="0" err="1"/>
              <a:t>BaseClassName</a:t>
            </a:r>
            <a:r>
              <a:rPr lang="en-US" altLang="en-US" sz="1600" dirty="0"/>
              <a:t>, the method in the derived class will be implemented when its called</a:t>
            </a:r>
          </a:p>
        </p:txBody>
      </p:sp>
      <p:sp>
        <p:nvSpPr>
          <p:cNvPr id="3" name="Footer Placeholder 2"/>
          <p:cNvSpPr>
            <a:spLocks noGrp="1"/>
          </p:cNvSpPr>
          <p:nvPr>
            <p:ph type="ftr" sz="quarter" idx="11"/>
          </p:nvPr>
        </p:nvSpPr>
        <p:spPr>
          <a:xfrm>
            <a:off x="609599" y="6218236"/>
            <a:ext cx="5397795" cy="365125"/>
          </a:xfrm>
        </p:spPr>
        <p:txBody>
          <a:bodyPr/>
          <a:lstStyle/>
          <a:p>
            <a:pPr algn="l"/>
            <a:r>
              <a:rPr lang="en-US" dirty="0">
                <a:hlinkClick r:id="rId2"/>
              </a:rPr>
              <a:t>https://www.cs.drexel.edu/~knowak/cs265_fall_2009/Python_Classes_nb.ppt</a:t>
            </a:r>
            <a:r>
              <a:rPr lang="en-US" dirty="0"/>
              <a:t> </a:t>
            </a:r>
          </a:p>
        </p:txBody>
      </p:sp>
    </p:spTree>
    <p:extLst>
      <p:ext uri="{BB962C8B-B14F-4D97-AF65-F5344CB8AC3E}">
        <p14:creationId xmlns:p14="http://schemas.microsoft.com/office/powerpoint/2010/main" val="1613171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Subclasses</a:t>
            </a:r>
          </a:p>
        </p:txBody>
      </p:sp>
      <p:sp>
        <p:nvSpPr>
          <p:cNvPr id="70659" name="Rectangle 3"/>
          <p:cNvSpPr>
            <a:spLocks noGrp="1" noChangeArrowheads="1"/>
          </p:cNvSpPr>
          <p:nvPr>
            <p:ph type="body" idx="1"/>
          </p:nvPr>
        </p:nvSpPr>
        <p:spPr/>
        <p:txBody>
          <a:bodyPr/>
          <a:lstStyle/>
          <a:p>
            <a:pPr>
              <a:lnSpc>
                <a:spcPct val="90000"/>
              </a:lnSpc>
            </a:pPr>
            <a:r>
              <a:rPr lang="en-US" altLang="en-US" sz="2800" dirty="0">
                <a:ea typeface="ＭＳ Ｐゴシック" panose="020B0600070205080204" pitchFamily="34" charset="-128"/>
              </a:rPr>
              <a:t>A class can </a:t>
            </a:r>
            <a:r>
              <a:rPr lang="en-US" altLang="en-US" sz="2800" i="1" dirty="0">
                <a:solidFill>
                  <a:schemeClr val="accent2"/>
                </a:solidFill>
                <a:ea typeface="ＭＳ Ｐゴシック" panose="020B0600070205080204" pitchFamily="34" charset="-128"/>
              </a:rPr>
              <a:t>extend </a:t>
            </a:r>
            <a:r>
              <a:rPr lang="en-US" altLang="en-US" sz="2800" dirty="0">
                <a:ea typeface="ＭＳ Ｐゴシック" panose="020B0600070205080204" pitchFamily="34" charset="-128"/>
              </a:rPr>
              <a:t>the definition of another class </a:t>
            </a:r>
          </a:p>
          <a:p>
            <a:pPr lvl="1">
              <a:lnSpc>
                <a:spcPct val="90000"/>
              </a:lnSpc>
            </a:pPr>
            <a:r>
              <a:rPr lang="en-US" altLang="en-US" sz="2400" dirty="0">
                <a:ea typeface="ＭＳ Ｐゴシック" panose="020B0600070205080204" pitchFamily="34" charset="-128"/>
              </a:rPr>
              <a:t>Allows use (or extension ) of methods and attributes already defined in the previous one.</a:t>
            </a:r>
          </a:p>
          <a:p>
            <a:pPr lvl="1">
              <a:lnSpc>
                <a:spcPct val="90000"/>
              </a:lnSpc>
            </a:pPr>
            <a:r>
              <a:rPr lang="en-US" altLang="en-US" sz="2400" dirty="0">
                <a:ea typeface="ＭＳ Ｐゴシック" panose="020B0600070205080204" pitchFamily="34" charset="-128"/>
              </a:rPr>
              <a:t>New class: </a:t>
            </a:r>
            <a:r>
              <a:rPr lang="en-US" altLang="en-US" sz="2400" i="1" dirty="0">
                <a:solidFill>
                  <a:schemeClr val="accent2"/>
                </a:solidFill>
                <a:ea typeface="ＭＳ Ｐゴシック" panose="020B0600070205080204" pitchFamily="34" charset="-128"/>
              </a:rPr>
              <a:t>subclass</a:t>
            </a:r>
            <a:r>
              <a:rPr lang="en-US" altLang="en-US" sz="2400" dirty="0">
                <a:ea typeface="ＭＳ Ｐゴシック" panose="020B0600070205080204" pitchFamily="34" charset="-128"/>
              </a:rPr>
              <a:t>. Original: </a:t>
            </a:r>
            <a:r>
              <a:rPr lang="en-US" altLang="en-US" sz="2400" i="1" dirty="0">
                <a:solidFill>
                  <a:schemeClr val="accent2"/>
                </a:solidFill>
                <a:ea typeface="ＭＳ Ｐゴシック" panose="020B0600070205080204" pitchFamily="34" charset="-128"/>
              </a:rPr>
              <a:t>parent</a:t>
            </a:r>
            <a:r>
              <a:rPr lang="en-US" altLang="en-US" sz="2400" dirty="0">
                <a:ea typeface="ＭＳ Ｐゴシック" panose="020B0600070205080204" pitchFamily="34" charset="-128"/>
              </a:rPr>
              <a:t>, </a:t>
            </a:r>
            <a:r>
              <a:rPr lang="en-US" altLang="en-US" sz="2400" i="1" dirty="0">
                <a:solidFill>
                  <a:schemeClr val="accent2"/>
                </a:solidFill>
                <a:ea typeface="ＭＳ Ｐゴシック" panose="020B0600070205080204" pitchFamily="34" charset="-128"/>
              </a:rPr>
              <a:t>ancestor </a:t>
            </a:r>
            <a:r>
              <a:rPr lang="en-US" altLang="en-US" sz="2400" dirty="0">
                <a:solidFill>
                  <a:schemeClr val="accent2"/>
                </a:solidFill>
                <a:ea typeface="ＭＳ Ｐゴシック" panose="020B0600070205080204" pitchFamily="34" charset="-128"/>
              </a:rPr>
              <a:t>or </a:t>
            </a:r>
            <a:r>
              <a:rPr lang="en-US" altLang="en-US" sz="2400" i="1" dirty="0">
                <a:solidFill>
                  <a:schemeClr val="accent2"/>
                </a:solidFill>
                <a:ea typeface="ＭＳ Ｐゴシック" panose="020B0600070205080204" pitchFamily="34" charset="-128"/>
              </a:rPr>
              <a:t>superclass</a:t>
            </a:r>
            <a:endParaRPr lang="en-US" altLang="en-US" sz="2400" dirty="0">
              <a:ea typeface="ＭＳ Ｐゴシック" panose="020B0600070205080204" pitchFamily="34" charset="-128"/>
            </a:endParaRPr>
          </a:p>
          <a:p>
            <a:pPr>
              <a:lnSpc>
                <a:spcPct val="90000"/>
              </a:lnSpc>
            </a:pPr>
            <a:r>
              <a:rPr lang="en-US" altLang="en-US" sz="2800" dirty="0">
                <a:ea typeface="ＭＳ Ｐゴシック" panose="020B0600070205080204" pitchFamily="34" charset="-128"/>
              </a:rPr>
              <a:t>To define a subclass, put the name of the superclass in parentheses after the subclass’s name on the first line of the definition.</a:t>
            </a:r>
            <a:br>
              <a:rPr lang="en-US" altLang="en-US" sz="2800" dirty="0">
                <a:ea typeface="ＭＳ Ｐゴシック" panose="020B0600070205080204" pitchFamily="34" charset="-128"/>
              </a:rPr>
            </a:br>
            <a:r>
              <a:rPr lang="en-US" altLang="en-US" sz="2800" dirty="0">
                <a:latin typeface="Courier New" panose="02070309020205020404" pitchFamily="49" charset="0"/>
                <a:ea typeface="ＭＳ Ｐゴシック" panose="020B0600070205080204" pitchFamily="34" charset="-128"/>
              </a:rPr>
              <a:t>   </a:t>
            </a:r>
            <a:r>
              <a:rPr lang="en-US" altLang="en-US" sz="2800" dirty="0">
                <a:solidFill>
                  <a:srgbClr val="FF9933"/>
                </a:solidFill>
                <a:latin typeface="Courier New" panose="02070309020205020404" pitchFamily="49" charset="0"/>
                <a:ea typeface="ＭＳ Ｐゴシック" panose="020B0600070205080204" pitchFamily="34" charset="-128"/>
              </a:rPr>
              <a:t>Class</a:t>
            </a:r>
            <a:r>
              <a:rPr lang="en-US" altLang="en-US" sz="2800" dirty="0">
                <a:latin typeface="Courier New" panose="02070309020205020404" pitchFamily="49" charset="0"/>
                <a:ea typeface="ＭＳ Ｐゴシック" panose="020B0600070205080204" pitchFamily="34" charset="-128"/>
              </a:rPr>
              <a:t> </a:t>
            </a:r>
            <a:r>
              <a:rPr lang="en-US" altLang="en-US" sz="2800" dirty="0" err="1">
                <a:solidFill>
                  <a:schemeClr val="accent2"/>
                </a:solidFill>
                <a:latin typeface="Courier New" panose="02070309020205020404" pitchFamily="49" charset="0"/>
                <a:ea typeface="ＭＳ Ｐゴシック" panose="020B0600070205080204" pitchFamily="34" charset="-128"/>
              </a:rPr>
              <a:t>Cs_student</a:t>
            </a:r>
            <a:r>
              <a:rPr lang="en-US" altLang="en-US" sz="2800" dirty="0">
                <a:latin typeface="Courier New" panose="02070309020205020404" pitchFamily="49" charset="0"/>
                <a:ea typeface="ＭＳ Ｐゴシック" panose="020B0600070205080204" pitchFamily="34" charset="-128"/>
              </a:rPr>
              <a:t>(student):</a:t>
            </a:r>
          </a:p>
          <a:p>
            <a:pPr lvl="1">
              <a:lnSpc>
                <a:spcPct val="90000"/>
              </a:lnSpc>
            </a:pPr>
            <a:r>
              <a:rPr lang="en-US" altLang="en-US" sz="2400" dirty="0">
                <a:ea typeface="ＭＳ Ｐゴシック" panose="020B0600070205080204" pitchFamily="34" charset="-128"/>
              </a:rPr>
              <a:t>Python has no ‘extends’ keyword like Java.</a:t>
            </a:r>
          </a:p>
          <a:p>
            <a:pPr lvl="1">
              <a:lnSpc>
                <a:spcPct val="90000"/>
              </a:lnSpc>
            </a:pPr>
            <a:r>
              <a:rPr lang="en-US" altLang="en-US" sz="2400" dirty="0">
                <a:ea typeface="ＭＳ Ｐゴシック" panose="020B0600070205080204" pitchFamily="34" charset="-128"/>
              </a:rPr>
              <a:t>Multiple inheritance is supported.</a:t>
            </a:r>
          </a:p>
        </p:txBody>
      </p:sp>
      <p:sp>
        <p:nvSpPr>
          <p:cNvPr id="2" name="Footer Placeholder 1"/>
          <p:cNvSpPr>
            <a:spLocks noGrp="1"/>
          </p:cNvSpPr>
          <p:nvPr>
            <p:ph type="ftr" sz="quarter" idx="11"/>
          </p:nvPr>
        </p:nvSpPr>
        <p:spPr>
          <a:xfrm>
            <a:off x="609599" y="6308726"/>
            <a:ext cx="4898065" cy="365125"/>
          </a:xfrm>
        </p:spPr>
        <p:txBody>
          <a:bodyPr/>
          <a:lstStyle/>
          <a:p>
            <a:pPr algn="l"/>
            <a:r>
              <a:rPr lang="en-US" dirty="0">
                <a:hlinkClick r:id="rId3"/>
              </a:rPr>
              <a:t>https://www.csee.umbc.edu/courses/691p/notes/python/python3.ppt</a:t>
            </a:r>
            <a:r>
              <a:rPr lang="en-US" dirty="0"/>
              <a:t> </a:t>
            </a:r>
          </a:p>
        </p:txBody>
      </p:sp>
    </p:spTree>
    <p:extLst>
      <p:ext uri="{BB962C8B-B14F-4D97-AF65-F5344CB8AC3E}">
        <p14:creationId xmlns:p14="http://schemas.microsoft.com/office/powerpoint/2010/main" val="3023993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Redefining Methods</a:t>
            </a:r>
          </a:p>
        </p:txBody>
      </p:sp>
      <p:sp>
        <p:nvSpPr>
          <p:cNvPr id="72707" name="Rectangle 3"/>
          <p:cNvSpPr>
            <a:spLocks noGrp="1" noChangeArrowheads="1"/>
          </p:cNvSpPr>
          <p:nvPr>
            <p:ph type="body" idx="1"/>
          </p:nvPr>
        </p:nvSpPr>
        <p:spPr/>
        <p:txBody>
          <a:bodyPr/>
          <a:lstStyle/>
          <a:p>
            <a:pPr>
              <a:lnSpc>
                <a:spcPct val="90000"/>
              </a:lnSpc>
            </a:pPr>
            <a:r>
              <a:rPr lang="en-US" altLang="en-US" sz="2800" dirty="0">
                <a:ea typeface="ＭＳ Ｐゴシック" panose="020B0600070205080204" pitchFamily="34" charset="-128"/>
              </a:rPr>
              <a:t>To </a:t>
            </a:r>
            <a:r>
              <a:rPr lang="en-US" altLang="en-US" sz="2800" i="1" dirty="0">
                <a:solidFill>
                  <a:schemeClr val="accent2"/>
                </a:solidFill>
                <a:ea typeface="ＭＳ Ｐゴシック" panose="020B0600070205080204" pitchFamily="34" charset="-128"/>
              </a:rPr>
              <a:t>redefine a method </a:t>
            </a:r>
            <a:r>
              <a:rPr lang="en-US" altLang="en-US" sz="2800" dirty="0">
                <a:ea typeface="ＭＳ Ｐゴシック" panose="020B0600070205080204" pitchFamily="34" charset="-128"/>
              </a:rPr>
              <a:t>of the parent class, include a new definition using the same name in the subclass.</a:t>
            </a:r>
          </a:p>
          <a:p>
            <a:pPr lvl="1">
              <a:lnSpc>
                <a:spcPct val="90000"/>
              </a:lnSpc>
            </a:pPr>
            <a:r>
              <a:rPr lang="en-US" altLang="en-US" sz="2400" dirty="0">
                <a:ea typeface="ＭＳ Ｐゴシック" panose="020B0600070205080204" pitchFamily="34" charset="-128"/>
              </a:rPr>
              <a:t>The old code won’t get executed.</a:t>
            </a:r>
          </a:p>
          <a:p>
            <a:pPr>
              <a:lnSpc>
                <a:spcPct val="90000"/>
              </a:lnSpc>
            </a:pPr>
            <a:r>
              <a:rPr lang="en-US" altLang="en-US" sz="2800" dirty="0">
                <a:ea typeface="ＭＳ Ｐゴシック" panose="020B0600070205080204" pitchFamily="34" charset="-128"/>
              </a:rPr>
              <a:t>To execute the method in the parent class </a:t>
            </a:r>
            <a:r>
              <a:rPr lang="en-US" altLang="en-US" sz="2800" i="1" dirty="0">
                <a:solidFill>
                  <a:schemeClr val="accent2"/>
                </a:solidFill>
                <a:ea typeface="ＭＳ Ｐゴシック" panose="020B0600070205080204" pitchFamily="34" charset="-128"/>
              </a:rPr>
              <a:t>in addition to </a:t>
            </a:r>
            <a:r>
              <a:rPr lang="en-US" altLang="en-US" sz="2800" dirty="0">
                <a:ea typeface="ＭＳ Ｐゴシック" panose="020B0600070205080204" pitchFamily="34" charset="-128"/>
              </a:rPr>
              <a:t>new code for some method, explicitly call the parent’s version of the method.</a:t>
            </a:r>
            <a:endParaRPr lang="en-US" altLang="en-US" b="1" dirty="0">
              <a:latin typeface="Courier New" panose="02070309020205020404" pitchFamily="49" charset="0"/>
              <a:ea typeface="ＭＳ Ｐゴシック" panose="020B0600070205080204" pitchFamily="34" charset="-128"/>
            </a:endParaRPr>
          </a:p>
          <a:p>
            <a:pPr lvl="1">
              <a:lnSpc>
                <a:spcPct val="90000"/>
              </a:lnSpc>
              <a:buFontTx/>
              <a:buNone/>
            </a:pPr>
            <a:r>
              <a:rPr lang="en-US" altLang="en-US" sz="2400" b="1" dirty="0" err="1">
                <a:latin typeface="Courier New" panose="02070309020205020404" pitchFamily="49" charset="0"/>
                <a:ea typeface="ＭＳ Ｐゴシック" panose="020B0600070205080204" pitchFamily="34" charset="-128"/>
              </a:rPr>
              <a:t>parentClass.methodName</a:t>
            </a:r>
            <a:r>
              <a:rPr lang="en-US" altLang="en-US" sz="2400" b="1" dirty="0">
                <a:latin typeface="Courier New" panose="02070309020205020404" pitchFamily="49" charset="0"/>
                <a:ea typeface="ＭＳ Ｐゴシック" panose="020B0600070205080204" pitchFamily="34" charset="-128"/>
              </a:rPr>
              <a:t>(</a:t>
            </a:r>
            <a:r>
              <a:rPr lang="en-US" altLang="en-US" sz="2400" b="1" u="sng" dirty="0">
                <a:solidFill>
                  <a:srgbClr val="FF3300"/>
                </a:solidFill>
                <a:latin typeface="Courier New" panose="02070309020205020404" pitchFamily="49" charset="0"/>
                <a:ea typeface="ＭＳ Ｐゴシック" panose="020B0600070205080204" pitchFamily="34" charset="-128"/>
              </a:rPr>
              <a:t>self</a:t>
            </a:r>
            <a:r>
              <a:rPr lang="en-US" altLang="en-US" sz="2400" b="1" dirty="0">
                <a:latin typeface="Courier New" panose="02070309020205020404" pitchFamily="49" charset="0"/>
                <a:ea typeface="ＭＳ Ｐゴシック" panose="020B0600070205080204" pitchFamily="34" charset="-128"/>
              </a:rPr>
              <a:t>, a, b, c)</a:t>
            </a:r>
          </a:p>
          <a:p>
            <a:pPr lvl="1">
              <a:lnSpc>
                <a:spcPct val="90000"/>
              </a:lnSpc>
            </a:pPr>
            <a:r>
              <a:rPr lang="en-US" altLang="en-US" sz="2400" b="1" dirty="0">
                <a:solidFill>
                  <a:srgbClr val="FF3300"/>
                </a:solidFill>
                <a:ea typeface="ＭＳ Ｐゴシック" panose="020B0600070205080204" pitchFamily="34" charset="-128"/>
              </a:rPr>
              <a:t>The only time you ever explicitly pass ‘self’ as an argument is when calling a method of an ancestor.</a:t>
            </a:r>
            <a:br>
              <a:rPr lang="en-US" altLang="en-US" sz="2400" b="1" dirty="0">
                <a:solidFill>
                  <a:srgbClr val="FF3300"/>
                </a:solidFill>
                <a:ea typeface="ＭＳ Ｐゴシック" panose="020B0600070205080204" pitchFamily="34" charset="-128"/>
              </a:rPr>
            </a:br>
            <a:r>
              <a:rPr lang="en-US" altLang="en-US" sz="2400" b="1" dirty="0">
                <a:solidFill>
                  <a:srgbClr val="FF3300"/>
                </a:solidFill>
                <a:ea typeface="ＭＳ Ｐゴシック" panose="020B0600070205080204" pitchFamily="34" charset="-128"/>
              </a:rPr>
              <a:t> </a:t>
            </a:r>
          </a:p>
        </p:txBody>
      </p:sp>
      <p:sp>
        <p:nvSpPr>
          <p:cNvPr id="2" name="Footer Placeholder 1"/>
          <p:cNvSpPr>
            <a:spLocks noGrp="1"/>
          </p:cNvSpPr>
          <p:nvPr>
            <p:ph type="ftr" sz="quarter" idx="11"/>
          </p:nvPr>
        </p:nvSpPr>
        <p:spPr>
          <a:xfrm>
            <a:off x="609600" y="6218236"/>
            <a:ext cx="5248940" cy="365125"/>
          </a:xfrm>
        </p:spPr>
        <p:txBody>
          <a:bodyPr/>
          <a:lstStyle/>
          <a:p>
            <a:r>
              <a:rPr lang="en-US" dirty="0">
                <a:hlinkClick r:id="rId3"/>
              </a:rPr>
              <a:t>https://www.cs.drexel.edu/~knowak/cs265_fall_2009/Python_Classes_nb.ppt</a:t>
            </a:r>
            <a:endParaRPr lang="en-US" dirty="0"/>
          </a:p>
        </p:txBody>
      </p:sp>
    </p:spTree>
    <p:extLst>
      <p:ext uri="{BB962C8B-B14F-4D97-AF65-F5344CB8AC3E}">
        <p14:creationId xmlns:p14="http://schemas.microsoft.com/office/powerpoint/2010/main" val="2966975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en-US" sz="3200">
                <a:effectLst>
                  <a:outerShdw blurRad="38100" dist="38100" dir="2700000" algn="tl">
                    <a:srgbClr val="000000"/>
                  </a:outerShdw>
                </a:effectLst>
                <a:ea typeface="ＭＳ Ｐゴシック" panose="020B0600070205080204" pitchFamily="34" charset="-128"/>
              </a:rPr>
              <a:t>Definition of a class extending student</a:t>
            </a:r>
          </a:p>
        </p:txBody>
      </p:sp>
      <p:sp>
        <p:nvSpPr>
          <p:cNvPr id="74755" name="Rectangle 3"/>
          <p:cNvSpPr>
            <a:spLocks noGrp="1" noChangeArrowheads="1"/>
          </p:cNvSpPr>
          <p:nvPr>
            <p:ph type="body" idx="1"/>
          </p:nvPr>
        </p:nvSpPr>
        <p:spPr>
          <a:xfrm>
            <a:off x="1981200" y="1295400"/>
            <a:ext cx="8534400" cy="5029200"/>
          </a:xfrm>
        </p:spPr>
        <p:txBody>
          <a:bodyPr/>
          <a:lstStyle/>
          <a:p>
            <a:pPr>
              <a:lnSpc>
                <a:spcPct val="80000"/>
              </a:lnSpc>
              <a:buFont typeface="Symbol" panose="05050102010706020507" pitchFamily="18" charset="2"/>
              <a:buNone/>
            </a:pPr>
            <a:r>
              <a:rPr lang="en-US" altLang="en-US" sz="1800" dirty="0">
                <a:solidFill>
                  <a:srgbClr val="FF9933"/>
                </a:solidFill>
                <a:latin typeface="Courier New" panose="02070309020205020404" pitchFamily="49" charset="0"/>
                <a:ea typeface="ＭＳ Ｐゴシック" panose="020B0600070205080204" pitchFamily="34" charset="-128"/>
              </a:rPr>
              <a:t>Class</a:t>
            </a:r>
            <a:r>
              <a:rPr lang="en-US" altLang="en-US" sz="1800" dirty="0">
                <a:latin typeface="Courier New" panose="02070309020205020404" pitchFamily="49" charset="0"/>
                <a:ea typeface="ＭＳ Ｐゴシック" panose="020B0600070205080204" pitchFamily="34" charset="-128"/>
              </a:rPr>
              <a:t> </a:t>
            </a:r>
            <a:r>
              <a:rPr lang="en-US" altLang="en-US" sz="1800" dirty="0">
                <a:solidFill>
                  <a:schemeClr val="accent2"/>
                </a:solidFill>
                <a:latin typeface="Courier New" panose="02070309020205020404" pitchFamily="49" charset="0"/>
                <a:ea typeface="ＭＳ Ｐゴシック" panose="020B0600070205080204" pitchFamily="34" charset="-128"/>
              </a:rPr>
              <a:t>Student</a:t>
            </a:r>
            <a:r>
              <a:rPr lang="en-US" altLang="en-US" sz="1800" dirty="0">
                <a:latin typeface="Courier New" panose="02070309020205020404" pitchFamily="49" charset="0"/>
                <a:ea typeface="ＭＳ Ｐゴシック" panose="020B0600070205080204" pitchFamily="34" charset="-128"/>
              </a:rPr>
              <a:t>:</a:t>
            </a:r>
            <a:br>
              <a:rPr lang="en-US" altLang="en-US" sz="1800" dirty="0">
                <a:latin typeface="Courier New" panose="02070309020205020404" pitchFamily="49" charset="0"/>
                <a:ea typeface="ＭＳ Ｐゴシック" panose="020B0600070205080204" pitchFamily="34" charset="-128"/>
              </a:rPr>
            </a:br>
            <a:r>
              <a:rPr lang="en-US" altLang="en-US" sz="1800" dirty="0">
                <a:solidFill>
                  <a:srgbClr val="008000"/>
                </a:solidFill>
                <a:latin typeface="Courier New" panose="02070309020205020404" pitchFamily="49" charset="0"/>
                <a:ea typeface="ＭＳ Ｐゴシック" panose="020B0600070205080204" pitchFamily="34" charset="-128"/>
              </a:rPr>
              <a:t>“A class representing a student.”</a:t>
            </a:r>
          </a:p>
          <a:p>
            <a:pPr>
              <a:lnSpc>
                <a:spcPct val="80000"/>
              </a:lnSpc>
              <a:buFont typeface="Symbol" panose="05050102010706020507" pitchFamily="18" charset="2"/>
              <a:buNone/>
            </a:pPr>
            <a:endParaRPr lang="en-US" altLang="en-US" sz="1800" dirty="0">
              <a:solidFill>
                <a:srgbClr val="FF9933"/>
              </a:solidFill>
              <a:latin typeface="Courier New" panose="02070309020205020404" pitchFamily="49" charset="0"/>
              <a:ea typeface="ＭＳ Ｐゴシック" panose="020B0600070205080204" pitchFamily="34" charset="-128"/>
            </a:endParaRPr>
          </a:p>
          <a:p>
            <a:pPr>
              <a:lnSpc>
                <a:spcPct val="80000"/>
              </a:lnSpc>
              <a:buFont typeface="Symbol" panose="05050102010706020507" pitchFamily="18" charset="2"/>
              <a:buNone/>
            </a:pPr>
            <a:r>
              <a:rPr lang="en-US" altLang="en-US" sz="1800" dirty="0">
                <a:solidFill>
                  <a:srgbClr val="FF9933"/>
                </a:solidFill>
                <a:latin typeface="Courier New" panose="02070309020205020404" pitchFamily="49" charset="0"/>
                <a:ea typeface="ＭＳ Ｐゴシック" panose="020B0600070205080204" pitchFamily="34" charset="-128"/>
              </a:rPr>
              <a:t>	def</a:t>
            </a:r>
            <a:r>
              <a:rPr lang="en-US" altLang="en-US" sz="1800" dirty="0">
                <a:latin typeface="Courier New" panose="02070309020205020404" pitchFamily="49" charset="0"/>
                <a:ea typeface="ＭＳ Ｐゴシック" panose="020B0600070205080204" pitchFamily="34" charset="-128"/>
              </a:rPr>
              <a:t> </a:t>
            </a:r>
            <a:r>
              <a:rPr lang="en-US" altLang="en-US" sz="1800" dirty="0">
                <a:solidFill>
                  <a:schemeClr val="accent2"/>
                </a:solidFill>
                <a:latin typeface="Courier New" panose="02070309020205020404" pitchFamily="49" charset="0"/>
                <a:ea typeface="ＭＳ Ｐゴシック" panose="020B0600070205080204" pitchFamily="34" charset="-128"/>
              </a:rPr>
              <a:t>__init__</a:t>
            </a:r>
            <a:r>
              <a:rPr lang="en-US" altLang="en-US" sz="1800" dirty="0">
                <a:latin typeface="Courier New" panose="02070309020205020404" pitchFamily="49" charset="0"/>
                <a:ea typeface="ＭＳ Ｐゴシック" panose="020B0600070205080204" pitchFamily="34" charset="-128"/>
              </a:rPr>
              <a:t>(</a:t>
            </a:r>
            <a:r>
              <a:rPr lang="en-US" altLang="en-US" sz="1800" dirty="0" err="1">
                <a:latin typeface="Courier New" panose="02070309020205020404" pitchFamily="49" charset="0"/>
                <a:ea typeface="ＭＳ Ｐゴシック" panose="020B0600070205080204" pitchFamily="34" charset="-128"/>
              </a:rPr>
              <a:t>self,n,a</a:t>
            </a:r>
            <a:r>
              <a:rPr lang="en-US" altLang="en-US" sz="1800" dirty="0">
                <a:latin typeface="Courier New" panose="02070309020205020404" pitchFamily="49" charset="0"/>
                <a:ea typeface="ＭＳ Ｐゴシック" panose="020B0600070205080204" pitchFamily="34" charset="-128"/>
              </a:rPr>
              <a:t>):</a:t>
            </a:r>
            <a:br>
              <a:rPr lang="en-US" altLang="en-US" sz="1800" dirty="0">
                <a:latin typeface="Courier New" panose="02070309020205020404" pitchFamily="49" charset="0"/>
                <a:ea typeface="ＭＳ Ｐゴシック" panose="020B0600070205080204" pitchFamily="34" charset="-128"/>
              </a:rPr>
            </a:br>
            <a:r>
              <a:rPr lang="en-US" altLang="en-US" sz="1800" dirty="0">
                <a:latin typeface="Courier New" panose="02070309020205020404" pitchFamily="49" charset="0"/>
                <a:ea typeface="ＭＳ Ｐゴシック" panose="020B0600070205080204" pitchFamily="34" charset="-128"/>
              </a:rPr>
              <a:t>    </a:t>
            </a:r>
            <a:r>
              <a:rPr lang="en-US" altLang="en-US" sz="1800" dirty="0" err="1">
                <a:latin typeface="Courier New" panose="02070309020205020404" pitchFamily="49" charset="0"/>
                <a:ea typeface="ＭＳ Ｐゴシック" panose="020B0600070205080204" pitchFamily="34" charset="-128"/>
              </a:rPr>
              <a:t>self.full_name</a:t>
            </a:r>
            <a:r>
              <a:rPr lang="en-US" altLang="en-US" sz="1800" dirty="0">
                <a:latin typeface="Courier New" panose="02070309020205020404" pitchFamily="49" charset="0"/>
                <a:ea typeface="ＭＳ Ｐゴシック" panose="020B0600070205080204" pitchFamily="34" charset="-128"/>
              </a:rPr>
              <a:t> = n</a:t>
            </a:r>
            <a:br>
              <a:rPr lang="en-US" altLang="en-US" sz="1800" dirty="0">
                <a:latin typeface="Courier New" panose="02070309020205020404" pitchFamily="49" charset="0"/>
                <a:ea typeface="ＭＳ Ｐゴシック" panose="020B0600070205080204" pitchFamily="34" charset="-128"/>
              </a:rPr>
            </a:br>
            <a:r>
              <a:rPr lang="en-US" altLang="en-US" sz="1800" dirty="0">
                <a:latin typeface="Courier New" panose="02070309020205020404" pitchFamily="49" charset="0"/>
                <a:ea typeface="ＭＳ Ｐゴシック" panose="020B0600070205080204" pitchFamily="34" charset="-128"/>
              </a:rPr>
              <a:t>    </a:t>
            </a:r>
            <a:r>
              <a:rPr lang="en-US" altLang="en-US" sz="1800" dirty="0" err="1">
                <a:latin typeface="Courier New" panose="02070309020205020404" pitchFamily="49" charset="0"/>
                <a:ea typeface="ＭＳ Ｐゴシック" panose="020B0600070205080204" pitchFamily="34" charset="-128"/>
              </a:rPr>
              <a:t>self.age</a:t>
            </a:r>
            <a:r>
              <a:rPr lang="en-US" altLang="en-US" sz="1800" dirty="0">
                <a:latin typeface="Courier New" panose="02070309020205020404" pitchFamily="49" charset="0"/>
                <a:ea typeface="ＭＳ Ｐゴシック" panose="020B0600070205080204" pitchFamily="34" charset="-128"/>
              </a:rPr>
              <a:t> = a</a:t>
            </a:r>
            <a:br>
              <a:rPr lang="en-US" altLang="en-US" sz="1800" dirty="0">
                <a:latin typeface="Courier New" panose="02070309020205020404" pitchFamily="49" charset="0"/>
                <a:ea typeface="ＭＳ Ｐゴシック" panose="020B0600070205080204" pitchFamily="34" charset="-128"/>
              </a:rPr>
            </a:br>
            <a:endParaRPr lang="en-US" altLang="en-US" sz="1800" dirty="0">
              <a:latin typeface="Courier New" panose="02070309020205020404" pitchFamily="49" charset="0"/>
              <a:ea typeface="ＭＳ Ｐゴシック" panose="020B0600070205080204" pitchFamily="34" charset="-128"/>
            </a:endParaRPr>
          </a:p>
          <a:p>
            <a:pPr>
              <a:lnSpc>
                <a:spcPct val="80000"/>
              </a:lnSpc>
              <a:buFont typeface="Symbol" panose="05050102010706020507" pitchFamily="18" charset="2"/>
              <a:buNone/>
            </a:pPr>
            <a:r>
              <a:rPr lang="en-US" altLang="en-US" sz="1800" dirty="0">
                <a:solidFill>
                  <a:srgbClr val="FF9933"/>
                </a:solidFill>
                <a:latin typeface="Courier New" panose="02070309020205020404" pitchFamily="49" charset="0"/>
                <a:ea typeface="ＭＳ Ｐゴシック" panose="020B0600070205080204" pitchFamily="34" charset="-128"/>
              </a:rPr>
              <a:t>	def</a:t>
            </a:r>
            <a:r>
              <a:rPr lang="en-US" altLang="en-US" sz="1800" dirty="0">
                <a:latin typeface="Courier New" panose="02070309020205020404" pitchFamily="49" charset="0"/>
                <a:ea typeface="ＭＳ Ｐゴシック" panose="020B0600070205080204" pitchFamily="34" charset="-128"/>
              </a:rPr>
              <a:t> </a:t>
            </a:r>
            <a:r>
              <a:rPr lang="en-US" altLang="en-US" sz="1800" dirty="0" err="1">
                <a:solidFill>
                  <a:schemeClr val="accent2"/>
                </a:solidFill>
                <a:latin typeface="Courier New" panose="02070309020205020404" pitchFamily="49" charset="0"/>
                <a:ea typeface="ＭＳ Ｐゴシック" panose="020B0600070205080204" pitchFamily="34" charset="-128"/>
              </a:rPr>
              <a:t>get_age</a:t>
            </a:r>
            <a:r>
              <a:rPr lang="en-US" altLang="en-US" sz="1800" dirty="0">
                <a:latin typeface="Courier New" panose="02070309020205020404" pitchFamily="49" charset="0"/>
                <a:ea typeface="ＭＳ Ｐゴシック" panose="020B0600070205080204" pitchFamily="34" charset="-128"/>
              </a:rPr>
              <a:t>(self):</a:t>
            </a:r>
            <a:br>
              <a:rPr lang="en-US" altLang="en-US" sz="1800" dirty="0">
                <a:latin typeface="Courier New" panose="02070309020205020404" pitchFamily="49" charset="0"/>
                <a:ea typeface="ＭＳ Ｐゴシック" panose="020B0600070205080204" pitchFamily="34" charset="-128"/>
              </a:rPr>
            </a:br>
            <a:r>
              <a:rPr lang="en-US" altLang="en-US" sz="1800" dirty="0">
                <a:latin typeface="Courier New" panose="02070309020205020404" pitchFamily="49" charset="0"/>
                <a:ea typeface="ＭＳ Ｐゴシック" panose="020B0600070205080204" pitchFamily="34" charset="-128"/>
              </a:rPr>
              <a:t>    </a:t>
            </a:r>
            <a:r>
              <a:rPr lang="en-US" altLang="en-US" sz="1800" dirty="0">
                <a:solidFill>
                  <a:srgbClr val="FF9933"/>
                </a:solidFill>
                <a:latin typeface="Courier New" panose="02070309020205020404" pitchFamily="49" charset="0"/>
                <a:ea typeface="ＭＳ Ｐゴシック" panose="020B0600070205080204" pitchFamily="34" charset="-128"/>
              </a:rPr>
              <a:t>return</a:t>
            </a:r>
            <a:r>
              <a:rPr lang="en-US" altLang="en-US" sz="1800" dirty="0">
                <a:latin typeface="Courier New" panose="02070309020205020404" pitchFamily="49" charset="0"/>
                <a:ea typeface="ＭＳ Ｐゴシック" panose="020B0600070205080204" pitchFamily="34" charset="-128"/>
              </a:rPr>
              <a:t> </a:t>
            </a:r>
            <a:r>
              <a:rPr lang="en-US" altLang="en-US" sz="1800" dirty="0" err="1">
                <a:latin typeface="Courier New" panose="02070309020205020404" pitchFamily="49" charset="0"/>
                <a:ea typeface="ＭＳ Ｐゴシック" panose="020B0600070205080204" pitchFamily="34" charset="-128"/>
              </a:rPr>
              <a:t>self.age</a:t>
            </a:r>
            <a:endParaRPr lang="en-US" altLang="en-US" sz="1800" dirty="0">
              <a:latin typeface="Courier New" panose="02070309020205020404" pitchFamily="49" charset="0"/>
              <a:ea typeface="ＭＳ Ｐゴシック" panose="020B0600070205080204" pitchFamily="34" charset="-128"/>
            </a:endParaRPr>
          </a:p>
          <a:p>
            <a:pPr>
              <a:lnSpc>
                <a:spcPct val="80000"/>
              </a:lnSpc>
              <a:buFont typeface="Symbol" panose="05050102010706020507" pitchFamily="18" charset="2"/>
              <a:buNone/>
            </a:pPr>
            <a:endParaRPr lang="en-US" altLang="en-US" sz="1800" dirty="0">
              <a:latin typeface="Courier New" panose="02070309020205020404" pitchFamily="49" charset="0"/>
              <a:ea typeface="ＭＳ Ｐゴシック" panose="020B0600070205080204" pitchFamily="34" charset="-128"/>
            </a:endParaRPr>
          </a:p>
          <a:p>
            <a:pPr>
              <a:lnSpc>
                <a:spcPct val="80000"/>
              </a:lnSpc>
              <a:buFont typeface="Symbol" panose="05050102010706020507" pitchFamily="18" charset="2"/>
              <a:buNone/>
            </a:pPr>
            <a:r>
              <a:rPr lang="en-US" altLang="en-US" sz="1800" dirty="0">
                <a:solidFill>
                  <a:srgbClr val="FF9933"/>
                </a:solidFill>
                <a:latin typeface="Courier New" panose="02070309020205020404" pitchFamily="49" charset="0"/>
                <a:ea typeface="ＭＳ Ｐゴシック" panose="020B0600070205080204" pitchFamily="34" charset="-128"/>
              </a:rPr>
              <a:t>Class</a:t>
            </a:r>
            <a:r>
              <a:rPr lang="en-US" altLang="en-US" sz="1800" dirty="0">
                <a:latin typeface="Courier New" panose="02070309020205020404" pitchFamily="49" charset="0"/>
                <a:ea typeface="ＭＳ Ｐゴシック" panose="020B0600070205080204" pitchFamily="34" charset="-128"/>
              </a:rPr>
              <a:t> </a:t>
            </a:r>
            <a:r>
              <a:rPr lang="en-US" altLang="en-US" sz="1800" dirty="0" err="1">
                <a:solidFill>
                  <a:schemeClr val="accent2"/>
                </a:solidFill>
                <a:latin typeface="Courier New" panose="02070309020205020404" pitchFamily="49" charset="0"/>
                <a:ea typeface="ＭＳ Ｐゴシック" panose="020B0600070205080204" pitchFamily="34" charset="-128"/>
              </a:rPr>
              <a:t>Cs_student</a:t>
            </a:r>
            <a:r>
              <a:rPr lang="en-US" altLang="en-US" sz="1800" dirty="0">
                <a:solidFill>
                  <a:schemeClr val="accent2"/>
                </a:solidFill>
                <a:latin typeface="Courier New" panose="02070309020205020404" pitchFamily="49" charset="0"/>
                <a:ea typeface="ＭＳ Ｐゴシック" panose="020B0600070205080204" pitchFamily="34" charset="-128"/>
              </a:rPr>
              <a:t> (student)</a:t>
            </a:r>
            <a:r>
              <a:rPr lang="en-US" altLang="en-US" sz="1800" dirty="0">
                <a:latin typeface="Courier New" panose="02070309020205020404" pitchFamily="49" charset="0"/>
                <a:ea typeface="ＭＳ Ｐゴシック" panose="020B0600070205080204" pitchFamily="34" charset="-128"/>
              </a:rPr>
              <a:t>:</a:t>
            </a:r>
            <a:br>
              <a:rPr lang="en-US" altLang="en-US" sz="1800" dirty="0">
                <a:latin typeface="Courier New" panose="02070309020205020404" pitchFamily="49" charset="0"/>
                <a:ea typeface="ＭＳ Ｐゴシック" panose="020B0600070205080204" pitchFamily="34" charset="-128"/>
              </a:rPr>
            </a:br>
            <a:r>
              <a:rPr lang="en-US" altLang="en-US" sz="1800" dirty="0">
                <a:solidFill>
                  <a:srgbClr val="008000"/>
                </a:solidFill>
                <a:latin typeface="Courier New" panose="02070309020205020404" pitchFamily="49" charset="0"/>
                <a:ea typeface="ＭＳ Ｐゴシック" panose="020B0600070205080204" pitchFamily="34" charset="-128"/>
              </a:rPr>
              <a:t>“A class extending student.”</a:t>
            </a:r>
            <a:br>
              <a:rPr lang="en-US" altLang="en-US" sz="1800" dirty="0">
                <a:latin typeface="Courier New" panose="02070309020205020404" pitchFamily="49" charset="0"/>
                <a:ea typeface="ＭＳ Ｐゴシック" panose="020B0600070205080204" pitchFamily="34" charset="-128"/>
              </a:rPr>
            </a:br>
            <a:br>
              <a:rPr lang="en-US" altLang="en-US" sz="1800" dirty="0">
                <a:latin typeface="Courier New" panose="02070309020205020404" pitchFamily="49" charset="0"/>
                <a:ea typeface="ＭＳ Ｐゴシック" panose="020B0600070205080204" pitchFamily="34" charset="-128"/>
              </a:rPr>
            </a:br>
            <a:r>
              <a:rPr lang="en-US" altLang="en-US" sz="1800" dirty="0">
                <a:solidFill>
                  <a:srgbClr val="FF9933"/>
                </a:solidFill>
                <a:latin typeface="Courier New" panose="02070309020205020404" pitchFamily="49" charset="0"/>
                <a:ea typeface="ＭＳ Ｐゴシック" panose="020B0600070205080204" pitchFamily="34" charset="-128"/>
              </a:rPr>
              <a:t>def</a:t>
            </a:r>
            <a:r>
              <a:rPr lang="en-US" altLang="en-US" sz="1800" dirty="0">
                <a:latin typeface="Courier New" panose="02070309020205020404" pitchFamily="49" charset="0"/>
                <a:ea typeface="ＭＳ Ｐゴシック" panose="020B0600070205080204" pitchFamily="34" charset="-128"/>
              </a:rPr>
              <a:t> </a:t>
            </a:r>
            <a:r>
              <a:rPr lang="en-US" altLang="en-US" sz="1800" dirty="0">
                <a:solidFill>
                  <a:schemeClr val="accent2"/>
                </a:solidFill>
                <a:latin typeface="Courier New" panose="02070309020205020404" pitchFamily="49" charset="0"/>
                <a:ea typeface="ＭＳ Ｐゴシック" panose="020B0600070205080204" pitchFamily="34" charset="-128"/>
              </a:rPr>
              <a:t>__init__</a:t>
            </a:r>
            <a:r>
              <a:rPr lang="en-US" altLang="en-US" sz="1800" dirty="0">
                <a:latin typeface="Courier New" panose="02070309020205020404" pitchFamily="49" charset="0"/>
                <a:ea typeface="ＭＳ Ｐゴシック" panose="020B0600070205080204" pitchFamily="34" charset="-128"/>
              </a:rPr>
              <a:t>(</a:t>
            </a:r>
            <a:r>
              <a:rPr lang="en-US" altLang="en-US" sz="1800" dirty="0" err="1">
                <a:latin typeface="Courier New" panose="02070309020205020404" pitchFamily="49" charset="0"/>
                <a:ea typeface="ＭＳ Ｐゴシック" panose="020B0600070205080204" pitchFamily="34" charset="-128"/>
              </a:rPr>
              <a:t>self,n,a,s</a:t>
            </a:r>
            <a:r>
              <a:rPr lang="en-US" altLang="en-US" sz="1800" dirty="0">
                <a:latin typeface="Courier New" panose="02070309020205020404" pitchFamily="49" charset="0"/>
                <a:ea typeface="ＭＳ Ｐゴシック" panose="020B0600070205080204" pitchFamily="34" charset="-128"/>
              </a:rPr>
              <a:t>):</a:t>
            </a:r>
            <a:br>
              <a:rPr lang="en-US" altLang="en-US" sz="1800" dirty="0">
                <a:latin typeface="Courier New" panose="02070309020205020404" pitchFamily="49" charset="0"/>
                <a:ea typeface="ＭＳ Ｐゴシック" panose="020B0600070205080204" pitchFamily="34" charset="-128"/>
              </a:rPr>
            </a:br>
            <a:r>
              <a:rPr lang="en-US" altLang="en-US" sz="1800" dirty="0">
                <a:latin typeface="Courier New" panose="02070309020205020404" pitchFamily="49" charset="0"/>
                <a:ea typeface="ＭＳ Ｐゴシック" panose="020B0600070205080204" pitchFamily="34" charset="-128"/>
              </a:rPr>
              <a:t>    </a:t>
            </a:r>
            <a:r>
              <a:rPr lang="en-US" altLang="en-US" sz="1800" dirty="0" err="1">
                <a:latin typeface="Courier New" panose="02070309020205020404" pitchFamily="49" charset="0"/>
                <a:ea typeface="ＭＳ Ｐゴシック" panose="020B0600070205080204" pitchFamily="34" charset="-128"/>
              </a:rPr>
              <a:t>student.__init</a:t>
            </a:r>
            <a:r>
              <a:rPr lang="en-US" altLang="en-US" sz="1800" dirty="0">
                <a:latin typeface="Courier New" panose="02070309020205020404" pitchFamily="49" charset="0"/>
                <a:ea typeface="ＭＳ Ｐゴシック" panose="020B0600070205080204" pitchFamily="34" charset="-128"/>
              </a:rPr>
              <a:t>__(</a:t>
            </a:r>
            <a:r>
              <a:rPr lang="en-US" altLang="en-US" sz="1800" dirty="0" err="1">
                <a:latin typeface="Courier New" panose="02070309020205020404" pitchFamily="49" charset="0"/>
                <a:ea typeface="ＭＳ Ｐゴシック" panose="020B0600070205080204" pitchFamily="34" charset="-128"/>
              </a:rPr>
              <a:t>self,n,a</a:t>
            </a:r>
            <a:r>
              <a:rPr lang="en-US" altLang="en-US" sz="1800" dirty="0">
                <a:latin typeface="Courier New" panose="02070309020205020404" pitchFamily="49" charset="0"/>
                <a:ea typeface="ＭＳ Ｐゴシック" panose="020B0600070205080204" pitchFamily="34" charset="-128"/>
              </a:rPr>
              <a:t>) </a:t>
            </a:r>
            <a:r>
              <a:rPr lang="en-US" altLang="en-US" sz="1800" dirty="0">
                <a:solidFill>
                  <a:srgbClr val="FF3300"/>
                </a:solidFill>
                <a:latin typeface="Courier New" panose="02070309020205020404" pitchFamily="49" charset="0"/>
                <a:ea typeface="ＭＳ Ｐゴシック" panose="020B0600070205080204" pitchFamily="34" charset="-128"/>
              </a:rPr>
              <a:t>#Call __init__ for student</a:t>
            </a:r>
            <a:endParaRPr lang="en-US" altLang="en-US" sz="1800" dirty="0">
              <a:latin typeface="Courier New" panose="02070309020205020404" pitchFamily="49" charset="0"/>
              <a:ea typeface="ＭＳ Ｐゴシック" panose="020B0600070205080204" pitchFamily="34" charset="-128"/>
            </a:endParaRPr>
          </a:p>
          <a:p>
            <a:pPr>
              <a:lnSpc>
                <a:spcPct val="80000"/>
              </a:lnSpc>
              <a:buFont typeface="Symbol" panose="05050102010706020507" pitchFamily="18" charset="2"/>
              <a:buNone/>
            </a:pPr>
            <a:r>
              <a:rPr lang="en-US" altLang="en-US" sz="1800" dirty="0">
                <a:latin typeface="Courier New" panose="02070309020205020404" pitchFamily="49" charset="0"/>
                <a:ea typeface="ＭＳ Ｐゴシック" panose="020B0600070205080204" pitchFamily="34" charset="-128"/>
              </a:rPr>
              <a:t>	    </a:t>
            </a:r>
            <a:r>
              <a:rPr lang="en-US" altLang="en-US" sz="1800" dirty="0" err="1">
                <a:latin typeface="Courier New" panose="02070309020205020404" pitchFamily="49" charset="0"/>
                <a:ea typeface="ＭＳ Ｐゴシック" panose="020B0600070205080204" pitchFamily="34" charset="-128"/>
              </a:rPr>
              <a:t>self.section_num</a:t>
            </a:r>
            <a:r>
              <a:rPr lang="en-US" altLang="en-US" sz="1800" dirty="0">
                <a:latin typeface="Courier New" panose="02070309020205020404" pitchFamily="49" charset="0"/>
                <a:ea typeface="ＭＳ Ｐゴシック" panose="020B0600070205080204" pitchFamily="34" charset="-128"/>
              </a:rPr>
              <a:t> = s</a:t>
            </a:r>
            <a:br>
              <a:rPr lang="en-US" altLang="en-US" sz="1800" dirty="0">
                <a:latin typeface="Courier New" panose="02070309020205020404" pitchFamily="49" charset="0"/>
                <a:ea typeface="ＭＳ Ｐゴシック" panose="020B0600070205080204" pitchFamily="34" charset="-128"/>
              </a:rPr>
            </a:br>
            <a:br>
              <a:rPr lang="en-US" altLang="en-US" sz="1800" dirty="0">
                <a:latin typeface="Courier New" panose="02070309020205020404" pitchFamily="49" charset="0"/>
                <a:ea typeface="ＭＳ Ｐゴシック" panose="020B0600070205080204" pitchFamily="34" charset="-128"/>
              </a:rPr>
            </a:br>
            <a:r>
              <a:rPr lang="en-US" altLang="en-US" sz="1800" dirty="0">
                <a:solidFill>
                  <a:srgbClr val="FF9933"/>
                </a:solidFill>
                <a:latin typeface="Courier New" panose="02070309020205020404" pitchFamily="49" charset="0"/>
                <a:ea typeface="ＭＳ Ｐゴシック" panose="020B0600070205080204" pitchFamily="34" charset="-128"/>
              </a:rPr>
              <a:t>def</a:t>
            </a:r>
            <a:r>
              <a:rPr lang="en-US" altLang="en-US" sz="1800" dirty="0">
                <a:latin typeface="Courier New" panose="02070309020205020404" pitchFamily="49" charset="0"/>
                <a:ea typeface="ＭＳ Ｐゴシック" panose="020B0600070205080204" pitchFamily="34" charset="-128"/>
              </a:rPr>
              <a:t> </a:t>
            </a:r>
            <a:r>
              <a:rPr lang="en-US" altLang="en-US" sz="1800" dirty="0" err="1">
                <a:solidFill>
                  <a:schemeClr val="accent2"/>
                </a:solidFill>
                <a:latin typeface="Courier New" panose="02070309020205020404" pitchFamily="49" charset="0"/>
                <a:ea typeface="ＭＳ Ｐゴシック" panose="020B0600070205080204" pitchFamily="34" charset="-128"/>
              </a:rPr>
              <a:t>get_age</a:t>
            </a:r>
            <a:r>
              <a:rPr lang="en-US" altLang="en-US" sz="1800" dirty="0">
                <a:latin typeface="Courier New" panose="02070309020205020404" pitchFamily="49" charset="0"/>
                <a:ea typeface="ＭＳ Ｐゴシック" panose="020B0600070205080204" pitchFamily="34" charset="-128"/>
              </a:rPr>
              <a:t>(self): 	</a:t>
            </a:r>
            <a:r>
              <a:rPr lang="en-US" altLang="en-US" sz="1800" dirty="0">
                <a:solidFill>
                  <a:srgbClr val="FF3300"/>
                </a:solidFill>
                <a:latin typeface="Courier New" panose="02070309020205020404" pitchFamily="49" charset="0"/>
                <a:ea typeface="ＭＳ Ｐゴシック" panose="020B0600070205080204" pitchFamily="34" charset="-128"/>
              </a:rPr>
              <a:t>#Redefines </a:t>
            </a:r>
            <a:r>
              <a:rPr lang="en-US" altLang="en-US" sz="1800" dirty="0" err="1">
                <a:solidFill>
                  <a:srgbClr val="FF3300"/>
                </a:solidFill>
                <a:latin typeface="Courier New" panose="02070309020205020404" pitchFamily="49" charset="0"/>
                <a:ea typeface="ＭＳ Ｐゴシック" panose="020B0600070205080204" pitchFamily="34" charset="-128"/>
              </a:rPr>
              <a:t>get_age</a:t>
            </a:r>
            <a:r>
              <a:rPr lang="en-US" altLang="en-US" sz="1800" dirty="0">
                <a:solidFill>
                  <a:srgbClr val="FF3300"/>
                </a:solidFill>
                <a:latin typeface="Courier New" panose="02070309020205020404" pitchFamily="49" charset="0"/>
                <a:ea typeface="ＭＳ Ｐゴシック" panose="020B0600070205080204" pitchFamily="34" charset="-128"/>
              </a:rPr>
              <a:t> method entirely</a:t>
            </a:r>
            <a:br>
              <a:rPr lang="en-US" altLang="en-US" sz="1800" dirty="0">
                <a:latin typeface="Courier New" panose="02070309020205020404" pitchFamily="49" charset="0"/>
                <a:ea typeface="ＭＳ Ｐゴシック" panose="020B0600070205080204" pitchFamily="34" charset="-128"/>
              </a:rPr>
            </a:br>
            <a:r>
              <a:rPr lang="en-US" altLang="en-US" sz="1800" dirty="0">
                <a:latin typeface="Courier New" panose="02070309020205020404" pitchFamily="49" charset="0"/>
                <a:ea typeface="ＭＳ Ｐゴシック" panose="020B0600070205080204" pitchFamily="34" charset="-128"/>
              </a:rPr>
              <a:t>    </a:t>
            </a:r>
            <a:r>
              <a:rPr lang="en-US" altLang="en-US" sz="1800" dirty="0">
                <a:solidFill>
                  <a:srgbClr val="FF9933"/>
                </a:solidFill>
                <a:latin typeface="Courier New" panose="02070309020205020404" pitchFamily="49" charset="0"/>
                <a:ea typeface="ＭＳ Ｐゴシック" panose="020B0600070205080204" pitchFamily="34" charset="-128"/>
              </a:rPr>
              <a:t>print </a:t>
            </a:r>
            <a:r>
              <a:rPr lang="en-US" altLang="en-US" sz="1800" dirty="0">
                <a:solidFill>
                  <a:srgbClr val="008000"/>
                </a:solidFill>
                <a:latin typeface="Courier New" panose="02070309020205020404" pitchFamily="49" charset="0"/>
                <a:ea typeface="ＭＳ Ｐゴシック" panose="020B0600070205080204" pitchFamily="34" charset="-128"/>
              </a:rPr>
              <a:t>“Age: ”</a:t>
            </a:r>
            <a:r>
              <a:rPr lang="en-US" altLang="en-US" sz="1800" dirty="0">
                <a:latin typeface="Courier New" panose="02070309020205020404" pitchFamily="49" charset="0"/>
                <a:ea typeface="ＭＳ Ｐゴシック" panose="020B0600070205080204" pitchFamily="34" charset="-128"/>
              </a:rPr>
              <a:t> + str(</a:t>
            </a:r>
            <a:r>
              <a:rPr lang="en-US" altLang="en-US" sz="1800" dirty="0" err="1">
                <a:latin typeface="Courier New" panose="02070309020205020404" pitchFamily="49" charset="0"/>
                <a:ea typeface="ＭＳ Ｐゴシック" panose="020B0600070205080204" pitchFamily="34" charset="-128"/>
              </a:rPr>
              <a:t>self.age</a:t>
            </a:r>
            <a:r>
              <a:rPr lang="en-US" altLang="en-US" sz="1800" dirty="0">
                <a:latin typeface="Courier New" panose="02070309020205020404" pitchFamily="49" charset="0"/>
                <a:ea typeface="ＭＳ Ｐゴシック" panose="020B0600070205080204" pitchFamily="34" charset="-128"/>
              </a:rPr>
              <a:t>)</a:t>
            </a:r>
            <a:endParaRPr lang="en-US" altLang="en-US" sz="1800" dirty="0">
              <a:ea typeface="ＭＳ Ｐゴシック" panose="020B0600070205080204" pitchFamily="34" charset="-128"/>
            </a:endParaRPr>
          </a:p>
        </p:txBody>
      </p:sp>
      <p:sp>
        <p:nvSpPr>
          <p:cNvPr id="74756" name="Line 4"/>
          <p:cNvSpPr>
            <a:spLocks noChangeShapeType="1"/>
          </p:cNvSpPr>
          <p:nvPr/>
        </p:nvSpPr>
        <p:spPr bwMode="auto">
          <a:xfrm>
            <a:off x="2057400" y="3581400"/>
            <a:ext cx="8153400" cy="0"/>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US"/>
          </a:p>
        </p:txBody>
      </p:sp>
      <p:cxnSp>
        <p:nvCxnSpPr>
          <p:cNvPr id="3" name="Straight Arrow Connector 2"/>
          <p:cNvCxnSpPr/>
          <p:nvPr/>
        </p:nvCxnSpPr>
        <p:spPr>
          <a:xfrm flipV="1">
            <a:off x="4864608" y="2185416"/>
            <a:ext cx="4855464" cy="16184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9948672" y="1856232"/>
            <a:ext cx="1633728" cy="923330"/>
          </a:xfrm>
          <a:prstGeom prst="rect">
            <a:avLst/>
          </a:prstGeom>
          <a:noFill/>
        </p:spPr>
        <p:txBody>
          <a:bodyPr wrap="square" rtlCol="0">
            <a:spAutoFit/>
          </a:bodyPr>
          <a:lstStyle/>
          <a:p>
            <a:r>
              <a:rPr lang="en-US" dirty="0"/>
              <a:t>Passing another class as parent</a:t>
            </a:r>
          </a:p>
        </p:txBody>
      </p:sp>
      <p:sp>
        <p:nvSpPr>
          <p:cNvPr id="2" name="Footer Placeholder 1"/>
          <p:cNvSpPr>
            <a:spLocks noGrp="1"/>
          </p:cNvSpPr>
          <p:nvPr>
            <p:ph type="ftr" sz="quarter" idx="11"/>
          </p:nvPr>
        </p:nvSpPr>
        <p:spPr/>
        <p:txBody>
          <a:bodyPr/>
          <a:lstStyle/>
          <a:p>
            <a:r>
              <a:rPr lang="en-US"/>
              <a:t>https://www.csee.umbc.edu/courses/691p/notes/python/python3.ppt</a:t>
            </a:r>
          </a:p>
        </p:txBody>
      </p:sp>
    </p:spTree>
    <p:extLst>
      <p:ext uri="{BB962C8B-B14F-4D97-AF65-F5344CB8AC3E}">
        <p14:creationId xmlns:p14="http://schemas.microsoft.com/office/powerpoint/2010/main" val="2442898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Private Variables</a:t>
            </a:r>
          </a:p>
        </p:txBody>
      </p:sp>
      <p:sp>
        <p:nvSpPr>
          <p:cNvPr id="17411" name="Content Placeholder 2"/>
          <p:cNvSpPr>
            <a:spLocks noGrp="1"/>
          </p:cNvSpPr>
          <p:nvPr>
            <p:ph idx="1"/>
          </p:nvPr>
        </p:nvSpPr>
        <p:spPr/>
        <p:txBody>
          <a:bodyPr/>
          <a:lstStyle/>
          <a:p>
            <a:r>
              <a:rPr lang="en-US" altLang="en-US" sz="2000" dirty="0"/>
              <a:t>Programmers that use python typically use an underscore as a prefix to private variables</a:t>
            </a:r>
          </a:p>
          <a:p>
            <a:pPr>
              <a:buFont typeface="Wingdings 2" panose="05020102010507070707" pitchFamily="18" charset="2"/>
              <a:buNone/>
            </a:pPr>
            <a:r>
              <a:rPr lang="en-US" altLang="en-US" sz="2000" dirty="0"/>
              <a:t>	Ex: __color</a:t>
            </a:r>
          </a:p>
          <a:p>
            <a:endParaRPr lang="en-US" altLang="en-US" sz="2000" dirty="0"/>
          </a:p>
        </p:txBody>
      </p:sp>
      <p:sp>
        <p:nvSpPr>
          <p:cNvPr id="3" name="Footer Placeholder 2"/>
          <p:cNvSpPr>
            <a:spLocks noGrp="1"/>
          </p:cNvSpPr>
          <p:nvPr>
            <p:ph type="ftr" sz="quarter" idx="11"/>
          </p:nvPr>
        </p:nvSpPr>
        <p:spPr/>
        <p:txBody>
          <a:bodyPr/>
          <a:lstStyle/>
          <a:p>
            <a:r>
              <a:rPr lang="en-US" dirty="0"/>
              <a:t>https://www.cs.drexel.edu/~knowak/cs265_fall_2009/Python_Classes_nb.ppt</a:t>
            </a:r>
          </a:p>
        </p:txBody>
      </p:sp>
    </p:spTree>
    <p:extLst>
      <p:ext uri="{BB962C8B-B14F-4D97-AF65-F5344CB8AC3E}">
        <p14:creationId xmlns:p14="http://schemas.microsoft.com/office/powerpoint/2010/main" val="2688796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Private Data and Methods</a:t>
            </a:r>
          </a:p>
        </p:txBody>
      </p:sp>
      <p:sp>
        <p:nvSpPr>
          <p:cNvPr id="93187" name="Rectangle 3"/>
          <p:cNvSpPr>
            <a:spLocks noGrp="1" noChangeArrowheads="1"/>
          </p:cNvSpPr>
          <p:nvPr>
            <p:ph type="body" idx="1"/>
          </p:nvPr>
        </p:nvSpPr>
        <p:spPr/>
        <p:txBody>
          <a:bodyPr/>
          <a:lstStyle/>
          <a:p>
            <a:r>
              <a:rPr lang="en-US" altLang="en-US" sz="2800" dirty="0">
                <a:ea typeface="ＭＳ Ｐゴシック" panose="020B0600070205080204" pitchFamily="34" charset="-128"/>
              </a:rPr>
              <a:t>Any attribute/method with 2 leading under-scores in its name (but none at the end) is </a:t>
            </a:r>
            <a:r>
              <a:rPr lang="en-US" altLang="en-US" sz="2800" b="1" dirty="0">
                <a:ea typeface="ＭＳ Ｐゴシック" panose="020B0600070205080204" pitchFamily="34" charset="-128"/>
              </a:rPr>
              <a:t>private </a:t>
            </a:r>
            <a:r>
              <a:rPr lang="en-US" altLang="en-US" sz="2800" dirty="0">
                <a:ea typeface="ＭＳ Ｐゴシック" panose="020B0600070205080204" pitchFamily="34" charset="-128"/>
              </a:rPr>
              <a:t>and can’t be accessed outside of class </a:t>
            </a:r>
          </a:p>
          <a:p>
            <a:r>
              <a:rPr lang="en-US" altLang="en-US" sz="2800" dirty="0">
                <a:ea typeface="ＭＳ Ｐゴシック" panose="020B0600070205080204" pitchFamily="34" charset="-128"/>
              </a:rPr>
              <a:t>Note: Names with two underscores at the beginning </a:t>
            </a:r>
            <a:r>
              <a:rPr lang="en-US" altLang="en-US" sz="2800" b="1" i="1" dirty="0">
                <a:solidFill>
                  <a:schemeClr val="accent2"/>
                </a:solidFill>
                <a:ea typeface="ＭＳ Ｐゴシック" panose="020B0600070205080204" pitchFamily="34" charset="-128"/>
              </a:rPr>
              <a:t>and the end</a:t>
            </a:r>
            <a:r>
              <a:rPr lang="en-US" altLang="en-US" sz="2800" i="1" dirty="0">
                <a:solidFill>
                  <a:schemeClr val="accent2"/>
                </a:solidFill>
                <a:ea typeface="ＭＳ Ｐゴシック" panose="020B0600070205080204" pitchFamily="34" charset="-128"/>
              </a:rPr>
              <a:t> </a:t>
            </a:r>
            <a:r>
              <a:rPr lang="en-US" altLang="en-US" sz="2800" dirty="0">
                <a:ea typeface="ＭＳ Ｐゴシック" panose="020B0600070205080204" pitchFamily="34" charset="-128"/>
              </a:rPr>
              <a:t>are for built-in methods or attributes for the class</a:t>
            </a:r>
          </a:p>
        </p:txBody>
      </p:sp>
      <p:sp>
        <p:nvSpPr>
          <p:cNvPr id="3" name="Footer Placeholder 2"/>
          <p:cNvSpPr>
            <a:spLocks noGrp="1"/>
          </p:cNvSpPr>
          <p:nvPr>
            <p:ph type="ftr" sz="quarter" idx="11"/>
          </p:nvPr>
        </p:nvSpPr>
        <p:spPr/>
        <p:txBody>
          <a:bodyPr/>
          <a:lstStyle/>
          <a:p>
            <a:r>
              <a:rPr lang="en-US"/>
              <a:t>https://www.cs.drexel.edu/~knowak/cs265_fall_2009/Python_Classes_nb.ppt</a:t>
            </a:r>
          </a:p>
        </p:txBody>
      </p:sp>
    </p:spTree>
    <p:extLst>
      <p:ext uri="{BB962C8B-B14F-4D97-AF65-F5344CB8AC3E}">
        <p14:creationId xmlns:p14="http://schemas.microsoft.com/office/powerpoint/2010/main" val="300113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outerShdw blurRad="38100" dist="38100" dir="2700000" algn="tl">
                    <a:srgbClr val="000000">
                      <a:alpha val="43137"/>
                    </a:srgbClr>
                  </a:outerShdw>
                </a:effectLst>
              </a:rPr>
              <a:t>Private,Protected</a:t>
            </a:r>
            <a:r>
              <a:rPr lang="en-US" dirty="0">
                <a:effectLst>
                  <a:outerShdw blurRad="38100" dist="38100" dir="2700000" algn="tl">
                    <a:srgbClr val="000000">
                      <a:alpha val="43137"/>
                    </a:srgbClr>
                  </a:outerShdw>
                </a:effectLst>
              </a:rPr>
              <a:t> and Public</a:t>
            </a:r>
          </a:p>
        </p:txBody>
      </p:sp>
      <p:graphicFrame>
        <p:nvGraphicFramePr>
          <p:cNvPr id="4" name="Content Placeholder 3"/>
          <p:cNvGraphicFramePr>
            <a:graphicFrameLocks noGrp="1"/>
          </p:cNvGraphicFramePr>
          <p:nvPr>
            <p:ph idx="1"/>
            <p:extLst/>
          </p:nvPr>
        </p:nvGraphicFramePr>
        <p:xfrm>
          <a:off x="466344" y="1754981"/>
          <a:ext cx="10762488" cy="3119120"/>
        </p:xfrm>
        <a:graphic>
          <a:graphicData uri="http://schemas.openxmlformats.org/drawingml/2006/table">
            <a:tbl>
              <a:tblPr/>
              <a:tblGrid>
                <a:gridCol w="3587496">
                  <a:extLst>
                    <a:ext uri="{9D8B030D-6E8A-4147-A177-3AD203B41FA5}">
                      <a16:colId xmlns:a16="http://schemas.microsoft.com/office/drawing/2014/main" val="20000"/>
                    </a:ext>
                  </a:extLst>
                </a:gridCol>
                <a:gridCol w="3587496">
                  <a:extLst>
                    <a:ext uri="{9D8B030D-6E8A-4147-A177-3AD203B41FA5}">
                      <a16:colId xmlns:a16="http://schemas.microsoft.com/office/drawing/2014/main" val="20001"/>
                    </a:ext>
                  </a:extLst>
                </a:gridCol>
                <a:gridCol w="3587496">
                  <a:extLst>
                    <a:ext uri="{9D8B030D-6E8A-4147-A177-3AD203B41FA5}">
                      <a16:colId xmlns:a16="http://schemas.microsoft.com/office/drawing/2014/main" val="20002"/>
                    </a:ext>
                  </a:extLst>
                </a:gridCol>
              </a:tblGrid>
              <a:tr h="0">
                <a:tc>
                  <a:txBody>
                    <a:bodyPr/>
                    <a:lstStyle/>
                    <a:p>
                      <a:pPr fontAlgn="t"/>
                      <a:r>
                        <a:rPr lang="en-US">
                          <a:effectLst/>
                        </a:rPr>
                        <a:t>Name</a:t>
                      </a:r>
                      <a:br>
                        <a:rPr lang="en-US">
                          <a:effectLst/>
                        </a:rPr>
                      </a:br>
                      <a:endParaRPr lang="en-US">
                        <a:effectLst/>
                      </a:endParaRPr>
                    </a:p>
                  </a:txBody>
                  <a:tcPr marL="12700" marR="12700" marT="12700" marB="12700">
                    <a:lnL>
                      <a:noFill/>
                    </a:lnL>
                    <a:lnR>
                      <a:noFill/>
                    </a:lnR>
                    <a:lnT>
                      <a:noFill/>
                    </a:lnT>
                    <a:lnB>
                      <a:noFill/>
                    </a:lnB>
                    <a:solidFill>
                      <a:srgbClr val="DCFFDC"/>
                    </a:solidFill>
                  </a:tcPr>
                </a:tc>
                <a:tc>
                  <a:txBody>
                    <a:bodyPr/>
                    <a:lstStyle/>
                    <a:p>
                      <a:pPr fontAlgn="t"/>
                      <a:r>
                        <a:rPr lang="en-US">
                          <a:effectLst/>
                        </a:rPr>
                        <a:t>Notation</a:t>
                      </a:r>
                      <a:br>
                        <a:rPr lang="en-US">
                          <a:effectLst/>
                        </a:rPr>
                      </a:br>
                      <a:endParaRPr lang="en-US">
                        <a:effectLst/>
                      </a:endParaRPr>
                    </a:p>
                  </a:txBody>
                  <a:tcPr marL="12700" marR="12700" marT="12700" marB="12700">
                    <a:lnL>
                      <a:noFill/>
                    </a:lnL>
                    <a:lnR>
                      <a:noFill/>
                    </a:lnR>
                    <a:lnT>
                      <a:noFill/>
                    </a:lnT>
                    <a:lnB>
                      <a:noFill/>
                    </a:lnB>
                    <a:solidFill>
                      <a:srgbClr val="DCFFDC"/>
                    </a:solidFill>
                  </a:tcPr>
                </a:tc>
                <a:tc>
                  <a:txBody>
                    <a:bodyPr/>
                    <a:lstStyle/>
                    <a:p>
                      <a:pPr fontAlgn="t"/>
                      <a:r>
                        <a:rPr lang="en-US">
                          <a:effectLst/>
                        </a:rPr>
                        <a:t>Behaviour</a:t>
                      </a:r>
                      <a:br>
                        <a:rPr lang="en-US">
                          <a:effectLst/>
                        </a:rPr>
                      </a:br>
                      <a:endParaRPr lang="en-US">
                        <a:effectLst/>
                      </a:endParaRPr>
                    </a:p>
                  </a:txBody>
                  <a:tcPr marL="12700" marR="12700" marT="12700" marB="12700">
                    <a:lnL>
                      <a:noFill/>
                    </a:lnL>
                    <a:lnR>
                      <a:noFill/>
                    </a:lnR>
                    <a:lnT>
                      <a:noFill/>
                    </a:lnT>
                    <a:lnB>
                      <a:noFill/>
                    </a:lnB>
                    <a:solidFill>
                      <a:srgbClr val="DCFFDC"/>
                    </a:solidFill>
                  </a:tcPr>
                </a:tc>
                <a:extLst>
                  <a:ext uri="{0D108BD9-81ED-4DB2-BD59-A6C34878D82A}">
                    <a16:rowId xmlns:a16="http://schemas.microsoft.com/office/drawing/2014/main" val="10000"/>
                  </a:ext>
                </a:extLst>
              </a:tr>
              <a:tr h="0">
                <a:tc>
                  <a:txBody>
                    <a:bodyPr/>
                    <a:lstStyle/>
                    <a:p>
                      <a:pPr fontAlgn="t"/>
                      <a:r>
                        <a:rPr lang="en-US">
                          <a:effectLst/>
                        </a:rPr>
                        <a:t>name</a:t>
                      </a:r>
                    </a:p>
                  </a:txBody>
                  <a:tcPr marL="12700" marR="12700" marT="12700" marB="12700">
                    <a:lnL>
                      <a:noFill/>
                    </a:lnL>
                    <a:lnR>
                      <a:noFill/>
                    </a:lnR>
                    <a:lnT>
                      <a:noFill/>
                    </a:lnT>
                    <a:lnB>
                      <a:noFill/>
                    </a:lnB>
                    <a:solidFill>
                      <a:srgbClr val="DCFFDC"/>
                    </a:solidFill>
                  </a:tcPr>
                </a:tc>
                <a:tc>
                  <a:txBody>
                    <a:bodyPr/>
                    <a:lstStyle/>
                    <a:p>
                      <a:pPr fontAlgn="t"/>
                      <a:r>
                        <a:rPr lang="en-US">
                          <a:effectLst/>
                        </a:rPr>
                        <a:t>Public</a:t>
                      </a:r>
                      <a:br>
                        <a:rPr lang="en-US">
                          <a:effectLst/>
                        </a:rPr>
                      </a:br>
                      <a:endParaRPr lang="en-US">
                        <a:effectLst/>
                      </a:endParaRPr>
                    </a:p>
                  </a:txBody>
                  <a:tcPr marL="12700" marR="12700" marT="12700" marB="12700">
                    <a:lnL>
                      <a:noFill/>
                    </a:lnL>
                    <a:lnR>
                      <a:noFill/>
                    </a:lnR>
                    <a:lnT>
                      <a:noFill/>
                    </a:lnT>
                    <a:lnB>
                      <a:noFill/>
                    </a:lnB>
                    <a:solidFill>
                      <a:srgbClr val="DCFFDC"/>
                    </a:solidFill>
                  </a:tcPr>
                </a:tc>
                <a:tc>
                  <a:txBody>
                    <a:bodyPr/>
                    <a:lstStyle/>
                    <a:p>
                      <a:pPr fontAlgn="t"/>
                      <a:r>
                        <a:rPr lang="en-US">
                          <a:effectLst/>
                        </a:rPr>
                        <a:t>Can be accessed from inside and outside</a:t>
                      </a:r>
                      <a:br>
                        <a:rPr lang="en-US">
                          <a:effectLst/>
                        </a:rPr>
                      </a:br>
                      <a:endParaRPr lang="en-US">
                        <a:effectLst/>
                      </a:endParaRPr>
                    </a:p>
                  </a:txBody>
                  <a:tcPr marL="12700" marR="12700" marT="12700" marB="12700">
                    <a:lnL>
                      <a:noFill/>
                    </a:lnL>
                    <a:lnR>
                      <a:noFill/>
                    </a:lnR>
                    <a:lnT>
                      <a:noFill/>
                    </a:lnT>
                    <a:lnB>
                      <a:noFill/>
                    </a:lnB>
                    <a:solidFill>
                      <a:srgbClr val="DCFFDC"/>
                    </a:solidFill>
                  </a:tcPr>
                </a:tc>
                <a:extLst>
                  <a:ext uri="{0D108BD9-81ED-4DB2-BD59-A6C34878D82A}">
                    <a16:rowId xmlns:a16="http://schemas.microsoft.com/office/drawing/2014/main" val="10001"/>
                  </a:ext>
                </a:extLst>
              </a:tr>
              <a:tr h="0">
                <a:tc>
                  <a:txBody>
                    <a:bodyPr/>
                    <a:lstStyle/>
                    <a:p>
                      <a:pPr fontAlgn="t"/>
                      <a:r>
                        <a:rPr lang="en-US">
                          <a:effectLst/>
                        </a:rPr>
                        <a:t>_name</a:t>
                      </a:r>
                    </a:p>
                  </a:txBody>
                  <a:tcPr marL="12700" marR="12700" marT="12700" marB="12700">
                    <a:lnL>
                      <a:noFill/>
                    </a:lnL>
                    <a:lnR>
                      <a:noFill/>
                    </a:lnR>
                    <a:lnT>
                      <a:noFill/>
                    </a:lnT>
                    <a:lnB>
                      <a:noFill/>
                    </a:lnB>
                    <a:solidFill>
                      <a:srgbClr val="DCFFDC"/>
                    </a:solidFill>
                  </a:tcPr>
                </a:tc>
                <a:tc>
                  <a:txBody>
                    <a:bodyPr/>
                    <a:lstStyle/>
                    <a:p>
                      <a:pPr fontAlgn="t"/>
                      <a:r>
                        <a:rPr lang="en-US">
                          <a:effectLst/>
                        </a:rPr>
                        <a:t>Protected</a:t>
                      </a:r>
                      <a:br>
                        <a:rPr lang="en-US">
                          <a:effectLst/>
                        </a:rPr>
                      </a:br>
                      <a:endParaRPr lang="en-US">
                        <a:effectLst/>
                      </a:endParaRPr>
                    </a:p>
                  </a:txBody>
                  <a:tcPr marL="12700" marR="12700" marT="12700" marB="12700">
                    <a:lnL>
                      <a:noFill/>
                    </a:lnL>
                    <a:lnR>
                      <a:noFill/>
                    </a:lnR>
                    <a:lnT>
                      <a:noFill/>
                    </a:lnT>
                    <a:lnB>
                      <a:noFill/>
                    </a:lnB>
                    <a:solidFill>
                      <a:srgbClr val="DCFFDC"/>
                    </a:solidFill>
                  </a:tcPr>
                </a:tc>
                <a:tc>
                  <a:txBody>
                    <a:bodyPr/>
                    <a:lstStyle/>
                    <a:p>
                      <a:pPr fontAlgn="t"/>
                      <a:r>
                        <a:rPr lang="en-US">
                          <a:effectLst/>
                        </a:rPr>
                        <a:t>Like a public member, but they shouldn't be directly accessed from outside.</a:t>
                      </a:r>
                      <a:br>
                        <a:rPr lang="en-US">
                          <a:effectLst/>
                        </a:rPr>
                      </a:br>
                      <a:endParaRPr lang="en-US">
                        <a:effectLst/>
                      </a:endParaRPr>
                    </a:p>
                  </a:txBody>
                  <a:tcPr marL="12700" marR="12700" marT="12700" marB="12700">
                    <a:lnL>
                      <a:noFill/>
                    </a:lnL>
                    <a:lnR>
                      <a:noFill/>
                    </a:lnR>
                    <a:lnT>
                      <a:noFill/>
                    </a:lnT>
                    <a:lnB>
                      <a:noFill/>
                    </a:lnB>
                    <a:solidFill>
                      <a:srgbClr val="DCFFDC"/>
                    </a:solidFill>
                  </a:tcPr>
                </a:tc>
                <a:extLst>
                  <a:ext uri="{0D108BD9-81ED-4DB2-BD59-A6C34878D82A}">
                    <a16:rowId xmlns:a16="http://schemas.microsoft.com/office/drawing/2014/main" val="10002"/>
                  </a:ext>
                </a:extLst>
              </a:tr>
              <a:tr h="0">
                <a:tc>
                  <a:txBody>
                    <a:bodyPr/>
                    <a:lstStyle/>
                    <a:p>
                      <a:pPr fontAlgn="t"/>
                      <a:r>
                        <a:rPr lang="en-US">
                          <a:effectLst/>
                        </a:rPr>
                        <a:t>__name</a:t>
                      </a:r>
                    </a:p>
                  </a:txBody>
                  <a:tcPr marL="12700" marR="12700" marT="12700" marB="12700">
                    <a:lnL>
                      <a:noFill/>
                    </a:lnL>
                    <a:lnR>
                      <a:noFill/>
                    </a:lnR>
                    <a:lnT>
                      <a:noFill/>
                    </a:lnT>
                    <a:lnB>
                      <a:noFill/>
                    </a:lnB>
                    <a:solidFill>
                      <a:srgbClr val="DCFFDC"/>
                    </a:solidFill>
                  </a:tcPr>
                </a:tc>
                <a:tc>
                  <a:txBody>
                    <a:bodyPr/>
                    <a:lstStyle/>
                    <a:p>
                      <a:pPr fontAlgn="t"/>
                      <a:r>
                        <a:rPr lang="en-US">
                          <a:effectLst/>
                        </a:rPr>
                        <a:t>Private</a:t>
                      </a:r>
                      <a:br>
                        <a:rPr lang="en-US">
                          <a:effectLst/>
                        </a:rPr>
                      </a:br>
                      <a:endParaRPr lang="en-US">
                        <a:effectLst/>
                      </a:endParaRPr>
                    </a:p>
                  </a:txBody>
                  <a:tcPr marL="12700" marR="12700" marT="12700" marB="12700">
                    <a:lnL>
                      <a:noFill/>
                    </a:lnL>
                    <a:lnR>
                      <a:noFill/>
                    </a:lnR>
                    <a:lnT>
                      <a:noFill/>
                    </a:lnT>
                    <a:lnB>
                      <a:noFill/>
                    </a:lnB>
                    <a:solidFill>
                      <a:srgbClr val="DCFFDC"/>
                    </a:solidFill>
                  </a:tcPr>
                </a:tc>
                <a:tc>
                  <a:txBody>
                    <a:bodyPr/>
                    <a:lstStyle/>
                    <a:p>
                      <a:pPr fontAlgn="t"/>
                      <a:r>
                        <a:rPr lang="en-US" dirty="0">
                          <a:effectLst/>
                        </a:rPr>
                        <a:t>Can't be seen and accessed from outside</a:t>
                      </a:r>
                    </a:p>
                  </a:txBody>
                  <a:tcPr marL="12700" marR="12700" marT="12700" marB="12700">
                    <a:lnL>
                      <a:noFill/>
                    </a:lnL>
                    <a:lnR>
                      <a:noFill/>
                    </a:lnR>
                    <a:lnT>
                      <a:noFill/>
                    </a:lnT>
                    <a:lnB>
                      <a:noFill/>
                    </a:lnB>
                    <a:solidFill>
                      <a:srgbClr val="DCFFDC"/>
                    </a:solidFill>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11"/>
          </p:nvPr>
        </p:nvSpPr>
        <p:spPr/>
        <p:txBody>
          <a:bodyPr/>
          <a:lstStyle/>
          <a:p>
            <a:r>
              <a:rPr lang="en-US" dirty="0"/>
              <a:t>https://www.cs.drexel.edu/~knowak/cs265_fall_2009/Python_Classes_nb.ppt</a:t>
            </a:r>
          </a:p>
        </p:txBody>
      </p:sp>
    </p:spTree>
    <p:extLst>
      <p:ext uri="{BB962C8B-B14F-4D97-AF65-F5344CB8AC3E}">
        <p14:creationId xmlns:p14="http://schemas.microsoft.com/office/powerpoint/2010/main" val="4045962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C1ACF-0B03-45D9-AACC-05F837A6AE0D}"/>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id="{22C7F238-A186-4C09-805D-B60EA838B44B}"/>
              </a:ext>
            </a:extLst>
          </p:cNvPr>
          <p:cNvSpPr>
            <a:spLocks noGrp="1"/>
          </p:cNvSpPr>
          <p:nvPr>
            <p:ph type="ftr" sz="quarter" idx="11"/>
          </p:nvPr>
        </p:nvSpPr>
        <p:spPr>
          <a:xfrm>
            <a:off x="609600" y="6218236"/>
            <a:ext cx="5185144" cy="365125"/>
          </a:xfrm>
        </p:spPr>
        <p:txBody>
          <a:bodyPr/>
          <a:lstStyle/>
          <a:p>
            <a:pPr algn="l"/>
            <a:r>
              <a:rPr lang="en-US" dirty="0">
                <a:hlinkClick r:id="rId2"/>
              </a:rPr>
              <a:t>https://www.csee.umbc.edu/courses/691p/notes/python/python3.ppt</a:t>
            </a:r>
            <a:r>
              <a:rPr lang="en-US" dirty="0"/>
              <a:t> </a:t>
            </a:r>
          </a:p>
        </p:txBody>
      </p:sp>
      <p:sp>
        <p:nvSpPr>
          <p:cNvPr id="7" name="Rectangle 3">
            <a:extLst>
              <a:ext uri="{FF2B5EF4-FFF2-40B4-BE49-F238E27FC236}">
                <a16:creationId xmlns:a16="http://schemas.microsoft.com/office/drawing/2014/main" id="{4B1F0B7D-0314-40A9-998B-05433AA0DE89}"/>
              </a:ext>
            </a:extLst>
          </p:cNvPr>
          <p:cNvSpPr>
            <a:spLocks noGrp="1" noChangeArrowheads="1"/>
          </p:cNvSpPr>
          <p:nvPr>
            <p:ph idx="1"/>
          </p:nvPr>
        </p:nvSpPr>
        <p:spPr bwMode="auto">
          <a:xfrm>
            <a:off x="609600" y="1878024"/>
            <a:ext cx="10972800"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class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MyClass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800" b="0" i="0" u="none" strike="noStrike" cap="none" normalizeH="0" baseline="0" dirty="0">
                <a:ln>
                  <a:noFill/>
                </a:ln>
                <a:solidFill>
                  <a:srgbClr val="B200B2"/>
                </a:solidFill>
                <a:effectLst/>
                <a:latin typeface="Courier New" panose="02070309020205020404" pitchFamily="49" charset="0"/>
                <a:cs typeface="Courier New" panose="02070309020205020404" pitchFamily="49" charset="0"/>
              </a:rPr>
              <a:t>__init__</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superprivate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"Hello"</a:t>
            </a:r>
            <a:b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94558D"/>
                </a:solidFill>
                <a:effectLst/>
                <a:latin typeface="Courier New" panose="02070309020205020404" pitchFamily="49" charset="0"/>
                <a:cs typeface="Courier New" panose="02070309020205020404" pitchFamily="49" charset="0"/>
              </a:rPr>
              <a:t>self</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._semiprivate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"world!"</a:t>
            </a:r>
            <a:b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b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mc =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MyClass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(mc.__</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superprivate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Traceback (most recent call last):</a:t>
            </a:r>
            <a:br>
              <a:rPr kumimoji="0" lang="en-US" altLang="en-US" sz="1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  File </a:t>
            </a:r>
            <a:r>
              <a:rPr kumimoji="0" lang="en-US" altLang="en-US" sz="1800" b="1"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"&lt;stdin&gt;"</a:t>
            </a:r>
            <a:r>
              <a:rPr kumimoji="0" lang="en-US" altLang="en-US" sz="1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 line 1, </a:t>
            </a:r>
            <a:r>
              <a:rPr kumimoji="0" lang="en-US" altLang="en-US" sz="1800" b="1"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in </a:t>
            </a:r>
            <a:r>
              <a:rPr kumimoji="0" lang="en-US" altLang="en-US" sz="1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&lt;module&gt;</a:t>
            </a:r>
            <a:br>
              <a:rPr kumimoji="0" lang="en-US" altLang="en-US" sz="1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err="1">
                <a:ln>
                  <a:noFill/>
                </a:ln>
                <a:solidFill>
                  <a:srgbClr val="C00000"/>
                </a:solidFill>
                <a:effectLst/>
                <a:latin typeface="Courier New" panose="02070309020205020404" pitchFamily="49" charset="0"/>
                <a:cs typeface="Courier New" panose="02070309020205020404" pitchFamily="49" charset="0"/>
              </a:rPr>
              <a:t>AttributeError</a:t>
            </a:r>
            <a:r>
              <a:rPr kumimoji="0" lang="en-US" altLang="en-US" sz="1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C00000"/>
                </a:solidFill>
                <a:effectLst/>
                <a:latin typeface="Courier New" panose="02070309020205020404" pitchFamily="49" charset="0"/>
                <a:cs typeface="Courier New" panose="02070309020205020404" pitchFamily="49" charset="0"/>
              </a:rPr>
              <a:t>myClass</a:t>
            </a:r>
            <a:r>
              <a:rPr kumimoji="0" lang="en-US" altLang="en-US" sz="1800" b="0"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 instance has no attribute </a:t>
            </a:r>
            <a:r>
              <a:rPr kumimoji="0" lang="en-US" altLang="en-US" sz="1800" b="1"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'__</a:t>
            </a:r>
            <a:r>
              <a:rPr kumimoji="0" lang="en-US" altLang="en-US" sz="1800" b="1" i="0" u="none" strike="noStrike" cap="none" normalizeH="0" baseline="0" dirty="0" err="1">
                <a:ln>
                  <a:noFill/>
                </a:ln>
                <a:solidFill>
                  <a:srgbClr val="C00000"/>
                </a:solidFill>
                <a:effectLst/>
                <a:latin typeface="Courier New" panose="02070309020205020404" pitchFamily="49" charset="0"/>
                <a:cs typeface="Courier New" panose="02070309020205020404" pitchFamily="49" charset="0"/>
              </a:rPr>
              <a:t>superprivate</a:t>
            </a:r>
            <a:r>
              <a:rPr kumimoji="0" lang="en-US" altLang="en-US" sz="1800" b="1"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t>'</a:t>
            </a:r>
            <a:br>
              <a:rPr kumimoji="0" lang="en-US" altLang="en-US" sz="1800" b="1" i="0" u="none" strike="noStrike" cap="none" normalizeH="0" baseline="0" dirty="0">
                <a:ln>
                  <a:noFill/>
                </a:ln>
                <a:solidFill>
                  <a:srgbClr val="C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mc._semiprivate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world!</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(mc.</a:t>
            </a:r>
            <a:r>
              <a:rPr kumimoji="0" lang="en-US" altLang="en-US" sz="1800" b="0" i="0" u="none" strike="noStrike" cap="none" normalizeH="0" baseline="0" dirty="0">
                <a:ln>
                  <a:noFill/>
                </a:ln>
                <a:solidFill>
                  <a:srgbClr val="B200B2"/>
                </a:solidFill>
                <a:effectLst/>
                <a:latin typeface="Courier New" panose="02070309020205020404" pitchFamily="49" charset="0"/>
                <a:cs typeface="Courier New" panose="02070309020205020404" pitchFamily="49" charset="0"/>
              </a:rPr>
              <a:t>__</a:t>
            </a:r>
            <a:r>
              <a:rPr kumimoji="0" lang="en-US" altLang="en-US" sz="1800" b="0" i="0" u="none" strike="noStrike" cap="none" normalizeH="0" baseline="0" dirty="0" err="1">
                <a:ln>
                  <a:noFill/>
                </a:ln>
                <a:solidFill>
                  <a:srgbClr val="B200B2"/>
                </a:solidFill>
                <a:effectLst/>
                <a:latin typeface="Courier New" panose="02070309020205020404" pitchFamily="49" charset="0"/>
                <a:cs typeface="Courier New" panose="02070309020205020404" pitchFamily="49" charset="0"/>
              </a:rPr>
              <a:t>dict</a:t>
            </a:r>
            <a:r>
              <a:rPr kumimoji="0" lang="en-US" altLang="en-US" sz="1800" b="0" i="0" u="none" strike="noStrike" cap="none" normalizeH="0" baseline="0" dirty="0">
                <a:ln>
                  <a:noFill/>
                </a:ln>
                <a:solidFill>
                  <a:srgbClr val="B200B2"/>
                </a:solidFill>
                <a:effectLst/>
                <a:latin typeface="Courier New" panose="02070309020205020404" pitchFamily="49" charset="0"/>
                <a:cs typeface="Courier New" panose="02070309020205020404" pitchFamily="49" charset="0"/>
              </a:rPr>
              <a:t>__</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'_</a:t>
            </a:r>
            <a:r>
              <a:rPr kumimoji="0" lang="en-US" altLang="en-US" sz="18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MyClass</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__</a:t>
            </a:r>
            <a:r>
              <a:rPr kumimoji="0" lang="en-US" altLang="en-US" sz="18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superprivate</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'Hello'</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'_semiprivate'</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 world!'</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2820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2D1F65-1119-4963-B799-EBC469AFDB2E}"/>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Objective</a:t>
            </a:r>
            <a:endParaRPr lang="en-US" dirty="0">
              <a:solidFill>
                <a:srgbClr val="C00000"/>
              </a:solidFill>
              <a:latin typeface="Georgia" panose="02040502050405020303" pitchFamily="18" charset="0"/>
            </a:endParaRPr>
          </a:p>
        </p:txBody>
      </p:sp>
      <p:sp>
        <p:nvSpPr>
          <p:cNvPr id="2" name="Rectangle 1">
            <a:extLst>
              <a:ext uri="{FF2B5EF4-FFF2-40B4-BE49-F238E27FC236}">
                <a16:creationId xmlns:a16="http://schemas.microsoft.com/office/drawing/2014/main" id="{220F2E77-B180-4140-A7C1-092E459AC7DF}"/>
              </a:ext>
            </a:extLst>
          </p:cNvPr>
          <p:cNvSpPr/>
          <p:nvPr/>
        </p:nvSpPr>
        <p:spPr>
          <a:xfrm>
            <a:off x="706015" y="1595734"/>
            <a:ext cx="6982409" cy="4401205"/>
          </a:xfrm>
          <a:prstGeom prst="rect">
            <a:avLst/>
          </a:prstGeom>
        </p:spPr>
        <p:txBody>
          <a:bodyPr wrap="square">
            <a:spAutoFit/>
          </a:bodyPr>
          <a:lstStyle/>
          <a:p>
            <a:r>
              <a:rPr lang="en-US" sz="2800" dirty="0"/>
              <a:t>Classes</a:t>
            </a:r>
          </a:p>
          <a:p>
            <a:r>
              <a:rPr lang="en-US" sz="2800" dirty="0"/>
              <a:t>Object Oriented Concepts</a:t>
            </a:r>
          </a:p>
          <a:p>
            <a:r>
              <a:rPr lang="en-US" sz="2800" dirty="0"/>
              <a:t>Instances</a:t>
            </a:r>
          </a:p>
          <a:p>
            <a:r>
              <a:rPr lang="en-US" sz="2800" dirty="0"/>
              <a:t>Init</a:t>
            </a:r>
          </a:p>
          <a:p>
            <a:r>
              <a:rPr lang="en-US" sz="2800" dirty="0"/>
              <a:t>self</a:t>
            </a:r>
          </a:p>
          <a:p>
            <a:r>
              <a:rPr lang="en-US" sz="2800" dirty="0"/>
              <a:t>Private, Protected, Public</a:t>
            </a:r>
          </a:p>
          <a:p>
            <a:r>
              <a:rPr lang="en-US" sz="2800" dirty="0"/>
              <a:t>Inheritance</a:t>
            </a:r>
          </a:p>
          <a:p>
            <a:r>
              <a:rPr lang="en-US" sz="2800" dirty="0"/>
              <a:t>Scientific Python</a:t>
            </a:r>
          </a:p>
          <a:p>
            <a:r>
              <a:rPr lang="en-US" sz="2800" dirty="0" err="1"/>
              <a:t>Numpy</a:t>
            </a:r>
            <a:r>
              <a:rPr lang="en-US" sz="2800" dirty="0"/>
              <a:t> Package</a:t>
            </a:r>
          </a:p>
          <a:p>
            <a:r>
              <a:rPr lang="en-US" sz="2800" dirty="0"/>
              <a:t>Web scraping</a:t>
            </a:r>
          </a:p>
        </p:txBody>
      </p:sp>
      <p:sp>
        <p:nvSpPr>
          <p:cNvPr id="3" name="Slide Number Placeholder 2">
            <a:extLst>
              <a:ext uri="{FF2B5EF4-FFF2-40B4-BE49-F238E27FC236}">
                <a16:creationId xmlns:a16="http://schemas.microsoft.com/office/drawing/2014/main" id="{C2768EFF-52F6-4DE5-90EA-CAF347A019D4}"/>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3</a:t>
            </a:fld>
            <a:endParaRPr lang="en-US" sz="1400" b="0" strike="noStrike" spc="-1" dirty="0">
              <a:solidFill>
                <a:srgbClr val="000000"/>
              </a:solidFill>
              <a:uFill>
                <a:solidFill>
                  <a:srgbClr val="FFFFFF"/>
                </a:solidFill>
              </a:uFill>
              <a:latin typeface="Times New Roman"/>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1- Bank Account </a:t>
            </a:r>
          </a:p>
        </p:txBody>
      </p:sp>
      <p:sp>
        <p:nvSpPr>
          <p:cNvPr id="7" name="TextBox 6"/>
          <p:cNvSpPr txBox="1"/>
          <p:nvPr/>
        </p:nvSpPr>
        <p:spPr>
          <a:xfrm>
            <a:off x="10031646" y="3296929"/>
            <a:ext cx="1557867" cy="646331"/>
          </a:xfrm>
          <a:prstGeom prst="rect">
            <a:avLst/>
          </a:prstGeom>
          <a:noFill/>
        </p:spPr>
        <p:txBody>
          <a:bodyPr wrap="square" rtlCol="0">
            <a:spAutoFit/>
          </a:bodyPr>
          <a:lstStyle/>
          <a:p>
            <a:r>
              <a:rPr lang="en-US" dirty="0">
                <a:solidFill>
                  <a:srgbClr val="FF0000"/>
                </a:solidFill>
              </a:rPr>
              <a:t>Member Functions</a:t>
            </a:r>
          </a:p>
        </p:txBody>
      </p:sp>
      <p:sp>
        <p:nvSpPr>
          <p:cNvPr id="10" name="TextBox 9"/>
          <p:cNvSpPr txBox="1"/>
          <p:nvPr/>
        </p:nvSpPr>
        <p:spPr>
          <a:xfrm>
            <a:off x="9592735" y="2126746"/>
            <a:ext cx="2353732" cy="369332"/>
          </a:xfrm>
          <a:prstGeom prst="rect">
            <a:avLst/>
          </a:prstGeom>
          <a:noFill/>
        </p:spPr>
        <p:txBody>
          <a:bodyPr wrap="square" rtlCol="0">
            <a:spAutoFit/>
          </a:bodyPr>
          <a:lstStyle/>
          <a:p>
            <a:r>
              <a:rPr lang="en-US" dirty="0">
                <a:solidFill>
                  <a:srgbClr val="FF0000"/>
                </a:solidFill>
              </a:rPr>
              <a:t>Class Declaration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25" y="1434684"/>
            <a:ext cx="8459111" cy="4307748"/>
          </a:xfrm>
        </p:spPr>
      </p:pic>
      <p:cxnSp>
        <p:nvCxnSpPr>
          <p:cNvPr id="13" name="Straight Arrow Connector 12"/>
          <p:cNvCxnSpPr/>
          <p:nvPr/>
        </p:nvCxnSpPr>
        <p:spPr>
          <a:xfrm flipV="1">
            <a:off x="3928194" y="2558701"/>
            <a:ext cx="5416974" cy="592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6199295" y="2890971"/>
            <a:ext cx="3251200" cy="592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9592735" y="2646842"/>
            <a:ext cx="2353732" cy="369332"/>
          </a:xfrm>
          <a:prstGeom prst="rect">
            <a:avLst/>
          </a:prstGeom>
          <a:noFill/>
        </p:spPr>
        <p:txBody>
          <a:bodyPr wrap="square" rtlCol="0">
            <a:spAutoFit/>
          </a:bodyPr>
          <a:lstStyle/>
          <a:p>
            <a:r>
              <a:rPr lang="en-US" dirty="0">
                <a:solidFill>
                  <a:srgbClr val="FF0000"/>
                </a:solidFill>
              </a:rPr>
              <a:t>Default Constructor</a:t>
            </a:r>
          </a:p>
        </p:txBody>
      </p:sp>
      <p:cxnSp>
        <p:nvCxnSpPr>
          <p:cNvPr id="18" name="Straight Arrow Connector 17"/>
          <p:cNvCxnSpPr/>
          <p:nvPr/>
        </p:nvCxnSpPr>
        <p:spPr>
          <a:xfrm flipV="1">
            <a:off x="6757079" y="3590462"/>
            <a:ext cx="3251200" cy="592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Footer Placeholder 2"/>
          <p:cNvSpPr>
            <a:spLocks noGrp="1"/>
          </p:cNvSpPr>
          <p:nvPr>
            <p:ph type="ftr" sz="quarter" idx="11"/>
          </p:nvPr>
        </p:nvSpPr>
        <p:spPr>
          <a:xfrm>
            <a:off x="609600" y="6101170"/>
            <a:ext cx="3860800" cy="365125"/>
          </a:xfrm>
        </p:spPr>
        <p:txBody>
          <a:bodyPr/>
          <a:lstStyle/>
          <a:p>
            <a:r>
              <a:rPr lang="en-US" dirty="0">
                <a:hlinkClick r:id="rId3"/>
              </a:rPr>
              <a:t>https://github.com/MiguelSOliveira/Python-Projects</a:t>
            </a:r>
            <a:r>
              <a:rPr lang="en-US" dirty="0"/>
              <a:t> </a:t>
            </a:r>
          </a:p>
        </p:txBody>
      </p:sp>
    </p:spTree>
    <p:extLst>
      <p:ext uri="{BB962C8B-B14F-4D97-AF65-F5344CB8AC3E}">
        <p14:creationId xmlns:p14="http://schemas.microsoft.com/office/powerpoint/2010/main" val="3629796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193866" y="2873587"/>
            <a:ext cx="1998134" cy="923330"/>
          </a:xfrm>
          <a:prstGeom prst="rect">
            <a:avLst/>
          </a:prstGeom>
          <a:noFill/>
        </p:spPr>
        <p:txBody>
          <a:bodyPr wrap="square" rtlCol="0">
            <a:spAutoFit/>
          </a:bodyPr>
          <a:lstStyle/>
          <a:p>
            <a:r>
              <a:rPr lang="en-US" dirty="0">
                <a:solidFill>
                  <a:srgbClr val="FF0000"/>
                </a:solidFill>
              </a:rPr>
              <a:t>Other Functions of Account Class</a:t>
            </a:r>
          </a:p>
          <a:p>
            <a:endParaRPr lang="en-US" dirty="0">
              <a:solidFill>
                <a:srgbClr val="FF0000"/>
              </a:solidFill>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548" y="367750"/>
            <a:ext cx="9846564" cy="5950754"/>
          </a:xfrm>
        </p:spPr>
      </p:pic>
      <p:cxnSp>
        <p:nvCxnSpPr>
          <p:cNvPr id="8" name="Straight Arrow Connector 7"/>
          <p:cNvCxnSpPr/>
          <p:nvPr/>
        </p:nvCxnSpPr>
        <p:spPr>
          <a:xfrm flipV="1">
            <a:off x="8394700" y="3651281"/>
            <a:ext cx="1799166" cy="249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Footer Placeholder 1"/>
          <p:cNvSpPr>
            <a:spLocks noGrp="1"/>
          </p:cNvSpPr>
          <p:nvPr>
            <p:ph type="ftr" sz="quarter" idx="11"/>
          </p:nvPr>
        </p:nvSpPr>
        <p:spPr>
          <a:xfrm>
            <a:off x="221488" y="6318504"/>
            <a:ext cx="3860800" cy="365125"/>
          </a:xfrm>
        </p:spPr>
        <p:txBody>
          <a:bodyPr/>
          <a:lstStyle/>
          <a:p>
            <a:r>
              <a:rPr lang="en-US" dirty="0">
                <a:hlinkClick r:id="rId3"/>
              </a:rPr>
              <a:t>https://github.com/MiguelSOliveira/Python-Projects</a:t>
            </a:r>
            <a:r>
              <a:rPr lang="en-US" dirty="0"/>
              <a:t> </a:t>
            </a:r>
          </a:p>
        </p:txBody>
      </p:sp>
    </p:spTree>
    <p:extLst>
      <p:ext uri="{BB962C8B-B14F-4D97-AF65-F5344CB8AC3E}">
        <p14:creationId xmlns:p14="http://schemas.microsoft.com/office/powerpoint/2010/main" val="2624303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448800" y="1956769"/>
            <a:ext cx="1981200" cy="1200329"/>
          </a:xfrm>
          <a:prstGeom prst="rect">
            <a:avLst/>
          </a:prstGeom>
          <a:noFill/>
        </p:spPr>
        <p:txBody>
          <a:bodyPr wrap="square" rtlCol="0">
            <a:spAutoFit/>
          </a:bodyPr>
          <a:lstStyle/>
          <a:p>
            <a:r>
              <a:rPr lang="en-US" dirty="0">
                <a:solidFill>
                  <a:srgbClr val="FF0000"/>
                </a:solidFill>
              </a:rPr>
              <a:t>Inheritance: “Account”  is passed in class declaration</a:t>
            </a: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554" y="303498"/>
            <a:ext cx="8509254" cy="5932710"/>
          </a:xfrm>
        </p:spPr>
      </p:pic>
      <p:cxnSp>
        <p:nvCxnSpPr>
          <p:cNvPr id="11" name="Straight Arrow Connector 10"/>
          <p:cNvCxnSpPr/>
          <p:nvPr/>
        </p:nvCxnSpPr>
        <p:spPr>
          <a:xfrm flipV="1">
            <a:off x="5321299" y="2548467"/>
            <a:ext cx="4207933" cy="8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Footer Placeholder 1"/>
          <p:cNvSpPr>
            <a:spLocks noGrp="1"/>
          </p:cNvSpPr>
          <p:nvPr>
            <p:ph type="ftr" sz="quarter" idx="11"/>
          </p:nvPr>
        </p:nvSpPr>
        <p:spPr>
          <a:xfrm>
            <a:off x="241554" y="6236208"/>
            <a:ext cx="3860800" cy="365125"/>
          </a:xfrm>
        </p:spPr>
        <p:txBody>
          <a:bodyPr/>
          <a:lstStyle/>
          <a:p>
            <a:r>
              <a:rPr lang="en-US" dirty="0">
                <a:hlinkClick r:id="rId3"/>
              </a:rPr>
              <a:t>https://github.com/MiguelSOliveira/Python-Projects</a:t>
            </a:r>
            <a:r>
              <a:rPr lang="en-US" dirty="0"/>
              <a:t> </a:t>
            </a:r>
          </a:p>
        </p:txBody>
      </p:sp>
    </p:spTree>
    <p:extLst>
      <p:ext uri="{BB962C8B-B14F-4D97-AF65-F5344CB8AC3E}">
        <p14:creationId xmlns:p14="http://schemas.microsoft.com/office/powerpoint/2010/main" val="21788582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8096"/>
            <a:ext cx="10972800" cy="759270"/>
          </a:xfrm>
        </p:spPr>
        <p:txBody>
          <a:bodyPr>
            <a:normAutofit fontScale="90000"/>
          </a:bodyPr>
          <a:lstStyle/>
          <a:p>
            <a:r>
              <a:rPr lang="en-US" dirty="0"/>
              <a:t>Output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2816" y="940784"/>
            <a:ext cx="7827264" cy="46462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 y="859854"/>
            <a:ext cx="4492752" cy="5156898"/>
          </a:xfrm>
          <a:prstGeom prst="rect">
            <a:avLst/>
          </a:prstGeom>
        </p:spPr>
      </p:pic>
      <p:cxnSp>
        <p:nvCxnSpPr>
          <p:cNvPr id="7" name="Straight Arrow Connector 6"/>
          <p:cNvCxnSpPr/>
          <p:nvPr/>
        </p:nvCxnSpPr>
        <p:spPr>
          <a:xfrm>
            <a:off x="3657091" y="1078972"/>
            <a:ext cx="1317245" cy="47186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3355848" y="4873752"/>
            <a:ext cx="1499616" cy="886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974336" y="5685951"/>
            <a:ext cx="2313432" cy="369332"/>
          </a:xfrm>
          <a:prstGeom prst="rect">
            <a:avLst/>
          </a:prstGeom>
          <a:noFill/>
        </p:spPr>
        <p:txBody>
          <a:bodyPr wrap="square" rtlCol="0">
            <a:spAutoFit/>
          </a:bodyPr>
          <a:lstStyle/>
          <a:p>
            <a:r>
              <a:rPr lang="en-US" dirty="0">
                <a:solidFill>
                  <a:srgbClr val="FF0000"/>
                </a:solidFill>
              </a:rPr>
              <a:t>Instance Creation</a:t>
            </a:r>
          </a:p>
        </p:txBody>
      </p:sp>
    </p:spTree>
    <p:extLst>
      <p:ext uri="{BB962C8B-B14F-4D97-AF65-F5344CB8AC3E}">
        <p14:creationId xmlns:p14="http://schemas.microsoft.com/office/powerpoint/2010/main" val="3427901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2 - Multiple Inheritance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376" y="1626202"/>
            <a:ext cx="10129647" cy="4143661"/>
          </a:xfrm>
        </p:spPr>
      </p:pic>
      <p:cxnSp>
        <p:nvCxnSpPr>
          <p:cNvPr id="5" name="Straight Arrow Connector 4"/>
          <p:cNvCxnSpPr/>
          <p:nvPr/>
        </p:nvCxnSpPr>
        <p:spPr>
          <a:xfrm flipV="1">
            <a:off x="5924803" y="1835235"/>
            <a:ext cx="4207933" cy="8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0210800" y="1617376"/>
            <a:ext cx="1981200" cy="369332"/>
          </a:xfrm>
          <a:prstGeom prst="rect">
            <a:avLst/>
          </a:prstGeom>
          <a:noFill/>
        </p:spPr>
        <p:txBody>
          <a:bodyPr wrap="square" rtlCol="0">
            <a:spAutoFit/>
          </a:bodyPr>
          <a:lstStyle/>
          <a:p>
            <a:r>
              <a:rPr lang="en-US" dirty="0">
                <a:solidFill>
                  <a:srgbClr val="FF0000"/>
                </a:solidFill>
              </a:rPr>
              <a:t>Clock Class</a:t>
            </a:r>
          </a:p>
        </p:txBody>
      </p:sp>
      <p:sp>
        <p:nvSpPr>
          <p:cNvPr id="3" name="Footer Placeholder 2"/>
          <p:cNvSpPr>
            <a:spLocks noGrp="1"/>
          </p:cNvSpPr>
          <p:nvPr>
            <p:ph type="ftr" sz="quarter" idx="11"/>
          </p:nvPr>
        </p:nvSpPr>
        <p:spPr>
          <a:xfrm>
            <a:off x="349375" y="6143700"/>
            <a:ext cx="5413471" cy="365125"/>
          </a:xfrm>
        </p:spPr>
        <p:txBody>
          <a:bodyPr/>
          <a:lstStyle/>
          <a:p>
            <a:pPr algn="l"/>
            <a:r>
              <a:rPr lang="en-US" dirty="0">
                <a:hlinkClick r:id="rId3"/>
              </a:rPr>
              <a:t>http://www.python-course.eu/python3_multiple_inheritance.php</a:t>
            </a:r>
            <a:r>
              <a:rPr lang="en-US" dirty="0"/>
              <a:t> </a:t>
            </a:r>
          </a:p>
        </p:txBody>
      </p:sp>
    </p:spTree>
    <p:extLst>
      <p:ext uri="{BB962C8B-B14F-4D97-AF65-F5344CB8AC3E}">
        <p14:creationId xmlns:p14="http://schemas.microsoft.com/office/powerpoint/2010/main" val="2224721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976" y="654114"/>
            <a:ext cx="8982456" cy="5170614"/>
          </a:xfrm>
        </p:spPr>
      </p:pic>
      <p:cxnSp>
        <p:nvCxnSpPr>
          <p:cNvPr id="5" name="Straight Arrow Connector 4"/>
          <p:cNvCxnSpPr/>
          <p:nvPr/>
        </p:nvCxnSpPr>
        <p:spPr>
          <a:xfrm flipV="1">
            <a:off x="5668771" y="801963"/>
            <a:ext cx="4207933" cy="8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954768" y="584104"/>
            <a:ext cx="1981200" cy="369332"/>
          </a:xfrm>
          <a:prstGeom prst="rect">
            <a:avLst/>
          </a:prstGeom>
          <a:noFill/>
        </p:spPr>
        <p:txBody>
          <a:bodyPr wrap="square" rtlCol="0">
            <a:spAutoFit/>
          </a:bodyPr>
          <a:lstStyle/>
          <a:p>
            <a:r>
              <a:rPr lang="en-US" dirty="0">
                <a:solidFill>
                  <a:srgbClr val="FF0000"/>
                </a:solidFill>
              </a:rPr>
              <a:t>Calendar Class</a:t>
            </a:r>
          </a:p>
        </p:txBody>
      </p:sp>
      <p:sp>
        <p:nvSpPr>
          <p:cNvPr id="2" name="Footer Placeholder 1"/>
          <p:cNvSpPr>
            <a:spLocks noGrp="1"/>
          </p:cNvSpPr>
          <p:nvPr>
            <p:ph type="ftr" sz="quarter" idx="11"/>
          </p:nvPr>
        </p:nvSpPr>
        <p:spPr>
          <a:xfrm>
            <a:off x="188976" y="6122434"/>
            <a:ext cx="5371852" cy="365125"/>
          </a:xfrm>
        </p:spPr>
        <p:txBody>
          <a:bodyPr/>
          <a:lstStyle/>
          <a:p>
            <a:pPr algn="l"/>
            <a:r>
              <a:rPr lang="en-US" dirty="0">
                <a:hlinkClick r:id="rId3"/>
              </a:rPr>
              <a:t>http://www.python-course.eu/python3_multiple_inheritance.php</a:t>
            </a:r>
            <a:r>
              <a:rPr lang="en-US" dirty="0"/>
              <a:t> </a:t>
            </a:r>
          </a:p>
        </p:txBody>
      </p:sp>
    </p:spTree>
    <p:extLst>
      <p:ext uri="{BB962C8B-B14F-4D97-AF65-F5344CB8AC3E}">
        <p14:creationId xmlns:p14="http://schemas.microsoft.com/office/powerpoint/2010/main" val="1832618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 y="544386"/>
            <a:ext cx="8698992" cy="5271198"/>
          </a:xfrm>
        </p:spPr>
      </p:pic>
      <p:cxnSp>
        <p:nvCxnSpPr>
          <p:cNvPr id="5" name="Straight Arrow Connector 4"/>
          <p:cNvCxnSpPr/>
          <p:nvPr/>
        </p:nvCxnSpPr>
        <p:spPr>
          <a:xfrm flipV="1">
            <a:off x="5513323" y="762245"/>
            <a:ext cx="4207933" cy="84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9799320" y="544386"/>
            <a:ext cx="1981200" cy="2585323"/>
          </a:xfrm>
          <a:prstGeom prst="rect">
            <a:avLst/>
          </a:prstGeom>
          <a:noFill/>
        </p:spPr>
        <p:txBody>
          <a:bodyPr wrap="square" rtlCol="0">
            <a:spAutoFit/>
          </a:bodyPr>
          <a:lstStyle/>
          <a:p>
            <a:r>
              <a:rPr lang="en-US" dirty="0">
                <a:solidFill>
                  <a:srgbClr val="FF0000"/>
                </a:solidFill>
              </a:rPr>
              <a:t>Calendar Class</a:t>
            </a:r>
          </a:p>
          <a:p>
            <a:r>
              <a:rPr lang="en-US" dirty="0">
                <a:solidFill>
                  <a:srgbClr val="FF0000"/>
                </a:solidFill>
              </a:rPr>
              <a:t>Clock Class</a:t>
            </a:r>
          </a:p>
          <a:p>
            <a:endParaRPr lang="en-US" dirty="0">
              <a:solidFill>
                <a:srgbClr val="FF0000"/>
              </a:solidFill>
            </a:endParaRPr>
          </a:p>
          <a:p>
            <a:r>
              <a:rPr lang="en-US" dirty="0">
                <a:solidFill>
                  <a:srgbClr val="FF0000"/>
                </a:solidFill>
              </a:rPr>
              <a:t>We have created one class </a:t>
            </a:r>
            <a:r>
              <a:rPr lang="en-US" dirty="0" err="1">
                <a:solidFill>
                  <a:srgbClr val="FF0000"/>
                </a:solidFill>
              </a:rPr>
              <a:t>CalenderCLock</a:t>
            </a:r>
            <a:r>
              <a:rPr lang="en-US" dirty="0">
                <a:solidFill>
                  <a:srgbClr val="FF0000"/>
                </a:solidFill>
              </a:rPr>
              <a:t> to inherit both Clock and Calendar class features</a:t>
            </a:r>
          </a:p>
        </p:txBody>
      </p:sp>
      <p:cxnSp>
        <p:nvCxnSpPr>
          <p:cNvPr id="7" name="Straight Arrow Connector 6"/>
          <p:cNvCxnSpPr/>
          <p:nvPr/>
        </p:nvCxnSpPr>
        <p:spPr>
          <a:xfrm>
            <a:off x="5101251" y="3188453"/>
            <a:ext cx="4698069" cy="331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9799320" y="3179985"/>
            <a:ext cx="1981200" cy="923330"/>
          </a:xfrm>
          <a:prstGeom prst="rect">
            <a:avLst/>
          </a:prstGeom>
          <a:noFill/>
        </p:spPr>
        <p:txBody>
          <a:bodyPr wrap="square" rtlCol="0">
            <a:spAutoFit/>
          </a:bodyPr>
          <a:lstStyle/>
          <a:p>
            <a:r>
              <a:rPr lang="en-US" dirty="0">
                <a:solidFill>
                  <a:srgbClr val="FF0000"/>
                </a:solidFill>
              </a:rPr>
              <a:t>Notice the super class constructor calling</a:t>
            </a:r>
          </a:p>
        </p:txBody>
      </p:sp>
      <p:sp>
        <p:nvSpPr>
          <p:cNvPr id="2" name="Footer Placeholder 1"/>
          <p:cNvSpPr>
            <a:spLocks noGrp="1"/>
          </p:cNvSpPr>
          <p:nvPr>
            <p:ph type="ftr" sz="quarter" idx="11"/>
          </p:nvPr>
        </p:nvSpPr>
        <p:spPr>
          <a:xfrm>
            <a:off x="274083" y="6131051"/>
            <a:ext cx="4827168" cy="365125"/>
          </a:xfrm>
        </p:spPr>
        <p:txBody>
          <a:bodyPr/>
          <a:lstStyle/>
          <a:p>
            <a:pPr algn="l"/>
            <a:r>
              <a:rPr lang="en-US" dirty="0">
                <a:hlinkClick r:id="rId3"/>
              </a:rPr>
              <a:t> http://www.python-course.eu/python3_multiple_inheritance.php</a:t>
            </a:r>
            <a:r>
              <a:rPr lang="en-US" dirty="0"/>
              <a:t> </a:t>
            </a:r>
          </a:p>
        </p:txBody>
      </p:sp>
    </p:spTree>
    <p:extLst>
      <p:ext uri="{BB962C8B-B14F-4D97-AF65-F5344CB8AC3E}">
        <p14:creationId xmlns:p14="http://schemas.microsoft.com/office/powerpoint/2010/main" val="545019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3105" y="1417638"/>
            <a:ext cx="7059295" cy="396341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24" y="1207326"/>
            <a:ext cx="3913505" cy="4846002"/>
          </a:xfrm>
          <a:prstGeom prst="rect">
            <a:avLst/>
          </a:prstGeom>
        </p:spPr>
      </p:pic>
      <p:sp>
        <p:nvSpPr>
          <p:cNvPr id="3" name="Footer Placeholder 2"/>
          <p:cNvSpPr>
            <a:spLocks noGrp="1"/>
          </p:cNvSpPr>
          <p:nvPr>
            <p:ph type="ftr" sz="quarter" idx="11"/>
          </p:nvPr>
        </p:nvSpPr>
        <p:spPr/>
        <p:txBody>
          <a:bodyPr/>
          <a:lstStyle/>
          <a:p>
            <a:r>
              <a:rPr lang="en-US" dirty="0"/>
              <a:t>http://www.python-course.eu/python3_multiple_inheritance.php</a:t>
            </a:r>
          </a:p>
        </p:txBody>
      </p:sp>
    </p:spTree>
    <p:extLst>
      <p:ext uri="{BB962C8B-B14F-4D97-AF65-F5344CB8AC3E}">
        <p14:creationId xmlns:p14="http://schemas.microsoft.com/office/powerpoint/2010/main" val="2350972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Scientific Python Packages</a:t>
            </a:r>
            <a:endParaRPr lang="en-US" dirty="0"/>
          </a:p>
        </p:txBody>
      </p:sp>
      <p:sp>
        <p:nvSpPr>
          <p:cNvPr id="3" name="Content Placeholder 2"/>
          <p:cNvSpPr>
            <a:spLocks noGrp="1"/>
          </p:cNvSpPr>
          <p:nvPr>
            <p:ph idx="1"/>
          </p:nvPr>
        </p:nvSpPr>
        <p:spPr/>
        <p:txBody>
          <a:bodyPr>
            <a:normAutofit/>
          </a:bodyPr>
          <a:lstStyle/>
          <a:p>
            <a:r>
              <a:rPr lang="en-US" sz="2800" b="1" dirty="0" err="1">
                <a:hlinkClick r:id="rId2"/>
              </a:rPr>
              <a:t>numpy</a:t>
            </a:r>
            <a:r>
              <a:rPr lang="en-US" sz="2800" dirty="0"/>
              <a:t> - </a:t>
            </a:r>
            <a:r>
              <a:rPr lang="en-US" sz="2800" i="1" dirty="0"/>
              <a:t>mainly</a:t>
            </a:r>
            <a:r>
              <a:rPr lang="en-US" sz="2800" dirty="0"/>
              <a:t> useful for its </a:t>
            </a:r>
            <a:r>
              <a:rPr lang="en-US" sz="2800" i="1" dirty="0"/>
              <a:t>N</a:t>
            </a:r>
            <a:r>
              <a:rPr lang="en-US" sz="2800" dirty="0"/>
              <a:t>-dimensional array objects</a:t>
            </a:r>
          </a:p>
          <a:p>
            <a:r>
              <a:rPr lang="en-US" sz="2800" b="1" dirty="0">
                <a:hlinkClick r:id="rId3"/>
              </a:rPr>
              <a:t>pandas</a:t>
            </a:r>
            <a:r>
              <a:rPr lang="en-US" sz="2800" dirty="0"/>
              <a:t> - Python data analysis library, including structures such as data frames</a:t>
            </a:r>
          </a:p>
          <a:p>
            <a:r>
              <a:rPr lang="en-US" sz="2800" b="1" dirty="0" err="1">
                <a:hlinkClick r:id="rId4"/>
              </a:rPr>
              <a:t>matplotlib</a:t>
            </a:r>
            <a:r>
              <a:rPr lang="en-US" sz="2800" dirty="0"/>
              <a:t> - 2D plotting library producing publication quality figures</a:t>
            </a:r>
          </a:p>
          <a:p>
            <a:r>
              <a:rPr lang="en-US" sz="2800" b="1" dirty="0" err="1">
                <a:hlinkClick r:id="rId5"/>
              </a:rPr>
              <a:t>scikit</a:t>
            </a:r>
            <a:r>
              <a:rPr lang="en-US" sz="2800" b="1" dirty="0">
                <a:hlinkClick r:id="rId5"/>
              </a:rPr>
              <a:t>-learn</a:t>
            </a:r>
            <a:r>
              <a:rPr lang="en-US" sz="2800" dirty="0"/>
              <a:t> - the machine learning algorithms used for data analysis and data mining tasks</a:t>
            </a:r>
          </a:p>
        </p:txBody>
      </p:sp>
      <p:sp>
        <p:nvSpPr>
          <p:cNvPr id="4" name="Footer Placeholder 3"/>
          <p:cNvSpPr>
            <a:spLocks noGrp="1"/>
          </p:cNvSpPr>
          <p:nvPr>
            <p:ph type="ftr" sz="quarter" idx="11"/>
          </p:nvPr>
        </p:nvSpPr>
        <p:spPr>
          <a:xfrm>
            <a:off x="609599" y="6126164"/>
            <a:ext cx="6003851" cy="365125"/>
          </a:xfrm>
        </p:spPr>
        <p:txBody>
          <a:bodyPr/>
          <a:lstStyle/>
          <a:p>
            <a:r>
              <a:rPr lang="en-US" dirty="0">
                <a:hlinkClick r:id="rId6"/>
              </a:rPr>
              <a:t>https://webvalley.fbk.eu/static/media/uploads/presentations/introductiontonumpy2.pdf</a:t>
            </a:r>
            <a:r>
              <a:rPr lang="en-US" dirty="0"/>
              <a:t> </a:t>
            </a:r>
          </a:p>
        </p:txBody>
      </p:sp>
    </p:spTree>
    <p:extLst>
      <p:ext uri="{BB962C8B-B14F-4D97-AF65-F5344CB8AC3E}">
        <p14:creationId xmlns:p14="http://schemas.microsoft.com/office/powerpoint/2010/main" val="1851530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992313" y="260350"/>
            <a:ext cx="8229600" cy="1143000"/>
          </a:xfrm>
        </p:spPr>
        <p:txBody>
          <a:bodyPr/>
          <a:lstStyle/>
          <a:p>
            <a:pPr eaLnBrk="1" hangingPunct="1">
              <a:defRPr/>
            </a:pPr>
            <a:r>
              <a:rPr lang="nl-NL" dirty="0"/>
              <a:t>Numpy</a:t>
            </a:r>
          </a:p>
        </p:txBody>
      </p:sp>
      <p:sp>
        <p:nvSpPr>
          <p:cNvPr id="30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nl-NL" dirty="0"/>
              <a:t>Extra features required:</a:t>
            </a:r>
          </a:p>
          <a:p>
            <a:pPr lvl="1" eaLnBrk="1" hangingPunct="1"/>
            <a:r>
              <a:rPr lang="en-US" altLang="nl-NL" dirty="0"/>
              <a:t>fast, multi-dimensional arrays</a:t>
            </a:r>
          </a:p>
          <a:p>
            <a:pPr lvl="1" eaLnBrk="1" hangingPunct="1"/>
            <a:r>
              <a:rPr lang="en-US" altLang="nl-NL" dirty="0"/>
              <a:t>libraries of reliable, tested scientiﬁc functions</a:t>
            </a:r>
          </a:p>
          <a:p>
            <a:pPr lvl="1" eaLnBrk="1" hangingPunct="1"/>
            <a:r>
              <a:rPr lang="en-US" altLang="nl-NL" dirty="0"/>
              <a:t>plotting tools</a:t>
            </a:r>
          </a:p>
          <a:p>
            <a:pPr eaLnBrk="1" hangingPunct="1"/>
            <a:r>
              <a:rPr lang="en-US" altLang="nl-NL" dirty="0">
                <a:solidFill>
                  <a:srgbClr val="FF0000"/>
                </a:solidFill>
              </a:rPr>
              <a:t>NumPy </a:t>
            </a:r>
            <a:r>
              <a:rPr lang="en-US" altLang="nl-NL" dirty="0"/>
              <a:t>is at the core of nearly every scientific Python application or module since it provides a fast N-d array datatype that can be manipulated in a vectorized form.</a:t>
            </a:r>
            <a:endParaRPr lang="nl-NL" altLang="nl-NL" dirty="0"/>
          </a:p>
        </p:txBody>
      </p:sp>
      <p:sp>
        <p:nvSpPr>
          <p:cNvPr id="3076" name="Rectangle 4"/>
          <p:cNvSpPr>
            <a:spLocks noChangeArrowheads="1"/>
          </p:cNvSpPr>
          <p:nvPr/>
        </p:nvSpPr>
        <p:spPr bwMode="auto">
          <a:xfrm>
            <a:off x="1981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endParaRPr lang="en-US" altLang="nl-NL" sz="1400">
              <a:solidFill>
                <a:schemeClr val="tx1"/>
              </a:solidFill>
            </a:endParaRPr>
          </a:p>
        </p:txBody>
      </p:sp>
      <p:sp>
        <p:nvSpPr>
          <p:cNvPr id="3077" name="Rectangle 5"/>
          <p:cNvSpPr>
            <a:spLocks noChangeArrowheads="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eaLnBrk="1" hangingPunct="1"/>
            <a:endParaRPr lang="en-US" altLang="nl-NL" sz="1400">
              <a:solidFill>
                <a:schemeClr val="tx1"/>
              </a:solidFill>
            </a:endParaRPr>
          </a:p>
        </p:txBody>
      </p:sp>
      <p:sp>
        <p:nvSpPr>
          <p:cNvPr id="3078" name="Rectangle 6"/>
          <p:cNvSpPr>
            <a:spLocks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r" eaLnBrk="1" hangingPunct="1"/>
            <a:fld id="{15CE06DF-283F-42F9-BA65-3A398B88CBD1}" type="slidenum">
              <a:rPr lang="nl-NL" altLang="nl-NL" sz="1400">
                <a:solidFill>
                  <a:schemeClr val="tx1"/>
                </a:solidFill>
              </a:rPr>
              <a:pPr algn="r" eaLnBrk="1" hangingPunct="1"/>
              <a:t>39</a:t>
            </a:fld>
            <a:endParaRPr lang="nl-NL" altLang="nl-NL" sz="1400">
              <a:solidFill>
                <a:schemeClr val="tx1"/>
              </a:solidFill>
            </a:endParaRPr>
          </a:p>
        </p:txBody>
      </p:sp>
      <p:sp>
        <p:nvSpPr>
          <p:cNvPr id="2" name="Footer Placeholder 1"/>
          <p:cNvSpPr>
            <a:spLocks noGrp="1"/>
          </p:cNvSpPr>
          <p:nvPr>
            <p:ph type="ftr" sz="quarter" idx="11"/>
          </p:nvPr>
        </p:nvSpPr>
        <p:spPr>
          <a:xfrm>
            <a:off x="609600" y="6140452"/>
            <a:ext cx="5812465" cy="365125"/>
          </a:xfrm>
        </p:spPr>
        <p:txBody>
          <a:bodyPr/>
          <a:lstStyle/>
          <a:p>
            <a:r>
              <a:rPr lang="en-US" dirty="0">
                <a:hlinkClick r:id="rId3"/>
              </a:rPr>
              <a:t>https://webvalley.fbk.eu/static/media/uploads/presentations/introductiontonumpy2.pdf</a:t>
            </a:r>
            <a:r>
              <a:rPr lang="en-US" dirty="0"/>
              <a:t> </a:t>
            </a:r>
          </a:p>
        </p:txBody>
      </p:sp>
    </p:spTree>
    <p:extLst>
      <p:ext uri="{BB962C8B-B14F-4D97-AF65-F5344CB8AC3E}">
        <p14:creationId xmlns:p14="http://schemas.microsoft.com/office/powerpoint/2010/main" val="391608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70916" y="247206"/>
            <a:ext cx="10972800" cy="1143000"/>
          </a:xfrm>
        </p:spPr>
        <p:txBody>
          <a:bodyPr/>
          <a:lstStyle/>
          <a:p>
            <a:r>
              <a:rPr lang="en-US" altLang="en-US">
                <a:effectLst>
                  <a:outerShdw blurRad="38100" dist="38100" dir="2700000" algn="tl">
                    <a:srgbClr val="000000"/>
                  </a:outerShdw>
                </a:effectLst>
                <a:ea typeface="ＭＳ Ｐゴシック" panose="020B0600070205080204" pitchFamily="34" charset="-128"/>
              </a:rPr>
              <a:t>Defining a Class</a:t>
            </a:r>
          </a:p>
        </p:txBody>
      </p:sp>
      <p:sp>
        <p:nvSpPr>
          <p:cNvPr id="27651" name="Rectangle 3"/>
          <p:cNvSpPr>
            <a:spLocks noGrp="1" noChangeArrowheads="1"/>
          </p:cNvSpPr>
          <p:nvPr>
            <p:ph type="body" idx="1"/>
          </p:nvPr>
        </p:nvSpPr>
        <p:spPr>
          <a:xfrm>
            <a:off x="246888" y="1390206"/>
            <a:ext cx="11420856" cy="4803330"/>
          </a:xfrm>
        </p:spPr>
        <p:txBody>
          <a:bodyPr/>
          <a:lstStyle/>
          <a:p>
            <a:pPr>
              <a:lnSpc>
                <a:spcPct val="90000"/>
              </a:lnSpc>
            </a:pPr>
            <a:r>
              <a:rPr lang="en-US" altLang="en-US" sz="2800" dirty="0">
                <a:ea typeface="ＭＳ Ｐゴシック" panose="020B0600070205080204" pitchFamily="34" charset="-128"/>
              </a:rPr>
              <a:t>A </a:t>
            </a:r>
            <a:r>
              <a:rPr lang="en-US" altLang="en-US" sz="2800" i="1" dirty="0">
                <a:solidFill>
                  <a:schemeClr val="accent2"/>
                </a:solidFill>
                <a:ea typeface="ＭＳ Ｐゴシック" panose="020B0600070205080204" pitchFamily="34" charset="-128"/>
              </a:rPr>
              <a:t>class</a:t>
            </a:r>
            <a:r>
              <a:rPr lang="en-US" altLang="en-US" sz="2800" dirty="0">
                <a:ea typeface="ＭＳ Ｐゴシック" panose="020B0600070205080204" pitchFamily="34" charset="-128"/>
              </a:rPr>
              <a:t> is usually used to model the real-world entity</a:t>
            </a:r>
          </a:p>
          <a:p>
            <a:pPr>
              <a:lnSpc>
                <a:spcPct val="90000"/>
              </a:lnSpc>
            </a:pPr>
            <a:r>
              <a:rPr lang="en-US" altLang="en-US" sz="2800" dirty="0">
                <a:ea typeface="ＭＳ Ｐゴシック" panose="020B0600070205080204" pitchFamily="34" charset="-128"/>
              </a:rPr>
              <a:t>It wraps up data and functions into one unit</a:t>
            </a:r>
          </a:p>
          <a:p>
            <a:pPr>
              <a:lnSpc>
                <a:spcPct val="90000"/>
              </a:lnSpc>
            </a:pPr>
            <a:r>
              <a:rPr lang="en-US" altLang="en-US" sz="2800" dirty="0">
                <a:ea typeface="ＭＳ Ｐゴシック" panose="020B0600070205080204" pitchFamily="34" charset="-128"/>
              </a:rPr>
              <a:t>The </a:t>
            </a:r>
            <a:r>
              <a:rPr lang="en-US" altLang="en-US" sz="2800" i="1" dirty="0">
                <a:solidFill>
                  <a:schemeClr val="accent2"/>
                </a:solidFill>
                <a:ea typeface="ＭＳ Ｐゴシック" panose="020B0600070205080204" pitchFamily="34" charset="-128"/>
              </a:rPr>
              <a:t>class</a:t>
            </a:r>
            <a:r>
              <a:rPr lang="en-US" altLang="en-US" sz="2800" dirty="0">
                <a:ea typeface="ＭＳ Ｐゴシック" panose="020B0600070205080204" pitchFamily="34" charset="-128"/>
              </a:rPr>
              <a:t> also stores some data items that are shared by all the instances of the class</a:t>
            </a:r>
          </a:p>
          <a:p>
            <a:pPr>
              <a:lnSpc>
                <a:spcPct val="90000"/>
              </a:lnSpc>
            </a:pPr>
            <a:endParaRPr lang="en-US" altLang="en-US" sz="2800" i="1" dirty="0">
              <a:solidFill>
                <a:schemeClr val="accent2"/>
              </a:solidFill>
              <a:ea typeface="ＭＳ Ｐゴシック" panose="020B0600070205080204" pitchFamily="34" charset="-128"/>
            </a:endParaRPr>
          </a:p>
          <a:p>
            <a:pPr algn="ctr">
              <a:lnSpc>
                <a:spcPct val="90000"/>
              </a:lnSpc>
            </a:pPr>
            <a:r>
              <a:rPr lang="en-US" altLang="en-US" sz="2800" i="1" dirty="0">
                <a:solidFill>
                  <a:schemeClr val="accent2"/>
                </a:solidFill>
                <a:ea typeface="ＭＳ Ｐゴシック" panose="020B0600070205080204" pitchFamily="34" charset="-128"/>
              </a:rPr>
              <a:t>Objects</a:t>
            </a:r>
            <a:r>
              <a:rPr lang="en-US" altLang="en-US" sz="2800" dirty="0">
                <a:ea typeface="ＭＳ Ｐゴシック" panose="020B0600070205080204" pitchFamily="34" charset="-128"/>
              </a:rPr>
              <a:t> are </a:t>
            </a:r>
            <a:r>
              <a:rPr lang="en-US" altLang="en-US" sz="2800" i="1" dirty="0">
                <a:solidFill>
                  <a:schemeClr val="accent2"/>
                </a:solidFill>
                <a:ea typeface="ＭＳ Ｐゴシック" panose="020B0600070205080204" pitchFamily="34" charset="-128"/>
              </a:rPr>
              <a:t>Instances </a:t>
            </a:r>
            <a:r>
              <a:rPr lang="en-US" altLang="en-US" sz="2800" dirty="0">
                <a:ea typeface="ＭＳ Ｐゴシック" panose="020B0600070205080204" pitchFamily="34" charset="-128"/>
              </a:rPr>
              <a:t>of a class</a:t>
            </a:r>
          </a:p>
        </p:txBody>
      </p:sp>
      <p:sp>
        <p:nvSpPr>
          <p:cNvPr id="3" name="TextBox 2">
            <a:extLst>
              <a:ext uri="{FF2B5EF4-FFF2-40B4-BE49-F238E27FC236}">
                <a16:creationId xmlns:a16="http://schemas.microsoft.com/office/drawing/2014/main" id="{2F4A3B7D-7AB1-3E4C-A8E7-895FBA9F9260}"/>
              </a:ext>
            </a:extLst>
          </p:cNvPr>
          <p:cNvSpPr txBox="1"/>
          <p:nvPr/>
        </p:nvSpPr>
        <p:spPr>
          <a:xfrm>
            <a:off x="470916" y="6241462"/>
            <a:ext cx="7655442" cy="276999"/>
          </a:xfrm>
          <a:prstGeom prst="rect">
            <a:avLst/>
          </a:prstGeom>
          <a:noFill/>
        </p:spPr>
        <p:txBody>
          <a:bodyPr wrap="square" rtlCol="0">
            <a:spAutoFit/>
          </a:bodyPr>
          <a:lstStyle/>
          <a:p>
            <a:r>
              <a:rPr lang="en-US" sz="1200" dirty="0">
                <a:hlinkClick r:id="rId3"/>
              </a:rPr>
              <a:t>https://www.w3schools.com/python/python_classes.asp</a:t>
            </a:r>
            <a:r>
              <a:rPr lang="en-US" sz="1200" dirty="0"/>
              <a:t> </a:t>
            </a:r>
          </a:p>
        </p:txBody>
      </p:sp>
    </p:spTree>
    <p:extLst>
      <p:ext uri="{BB962C8B-B14F-4D97-AF65-F5344CB8AC3E}">
        <p14:creationId xmlns:p14="http://schemas.microsoft.com/office/powerpoint/2010/main" val="16291285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8809" y="1298448"/>
            <a:ext cx="7699248" cy="4983480"/>
          </a:xfrm>
        </p:spPr>
      </p:pic>
      <p:sp>
        <p:nvSpPr>
          <p:cNvPr id="5" name="Rectangle 4"/>
          <p:cNvSpPr/>
          <p:nvPr/>
        </p:nvSpPr>
        <p:spPr>
          <a:xfrm>
            <a:off x="313943" y="1298448"/>
            <a:ext cx="3779592" cy="2308324"/>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LMSans10-Regular"/>
              </a:rPr>
              <a:t>Fundamental package for scientific computing with Python</a:t>
            </a:r>
          </a:p>
          <a:p>
            <a:pPr marL="285750" indent="-285750">
              <a:buFont typeface="Arial" panose="020B0604020202020204" pitchFamily="34" charset="0"/>
              <a:buChar char="•"/>
            </a:pPr>
            <a:r>
              <a:rPr lang="en-US" dirty="0">
                <a:solidFill>
                  <a:srgbClr val="000000"/>
                </a:solidFill>
                <a:latin typeface="LMSans10-Regular"/>
              </a:rPr>
              <a:t>N-dimensional array object</a:t>
            </a:r>
          </a:p>
          <a:p>
            <a:pPr marL="285750" indent="-285750">
              <a:buFont typeface="Arial" panose="020B0604020202020204" pitchFamily="34" charset="0"/>
              <a:buChar char="•"/>
            </a:pPr>
            <a:r>
              <a:rPr lang="en-US" dirty="0">
                <a:solidFill>
                  <a:srgbClr val="000000"/>
                </a:solidFill>
                <a:latin typeface="LMSans10-Regular"/>
              </a:rPr>
              <a:t>Linear algebra, Fourier transform, random number capabilities</a:t>
            </a:r>
          </a:p>
          <a:p>
            <a:pPr marL="285750" indent="-285750">
              <a:buFont typeface="Arial" panose="020B0604020202020204" pitchFamily="34" charset="0"/>
              <a:buChar char="•"/>
            </a:pPr>
            <a:r>
              <a:rPr lang="en-US" dirty="0">
                <a:solidFill>
                  <a:srgbClr val="000000"/>
                </a:solidFill>
                <a:latin typeface="LMSans10-Regular"/>
              </a:rPr>
              <a:t>Building block for other packages (e.g. SciPy)</a:t>
            </a:r>
          </a:p>
          <a:p>
            <a:pPr marL="285750" indent="-285750">
              <a:buFont typeface="Arial" panose="020B0604020202020204" pitchFamily="34" charset="0"/>
              <a:buChar char="•"/>
            </a:pPr>
            <a:r>
              <a:rPr lang="en-US" dirty="0">
                <a:solidFill>
                  <a:srgbClr val="000000"/>
                </a:solidFill>
                <a:latin typeface="LMSans10-Regular"/>
              </a:rPr>
              <a:t>Open source</a:t>
            </a:r>
          </a:p>
        </p:txBody>
      </p:sp>
      <p:sp>
        <p:nvSpPr>
          <p:cNvPr id="6" name="Title 1"/>
          <p:cNvSpPr>
            <a:spLocks noGrp="1"/>
          </p:cNvSpPr>
          <p:nvPr>
            <p:ph type="title"/>
          </p:nvPr>
        </p:nvSpPr>
        <p:spPr>
          <a:xfrm>
            <a:off x="609600" y="274638"/>
            <a:ext cx="10972800" cy="1143000"/>
          </a:xfrm>
        </p:spPr>
        <p:txBody>
          <a:bodyPr/>
          <a:lstStyle/>
          <a:p>
            <a:r>
              <a:rPr lang="en-US" dirty="0"/>
              <a:t>NumPy N-dimensional Array manipulations</a:t>
            </a:r>
          </a:p>
        </p:txBody>
      </p:sp>
      <p:sp>
        <p:nvSpPr>
          <p:cNvPr id="2" name="Footer Placeholder 1"/>
          <p:cNvSpPr>
            <a:spLocks noGrp="1"/>
          </p:cNvSpPr>
          <p:nvPr>
            <p:ph type="ftr" sz="quarter" idx="11"/>
          </p:nvPr>
        </p:nvSpPr>
        <p:spPr>
          <a:xfrm>
            <a:off x="313943" y="6281928"/>
            <a:ext cx="5876260" cy="365125"/>
          </a:xfrm>
        </p:spPr>
        <p:txBody>
          <a:bodyPr/>
          <a:lstStyle/>
          <a:p>
            <a:r>
              <a:rPr lang="en-US" dirty="0">
                <a:hlinkClick r:id="rId3"/>
              </a:rPr>
              <a:t>https://webvalley.fbk.eu/static/media/uploads/presentations/introductiontonumpy2.pdf</a:t>
            </a:r>
            <a:r>
              <a:rPr lang="en-US" dirty="0"/>
              <a:t> </a:t>
            </a:r>
          </a:p>
        </p:txBody>
      </p:sp>
    </p:spTree>
    <p:extLst>
      <p:ext uri="{BB962C8B-B14F-4D97-AF65-F5344CB8AC3E}">
        <p14:creationId xmlns:p14="http://schemas.microsoft.com/office/powerpoint/2010/main" val="5485765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nl-NL" dirty="0"/>
              <a:t>Arrays – Numerical Python (Numpy)</a:t>
            </a:r>
          </a:p>
        </p:txBody>
      </p:sp>
      <p:sp>
        <p:nvSpPr>
          <p:cNvPr id="4099" name="Rectangle 3"/>
          <p:cNvSpPr>
            <a:spLocks noGrp="1" noChangeArrowheads="1"/>
          </p:cNvSpPr>
          <p:nvPr>
            <p:ph type="body" idx="1"/>
          </p:nvPr>
        </p:nvSpPr>
        <p:spPr bwMode="auto">
          <a:xfrm>
            <a:off x="289719" y="1442245"/>
            <a:ext cx="8229600" cy="749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nl-NL" sz="2000" dirty="0"/>
              <a:t>Lists ok for storing small amounts of one-dimensional data</a:t>
            </a:r>
          </a:p>
        </p:txBody>
      </p:sp>
      <p:sp>
        <p:nvSpPr>
          <p:cNvPr id="4100" name="Rectangle 4"/>
          <p:cNvSpPr>
            <a:spLocks noChangeArrowheads="1"/>
          </p:cNvSpPr>
          <p:nvPr/>
        </p:nvSpPr>
        <p:spPr bwMode="auto">
          <a:xfrm>
            <a:off x="216408" y="4013201"/>
            <a:ext cx="11759183"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spcBef>
                <a:spcPct val="20000"/>
              </a:spcBef>
              <a:buFontTx/>
              <a:buChar char="•"/>
            </a:pPr>
            <a:r>
              <a:rPr lang="en-US" altLang="nl-NL" sz="2000" dirty="0">
                <a:solidFill>
                  <a:schemeClr val="tx1"/>
                </a:solidFill>
              </a:rPr>
              <a:t>But, can’t use directly with arithmetical operators (+, -, *, /, …)</a:t>
            </a:r>
          </a:p>
          <a:p>
            <a:pPr algn="l" eaLnBrk="1" hangingPunct="1">
              <a:spcBef>
                <a:spcPct val="20000"/>
              </a:spcBef>
              <a:buFontTx/>
              <a:buChar char="•"/>
            </a:pPr>
            <a:r>
              <a:rPr lang="en-US" altLang="nl-NL" sz="2000" dirty="0">
                <a:solidFill>
                  <a:schemeClr val="tx1"/>
                </a:solidFill>
              </a:rPr>
              <a:t>Need efﬁcient arrays with arithmetic and better multidimensional tools</a:t>
            </a:r>
          </a:p>
          <a:p>
            <a:pPr algn="l" eaLnBrk="1" hangingPunct="1">
              <a:spcBef>
                <a:spcPct val="20000"/>
              </a:spcBef>
              <a:buFontTx/>
              <a:buChar char="•"/>
            </a:pPr>
            <a:r>
              <a:rPr lang="en-US" altLang="nl-NL" sz="2000" b="1" dirty="0" err="1">
                <a:solidFill>
                  <a:schemeClr val="tx1"/>
                </a:solidFill>
              </a:rPr>
              <a:t>Numpy</a:t>
            </a:r>
            <a:endParaRPr lang="en-US" altLang="nl-NL" sz="2000" b="1" dirty="0">
              <a:solidFill>
                <a:schemeClr val="tx1"/>
              </a:solidFill>
            </a:endParaRPr>
          </a:p>
          <a:p>
            <a:pPr algn="l" eaLnBrk="1" hangingPunct="1">
              <a:spcBef>
                <a:spcPct val="20000"/>
              </a:spcBef>
              <a:buFontTx/>
              <a:buChar char="•"/>
            </a:pPr>
            <a:r>
              <a:rPr lang="en-US" altLang="nl-NL" sz="2000" dirty="0">
                <a:solidFill>
                  <a:schemeClr val="tx1"/>
                </a:solidFill>
              </a:rPr>
              <a:t>Similar to lists, but much more capable, except ﬁxed size</a:t>
            </a:r>
          </a:p>
        </p:txBody>
      </p:sp>
      <p:sp>
        <p:nvSpPr>
          <p:cNvPr id="4101" name="Rectangle 5"/>
          <p:cNvSpPr>
            <a:spLocks noChangeArrowheads="1"/>
          </p:cNvSpPr>
          <p:nvPr/>
        </p:nvSpPr>
        <p:spPr bwMode="auto">
          <a:xfrm>
            <a:off x="765302" y="1959992"/>
            <a:ext cx="4248150" cy="1865313"/>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nl-NL" altLang="nl-NL" sz="1200" dirty="0">
                <a:latin typeface="Courier New" panose="02070309020205020404" pitchFamily="49" charset="0"/>
              </a:rPr>
              <a:t>&gt;&gt;&gt; a = [1,3,5,7,9] </a:t>
            </a:r>
          </a:p>
          <a:p>
            <a:pPr algn="l" eaLnBrk="1" hangingPunct="1">
              <a:lnSpc>
                <a:spcPct val="120000"/>
              </a:lnSpc>
            </a:pPr>
            <a:r>
              <a:rPr lang="nl-NL" altLang="nl-NL" sz="1200" dirty="0">
                <a:latin typeface="Courier New" panose="02070309020205020404" pitchFamily="49" charset="0"/>
              </a:rPr>
              <a:t>&gt;&gt;&gt; print(a[2:4]) </a:t>
            </a:r>
          </a:p>
          <a:p>
            <a:pPr algn="l" eaLnBrk="1" hangingPunct="1">
              <a:lnSpc>
                <a:spcPct val="120000"/>
              </a:lnSpc>
            </a:pPr>
            <a:r>
              <a:rPr lang="nl-NL" altLang="nl-NL" sz="1200" dirty="0">
                <a:latin typeface="Courier New" panose="02070309020205020404" pitchFamily="49" charset="0"/>
              </a:rPr>
              <a:t>[5, 7] </a:t>
            </a:r>
          </a:p>
          <a:p>
            <a:pPr algn="l" eaLnBrk="1" hangingPunct="1">
              <a:lnSpc>
                <a:spcPct val="120000"/>
              </a:lnSpc>
            </a:pPr>
            <a:r>
              <a:rPr lang="nl-NL" altLang="nl-NL" sz="1200" dirty="0">
                <a:latin typeface="Courier New" panose="02070309020205020404" pitchFamily="49" charset="0"/>
              </a:rPr>
              <a:t>&gt;&gt;&gt; b = [[1, 3, 5, 7, 9], [2, 4, 6, 8, 10]] </a:t>
            </a:r>
          </a:p>
          <a:p>
            <a:pPr algn="l" eaLnBrk="1" hangingPunct="1">
              <a:lnSpc>
                <a:spcPct val="120000"/>
              </a:lnSpc>
            </a:pPr>
            <a:r>
              <a:rPr lang="nl-NL" altLang="nl-NL" sz="1200" dirty="0">
                <a:latin typeface="Courier New" panose="02070309020205020404" pitchFamily="49" charset="0"/>
              </a:rPr>
              <a:t>&gt;&gt;&gt; print(b[0]) </a:t>
            </a:r>
          </a:p>
          <a:p>
            <a:pPr algn="l" eaLnBrk="1" hangingPunct="1">
              <a:lnSpc>
                <a:spcPct val="120000"/>
              </a:lnSpc>
            </a:pPr>
            <a:r>
              <a:rPr lang="nl-NL" altLang="nl-NL" sz="1200" dirty="0">
                <a:latin typeface="Courier New" panose="02070309020205020404" pitchFamily="49" charset="0"/>
              </a:rPr>
              <a:t>[1, 3, 5, 7, 9] </a:t>
            </a:r>
          </a:p>
          <a:p>
            <a:pPr algn="l" eaLnBrk="1" hangingPunct="1">
              <a:lnSpc>
                <a:spcPct val="120000"/>
              </a:lnSpc>
            </a:pPr>
            <a:r>
              <a:rPr lang="nl-NL" altLang="nl-NL" sz="1200" dirty="0">
                <a:latin typeface="Courier New" panose="02070309020205020404" pitchFamily="49" charset="0"/>
              </a:rPr>
              <a:t>&gt;&gt;&gt; print(b[1][2:4]) </a:t>
            </a:r>
          </a:p>
          <a:p>
            <a:pPr algn="l" eaLnBrk="1" hangingPunct="1">
              <a:lnSpc>
                <a:spcPct val="120000"/>
              </a:lnSpc>
            </a:pPr>
            <a:r>
              <a:rPr lang="nl-NL" altLang="nl-NL" sz="1200" dirty="0">
                <a:latin typeface="Courier New" panose="02070309020205020404" pitchFamily="49" charset="0"/>
              </a:rPr>
              <a:t>[6, 8] </a:t>
            </a:r>
          </a:p>
        </p:txBody>
      </p:sp>
      <p:sp>
        <p:nvSpPr>
          <p:cNvPr id="4102" name="Rectangle 6"/>
          <p:cNvSpPr>
            <a:spLocks noChangeArrowheads="1"/>
          </p:cNvSpPr>
          <p:nvPr/>
        </p:nvSpPr>
        <p:spPr bwMode="auto">
          <a:xfrm>
            <a:off x="2592959" y="4789487"/>
            <a:ext cx="2952750" cy="320675"/>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nl-NL" altLang="nl-NL" sz="1200" dirty="0">
                <a:latin typeface="Courier New" panose="02070309020205020404" pitchFamily="49" charset="0"/>
              </a:rPr>
              <a:t>&gt;&gt;&gt; import </a:t>
            </a:r>
            <a:r>
              <a:rPr lang="nl-NL" altLang="nl-NL" sz="1200" dirty="0" err="1">
                <a:latin typeface="Courier New" panose="02070309020205020404" pitchFamily="49" charset="0"/>
              </a:rPr>
              <a:t>numpy</a:t>
            </a:r>
            <a:endParaRPr lang="nl-NL" altLang="nl-NL" sz="1200" dirty="0">
              <a:latin typeface="Courier New" panose="02070309020205020404" pitchFamily="49" charset="0"/>
            </a:endParaRPr>
          </a:p>
        </p:txBody>
      </p:sp>
      <p:sp>
        <p:nvSpPr>
          <p:cNvPr id="4103" name="Rectangle 5"/>
          <p:cNvSpPr>
            <a:spLocks noChangeArrowheads="1"/>
          </p:cNvSpPr>
          <p:nvPr/>
        </p:nvSpPr>
        <p:spPr bwMode="auto">
          <a:xfrm>
            <a:off x="5774309" y="2408350"/>
            <a:ext cx="3405188" cy="120015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nl-NL" altLang="nl-NL" sz="1200" dirty="0">
                <a:latin typeface="Courier New" panose="02070309020205020404" pitchFamily="49" charset="0"/>
              </a:rPr>
              <a:t>&gt;&gt;&gt; a = [1,3,5,7,9] </a:t>
            </a:r>
          </a:p>
          <a:p>
            <a:pPr algn="l" eaLnBrk="1" hangingPunct="1">
              <a:lnSpc>
                <a:spcPct val="120000"/>
              </a:lnSpc>
            </a:pPr>
            <a:r>
              <a:rPr lang="nl-NL" altLang="nl-NL" sz="1200" dirty="0">
                <a:latin typeface="Courier New" panose="02070309020205020404" pitchFamily="49" charset="0"/>
              </a:rPr>
              <a:t>&gt;&gt;&gt; b = [3,5,6,7,9]</a:t>
            </a:r>
          </a:p>
          <a:p>
            <a:pPr algn="l" eaLnBrk="1" hangingPunct="1">
              <a:lnSpc>
                <a:spcPct val="120000"/>
              </a:lnSpc>
            </a:pPr>
            <a:r>
              <a:rPr lang="nl-NL" altLang="nl-NL" sz="1200" dirty="0">
                <a:latin typeface="Courier New" panose="02070309020205020404" pitchFamily="49" charset="0"/>
              </a:rPr>
              <a:t>&gt;&gt;&gt; c = a + b</a:t>
            </a:r>
          </a:p>
          <a:p>
            <a:pPr algn="l" eaLnBrk="1" hangingPunct="1">
              <a:lnSpc>
                <a:spcPct val="120000"/>
              </a:lnSpc>
            </a:pPr>
            <a:r>
              <a:rPr lang="nl-NL" altLang="nl-NL" sz="1200" dirty="0">
                <a:latin typeface="Courier New" panose="02070309020205020404" pitchFamily="49" charset="0"/>
              </a:rPr>
              <a:t>&gt;&gt;&gt; print c</a:t>
            </a:r>
          </a:p>
          <a:p>
            <a:pPr algn="l" eaLnBrk="1" hangingPunct="1">
              <a:lnSpc>
                <a:spcPct val="120000"/>
              </a:lnSpc>
            </a:pPr>
            <a:r>
              <a:rPr lang="nl-NL" altLang="nl-NL" sz="1200" dirty="0">
                <a:latin typeface="Courier New" panose="02070309020205020404" pitchFamily="49" charset="0"/>
              </a:rPr>
              <a:t>[1, 3, 5, 7, 9, 3, 5, 6, 7, 9] </a:t>
            </a:r>
          </a:p>
        </p:txBody>
      </p:sp>
      <p:sp>
        <p:nvSpPr>
          <p:cNvPr id="2" name="Footer Placeholder 1"/>
          <p:cNvSpPr>
            <a:spLocks noGrp="1"/>
          </p:cNvSpPr>
          <p:nvPr>
            <p:ph type="ftr" sz="quarter" idx="11"/>
          </p:nvPr>
        </p:nvSpPr>
        <p:spPr>
          <a:xfrm>
            <a:off x="609600" y="6207124"/>
            <a:ext cx="6173972" cy="365125"/>
          </a:xfrm>
        </p:spPr>
        <p:txBody>
          <a:bodyPr/>
          <a:lstStyle/>
          <a:p>
            <a:pPr algn="l"/>
            <a:r>
              <a:rPr lang="en-US" dirty="0">
                <a:hlinkClick r:id="rId3"/>
              </a:rPr>
              <a:t>https://webvalley.fbk.eu/static/media/uploads/presentations/introductiontonumpy2.pdf</a:t>
            </a:r>
            <a:r>
              <a:rPr lang="en-US" dirty="0"/>
              <a:t> </a:t>
            </a:r>
          </a:p>
        </p:txBody>
      </p:sp>
    </p:spTree>
    <p:extLst>
      <p:ext uri="{BB962C8B-B14F-4D97-AF65-F5344CB8AC3E}">
        <p14:creationId xmlns:p14="http://schemas.microsoft.com/office/powerpoint/2010/main" val="537708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70916" y="247206"/>
            <a:ext cx="10972800" cy="1143000"/>
          </a:xfrm>
        </p:spPr>
        <p:txBody>
          <a:bodyPr/>
          <a:lstStyle/>
          <a:p>
            <a:r>
              <a:rPr lang="en-US" altLang="en-US" dirty="0">
                <a:effectLst>
                  <a:outerShdw blurRad="38100" dist="38100" dir="2700000" algn="tl">
                    <a:srgbClr val="000000"/>
                  </a:outerShdw>
                </a:effectLst>
                <a:ea typeface="ＭＳ Ｐゴシック" panose="020B0600070205080204" pitchFamily="34" charset="-128"/>
              </a:rPr>
              <a:t>Import </a:t>
            </a:r>
            <a:r>
              <a:rPr lang="en-US" altLang="en-US" dirty="0" err="1">
                <a:effectLst>
                  <a:outerShdw blurRad="38100" dist="38100" dir="2700000" algn="tl">
                    <a:srgbClr val="000000"/>
                  </a:outerShdw>
                </a:effectLst>
                <a:ea typeface="ＭＳ Ｐゴシック" panose="020B0600070205080204" pitchFamily="34" charset="-128"/>
              </a:rPr>
              <a:t>numpy</a:t>
            </a:r>
            <a:r>
              <a:rPr lang="en-US" altLang="en-US" dirty="0">
                <a:effectLst>
                  <a:outerShdw blurRad="38100" dist="38100" dir="2700000" algn="tl">
                    <a:srgbClr val="000000"/>
                  </a:outerShdw>
                </a:effectLst>
                <a:ea typeface="ＭＳ Ｐゴシック" panose="020B0600070205080204" pitchFamily="34" charset="-128"/>
              </a:rPr>
              <a:t> – Basic Operations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328" y="1579626"/>
            <a:ext cx="5870448" cy="397992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2754" y="1890839"/>
            <a:ext cx="4140962" cy="3357499"/>
          </a:xfrm>
          <a:prstGeom prst="rect">
            <a:avLst/>
          </a:prstGeom>
        </p:spPr>
      </p:pic>
      <p:cxnSp>
        <p:nvCxnSpPr>
          <p:cNvPr id="5" name="Straight Arrow Connector 4"/>
          <p:cNvCxnSpPr/>
          <p:nvPr/>
        </p:nvCxnSpPr>
        <p:spPr>
          <a:xfrm flipV="1">
            <a:off x="5957316" y="3429000"/>
            <a:ext cx="1129284" cy="9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3649546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439" y="274638"/>
            <a:ext cx="6698436" cy="309035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6513" y="2816987"/>
            <a:ext cx="7067550" cy="3930650"/>
          </a:xfrm>
          <a:prstGeom prst="rect">
            <a:avLst/>
          </a:prstGeom>
        </p:spPr>
      </p:pic>
      <p:sp>
        <p:nvSpPr>
          <p:cNvPr id="6" name="TextBox 5"/>
          <p:cNvSpPr txBox="1"/>
          <p:nvPr/>
        </p:nvSpPr>
        <p:spPr>
          <a:xfrm>
            <a:off x="7781544" y="731520"/>
            <a:ext cx="3438144" cy="369332"/>
          </a:xfrm>
          <a:prstGeom prst="rect">
            <a:avLst/>
          </a:prstGeom>
          <a:noFill/>
        </p:spPr>
        <p:txBody>
          <a:bodyPr wrap="square" rtlCol="0">
            <a:spAutoFit/>
          </a:bodyPr>
          <a:lstStyle/>
          <a:p>
            <a:r>
              <a:rPr lang="en-US" dirty="0"/>
              <a:t>Reshape functions</a:t>
            </a:r>
          </a:p>
        </p:txBody>
      </p:sp>
      <p:sp>
        <p:nvSpPr>
          <p:cNvPr id="2" name="Footer Placeholder 1"/>
          <p:cNvSpPr>
            <a:spLocks noGrp="1"/>
          </p:cNvSpPr>
          <p:nvPr>
            <p:ph type="ftr" sz="quarter" idx="11"/>
          </p:nvPr>
        </p:nvSpPr>
        <p:spPr>
          <a:xfrm>
            <a:off x="75169" y="6382512"/>
            <a:ext cx="6020831" cy="365125"/>
          </a:xfrm>
        </p:spPr>
        <p:txBody>
          <a:bodyPr/>
          <a:lstStyle/>
          <a:p>
            <a:r>
              <a:rPr lang="en-US" dirty="0">
                <a:hlinkClick r:id="rId4"/>
              </a:rPr>
              <a:t>https://webvalley.fbk.eu/static/media/uploads/presentations/introductiontonumpy2.pdf</a:t>
            </a:r>
            <a:r>
              <a:rPr lang="en-US" dirty="0"/>
              <a:t> </a:t>
            </a:r>
          </a:p>
        </p:txBody>
      </p:sp>
    </p:spTree>
    <p:extLst>
      <p:ext uri="{BB962C8B-B14F-4D97-AF65-F5344CB8AC3E}">
        <p14:creationId xmlns:p14="http://schemas.microsoft.com/office/powerpoint/2010/main" val="3809047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effectLst/>
              </a:rPr>
              <a:t>numpy.ndarray.dtype</a:t>
            </a:r>
            <a:br>
              <a:rPr lang="en-US" b="1" dirty="0">
                <a:effectLst/>
              </a:rPr>
            </a:br>
            <a:endParaRPr lang="en-US" dirty="0"/>
          </a:p>
        </p:txBody>
      </p:sp>
      <p:sp>
        <p:nvSpPr>
          <p:cNvPr id="3" name="Content Placeholder 2"/>
          <p:cNvSpPr>
            <a:spLocks noGrp="1"/>
          </p:cNvSpPr>
          <p:nvPr>
            <p:ph idx="1"/>
          </p:nvPr>
        </p:nvSpPr>
        <p:spPr/>
        <p:txBody>
          <a:bodyPr>
            <a:normAutofit fontScale="92500" lnSpcReduction="20000"/>
          </a:bodyPr>
          <a:lstStyle/>
          <a:p>
            <a:r>
              <a:rPr lang="en-US" dirty="0" err="1"/>
              <a:t>Numpy</a:t>
            </a:r>
            <a:r>
              <a:rPr lang="en-US" dirty="0"/>
              <a:t> array comprises elements of single data type</a:t>
            </a:r>
          </a:p>
          <a:p>
            <a:r>
              <a:rPr lang="en-US" dirty="0"/>
              <a:t>Important attributes</a:t>
            </a:r>
          </a:p>
          <a:p>
            <a:pPr marL="1058545" marR="5080" indent="-1046480">
              <a:lnSpc>
                <a:spcPct val="156100"/>
              </a:lnSpc>
            </a:pPr>
            <a:r>
              <a:rPr lang="en-US" b="1" dirty="0" err="1"/>
              <a:t>dtype.byteorder</a:t>
            </a:r>
            <a:r>
              <a:rPr lang="en-US" dirty="0"/>
              <a:t> — big or little endian  </a:t>
            </a:r>
          </a:p>
          <a:p>
            <a:pPr marL="1058545" marR="5080" indent="-1046480">
              <a:lnSpc>
                <a:spcPct val="156100"/>
              </a:lnSpc>
            </a:pPr>
            <a:r>
              <a:rPr lang="en-US" b="1" dirty="0" err="1"/>
              <a:t>dtype.itemsize</a:t>
            </a:r>
            <a:r>
              <a:rPr lang="en-US" b="1" dirty="0"/>
              <a:t> </a:t>
            </a:r>
            <a:r>
              <a:rPr lang="en-US" dirty="0"/>
              <a:t>— element size of this </a:t>
            </a:r>
            <a:r>
              <a:rPr lang="en-US" dirty="0" err="1"/>
              <a:t>dtype</a:t>
            </a:r>
            <a:endParaRPr lang="en-US" dirty="0"/>
          </a:p>
          <a:p>
            <a:pPr marL="1058545" marR="5080" indent="-1046480">
              <a:lnSpc>
                <a:spcPct val="156100"/>
              </a:lnSpc>
            </a:pPr>
            <a:r>
              <a:rPr lang="en-US" b="1" dirty="0"/>
              <a:t>dtype.name</a:t>
            </a:r>
            <a:r>
              <a:rPr lang="en-US" dirty="0"/>
              <a:t> — a name for this </a:t>
            </a:r>
            <a:r>
              <a:rPr lang="en-US" dirty="0" err="1"/>
              <a:t>dtype</a:t>
            </a:r>
            <a:r>
              <a:rPr lang="en-US" dirty="0"/>
              <a:t> object</a:t>
            </a:r>
          </a:p>
          <a:p>
            <a:pPr marL="1058545" marR="5080" indent="-1046480">
              <a:lnSpc>
                <a:spcPct val="156100"/>
              </a:lnSpc>
            </a:pPr>
            <a:r>
              <a:rPr lang="en-US" b="1" dirty="0" err="1"/>
              <a:t>dtype.type</a:t>
            </a:r>
            <a:r>
              <a:rPr lang="en-US" dirty="0"/>
              <a:t> — type object used to create scalars</a:t>
            </a:r>
            <a:endParaRPr lang="en-US" dirty="0">
              <a:latin typeface="Times New Roman"/>
              <a:cs typeface="Times New Roman"/>
            </a:endParaRPr>
          </a:p>
          <a:p>
            <a:pPr marL="2466340">
              <a:lnSpc>
                <a:spcPct val="100000"/>
              </a:lnSpc>
              <a:spcBef>
                <a:spcPts val="1285"/>
              </a:spcBef>
            </a:pPr>
            <a:r>
              <a:rPr lang="en-US" b="1" spc="140" dirty="0">
                <a:solidFill>
                  <a:schemeClr val="bg2">
                    <a:lumMod val="10000"/>
                  </a:schemeClr>
                </a:solidFill>
                <a:latin typeface="Calibri"/>
                <a:cs typeface="Calibri"/>
              </a:rPr>
              <a:t>There </a:t>
            </a:r>
            <a:r>
              <a:rPr lang="en-US" b="1" spc="125" dirty="0">
                <a:solidFill>
                  <a:schemeClr val="bg2">
                    <a:lumMod val="10000"/>
                  </a:schemeClr>
                </a:solidFill>
                <a:latin typeface="Calibri"/>
                <a:cs typeface="Calibri"/>
              </a:rPr>
              <a:t>are </a:t>
            </a:r>
            <a:r>
              <a:rPr lang="en-US" b="1" spc="150" dirty="0">
                <a:solidFill>
                  <a:schemeClr val="bg2">
                    <a:lumMod val="10000"/>
                  </a:schemeClr>
                </a:solidFill>
                <a:latin typeface="Calibri"/>
                <a:cs typeface="Calibri"/>
              </a:rPr>
              <a:t>many</a:t>
            </a:r>
            <a:r>
              <a:rPr lang="en-US" b="1" spc="55" dirty="0">
                <a:solidFill>
                  <a:schemeClr val="bg2">
                    <a:lumMod val="10000"/>
                  </a:schemeClr>
                </a:solidFill>
                <a:latin typeface="Calibri"/>
                <a:cs typeface="Calibri"/>
              </a:rPr>
              <a:t> </a:t>
            </a:r>
            <a:r>
              <a:rPr lang="en-US" b="1" spc="90" dirty="0">
                <a:solidFill>
                  <a:schemeClr val="bg2">
                    <a:lumMod val="10000"/>
                  </a:schemeClr>
                </a:solidFill>
                <a:latin typeface="Calibri"/>
                <a:cs typeface="Calibri"/>
              </a:rPr>
              <a:t>others...</a:t>
            </a:r>
            <a:endParaRPr lang="en-US" dirty="0">
              <a:solidFill>
                <a:schemeClr val="bg2">
                  <a:lumMod val="10000"/>
                </a:schemeClr>
              </a:solidFill>
              <a:latin typeface="Calibri"/>
              <a:cs typeface="Calibri"/>
            </a:endParaRPr>
          </a:p>
          <a:p>
            <a:pPr marL="0" indent="0">
              <a:buNone/>
            </a:pPr>
            <a:endParaRPr lang="en-US" dirty="0"/>
          </a:p>
        </p:txBody>
      </p:sp>
      <p:sp>
        <p:nvSpPr>
          <p:cNvPr id="4" name="Footer Placeholder 3"/>
          <p:cNvSpPr>
            <a:spLocks noGrp="1"/>
          </p:cNvSpPr>
          <p:nvPr>
            <p:ph type="ftr" sz="quarter" idx="11"/>
          </p:nvPr>
        </p:nvSpPr>
        <p:spPr>
          <a:xfrm>
            <a:off x="609600" y="6308726"/>
            <a:ext cx="6099544" cy="365125"/>
          </a:xfrm>
        </p:spPr>
        <p:txBody>
          <a:bodyPr/>
          <a:lstStyle/>
          <a:p>
            <a:r>
              <a:rPr lang="en-US" dirty="0">
                <a:hlinkClick r:id="rId2"/>
              </a:rPr>
              <a:t>https://webvalley.fbk.eu/static/media/uploads/presentations/introductiontonumpy2.pdf</a:t>
            </a:r>
            <a:r>
              <a:rPr lang="en-US" dirty="0"/>
              <a:t> </a:t>
            </a:r>
          </a:p>
        </p:txBody>
      </p:sp>
    </p:spTree>
    <p:extLst>
      <p:ext uri="{BB962C8B-B14F-4D97-AF65-F5344CB8AC3E}">
        <p14:creationId xmlns:p14="http://schemas.microsoft.com/office/powerpoint/2010/main" val="812625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others</a:t>
            </a:r>
          </a:p>
        </p:txBody>
      </p:sp>
      <p:graphicFrame>
        <p:nvGraphicFramePr>
          <p:cNvPr id="4" name="Content Placeholder 3"/>
          <p:cNvGraphicFramePr>
            <a:graphicFrameLocks noGrp="1"/>
          </p:cNvGraphicFramePr>
          <p:nvPr>
            <p:ph idx="1"/>
            <p:extLst/>
          </p:nvPr>
        </p:nvGraphicFramePr>
        <p:xfrm>
          <a:off x="609600" y="1252728"/>
          <a:ext cx="10972800" cy="540512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370840">
                <a:tc>
                  <a:txBody>
                    <a:bodyPr/>
                    <a:lstStyle/>
                    <a:p>
                      <a:r>
                        <a:rPr lang="en-US" dirty="0"/>
                        <a:t>Input</a:t>
                      </a:r>
                    </a:p>
                  </a:txBody>
                  <a:tcPr/>
                </a:tc>
                <a:tc>
                  <a:txBody>
                    <a:bodyPr/>
                    <a:lstStyle/>
                    <a:p>
                      <a:r>
                        <a:rPr lang="en-US" dirty="0"/>
                        <a:t> Description</a:t>
                      </a:r>
                    </a:p>
                  </a:txBody>
                  <a:tcPr/>
                </a:tc>
                <a:tc>
                  <a:txBody>
                    <a:bodyPr/>
                    <a:lstStyle/>
                    <a:p>
                      <a:r>
                        <a:rPr lang="en-US" dirty="0"/>
                        <a:t>Output</a:t>
                      </a:r>
                    </a:p>
                  </a:txBody>
                  <a:tcPr/>
                </a:tc>
                <a:extLst>
                  <a:ext uri="{0D108BD9-81ED-4DB2-BD59-A6C34878D82A}">
                    <a16:rowId xmlns:a16="http://schemas.microsoft.com/office/drawing/2014/main" val="10000"/>
                  </a:ext>
                </a:extLst>
              </a:tr>
              <a:tr h="370840">
                <a:tc>
                  <a:txBody>
                    <a:bodyPr/>
                    <a:lstStyle/>
                    <a:p>
                      <a:r>
                        <a:rPr lang="en-US" dirty="0" err="1"/>
                        <a:t>np.arange</a:t>
                      </a:r>
                      <a:r>
                        <a:rPr lang="en-US" dirty="0"/>
                        <a:t>(</a:t>
                      </a:r>
                      <a:r>
                        <a:rPr lang="en-US" sz="1800" kern="1200" dirty="0">
                          <a:solidFill>
                            <a:schemeClr val="dk1"/>
                          </a:solidFill>
                          <a:effectLst/>
                          <a:latin typeface="+mn-lt"/>
                          <a:ea typeface="+mn-ea"/>
                          <a:cs typeface="+mn-cs"/>
                        </a:rPr>
                        <a:t>10</a:t>
                      </a:r>
                      <a:r>
                        <a:rPr lang="en-US" dirty="0"/>
                        <a:t>)</a:t>
                      </a:r>
                    </a:p>
                  </a:txBody>
                  <a:tcPr/>
                </a:tc>
                <a:tc>
                  <a:txBody>
                    <a:bodyPr/>
                    <a:lstStyle/>
                    <a:p>
                      <a:r>
                        <a:rPr lang="en-US" sz="1800" kern="1200" spc="120" dirty="0">
                          <a:solidFill>
                            <a:schemeClr val="dk1"/>
                          </a:solidFill>
                          <a:latin typeface="+mn-lt"/>
                          <a:ea typeface="+mn-ea"/>
                          <a:cs typeface="Calibri"/>
                        </a:rPr>
                        <a:t>Range of values</a:t>
                      </a:r>
                    </a:p>
                  </a:txBody>
                  <a:tcPr/>
                </a:tc>
                <a:tc>
                  <a:txBody>
                    <a:bodyPr/>
                    <a:lstStyle/>
                    <a:p>
                      <a:r>
                        <a:rPr lang="en-US" dirty="0"/>
                        <a:t>[0 1 2 3 4 5 6 7 8 9]</a:t>
                      </a:r>
                    </a:p>
                  </a:txBody>
                  <a:tcPr/>
                </a:tc>
                <a:extLst>
                  <a:ext uri="{0D108BD9-81ED-4DB2-BD59-A6C34878D82A}">
                    <a16:rowId xmlns:a16="http://schemas.microsoft.com/office/drawing/2014/main" val="10001"/>
                  </a:ext>
                </a:extLst>
              </a:tr>
              <a:tr h="370840">
                <a:tc>
                  <a:txBody>
                    <a:bodyPr/>
                    <a:lstStyle/>
                    <a:p>
                      <a:r>
                        <a:rPr lang="en-US" dirty="0" err="1"/>
                        <a:t>np.linspace</a:t>
                      </a:r>
                      <a:r>
                        <a:rPr lang="en-US" dirty="0"/>
                        <a:t>(</a:t>
                      </a:r>
                      <a:r>
                        <a:rPr lang="en-US" sz="1800" kern="1200" dirty="0">
                          <a:solidFill>
                            <a:schemeClr val="dk1"/>
                          </a:solidFill>
                          <a:effectLst/>
                          <a:latin typeface="+mn-lt"/>
                          <a:ea typeface="+mn-ea"/>
                          <a:cs typeface="+mn-cs"/>
                        </a:rPr>
                        <a:t>0</a:t>
                      </a:r>
                      <a:r>
                        <a:rPr lang="en-US" dirty="0"/>
                        <a:t>,</a:t>
                      </a:r>
                      <a:r>
                        <a:rPr lang="en-US" sz="1800" kern="1200" dirty="0">
                          <a:solidFill>
                            <a:schemeClr val="dk1"/>
                          </a:solidFill>
                          <a:effectLst/>
                          <a:latin typeface="+mn-lt"/>
                          <a:ea typeface="+mn-ea"/>
                          <a:cs typeface="+mn-cs"/>
                        </a:rPr>
                        <a:t>1</a:t>
                      </a:r>
                      <a:r>
                        <a:rPr lang="en-US" dirty="0"/>
                        <a:t>,</a:t>
                      </a:r>
                      <a:r>
                        <a:rPr lang="en-US" sz="1800" kern="1200" dirty="0">
                          <a:solidFill>
                            <a:schemeClr val="dk1"/>
                          </a:solidFill>
                          <a:effectLst/>
                          <a:latin typeface="+mn-lt"/>
                          <a:ea typeface="+mn-ea"/>
                          <a:cs typeface="+mn-cs"/>
                        </a:rPr>
                        <a:t>5</a:t>
                      </a:r>
                      <a:r>
                        <a:rPr lang="en-US" dirty="0"/>
                        <a:t>)</a:t>
                      </a:r>
                    </a:p>
                  </a:txBody>
                  <a:tcPr/>
                </a:tc>
                <a:tc>
                  <a:txBody>
                    <a:bodyPr/>
                    <a:lstStyle/>
                    <a:p>
                      <a:r>
                        <a:rPr lang="en-US" sz="1800" kern="1200" spc="120" dirty="0">
                          <a:solidFill>
                            <a:schemeClr val="dk1"/>
                          </a:solidFill>
                          <a:latin typeface="+mn-lt"/>
                          <a:ea typeface="+mn-ea"/>
                          <a:cs typeface="Calibri"/>
                        </a:rPr>
                        <a:t> By Specifying the number of elements</a:t>
                      </a:r>
                    </a:p>
                  </a:txBody>
                  <a:tcPr/>
                </a:tc>
                <a:tc>
                  <a:txBody>
                    <a:bodyPr/>
                    <a:lstStyle/>
                    <a:p>
                      <a:r>
                        <a:rPr lang="en-US" dirty="0"/>
                        <a:t>[ 0.    0.25  0.5   0.75  1.  ]</a:t>
                      </a:r>
                    </a:p>
                  </a:txBody>
                  <a:tcPr/>
                </a:tc>
                <a:extLst>
                  <a:ext uri="{0D108BD9-81ED-4DB2-BD59-A6C34878D82A}">
                    <a16:rowId xmlns:a16="http://schemas.microsoft.com/office/drawing/2014/main" val="10002"/>
                  </a:ext>
                </a:extLst>
              </a:tr>
              <a:tr h="370840">
                <a:tc>
                  <a:txBody>
                    <a:bodyPr/>
                    <a:lstStyle/>
                    <a:p>
                      <a:r>
                        <a:rPr lang="en-US" dirty="0" err="1"/>
                        <a:t>np.zeros</a:t>
                      </a:r>
                      <a:r>
                        <a:rPr lang="en-US" dirty="0"/>
                        <a:t>((</a:t>
                      </a:r>
                      <a:r>
                        <a:rPr lang="en-US" sz="1800" kern="1200" dirty="0">
                          <a:solidFill>
                            <a:schemeClr val="dk1"/>
                          </a:solidFill>
                          <a:effectLst/>
                          <a:latin typeface="+mn-lt"/>
                          <a:ea typeface="+mn-ea"/>
                          <a:cs typeface="+mn-cs"/>
                        </a:rPr>
                        <a:t>2</a:t>
                      </a:r>
                      <a:r>
                        <a:rPr lang="en-US" dirty="0"/>
                        <a:t>,</a:t>
                      </a:r>
                      <a:r>
                        <a:rPr lang="en-US" sz="1800" kern="1200" dirty="0">
                          <a:solidFill>
                            <a:schemeClr val="dk1"/>
                          </a:solidFill>
                          <a:effectLst/>
                          <a:latin typeface="+mn-lt"/>
                          <a:ea typeface="+mn-ea"/>
                          <a:cs typeface="+mn-cs"/>
                        </a:rPr>
                        <a:t>2</a:t>
                      </a:r>
                      <a:r>
                        <a:rPr lang="en-US" dirty="0"/>
                        <a:t>))</a:t>
                      </a:r>
                    </a:p>
                  </a:txBody>
                  <a:tcPr/>
                </a:tc>
                <a:tc>
                  <a:txBody>
                    <a:bodyPr/>
                    <a:lstStyle/>
                    <a:p>
                      <a:r>
                        <a:rPr lang="en-US" sz="1800" kern="1200" spc="120" dirty="0">
                          <a:solidFill>
                            <a:schemeClr val="dk1"/>
                          </a:solidFill>
                          <a:latin typeface="+mn-lt"/>
                          <a:ea typeface="+mn-ea"/>
                          <a:cs typeface="Calibri"/>
                        </a:rPr>
                        <a:t>Zero-initialized</a:t>
                      </a:r>
                    </a:p>
                  </a:txBody>
                  <a:tcPr/>
                </a:tc>
                <a:tc>
                  <a:txBody>
                    <a:bodyPr/>
                    <a:lstStyle/>
                    <a:p>
                      <a:r>
                        <a:rPr lang="en-US" dirty="0"/>
                        <a:t>[[ 0.  0.]</a:t>
                      </a:r>
                    </a:p>
                    <a:p>
                      <a:r>
                        <a:rPr lang="en-US" dirty="0"/>
                        <a:t> [ 0.  0.]]</a:t>
                      </a:r>
                    </a:p>
                  </a:txBody>
                  <a:tcPr/>
                </a:tc>
                <a:extLst>
                  <a:ext uri="{0D108BD9-81ED-4DB2-BD59-A6C34878D82A}">
                    <a16:rowId xmlns:a16="http://schemas.microsoft.com/office/drawing/2014/main" val="10003"/>
                  </a:ext>
                </a:extLst>
              </a:tr>
              <a:tr h="370840">
                <a:tc>
                  <a:txBody>
                    <a:bodyPr/>
                    <a:lstStyle/>
                    <a:p>
                      <a:r>
                        <a:rPr lang="en-US" dirty="0" err="1"/>
                        <a:t>np.ones</a:t>
                      </a:r>
                      <a:r>
                        <a:rPr lang="en-US" dirty="0"/>
                        <a:t>((</a:t>
                      </a:r>
                      <a:r>
                        <a:rPr lang="en-US" sz="1800" kern="1200" dirty="0">
                          <a:solidFill>
                            <a:schemeClr val="dk1"/>
                          </a:solidFill>
                          <a:effectLst/>
                          <a:latin typeface="+mn-lt"/>
                          <a:ea typeface="+mn-ea"/>
                          <a:cs typeface="+mn-cs"/>
                        </a:rPr>
                        <a:t>2</a:t>
                      </a:r>
                      <a:r>
                        <a:rPr lang="en-US" dirty="0"/>
                        <a:t>,</a:t>
                      </a:r>
                      <a:r>
                        <a:rPr lang="en-US" sz="1800" kern="1200" dirty="0">
                          <a:solidFill>
                            <a:schemeClr val="dk1"/>
                          </a:solidFill>
                          <a:effectLst/>
                          <a:latin typeface="+mn-lt"/>
                          <a:ea typeface="+mn-ea"/>
                          <a:cs typeface="+mn-cs"/>
                        </a:rPr>
                        <a:t>2</a:t>
                      </a:r>
                      <a:r>
                        <a:rPr lang="en-US" dirty="0"/>
                        <a:t>))</a:t>
                      </a:r>
                    </a:p>
                  </a:txBody>
                  <a:tcPr/>
                </a:tc>
                <a:tc>
                  <a:txBody>
                    <a:bodyPr/>
                    <a:lstStyle/>
                    <a:p>
                      <a:r>
                        <a:rPr lang="en-US" sz="1800" kern="1200" spc="120" dirty="0">
                          <a:solidFill>
                            <a:schemeClr val="dk1"/>
                          </a:solidFill>
                          <a:latin typeface="+mn-lt"/>
                          <a:ea typeface="+mn-ea"/>
                          <a:cs typeface="Calibri"/>
                        </a:rPr>
                        <a:t>One-initialized</a:t>
                      </a:r>
                    </a:p>
                  </a:txBody>
                  <a:tcPr/>
                </a:tc>
                <a:tc>
                  <a:txBody>
                    <a:bodyPr/>
                    <a:lstStyle/>
                    <a:p>
                      <a:r>
                        <a:rPr lang="en-US" dirty="0"/>
                        <a:t>[ 1.  1.]</a:t>
                      </a:r>
                    </a:p>
                    <a:p>
                      <a:r>
                        <a:rPr lang="en-US" dirty="0"/>
                        <a:t> [ 1.  1.]]</a:t>
                      </a:r>
                    </a:p>
                  </a:txBody>
                  <a:tcPr/>
                </a:tc>
                <a:extLst>
                  <a:ext uri="{0D108BD9-81ED-4DB2-BD59-A6C34878D82A}">
                    <a16:rowId xmlns:a16="http://schemas.microsoft.com/office/drawing/2014/main" val="10004"/>
                  </a:ext>
                </a:extLst>
              </a:tr>
              <a:tr h="370840">
                <a:tc>
                  <a:txBody>
                    <a:bodyPr/>
                    <a:lstStyle/>
                    <a:p>
                      <a:r>
                        <a:rPr lang="en-US" dirty="0" err="1"/>
                        <a:t>np.empty</a:t>
                      </a:r>
                      <a:r>
                        <a:rPr lang="en-US" dirty="0"/>
                        <a:t>((</a:t>
                      </a:r>
                      <a:r>
                        <a:rPr lang="en-US" sz="1800" kern="1200" dirty="0">
                          <a:solidFill>
                            <a:schemeClr val="dk1"/>
                          </a:solidFill>
                          <a:effectLst/>
                          <a:latin typeface="+mn-lt"/>
                          <a:ea typeface="+mn-ea"/>
                          <a:cs typeface="+mn-cs"/>
                        </a:rPr>
                        <a:t>2</a:t>
                      </a:r>
                      <a:r>
                        <a:rPr lang="en-US" dirty="0"/>
                        <a:t>,</a:t>
                      </a:r>
                      <a:r>
                        <a:rPr lang="en-US" sz="1800" kern="1200" dirty="0">
                          <a:solidFill>
                            <a:schemeClr val="dk1"/>
                          </a:solidFill>
                          <a:effectLst/>
                          <a:latin typeface="+mn-lt"/>
                          <a:ea typeface="+mn-ea"/>
                          <a:cs typeface="+mn-cs"/>
                        </a:rPr>
                        <a:t>2</a:t>
                      </a:r>
                      <a:r>
                        <a:rPr lang="en-US" dirty="0"/>
                        <a:t>))</a:t>
                      </a:r>
                    </a:p>
                  </a:txBody>
                  <a:tcPr/>
                </a:tc>
                <a:tc>
                  <a:txBody>
                    <a:bodyPr/>
                    <a:lstStyle/>
                    <a:p>
                      <a:r>
                        <a:rPr lang="en-US" sz="1800" kern="1200" spc="120" dirty="0">
                          <a:solidFill>
                            <a:schemeClr val="dk1"/>
                          </a:solidFill>
                          <a:latin typeface="+mn-lt"/>
                          <a:ea typeface="+mn-ea"/>
                          <a:cs typeface="Calibri"/>
                        </a:rPr>
                        <a:t>uninitialized</a:t>
                      </a:r>
                    </a:p>
                  </a:txBody>
                  <a:tcPr/>
                </a:tc>
                <a:tc>
                  <a:txBody>
                    <a:bodyPr/>
                    <a:lstStyle/>
                    <a:p>
                      <a:r>
                        <a:rPr lang="en-US" dirty="0"/>
                        <a:t>[[ 0.  0.]</a:t>
                      </a:r>
                    </a:p>
                    <a:p>
                      <a:r>
                        <a:rPr lang="en-US" dirty="0"/>
                        <a:t> [ 0.  0.]]</a:t>
                      </a:r>
                    </a:p>
                  </a:txBody>
                  <a:tcPr/>
                </a:tc>
                <a:extLst>
                  <a:ext uri="{0D108BD9-81ED-4DB2-BD59-A6C34878D82A}">
                    <a16:rowId xmlns:a16="http://schemas.microsoft.com/office/drawing/2014/main" val="10005"/>
                  </a:ext>
                </a:extLst>
              </a:tr>
              <a:tr h="370840">
                <a:tc>
                  <a:txBody>
                    <a:bodyPr/>
                    <a:lstStyle/>
                    <a:p>
                      <a:r>
                        <a:rPr lang="en-US" dirty="0" err="1"/>
                        <a:t>np.eye</a:t>
                      </a:r>
                      <a:r>
                        <a:rPr lang="en-US" dirty="0"/>
                        <a:t>(</a:t>
                      </a:r>
                      <a:r>
                        <a:rPr lang="en-US" sz="1800" kern="1200" dirty="0">
                          <a:solidFill>
                            <a:schemeClr val="dk1"/>
                          </a:solidFill>
                          <a:effectLst/>
                          <a:latin typeface="+mn-lt"/>
                          <a:ea typeface="+mn-ea"/>
                          <a:cs typeface="+mn-cs"/>
                        </a:rPr>
                        <a:t>3</a:t>
                      </a:r>
                      <a:r>
                        <a:rPr lang="en-US" dirty="0"/>
                        <a:t>)</a:t>
                      </a:r>
                    </a:p>
                  </a:txBody>
                  <a:tcPr/>
                </a:tc>
                <a:tc>
                  <a:txBody>
                    <a:bodyPr/>
                    <a:lstStyle/>
                    <a:p>
                      <a:r>
                        <a:rPr lang="en-US" sz="1800" kern="1200" spc="120" dirty="0">
                          <a:solidFill>
                            <a:schemeClr val="dk1"/>
                          </a:solidFill>
                          <a:latin typeface="+mn-lt"/>
                          <a:ea typeface="+mn-ea"/>
                          <a:cs typeface="Calibri"/>
                        </a:rPr>
                        <a:t>Constant diagonal value</a:t>
                      </a:r>
                    </a:p>
                  </a:txBody>
                  <a:tcPr/>
                </a:tc>
                <a:tc>
                  <a:txBody>
                    <a:bodyPr/>
                    <a:lstStyle/>
                    <a:p>
                      <a:r>
                        <a:rPr lang="en-US" dirty="0"/>
                        <a:t>[[ 1.  0.  0.]</a:t>
                      </a:r>
                    </a:p>
                    <a:p>
                      <a:r>
                        <a:rPr lang="en-US" dirty="0"/>
                        <a:t> [ 0.  1.  0.]</a:t>
                      </a:r>
                    </a:p>
                    <a:p>
                      <a:r>
                        <a:rPr lang="en-US" dirty="0"/>
                        <a:t> [ 0.  0.  1.]]</a:t>
                      </a:r>
                    </a:p>
                  </a:txBody>
                  <a:tcPr/>
                </a:tc>
                <a:extLst>
                  <a:ext uri="{0D108BD9-81ED-4DB2-BD59-A6C34878D82A}">
                    <a16:rowId xmlns:a16="http://schemas.microsoft.com/office/drawing/2014/main" val="10006"/>
                  </a:ext>
                </a:extLst>
              </a:tr>
              <a:tr h="370840">
                <a:tc>
                  <a:txBody>
                    <a:bodyPr/>
                    <a:lstStyle/>
                    <a:p>
                      <a:r>
                        <a:rPr lang="en-US" dirty="0" err="1"/>
                        <a:t>np.diag</a:t>
                      </a:r>
                      <a:r>
                        <a:rPr lang="en-US" dirty="0"/>
                        <a:t>([</a:t>
                      </a:r>
                      <a:r>
                        <a:rPr lang="en-US" sz="1800" kern="1200" dirty="0">
                          <a:solidFill>
                            <a:schemeClr val="dk1"/>
                          </a:solidFill>
                          <a:effectLst/>
                          <a:latin typeface="+mn-lt"/>
                          <a:ea typeface="+mn-ea"/>
                          <a:cs typeface="+mn-cs"/>
                        </a:rPr>
                        <a:t>1</a:t>
                      </a:r>
                      <a:r>
                        <a:rPr lang="en-US" dirty="0"/>
                        <a:t>,</a:t>
                      </a:r>
                      <a:r>
                        <a:rPr lang="en-US" sz="1800" kern="1200" dirty="0">
                          <a:solidFill>
                            <a:schemeClr val="dk1"/>
                          </a:solidFill>
                          <a:effectLst/>
                          <a:latin typeface="+mn-lt"/>
                          <a:ea typeface="+mn-ea"/>
                          <a:cs typeface="+mn-cs"/>
                        </a:rPr>
                        <a:t>2</a:t>
                      </a:r>
                      <a:r>
                        <a:rPr lang="en-US" dirty="0"/>
                        <a:t>,</a:t>
                      </a:r>
                      <a:r>
                        <a:rPr lang="en-US" sz="1800" kern="1200" dirty="0">
                          <a:solidFill>
                            <a:schemeClr val="dk1"/>
                          </a:solidFill>
                          <a:effectLst/>
                          <a:latin typeface="+mn-lt"/>
                          <a:ea typeface="+mn-ea"/>
                          <a:cs typeface="+mn-cs"/>
                        </a:rPr>
                        <a:t>3</a:t>
                      </a:r>
                      <a:r>
                        <a:rPr lang="en-US" dirty="0"/>
                        <a:t>,</a:t>
                      </a:r>
                      <a:r>
                        <a:rPr lang="en-US" sz="1800" kern="1200" dirty="0">
                          <a:solidFill>
                            <a:schemeClr val="dk1"/>
                          </a:solidFill>
                          <a:effectLst/>
                          <a:latin typeface="+mn-lt"/>
                          <a:ea typeface="+mn-ea"/>
                          <a:cs typeface="+mn-cs"/>
                        </a:rPr>
                        <a:t>4</a:t>
                      </a:r>
                      <a:r>
                        <a:rPr lang="en-US" dirty="0"/>
                        <a:t>])</a:t>
                      </a:r>
                    </a:p>
                  </a:txBody>
                  <a:tcPr/>
                </a:tc>
                <a:tc>
                  <a:txBody>
                    <a:bodyPr/>
                    <a:lstStyle/>
                    <a:p>
                      <a:pPr marL="12700">
                        <a:lnSpc>
                          <a:spcPct val="100000"/>
                        </a:lnSpc>
                      </a:pPr>
                      <a:r>
                        <a:rPr lang="en-US" sz="1800" kern="1200" spc="120" dirty="0">
                          <a:solidFill>
                            <a:schemeClr val="dk1"/>
                          </a:solidFill>
                          <a:latin typeface="+mn-lt"/>
                          <a:ea typeface="+mn-ea"/>
                          <a:cs typeface="Calibri"/>
                        </a:rPr>
                        <a:t>Multiple diagonal values</a:t>
                      </a:r>
                    </a:p>
                  </a:txBody>
                  <a:tcPr/>
                </a:tc>
                <a:tc>
                  <a:txBody>
                    <a:bodyPr/>
                    <a:lstStyle/>
                    <a:p>
                      <a:r>
                        <a:rPr lang="en-US" dirty="0"/>
                        <a:t>[[1 0 0 0]</a:t>
                      </a:r>
                    </a:p>
                    <a:p>
                      <a:r>
                        <a:rPr lang="en-US" dirty="0"/>
                        <a:t> [0 2 0 0]</a:t>
                      </a:r>
                    </a:p>
                    <a:p>
                      <a:r>
                        <a:rPr lang="en-US" dirty="0"/>
                        <a:t> [0 0 3 0]</a:t>
                      </a:r>
                    </a:p>
                    <a:p>
                      <a:r>
                        <a:rPr lang="en-US" dirty="0"/>
                        <a:t> [0 0 0 4]]</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45484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 and Slicing as usual lists</a:t>
            </a:r>
          </a:p>
        </p:txBody>
      </p:sp>
      <p:sp>
        <p:nvSpPr>
          <p:cNvPr id="4" name="object 6"/>
          <p:cNvSpPr/>
          <p:nvPr/>
        </p:nvSpPr>
        <p:spPr>
          <a:xfrm>
            <a:off x="246887" y="1417638"/>
            <a:ext cx="5678425" cy="2945384"/>
          </a:xfrm>
          <a:prstGeom prst="rect">
            <a:avLst/>
          </a:prstGeom>
          <a:blipFill>
            <a:blip r:embed="rId2" cstate="print"/>
            <a:stretch>
              <a:fillRect/>
            </a:stretch>
          </a:blipFill>
        </p:spPr>
        <p:txBody>
          <a:bodyPr wrap="square" lIns="0" tIns="0" rIns="0" bIns="0" rtlCol="0"/>
          <a:lstStyle/>
          <a:p>
            <a:endParaRPr/>
          </a:p>
        </p:txBody>
      </p:sp>
      <p:sp>
        <p:nvSpPr>
          <p:cNvPr id="5" name="object 4"/>
          <p:cNvSpPr/>
          <p:nvPr/>
        </p:nvSpPr>
        <p:spPr>
          <a:xfrm>
            <a:off x="6191509" y="3328416"/>
            <a:ext cx="5390891" cy="2371342"/>
          </a:xfrm>
          <a:prstGeom prst="rect">
            <a:avLst/>
          </a:prstGeom>
          <a:blipFill>
            <a:blip r:embed="rId3" cstate="print"/>
            <a:stretch>
              <a:fillRect/>
            </a:stretch>
          </a:blipFill>
        </p:spPr>
        <p:txBody>
          <a:bodyPr wrap="square" lIns="0" tIns="0" rIns="0" bIns="0" rtlCol="0"/>
          <a:lstStyle/>
          <a:p>
            <a:endParaRPr/>
          </a:p>
        </p:txBody>
      </p:sp>
      <p:sp>
        <p:nvSpPr>
          <p:cNvPr id="3" name="Footer Placeholder 2"/>
          <p:cNvSpPr>
            <a:spLocks noGrp="1"/>
          </p:cNvSpPr>
          <p:nvPr>
            <p:ph type="ftr" sz="quarter" idx="11"/>
          </p:nvPr>
        </p:nvSpPr>
        <p:spPr>
          <a:xfrm>
            <a:off x="444203" y="6218236"/>
            <a:ext cx="5977861" cy="365125"/>
          </a:xfrm>
        </p:spPr>
        <p:txBody>
          <a:bodyPr/>
          <a:lstStyle/>
          <a:p>
            <a:pPr algn="l"/>
            <a:r>
              <a:rPr lang="en-US" dirty="0">
                <a:hlinkClick r:id="rId4"/>
              </a:rPr>
              <a:t>https://webvalley.fbk.eu/static/media/uploads/presentations/introductiontonumpy2.pdf</a:t>
            </a:r>
            <a:r>
              <a:rPr lang="en-US" dirty="0"/>
              <a:t> </a:t>
            </a:r>
          </a:p>
        </p:txBody>
      </p:sp>
    </p:spTree>
    <p:extLst>
      <p:ext uri="{BB962C8B-B14F-4D97-AF65-F5344CB8AC3E}">
        <p14:creationId xmlns:p14="http://schemas.microsoft.com/office/powerpoint/2010/main" val="13028645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1699" y="605882"/>
            <a:ext cx="7834593" cy="1342034"/>
          </a:xfrm>
          <a:prstGeom prst="rect">
            <a:avLst/>
          </a:prstGeom>
        </p:spPr>
        <p:txBody>
          <a:bodyPr vert="horz" wrap="square" lIns="0" tIns="0" rIns="0" bIns="0" rtlCol="0" anchor="ctr">
            <a:spAutoFit/>
          </a:bodyPr>
          <a:lstStyle/>
          <a:p>
            <a:pPr marL="12327"/>
            <a:r>
              <a:rPr spc="22" dirty="0"/>
              <a:t>Universal </a:t>
            </a:r>
            <a:r>
              <a:rPr spc="31" dirty="0"/>
              <a:t>Functions</a:t>
            </a:r>
            <a:r>
              <a:rPr spc="-322" dirty="0"/>
              <a:t> </a:t>
            </a:r>
            <a:r>
              <a:rPr spc="31" dirty="0"/>
              <a:t>(ufuncs)</a:t>
            </a:r>
          </a:p>
          <a:p>
            <a:pPr marL="10646" marR="4483">
              <a:lnSpc>
                <a:spcPct val="100800"/>
              </a:lnSpc>
              <a:spcBef>
                <a:spcPts val="785"/>
              </a:spcBef>
            </a:pPr>
            <a:r>
              <a:rPr sz="1809" spc="163" dirty="0">
                <a:latin typeface="Calibri"/>
                <a:cs typeface="Calibri"/>
              </a:rPr>
              <a:t>NumPy </a:t>
            </a:r>
            <a:r>
              <a:rPr sz="1809" spc="124" dirty="0">
                <a:latin typeface="Calibri"/>
                <a:cs typeface="Calibri"/>
              </a:rPr>
              <a:t>ufuncs </a:t>
            </a:r>
            <a:r>
              <a:rPr sz="1809" spc="110" dirty="0">
                <a:latin typeface="Calibri"/>
                <a:cs typeface="Calibri"/>
              </a:rPr>
              <a:t>are </a:t>
            </a:r>
            <a:r>
              <a:rPr sz="1809" spc="106" dirty="0">
                <a:latin typeface="Calibri"/>
                <a:cs typeface="Calibri"/>
              </a:rPr>
              <a:t>functions </a:t>
            </a:r>
            <a:r>
              <a:rPr sz="1809" spc="66" dirty="0">
                <a:latin typeface="Calibri"/>
                <a:cs typeface="Calibri"/>
              </a:rPr>
              <a:t>that </a:t>
            </a:r>
            <a:r>
              <a:rPr sz="1809" spc="110" dirty="0">
                <a:latin typeface="Calibri"/>
                <a:cs typeface="Calibri"/>
              </a:rPr>
              <a:t>operate </a:t>
            </a:r>
            <a:r>
              <a:rPr sz="1809" spc="101" dirty="0">
                <a:latin typeface="Calibri"/>
                <a:cs typeface="Calibri"/>
              </a:rPr>
              <a:t>element-wise </a:t>
            </a:r>
            <a:r>
              <a:rPr sz="1809" spc="150" dirty="0">
                <a:latin typeface="Calibri"/>
                <a:cs typeface="Calibri"/>
              </a:rPr>
              <a:t>on </a:t>
            </a:r>
            <a:r>
              <a:rPr sz="1809" spc="137" dirty="0">
                <a:latin typeface="Calibri"/>
                <a:cs typeface="Calibri"/>
              </a:rPr>
              <a:t>one </a:t>
            </a:r>
            <a:r>
              <a:rPr sz="1809" spc="124" dirty="0">
                <a:latin typeface="Calibri"/>
                <a:cs typeface="Calibri"/>
              </a:rPr>
              <a:t>or</a:t>
            </a:r>
            <a:r>
              <a:rPr sz="1809" spc="-79" dirty="0">
                <a:latin typeface="Calibri"/>
                <a:cs typeface="Calibri"/>
              </a:rPr>
              <a:t> </a:t>
            </a:r>
            <a:r>
              <a:rPr sz="1809" spc="154" dirty="0">
                <a:latin typeface="Calibri"/>
                <a:cs typeface="Calibri"/>
              </a:rPr>
              <a:t>more  </a:t>
            </a:r>
            <a:r>
              <a:rPr sz="1809" spc="106" dirty="0">
                <a:latin typeface="Calibri"/>
                <a:cs typeface="Calibri"/>
              </a:rPr>
              <a:t>arrays</a:t>
            </a:r>
            <a:endParaRPr sz="1809">
              <a:latin typeface="Calibri"/>
              <a:cs typeface="Calibri"/>
            </a:endParaRPr>
          </a:p>
        </p:txBody>
      </p:sp>
      <p:sp>
        <p:nvSpPr>
          <p:cNvPr id="3" name="object 3"/>
          <p:cNvSpPr/>
          <p:nvPr/>
        </p:nvSpPr>
        <p:spPr>
          <a:xfrm>
            <a:off x="3007659" y="4679577"/>
            <a:ext cx="6167718" cy="143434"/>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9175376" y="2008093"/>
            <a:ext cx="143435" cy="2814918"/>
          </a:xfrm>
          <a:prstGeom prst="rect">
            <a:avLst/>
          </a:prstGeom>
          <a:blipFill>
            <a:blip r:embed="rId3" cstate="print"/>
            <a:stretch>
              <a:fillRect/>
            </a:stretch>
          </a:blipFill>
        </p:spPr>
        <p:txBody>
          <a:bodyPr wrap="square" lIns="0" tIns="0" rIns="0" bIns="0" rtlCol="0"/>
          <a:lstStyle/>
          <a:p>
            <a:endParaRPr sz="1588"/>
          </a:p>
        </p:txBody>
      </p:sp>
      <p:sp>
        <p:nvSpPr>
          <p:cNvPr id="5" name="object 5"/>
          <p:cNvSpPr/>
          <p:nvPr/>
        </p:nvSpPr>
        <p:spPr>
          <a:xfrm>
            <a:off x="2864223" y="2008093"/>
            <a:ext cx="143435" cy="2814918"/>
          </a:xfrm>
          <a:prstGeom prst="rect">
            <a:avLst/>
          </a:prstGeom>
          <a:blipFill>
            <a:blip r:embed="rId4" cstate="print"/>
            <a:stretch>
              <a:fillRect/>
            </a:stretch>
          </a:blipFill>
        </p:spPr>
        <p:txBody>
          <a:bodyPr wrap="square" lIns="0" tIns="0" rIns="0" bIns="0" rtlCol="0"/>
          <a:lstStyle/>
          <a:p>
            <a:endParaRPr sz="1588"/>
          </a:p>
        </p:txBody>
      </p:sp>
      <p:sp>
        <p:nvSpPr>
          <p:cNvPr id="6" name="object 6"/>
          <p:cNvSpPr/>
          <p:nvPr/>
        </p:nvSpPr>
        <p:spPr>
          <a:xfrm>
            <a:off x="2935941" y="2079812"/>
            <a:ext cx="6311149" cy="2671481"/>
          </a:xfrm>
          <a:prstGeom prst="rect">
            <a:avLst/>
          </a:prstGeom>
          <a:blipFill>
            <a:blip r:embed="rId5" cstate="print"/>
            <a:stretch>
              <a:fillRect/>
            </a:stretch>
          </a:blipFill>
        </p:spPr>
        <p:txBody>
          <a:bodyPr wrap="square" lIns="0" tIns="0" rIns="0" bIns="0" rtlCol="0"/>
          <a:lstStyle/>
          <a:p>
            <a:endParaRPr sz="1588"/>
          </a:p>
        </p:txBody>
      </p:sp>
      <p:sp>
        <p:nvSpPr>
          <p:cNvPr id="7" name="object 7"/>
          <p:cNvSpPr txBox="1"/>
          <p:nvPr/>
        </p:nvSpPr>
        <p:spPr>
          <a:xfrm>
            <a:off x="2557181" y="4987727"/>
            <a:ext cx="7065868" cy="278410"/>
          </a:xfrm>
          <a:prstGeom prst="rect">
            <a:avLst/>
          </a:prstGeom>
        </p:spPr>
        <p:txBody>
          <a:bodyPr vert="horz" wrap="square" lIns="0" tIns="0" rIns="0" bIns="0" rtlCol="0">
            <a:spAutoFit/>
          </a:bodyPr>
          <a:lstStyle/>
          <a:p>
            <a:pPr marL="11206"/>
            <a:r>
              <a:rPr sz="1809" b="1" spc="124" dirty="0">
                <a:solidFill>
                  <a:schemeClr val="bg2">
                    <a:lumMod val="10000"/>
                  </a:schemeClr>
                </a:solidFill>
                <a:latin typeface="Calibri"/>
                <a:cs typeface="Calibri"/>
              </a:rPr>
              <a:t>ufuncs </a:t>
            </a:r>
            <a:r>
              <a:rPr sz="1809" b="1" spc="101" dirty="0">
                <a:solidFill>
                  <a:schemeClr val="bg2">
                    <a:lumMod val="10000"/>
                  </a:schemeClr>
                </a:solidFill>
                <a:latin typeface="Calibri"/>
                <a:cs typeface="Calibri"/>
              </a:rPr>
              <a:t>dispatch </a:t>
            </a:r>
            <a:r>
              <a:rPr sz="1809" b="1" spc="66" dirty="0">
                <a:solidFill>
                  <a:schemeClr val="bg2">
                    <a:lumMod val="10000"/>
                  </a:schemeClr>
                </a:solidFill>
                <a:latin typeface="Calibri"/>
                <a:cs typeface="Calibri"/>
              </a:rPr>
              <a:t>to </a:t>
            </a:r>
            <a:r>
              <a:rPr sz="1809" b="1" spc="115" dirty="0">
                <a:solidFill>
                  <a:schemeClr val="bg2">
                    <a:lumMod val="10000"/>
                  </a:schemeClr>
                </a:solidFill>
                <a:latin typeface="Calibri"/>
                <a:cs typeface="Calibri"/>
              </a:rPr>
              <a:t>optimized </a:t>
            </a:r>
            <a:r>
              <a:rPr sz="1809" b="1" spc="190" dirty="0">
                <a:solidFill>
                  <a:schemeClr val="bg2">
                    <a:lumMod val="10000"/>
                  </a:schemeClr>
                </a:solidFill>
                <a:latin typeface="Calibri"/>
                <a:cs typeface="Calibri"/>
              </a:rPr>
              <a:t>C </a:t>
            </a:r>
            <a:r>
              <a:rPr sz="1809" b="1" spc="115" dirty="0">
                <a:solidFill>
                  <a:schemeClr val="bg2">
                    <a:lumMod val="10000"/>
                  </a:schemeClr>
                </a:solidFill>
                <a:latin typeface="Calibri"/>
                <a:cs typeface="Calibri"/>
              </a:rPr>
              <a:t>inner-loops </a:t>
            </a:r>
            <a:r>
              <a:rPr sz="1809" b="1" spc="132" dirty="0">
                <a:solidFill>
                  <a:schemeClr val="bg2">
                    <a:lumMod val="10000"/>
                  </a:schemeClr>
                </a:solidFill>
                <a:latin typeface="Calibri"/>
                <a:cs typeface="Calibri"/>
              </a:rPr>
              <a:t>based </a:t>
            </a:r>
            <a:r>
              <a:rPr sz="1809" b="1" spc="150" dirty="0">
                <a:solidFill>
                  <a:schemeClr val="bg2">
                    <a:lumMod val="10000"/>
                  </a:schemeClr>
                </a:solidFill>
                <a:latin typeface="Calibri"/>
                <a:cs typeface="Calibri"/>
              </a:rPr>
              <a:t>on </a:t>
            </a:r>
            <a:r>
              <a:rPr sz="1809" b="1" spc="101" dirty="0">
                <a:solidFill>
                  <a:schemeClr val="bg2">
                    <a:lumMod val="10000"/>
                  </a:schemeClr>
                </a:solidFill>
                <a:latin typeface="Calibri"/>
                <a:cs typeface="Calibri"/>
              </a:rPr>
              <a:t>array</a:t>
            </a:r>
            <a:r>
              <a:rPr sz="1809" b="1" spc="-190" dirty="0">
                <a:solidFill>
                  <a:schemeClr val="bg2">
                    <a:lumMod val="10000"/>
                  </a:schemeClr>
                </a:solidFill>
                <a:latin typeface="Calibri"/>
                <a:cs typeface="Calibri"/>
              </a:rPr>
              <a:t> </a:t>
            </a:r>
            <a:r>
              <a:rPr sz="1809" b="1" spc="97" dirty="0">
                <a:solidFill>
                  <a:schemeClr val="bg2">
                    <a:lumMod val="10000"/>
                  </a:schemeClr>
                </a:solidFill>
                <a:latin typeface="Calibri"/>
                <a:cs typeface="Calibri"/>
              </a:rPr>
              <a:t>dtype</a:t>
            </a:r>
            <a:endParaRPr sz="1809" dirty="0">
              <a:solidFill>
                <a:schemeClr val="bg2">
                  <a:lumMod val="10000"/>
                </a:schemeClr>
              </a:solidFill>
              <a:latin typeface="Calibri"/>
              <a:cs typeface="Calibri"/>
            </a:endParaRPr>
          </a:p>
        </p:txBody>
      </p:sp>
      <p:sp>
        <p:nvSpPr>
          <p:cNvPr id="8" name="Footer Placeholder 7"/>
          <p:cNvSpPr>
            <a:spLocks noGrp="1"/>
          </p:cNvSpPr>
          <p:nvPr>
            <p:ph type="ftr" sz="quarter" idx="11"/>
          </p:nvPr>
        </p:nvSpPr>
        <p:spPr>
          <a:xfrm>
            <a:off x="626781" y="6252118"/>
            <a:ext cx="6624624" cy="365125"/>
          </a:xfrm>
        </p:spPr>
        <p:txBody>
          <a:bodyPr/>
          <a:lstStyle/>
          <a:p>
            <a:pPr algn="l"/>
            <a:r>
              <a:rPr lang="en-US" dirty="0">
                <a:hlinkClick r:id="rId6"/>
              </a:rPr>
              <a:t>https://webvalley.fbk.eu/static/media/uploads/presentations/introductiontonumpy2.pdf</a:t>
            </a:r>
            <a:r>
              <a:rPr lang="en-US" dirty="0"/>
              <a:t> </a:t>
            </a:r>
          </a:p>
        </p:txBody>
      </p:sp>
    </p:spTree>
    <p:extLst>
      <p:ext uri="{BB962C8B-B14F-4D97-AF65-F5344CB8AC3E}">
        <p14:creationId xmlns:p14="http://schemas.microsoft.com/office/powerpoint/2010/main" val="3714205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298" y="472666"/>
            <a:ext cx="9681882" cy="441339"/>
          </a:xfrm>
          <a:prstGeom prst="rect">
            <a:avLst/>
          </a:prstGeom>
        </p:spPr>
        <p:txBody>
          <a:bodyPr vert="horz" wrap="square" lIns="0" tIns="0" rIns="0" bIns="0" rtlCol="0" anchor="ctr">
            <a:spAutoFit/>
          </a:bodyPr>
          <a:lstStyle/>
          <a:p>
            <a:pPr marL="1140820"/>
            <a:r>
              <a:rPr sz="2868" spc="97" dirty="0"/>
              <a:t>NumPy</a:t>
            </a:r>
            <a:r>
              <a:rPr sz="2868" spc="-172" dirty="0"/>
              <a:t> </a:t>
            </a:r>
            <a:r>
              <a:rPr sz="2868" spc="-26" dirty="0"/>
              <a:t>has</a:t>
            </a:r>
            <a:r>
              <a:rPr sz="2868" spc="-185" dirty="0"/>
              <a:t> </a:t>
            </a:r>
            <a:r>
              <a:rPr sz="2868" spc="79" dirty="0"/>
              <a:t>many</a:t>
            </a:r>
            <a:r>
              <a:rPr sz="2868" spc="-172" dirty="0"/>
              <a:t> </a:t>
            </a:r>
            <a:r>
              <a:rPr sz="2868" spc="88" dirty="0"/>
              <a:t>built-in</a:t>
            </a:r>
            <a:r>
              <a:rPr sz="2868" spc="-172" dirty="0"/>
              <a:t> </a:t>
            </a:r>
            <a:r>
              <a:rPr sz="2868" spc="9" dirty="0"/>
              <a:t>ufuncs</a:t>
            </a:r>
            <a:endParaRPr sz="2868" dirty="0"/>
          </a:p>
        </p:txBody>
      </p:sp>
      <p:sp>
        <p:nvSpPr>
          <p:cNvPr id="3" name="object 3"/>
          <p:cNvSpPr/>
          <p:nvPr/>
        </p:nvSpPr>
        <p:spPr>
          <a:xfrm>
            <a:off x="2093258" y="1488141"/>
            <a:ext cx="80682" cy="80682"/>
          </a:xfrm>
          <a:custGeom>
            <a:avLst/>
            <a:gdLst/>
            <a:ahLst/>
            <a:cxnLst/>
            <a:rect l="l" t="t" r="r" b="b"/>
            <a:pathLst>
              <a:path w="91440" h="91439">
                <a:moveTo>
                  <a:pt x="45720" y="91439"/>
                </a:moveTo>
                <a:lnTo>
                  <a:pt x="27923" y="87853"/>
                </a:lnTo>
                <a:lnTo>
                  <a:pt x="13391" y="78066"/>
                </a:lnTo>
                <a:lnTo>
                  <a:pt x="3592" y="63536"/>
                </a:lnTo>
                <a:lnTo>
                  <a:pt x="0" y="45719"/>
                </a:lnTo>
                <a:lnTo>
                  <a:pt x="3592" y="27903"/>
                </a:lnTo>
                <a:lnTo>
                  <a:pt x="13391" y="13373"/>
                </a:lnTo>
                <a:lnTo>
                  <a:pt x="27923" y="3586"/>
                </a:lnTo>
                <a:lnTo>
                  <a:pt x="45720" y="0"/>
                </a:lnTo>
                <a:lnTo>
                  <a:pt x="63516" y="3586"/>
                </a:lnTo>
                <a:lnTo>
                  <a:pt x="78048" y="13373"/>
                </a:lnTo>
                <a:lnTo>
                  <a:pt x="87847" y="27903"/>
                </a:lnTo>
                <a:lnTo>
                  <a:pt x="91440" y="45719"/>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p>
        </p:txBody>
      </p:sp>
      <p:sp>
        <p:nvSpPr>
          <p:cNvPr id="4" name="object 4"/>
          <p:cNvSpPr/>
          <p:nvPr/>
        </p:nvSpPr>
        <p:spPr>
          <a:xfrm>
            <a:off x="2093258" y="1488141"/>
            <a:ext cx="80682" cy="80682"/>
          </a:xfrm>
          <a:custGeom>
            <a:avLst/>
            <a:gdLst/>
            <a:ahLst/>
            <a:cxnLst/>
            <a:rect l="l" t="t" r="r" b="b"/>
            <a:pathLst>
              <a:path w="91440" h="91439">
                <a:moveTo>
                  <a:pt x="91440" y="45719"/>
                </a:moveTo>
                <a:lnTo>
                  <a:pt x="87847" y="63536"/>
                </a:lnTo>
                <a:lnTo>
                  <a:pt x="78048" y="78066"/>
                </a:lnTo>
                <a:lnTo>
                  <a:pt x="63516" y="87853"/>
                </a:lnTo>
                <a:lnTo>
                  <a:pt x="45720" y="91439"/>
                </a:lnTo>
                <a:lnTo>
                  <a:pt x="27923" y="87853"/>
                </a:lnTo>
                <a:lnTo>
                  <a:pt x="13391" y="78066"/>
                </a:lnTo>
                <a:lnTo>
                  <a:pt x="3592" y="63536"/>
                </a:lnTo>
                <a:lnTo>
                  <a:pt x="0" y="45719"/>
                </a:lnTo>
                <a:lnTo>
                  <a:pt x="3592" y="27903"/>
                </a:lnTo>
                <a:lnTo>
                  <a:pt x="13391" y="13373"/>
                </a:lnTo>
                <a:lnTo>
                  <a:pt x="27923" y="3586"/>
                </a:lnTo>
                <a:lnTo>
                  <a:pt x="45720" y="0"/>
                </a:lnTo>
                <a:lnTo>
                  <a:pt x="63516" y="3586"/>
                </a:lnTo>
                <a:lnTo>
                  <a:pt x="78048" y="13373"/>
                </a:lnTo>
                <a:lnTo>
                  <a:pt x="87847" y="27903"/>
                </a:lnTo>
                <a:lnTo>
                  <a:pt x="91440" y="45719"/>
                </a:lnTo>
              </a:path>
            </a:pathLst>
          </a:custGeom>
          <a:ln w="10160">
            <a:solidFill>
              <a:srgbClr val="EDEDED"/>
            </a:solidFill>
          </a:ln>
        </p:spPr>
        <p:txBody>
          <a:bodyPr wrap="square" lIns="0" tIns="0" rIns="0" bIns="0" rtlCol="0"/>
          <a:lstStyle/>
          <a:p>
            <a:endParaRPr sz="1588">
              <a:solidFill>
                <a:schemeClr val="bg2">
                  <a:lumMod val="10000"/>
                </a:schemeClr>
              </a:solidFill>
            </a:endParaRPr>
          </a:p>
        </p:txBody>
      </p:sp>
      <p:sp>
        <p:nvSpPr>
          <p:cNvPr id="5" name="object 5"/>
          <p:cNvSpPr txBox="1"/>
          <p:nvPr/>
        </p:nvSpPr>
        <p:spPr>
          <a:xfrm>
            <a:off x="2306168" y="1374950"/>
            <a:ext cx="4871871" cy="278410"/>
          </a:xfrm>
          <a:prstGeom prst="rect">
            <a:avLst/>
          </a:prstGeom>
        </p:spPr>
        <p:txBody>
          <a:bodyPr vert="horz" wrap="square" lIns="0" tIns="0" rIns="0" bIns="0" rtlCol="0">
            <a:spAutoFit/>
          </a:bodyPr>
          <a:lstStyle/>
          <a:p>
            <a:pPr marL="11206"/>
            <a:r>
              <a:rPr sz="1809" b="1" spc="119" dirty="0">
                <a:solidFill>
                  <a:schemeClr val="bg2">
                    <a:lumMod val="10000"/>
                  </a:schemeClr>
                </a:solidFill>
                <a:latin typeface="Calibri"/>
                <a:cs typeface="Calibri"/>
              </a:rPr>
              <a:t>comparison: </a:t>
            </a:r>
            <a:r>
              <a:rPr sz="1809" b="1" spc="13" dirty="0">
                <a:solidFill>
                  <a:schemeClr val="bg2">
                    <a:lumMod val="10000"/>
                  </a:schemeClr>
                </a:solidFill>
                <a:latin typeface="Courier New"/>
                <a:cs typeface="Courier New"/>
              </a:rPr>
              <a:t>&lt;, &lt;=, ==,</a:t>
            </a:r>
            <a:r>
              <a:rPr sz="1809" b="1" spc="-75"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a:t>
            </a:r>
            <a:endParaRPr sz="1809" dirty="0">
              <a:solidFill>
                <a:schemeClr val="bg2">
                  <a:lumMod val="10000"/>
                </a:schemeClr>
              </a:solidFill>
              <a:latin typeface="Courier New"/>
              <a:cs typeface="Courier New"/>
            </a:endParaRPr>
          </a:p>
        </p:txBody>
      </p:sp>
      <p:sp>
        <p:nvSpPr>
          <p:cNvPr id="6" name="object 6"/>
          <p:cNvSpPr txBox="1"/>
          <p:nvPr/>
        </p:nvSpPr>
        <p:spPr>
          <a:xfrm>
            <a:off x="5820683" y="1374950"/>
            <a:ext cx="722219"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&gt;=,</a:t>
            </a:r>
            <a:r>
              <a:rPr sz="1809" b="1" spc="-66"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&gt;</a:t>
            </a:r>
            <a:endParaRPr sz="1809">
              <a:solidFill>
                <a:schemeClr val="bg2">
                  <a:lumMod val="10000"/>
                </a:schemeClr>
              </a:solidFill>
              <a:latin typeface="Courier New"/>
              <a:cs typeface="Courier New"/>
            </a:endParaRPr>
          </a:p>
        </p:txBody>
      </p:sp>
      <p:sp>
        <p:nvSpPr>
          <p:cNvPr id="7" name="object 7"/>
          <p:cNvSpPr/>
          <p:nvPr/>
        </p:nvSpPr>
        <p:spPr>
          <a:xfrm>
            <a:off x="2093258" y="1936377"/>
            <a:ext cx="80682" cy="80682"/>
          </a:xfrm>
          <a:custGeom>
            <a:avLst/>
            <a:gdLst/>
            <a:ahLst/>
            <a:cxnLst/>
            <a:rect l="l" t="t" r="r" b="b"/>
            <a:pathLst>
              <a:path w="91440" h="91439">
                <a:moveTo>
                  <a:pt x="45720" y="91439"/>
                </a:moveTo>
                <a:lnTo>
                  <a:pt x="27923" y="87853"/>
                </a:lnTo>
                <a:lnTo>
                  <a:pt x="13391" y="78066"/>
                </a:lnTo>
                <a:lnTo>
                  <a:pt x="3592" y="63536"/>
                </a:lnTo>
                <a:lnTo>
                  <a:pt x="0" y="45719"/>
                </a:lnTo>
                <a:lnTo>
                  <a:pt x="3592" y="27903"/>
                </a:lnTo>
                <a:lnTo>
                  <a:pt x="13391" y="13373"/>
                </a:lnTo>
                <a:lnTo>
                  <a:pt x="27923" y="3586"/>
                </a:lnTo>
                <a:lnTo>
                  <a:pt x="45720" y="0"/>
                </a:lnTo>
                <a:lnTo>
                  <a:pt x="63516" y="3586"/>
                </a:lnTo>
                <a:lnTo>
                  <a:pt x="78048" y="13373"/>
                </a:lnTo>
                <a:lnTo>
                  <a:pt x="87847" y="27903"/>
                </a:lnTo>
                <a:lnTo>
                  <a:pt x="91440" y="45719"/>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8" name="object 8"/>
          <p:cNvSpPr/>
          <p:nvPr/>
        </p:nvSpPr>
        <p:spPr>
          <a:xfrm>
            <a:off x="2093258" y="1936377"/>
            <a:ext cx="80682" cy="80682"/>
          </a:xfrm>
          <a:custGeom>
            <a:avLst/>
            <a:gdLst/>
            <a:ahLst/>
            <a:cxnLst/>
            <a:rect l="l" t="t" r="r" b="b"/>
            <a:pathLst>
              <a:path w="91440" h="91439">
                <a:moveTo>
                  <a:pt x="91440" y="45719"/>
                </a:moveTo>
                <a:lnTo>
                  <a:pt x="87847" y="63536"/>
                </a:lnTo>
                <a:lnTo>
                  <a:pt x="78048" y="78066"/>
                </a:lnTo>
                <a:lnTo>
                  <a:pt x="63516" y="87853"/>
                </a:lnTo>
                <a:lnTo>
                  <a:pt x="45720" y="91439"/>
                </a:lnTo>
                <a:lnTo>
                  <a:pt x="27923" y="87853"/>
                </a:lnTo>
                <a:lnTo>
                  <a:pt x="13391" y="78066"/>
                </a:lnTo>
                <a:lnTo>
                  <a:pt x="3592" y="63536"/>
                </a:lnTo>
                <a:lnTo>
                  <a:pt x="0" y="45719"/>
                </a:lnTo>
                <a:lnTo>
                  <a:pt x="3592" y="27903"/>
                </a:lnTo>
                <a:lnTo>
                  <a:pt x="13391" y="13373"/>
                </a:lnTo>
                <a:lnTo>
                  <a:pt x="27923" y="3586"/>
                </a:lnTo>
                <a:lnTo>
                  <a:pt x="45720" y="0"/>
                </a:lnTo>
                <a:lnTo>
                  <a:pt x="63516" y="3586"/>
                </a:lnTo>
                <a:lnTo>
                  <a:pt x="78048" y="13373"/>
                </a:lnTo>
                <a:lnTo>
                  <a:pt x="87847" y="27903"/>
                </a:lnTo>
                <a:lnTo>
                  <a:pt x="91440" y="45719"/>
                </a:lnTo>
              </a:path>
            </a:pathLst>
          </a:custGeom>
          <a:ln w="10160">
            <a:solidFill>
              <a:srgbClr val="EDEDED"/>
            </a:solidFill>
          </a:ln>
        </p:spPr>
        <p:txBody>
          <a:bodyPr wrap="square" lIns="0" tIns="0" rIns="0" bIns="0" rtlCol="0"/>
          <a:lstStyle/>
          <a:p>
            <a:endParaRPr sz="1588"/>
          </a:p>
        </p:txBody>
      </p:sp>
      <p:sp>
        <p:nvSpPr>
          <p:cNvPr id="9" name="object 9"/>
          <p:cNvSpPr/>
          <p:nvPr/>
        </p:nvSpPr>
        <p:spPr>
          <a:xfrm>
            <a:off x="2093258" y="2384612"/>
            <a:ext cx="80682" cy="80682"/>
          </a:xfrm>
          <a:custGeom>
            <a:avLst/>
            <a:gdLst/>
            <a:ahLst/>
            <a:cxnLst/>
            <a:rect l="l" t="t" r="r" b="b"/>
            <a:pathLst>
              <a:path w="91440" h="91439">
                <a:moveTo>
                  <a:pt x="45720" y="91439"/>
                </a:moveTo>
                <a:lnTo>
                  <a:pt x="27923" y="87853"/>
                </a:lnTo>
                <a:lnTo>
                  <a:pt x="13391" y="78066"/>
                </a:lnTo>
                <a:lnTo>
                  <a:pt x="3592" y="63536"/>
                </a:lnTo>
                <a:lnTo>
                  <a:pt x="0" y="45719"/>
                </a:lnTo>
                <a:lnTo>
                  <a:pt x="3592" y="27903"/>
                </a:lnTo>
                <a:lnTo>
                  <a:pt x="13391" y="13373"/>
                </a:lnTo>
                <a:lnTo>
                  <a:pt x="27923" y="3586"/>
                </a:lnTo>
                <a:lnTo>
                  <a:pt x="45720" y="0"/>
                </a:lnTo>
                <a:lnTo>
                  <a:pt x="63516" y="3586"/>
                </a:lnTo>
                <a:lnTo>
                  <a:pt x="78048" y="13373"/>
                </a:lnTo>
                <a:lnTo>
                  <a:pt x="87847" y="27903"/>
                </a:lnTo>
                <a:lnTo>
                  <a:pt x="91440" y="45719"/>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10" name="object 10"/>
          <p:cNvSpPr/>
          <p:nvPr/>
        </p:nvSpPr>
        <p:spPr>
          <a:xfrm>
            <a:off x="2093258" y="2384612"/>
            <a:ext cx="80682" cy="80682"/>
          </a:xfrm>
          <a:custGeom>
            <a:avLst/>
            <a:gdLst/>
            <a:ahLst/>
            <a:cxnLst/>
            <a:rect l="l" t="t" r="r" b="b"/>
            <a:pathLst>
              <a:path w="91440" h="91439">
                <a:moveTo>
                  <a:pt x="91440" y="45719"/>
                </a:moveTo>
                <a:lnTo>
                  <a:pt x="87847" y="63536"/>
                </a:lnTo>
                <a:lnTo>
                  <a:pt x="78048" y="78066"/>
                </a:lnTo>
                <a:lnTo>
                  <a:pt x="63516" y="87853"/>
                </a:lnTo>
                <a:lnTo>
                  <a:pt x="45720" y="91439"/>
                </a:lnTo>
                <a:lnTo>
                  <a:pt x="27923" y="87853"/>
                </a:lnTo>
                <a:lnTo>
                  <a:pt x="13391" y="78066"/>
                </a:lnTo>
                <a:lnTo>
                  <a:pt x="3592" y="63536"/>
                </a:lnTo>
                <a:lnTo>
                  <a:pt x="0" y="45719"/>
                </a:lnTo>
                <a:lnTo>
                  <a:pt x="3592" y="27903"/>
                </a:lnTo>
                <a:lnTo>
                  <a:pt x="13391" y="13373"/>
                </a:lnTo>
                <a:lnTo>
                  <a:pt x="27923" y="3586"/>
                </a:lnTo>
                <a:lnTo>
                  <a:pt x="45720" y="0"/>
                </a:lnTo>
                <a:lnTo>
                  <a:pt x="63516" y="3586"/>
                </a:lnTo>
                <a:lnTo>
                  <a:pt x="78048" y="13373"/>
                </a:lnTo>
                <a:lnTo>
                  <a:pt x="87847" y="27903"/>
                </a:lnTo>
                <a:lnTo>
                  <a:pt x="91440" y="45719"/>
                </a:lnTo>
              </a:path>
            </a:pathLst>
          </a:custGeom>
          <a:ln w="10160">
            <a:solidFill>
              <a:srgbClr val="EDEDED"/>
            </a:solidFill>
          </a:ln>
        </p:spPr>
        <p:txBody>
          <a:bodyPr wrap="square" lIns="0" tIns="0" rIns="0" bIns="0" rtlCol="0"/>
          <a:lstStyle/>
          <a:p>
            <a:endParaRPr sz="1588"/>
          </a:p>
        </p:txBody>
      </p:sp>
      <p:sp>
        <p:nvSpPr>
          <p:cNvPr id="11" name="object 11"/>
          <p:cNvSpPr txBox="1"/>
          <p:nvPr/>
        </p:nvSpPr>
        <p:spPr>
          <a:xfrm>
            <a:off x="7927736" y="2271421"/>
            <a:ext cx="861732"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log1p,</a:t>
            </a:r>
            <a:endParaRPr sz="1809">
              <a:solidFill>
                <a:schemeClr val="bg2">
                  <a:lumMod val="10000"/>
                </a:schemeClr>
              </a:solidFill>
              <a:latin typeface="Courier New"/>
              <a:cs typeface="Courier New"/>
            </a:endParaRPr>
          </a:p>
        </p:txBody>
      </p:sp>
      <p:sp>
        <p:nvSpPr>
          <p:cNvPr id="12" name="object 12"/>
          <p:cNvSpPr txBox="1"/>
          <p:nvPr/>
        </p:nvSpPr>
        <p:spPr>
          <a:xfrm>
            <a:off x="8906850" y="2271421"/>
            <a:ext cx="722219"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log2,</a:t>
            </a:r>
            <a:endParaRPr sz="1809">
              <a:solidFill>
                <a:schemeClr val="bg2">
                  <a:lumMod val="10000"/>
                </a:schemeClr>
              </a:solidFill>
              <a:latin typeface="Courier New"/>
              <a:cs typeface="Courier New"/>
            </a:endParaRPr>
          </a:p>
        </p:txBody>
      </p:sp>
      <p:sp>
        <p:nvSpPr>
          <p:cNvPr id="13" name="object 13"/>
          <p:cNvSpPr txBox="1"/>
          <p:nvPr/>
        </p:nvSpPr>
        <p:spPr>
          <a:xfrm>
            <a:off x="2306169" y="1823186"/>
            <a:ext cx="5504329" cy="1028102"/>
          </a:xfrm>
          <a:prstGeom prst="rect">
            <a:avLst/>
          </a:prstGeom>
        </p:spPr>
        <p:txBody>
          <a:bodyPr vert="horz" wrap="square" lIns="0" tIns="0" rIns="0" bIns="0" rtlCol="0">
            <a:spAutoFit/>
          </a:bodyPr>
          <a:lstStyle/>
          <a:p>
            <a:pPr marL="11206"/>
            <a:r>
              <a:rPr sz="1809" b="1" spc="84" dirty="0">
                <a:solidFill>
                  <a:schemeClr val="bg2">
                    <a:lumMod val="10000"/>
                  </a:schemeClr>
                </a:solidFill>
                <a:latin typeface="Calibri"/>
                <a:cs typeface="Calibri"/>
              </a:rPr>
              <a:t>arithmetic: </a:t>
            </a:r>
            <a:r>
              <a:rPr sz="1809" b="1" spc="13" dirty="0">
                <a:solidFill>
                  <a:schemeClr val="bg2">
                    <a:lumMod val="10000"/>
                  </a:schemeClr>
                </a:solidFill>
                <a:latin typeface="Courier New"/>
                <a:cs typeface="Courier New"/>
              </a:rPr>
              <a:t>+, -, *, /, reciprocal,</a:t>
            </a:r>
            <a:r>
              <a:rPr sz="1809" b="1"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square</a:t>
            </a:r>
            <a:endParaRPr sz="1809" dirty="0">
              <a:solidFill>
                <a:schemeClr val="bg2">
                  <a:lumMod val="10000"/>
                </a:schemeClr>
              </a:solidFill>
              <a:latin typeface="Courier New"/>
              <a:cs typeface="Courier New"/>
            </a:endParaRPr>
          </a:p>
          <a:p>
            <a:pPr marL="11206" marR="4483">
              <a:lnSpc>
                <a:spcPct val="107300"/>
              </a:lnSpc>
              <a:spcBef>
                <a:spcPts val="1200"/>
              </a:spcBef>
            </a:pPr>
            <a:r>
              <a:rPr sz="1809" b="1" spc="101" dirty="0">
                <a:solidFill>
                  <a:schemeClr val="bg2">
                    <a:lumMod val="10000"/>
                  </a:schemeClr>
                </a:solidFill>
                <a:latin typeface="Calibri"/>
                <a:cs typeface="Calibri"/>
              </a:rPr>
              <a:t>exponential: </a:t>
            </a:r>
            <a:r>
              <a:rPr sz="1809" b="1" spc="13" dirty="0">
                <a:solidFill>
                  <a:schemeClr val="bg2">
                    <a:lumMod val="10000"/>
                  </a:schemeClr>
                </a:solidFill>
                <a:latin typeface="Courier New"/>
                <a:cs typeface="Courier New"/>
              </a:rPr>
              <a:t>exp, expm1, exp2, log, log10,  power,</a:t>
            </a:r>
            <a:r>
              <a:rPr sz="1809" b="1" spc="-49"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sqrt</a:t>
            </a:r>
            <a:endParaRPr sz="1809" dirty="0">
              <a:solidFill>
                <a:schemeClr val="bg2">
                  <a:lumMod val="10000"/>
                </a:schemeClr>
              </a:solidFill>
              <a:latin typeface="Courier New"/>
              <a:cs typeface="Courier New"/>
            </a:endParaRPr>
          </a:p>
        </p:txBody>
      </p:sp>
      <p:sp>
        <p:nvSpPr>
          <p:cNvPr id="14" name="object 14"/>
          <p:cNvSpPr/>
          <p:nvPr/>
        </p:nvSpPr>
        <p:spPr>
          <a:xfrm>
            <a:off x="2093258" y="3128683"/>
            <a:ext cx="80682" cy="80682"/>
          </a:xfrm>
          <a:custGeom>
            <a:avLst/>
            <a:gdLst/>
            <a:ahLst/>
            <a:cxnLst/>
            <a:rect l="l" t="t" r="r" b="b"/>
            <a:pathLst>
              <a:path w="91440" h="91439">
                <a:moveTo>
                  <a:pt x="45720" y="91439"/>
                </a:move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p>
        </p:txBody>
      </p:sp>
      <p:sp>
        <p:nvSpPr>
          <p:cNvPr id="15" name="object 15"/>
          <p:cNvSpPr/>
          <p:nvPr/>
        </p:nvSpPr>
        <p:spPr>
          <a:xfrm>
            <a:off x="2093258" y="3128683"/>
            <a:ext cx="80682" cy="80682"/>
          </a:xfrm>
          <a:custGeom>
            <a:avLst/>
            <a:gdLst/>
            <a:ahLst/>
            <a:cxnLst/>
            <a:rect l="l" t="t" r="r" b="b"/>
            <a:pathLst>
              <a:path w="91440" h="91439">
                <a:moveTo>
                  <a:pt x="91440" y="45720"/>
                </a:moveTo>
                <a:lnTo>
                  <a:pt x="87847" y="63536"/>
                </a:lnTo>
                <a:lnTo>
                  <a:pt x="78048" y="78066"/>
                </a:lnTo>
                <a:lnTo>
                  <a:pt x="63516" y="87853"/>
                </a:lnTo>
                <a:lnTo>
                  <a:pt x="45720" y="91439"/>
                </a:ln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solidFill>
                <a:schemeClr val="bg2">
                  <a:lumMod val="10000"/>
                </a:schemeClr>
              </a:solidFill>
            </a:endParaRPr>
          </a:p>
        </p:txBody>
      </p:sp>
      <p:sp>
        <p:nvSpPr>
          <p:cNvPr id="16" name="object 16"/>
          <p:cNvSpPr txBox="1"/>
          <p:nvPr/>
        </p:nvSpPr>
        <p:spPr>
          <a:xfrm>
            <a:off x="2306169" y="3015491"/>
            <a:ext cx="5701553" cy="278410"/>
          </a:xfrm>
          <a:prstGeom prst="rect">
            <a:avLst/>
          </a:prstGeom>
        </p:spPr>
        <p:txBody>
          <a:bodyPr vert="horz" wrap="square" lIns="0" tIns="0" rIns="0" bIns="0" rtlCol="0">
            <a:spAutoFit/>
          </a:bodyPr>
          <a:lstStyle/>
          <a:p>
            <a:pPr marL="11206"/>
            <a:r>
              <a:rPr sz="1809" b="1" spc="97" dirty="0">
                <a:solidFill>
                  <a:schemeClr val="bg2">
                    <a:lumMod val="10000"/>
                  </a:schemeClr>
                </a:solidFill>
                <a:latin typeface="Calibri"/>
                <a:cs typeface="Calibri"/>
              </a:rPr>
              <a:t>trigonometric: </a:t>
            </a:r>
            <a:r>
              <a:rPr sz="1809" b="1" spc="13" dirty="0">
                <a:solidFill>
                  <a:schemeClr val="bg2">
                    <a:lumMod val="10000"/>
                  </a:schemeClr>
                </a:solidFill>
                <a:latin typeface="Courier New"/>
                <a:cs typeface="Courier New"/>
              </a:rPr>
              <a:t>sin, cos, tan, acsin,</a:t>
            </a:r>
            <a:r>
              <a:rPr sz="1809" b="1" spc="31"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arccos,</a:t>
            </a:r>
            <a:endParaRPr sz="1809" dirty="0">
              <a:solidFill>
                <a:schemeClr val="bg2">
                  <a:lumMod val="10000"/>
                </a:schemeClr>
              </a:solidFill>
              <a:latin typeface="Courier New"/>
              <a:cs typeface="Courier New"/>
            </a:endParaRPr>
          </a:p>
        </p:txBody>
      </p:sp>
      <p:sp>
        <p:nvSpPr>
          <p:cNvPr id="17" name="object 17"/>
          <p:cNvSpPr txBox="1"/>
          <p:nvPr/>
        </p:nvSpPr>
        <p:spPr>
          <a:xfrm>
            <a:off x="8124959" y="3015491"/>
            <a:ext cx="861732"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atctan</a:t>
            </a:r>
            <a:endParaRPr sz="1809">
              <a:solidFill>
                <a:schemeClr val="bg2">
                  <a:lumMod val="10000"/>
                </a:schemeClr>
              </a:solidFill>
              <a:latin typeface="Courier New"/>
              <a:cs typeface="Courier New"/>
            </a:endParaRPr>
          </a:p>
        </p:txBody>
      </p:sp>
      <p:sp>
        <p:nvSpPr>
          <p:cNvPr id="18" name="object 18"/>
          <p:cNvSpPr/>
          <p:nvPr/>
        </p:nvSpPr>
        <p:spPr>
          <a:xfrm>
            <a:off x="2093258" y="3576918"/>
            <a:ext cx="80682" cy="80682"/>
          </a:xfrm>
          <a:custGeom>
            <a:avLst/>
            <a:gdLst/>
            <a:ahLst/>
            <a:cxnLst/>
            <a:rect l="l" t="t" r="r" b="b"/>
            <a:pathLst>
              <a:path w="91440" h="91439">
                <a:moveTo>
                  <a:pt x="45720" y="91439"/>
                </a:move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p>
        </p:txBody>
      </p:sp>
      <p:sp>
        <p:nvSpPr>
          <p:cNvPr id="19" name="object 19"/>
          <p:cNvSpPr/>
          <p:nvPr/>
        </p:nvSpPr>
        <p:spPr>
          <a:xfrm>
            <a:off x="2093258" y="3576918"/>
            <a:ext cx="80682" cy="80682"/>
          </a:xfrm>
          <a:custGeom>
            <a:avLst/>
            <a:gdLst/>
            <a:ahLst/>
            <a:cxnLst/>
            <a:rect l="l" t="t" r="r" b="b"/>
            <a:pathLst>
              <a:path w="91440" h="91439">
                <a:moveTo>
                  <a:pt x="91440" y="45720"/>
                </a:moveTo>
                <a:lnTo>
                  <a:pt x="87847" y="63536"/>
                </a:lnTo>
                <a:lnTo>
                  <a:pt x="78048" y="78066"/>
                </a:lnTo>
                <a:lnTo>
                  <a:pt x="63516" y="87853"/>
                </a:lnTo>
                <a:lnTo>
                  <a:pt x="45720" y="91439"/>
                </a:ln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solidFill>
                <a:schemeClr val="bg2">
                  <a:lumMod val="10000"/>
                </a:schemeClr>
              </a:solidFill>
            </a:endParaRPr>
          </a:p>
        </p:txBody>
      </p:sp>
      <p:sp>
        <p:nvSpPr>
          <p:cNvPr id="20" name="object 20"/>
          <p:cNvSpPr txBox="1"/>
          <p:nvPr/>
        </p:nvSpPr>
        <p:spPr>
          <a:xfrm>
            <a:off x="2306169" y="3463727"/>
            <a:ext cx="6060140" cy="278410"/>
          </a:xfrm>
          <a:prstGeom prst="rect">
            <a:avLst/>
          </a:prstGeom>
        </p:spPr>
        <p:txBody>
          <a:bodyPr vert="horz" wrap="square" lIns="0" tIns="0" rIns="0" bIns="0" rtlCol="0">
            <a:spAutoFit/>
          </a:bodyPr>
          <a:lstStyle/>
          <a:p>
            <a:pPr marL="11206"/>
            <a:r>
              <a:rPr sz="1809" b="1" spc="101" dirty="0">
                <a:solidFill>
                  <a:schemeClr val="bg2">
                    <a:lumMod val="10000"/>
                  </a:schemeClr>
                </a:solidFill>
                <a:latin typeface="Calibri"/>
                <a:cs typeface="Calibri"/>
              </a:rPr>
              <a:t>hyperbolic: </a:t>
            </a:r>
            <a:r>
              <a:rPr sz="1809" b="1" spc="13" dirty="0">
                <a:solidFill>
                  <a:schemeClr val="bg2">
                    <a:lumMod val="10000"/>
                  </a:schemeClr>
                </a:solidFill>
                <a:latin typeface="Courier New"/>
                <a:cs typeface="Courier New"/>
              </a:rPr>
              <a:t>sinh, cosh, tanh, acsinh,</a:t>
            </a:r>
            <a:r>
              <a:rPr sz="1809" b="1" spc="4"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arccosh,</a:t>
            </a:r>
            <a:endParaRPr sz="1809">
              <a:solidFill>
                <a:schemeClr val="bg2">
                  <a:lumMod val="10000"/>
                </a:schemeClr>
              </a:solidFill>
              <a:latin typeface="Courier New"/>
              <a:cs typeface="Courier New"/>
            </a:endParaRPr>
          </a:p>
        </p:txBody>
      </p:sp>
      <p:sp>
        <p:nvSpPr>
          <p:cNvPr id="21" name="object 21"/>
          <p:cNvSpPr txBox="1"/>
          <p:nvPr/>
        </p:nvSpPr>
        <p:spPr>
          <a:xfrm>
            <a:off x="8483671" y="3463727"/>
            <a:ext cx="1001806"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atctanh</a:t>
            </a:r>
            <a:endParaRPr sz="1809">
              <a:solidFill>
                <a:schemeClr val="bg2">
                  <a:lumMod val="10000"/>
                </a:schemeClr>
              </a:solidFill>
              <a:latin typeface="Courier New"/>
              <a:cs typeface="Courier New"/>
            </a:endParaRPr>
          </a:p>
        </p:txBody>
      </p:sp>
      <p:sp>
        <p:nvSpPr>
          <p:cNvPr id="22" name="object 22"/>
          <p:cNvSpPr/>
          <p:nvPr/>
        </p:nvSpPr>
        <p:spPr>
          <a:xfrm>
            <a:off x="2093258" y="4025153"/>
            <a:ext cx="80682" cy="80682"/>
          </a:xfrm>
          <a:custGeom>
            <a:avLst/>
            <a:gdLst/>
            <a:ahLst/>
            <a:cxnLst/>
            <a:rect l="l" t="t" r="r" b="b"/>
            <a:pathLst>
              <a:path w="91440" h="91439">
                <a:moveTo>
                  <a:pt x="45720" y="91439"/>
                </a:move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23" name="object 23"/>
          <p:cNvSpPr/>
          <p:nvPr/>
        </p:nvSpPr>
        <p:spPr>
          <a:xfrm>
            <a:off x="2093258" y="4025153"/>
            <a:ext cx="80682" cy="80682"/>
          </a:xfrm>
          <a:custGeom>
            <a:avLst/>
            <a:gdLst/>
            <a:ahLst/>
            <a:cxnLst/>
            <a:rect l="l" t="t" r="r" b="b"/>
            <a:pathLst>
              <a:path w="91440" h="91439">
                <a:moveTo>
                  <a:pt x="91440" y="45720"/>
                </a:moveTo>
                <a:lnTo>
                  <a:pt x="87847" y="63536"/>
                </a:lnTo>
                <a:lnTo>
                  <a:pt x="78048" y="78066"/>
                </a:lnTo>
                <a:lnTo>
                  <a:pt x="63516" y="87853"/>
                </a:lnTo>
                <a:lnTo>
                  <a:pt x="45720" y="91439"/>
                </a:ln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p>
        </p:txBody>
      </p:sp>
      <p:sp>
        <p:nvSpPr>
          <p:cNvPr id="24" name="object 24"/>
          <p:cNvSpPr txBox="1"/>
          <p:nvPr/>
        </p:nvSpPr>
        <p:spPr>
          <a:xfrm>
            <a:off x="2306169" y="3911962"/>
            <a:ext cx="7060826" cy="278410"/>
          </a:xfrm>
          <a:prstGeom prst="rect">
            <a:avLst/>
          </a:prstGeom>
        </p:spPr>
        <p:txBody>
          <a:bodyPr vert="horz" wrap="square" lIns="0" tIns="0" rIns="0" bIns="0" rtlCol="0">
            <a:spAutoFit/>
          </a:bodyPr>
          <a:lstStyle/>
          <a:p>
            <a:pPr marL="11206"/>
            <a:r>
              <a:rPr sz="1809" b="1" spc="79" dirty="0">
                <a:solidFill>
                  <a:schemeClr val="bg2">
                    <a:lumMod val="10000"/>
                  </a:schemeClr>
                </a:solidFill>
                <a:latin typeface="Calibri"/>
                <a:cs typeface="Calibri"/>
              </a:rPr>
              <a:t>bitwise </a:t>
            </a:r>
            <a:r>
              <a:rPr sz="1809" b="1" spc="101" dirty="0">
                <a:solidFill>
                  <a:schemeClr val="bg2">
                    <a:lumMod val="10000"/>
                  </a:schemeClr>
                </a:solidFill>
                <a:latin typeface="Calibri"/>
                <a:cs typeface="Calibri"/>
              </a:rPr>
              <a:t>operations: </a:t>
            </a:r>
            <a:r>
              <a:rPr sz="1809" b="1" spc="13" dirty="0">
                <a:solidFill>
                  <a:schemeClr val="bg2">
                    <a:lumMod val="10000"/>
                  </a:schemeClr>
                </a:solidFill>
                <a:latin typeface="Courier New"/>
                <a:cs typeface="Courier New"/>
              </a:rPr>
              <a:t>&amp;, |, ~, ^, left_shift,</a:t>
            </a:r>
            <a:r>
              <a:rPr sz="1809" b="1" spc="71"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right_shift</a:t>
            </a:r>
            <a:endParaRPr sz="1809" dirty="0">
              <a:solidFill>
                <a:schemeClr val="bg2">
                  <a:lumMod val="10000"/>
                </a:schemeClr>
              </a:solidFill>
              <a:latin typeface="Courier New"/>
              <a:cs typeface="Courier New"/>
            </a:endParaRPr>
          </a:p>
        </p:txBody>
      </p:sp>
      <p:sp>
        <p:nvSpPr>
          <p:cNvPr id="25" name="object 25"/>
          <p:cNvSpPr/>
          <p:nvPr/>
        </p:nvSpPr>
        <p:spPr>
          <a:xfrm>
            <a:off x="2093258" y="4473388"/>
            <a:ext cx="80682" cy="80682"/>
          </a:xfrm>
          <a:custGeom>
            <a:avLst/>
            <a:gdLst/>
            <a:ahLst/>
            <a:cxnLst/>
            <a:rect l="l" t="t" r="r" b="b"/>
            <a:pathLst>
              <a:path w="91440" h="91439">
                <a:moveTo>
                  <a:pt x="45720" y="91439"/>
                </a:move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26" name="object 26"/>
          <p:cNvSpPr/>
          <p:nvPr/>
        </p:nvSpPr>
        <p:spPr>
          <a:xfrm>
            <a:off x="2093258" y="4473388"/>
            <a:ext cx="80682" cy="80682"/>
          </a:xfrm>
          <a:custGeom>
            <a:avLst/>
            <a:gdLst/>
            <a:ahLst/>
            <a:cxnLst/>
            <a:rect l="l" t="t" r="r" b="b"/>
            <a:pathLst>
              <a:path w="91440" h="91439">
                <a:moveTo>
                  <a:pt x="91440" y="45720"/>
                </a:moveTo>
                <a:lnTo>
                  <a:pt x="87847" y="63536"/>
                </a:lnTo>
                <a:lnTo>
                  <a:pt x="78048" y="78066"/>
                </a:lnTo>
                <a:lnTo>
                  <a:pt x="63516" y="87853"/>
                </a:lnTo>
                <a:lnTo>
                  <a:pt x="45720" y="91439"/>
                </a:ln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p>
        </p:txBody>
      </p:sp>
      <p:sp>
        <p:nvSpPr>
          <p:cNvPr id="27" name="object 27"/>
          <p:cNvSpPr/>
          <p:nvPr/>
        </p:nvSpPr>
        <p:spPr>
          <a:xfrm>
            <a:off x="2093258" y="4921624"/>
            <a:ext cx="80682" cy="80682"/>
          </a:xfrm>
          <a:custGeom>
            <a:avLst/>
            <a:gdLst/>
            <a:ahLst/>
            <a:cxnLst/>
            <a:rect l="l" t="t" r="r" b="b"/>
            <a:pathLst>
              <a:path w="91440" h="91439">
                <a:moveTo>
                  <a:pt x="45720" y="91439"/>
                </a:move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28" name="object 28"/>
          <p:cNvSpPr/>
          <p:nvPr/>
        </p:nvSpPr>
        <p:spPr>
          <a:xfrm>
            <a:off x="2093258" y="4921624"/>
            <a:ext cx="80682" cy="80682"/>
          </a:xfrm>
          <a:custGeom>
            <a:avLst/>
            <a:gdLst/>
            <a:ahLst/>
            <a:cxnLst/>
            <a:rect l="l" t="t" r="r" b="b"/>
            <a:pathLst>
              <a:path w="91440" h="91439">
                <a:moveTo>
                  <a:pt x="91440" y="45720"/>
                </a:moveTo>
                <a:lnTo>
                  <a:pt x="87847" y="63536"/>
                </a:lnTo>
                <a:lnTo>
                  <a:pt x="78048" y="78066"/>
                </a:lnTo>
                <a:lnTo>
                  <a:pt x="63516" y="87853"/>
                </a:lnTo>
                <a:lnTo>
                  <a:pt x="45720" y="91439"/>
                </a:ln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p>
        </p:txBody>
      </p:sp>
      <p:sp>
        <p:nvSpPr>
          <p:cNvPr id="29" name="object 29"/>
          <p:cNvSpPr/>
          <p:nvPr/>
        </p:nvSpPr>
        <p:spPr>
          <a:xfrm>
            <a:off x="2093258" y="5369859"/>
            <a:ext cx="80682" cy="80682"/>
          </a:xfrm>
          <a:custGeom>
            <a:avLst/>
            <a:gdLst/>
            <a:ahLst/>
            <a:cxnLst/>
            <a:rect l="l" t="t" r="r" b="b"/>
            <a:pathLst>
              <a:path w="91440" h="91439">
                <a:moveTo>
                  <a:pt x="45720" y="91439"/>
                </a:move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30" name="object 30"/>
          <p:cNvSpPr/>
          <p:nvPr/>
        </p:nvSpPr>
        <p:spPr>
          <a:xfrm>
            <a:off x="2093258" y="5369859"/>
            <a:ext cx="80682" cy="80682"/>
          </a:xfrm>
          <a:custGeom>
            <a:avLst/>
            <a:gdLst/>
            <a:ahLst/>
            <a:cxnLst/>
            <a:rect l="l" t="t" r="r" b="b"/>
            <a:pathLst>
              <a:path w="91440" h="91439">
                <a:moveTo>
                  <a:pt x="91440" y="45720"/>
                </a:moveTo>
                <a:lnTo>
                  <a:pt x="87847" y="63536"/>
                </a:lnTo>
                <a:lnTo>
                  <a:pt x="78048" y="78066"/>
                </a:lnTo>
                <a:lnTo>
                  <a:pt x="63516" y="87853"/>
                </a:lnTo>
                <a:lnTo>
                  <a:pt x="45720" y="91439"/>
                </a:ln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p>
        </p:txBody>
      </p:sp>
      <p:sp>
        <p:nvSpPr>
          <p:cNvPr id="31" name="object 31"/>
          <p:cNvSpPr txBox="1"/>
          <p:nvPr/>
        </p:nvSpPr>
        <p:spPr>
          <a:xfrm>
            <a:off x="8067731" y="5256668"/>
            <a:ext cx="722219"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sinc,</a:t>
            </a:r>
            <a:endParaRPr sz="1809">
              <a:solidFill>
                <a:schemeClr val="bg2">
                  <a:lumMod val="10000"/>
                </a:schemeClr>
              </a:solidFill>
              <a:latin typeface="Courier New"/>
              <a:cs typeface="Courier New"/>
            </a:endParaRPr>
          </a:p>
        </p:txBody>
      </p:sp>
      <p:sp>
        <p:nvSpPr>
          <p:cNvPr id="32" name="object 32"/>
          <p:cNvSpPr txBox="1"/>
          <p:nvPr/>
        </p:nvSpPr>
        <p:spPr>
          <a:xfrm>
            <a:off x="8906962" y="5256668"/>
            <a:ext cx="722219"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sign,</a:t>
            </a:r>
            <a:endParaRPr sz="1809">
              <a:solidFill>
                <a:schemeClr val="bg2">
                  <a:lumMod val="10000"/>
                </a:schemeClr>
              </a:solidFill>
              <a:latin typeface="Courier New"/>
              <a:cs typeface="Courier New"/>
            </a:endParaRPr>
          </a:p>
        </p:txBody>
      </p:sp>
      <p:sp>
        <p:nvSpPr>
          <p:cNvPr id="33" name="object 33"/>
          <p:cNvSpPr txBox="1"/>
          <p:nvPr/>
        </p:nvSpPr>
        <p:spPr>
          <a:xfrm>
            <a:off x="2306169" y="4360197"/>
            <a:ext cx="5644403" cy="1486048"/>
          </a:xfrm>
          <a:prstGeom prst="rect">
            <a:avLst/>
          </a:prstGeom>
        </p:spPr>
        <p:txBody>
          <a:bodyPr vert="horz" wrap="square" lIns="0" tIns="0" rIns="0" bIns="0" rtlCol="0">
            <a:spAutoFit/>
          </a:bodyPr>
          <a:lstStyle/>
          <a:p>
            <a:pPr marL="11206"/>
            <a:r>
              <a:rPr sz="1809" b="1" spc="79" dirty="0">
                <a:solidFill>
                  <a:schemeClr val="bg2">
                    <a:lumMod val="10000"/>
                  </a:schemeClr>
                </a:solidFill>
                <a:latin typeface="Calibri"/>
                <a:cs typeface="Calibri"/>
              </a:rPr>
              <a:t>logical </a:t>
            </a:r>
            <a:r>
              <a:rPr sz="1809" b="1" spc="101" dirty="0">
                <a:solidFill>
                  <a:schemeClr val="bg2">
                    <a:lumMod val="10000"/>
                  </a:schemeClr>
                </a:solidFill>
                <a:latin typeface="Calibri"/>
                <a:cs typeface="Calibri"/>
              </a:rPr>
              <a:t>operations: </a:t>
            </a:r>
            <a:r>
              <a:rPr sz="1809" b="1" spc="13" dirty="0">
                <a:solidFill>
                  <a:schemeClr val="bg2">
                    <a:lumMod val="10000"/>
                  </a:schemeClr>
                </a:solidFill>
                <a:latin typeface="Courier New"/>
                <a:cs typeface="Courier New"/>
              </a:rPr>
              <a:t>and, logical_xor, not,</a:t>
            </a:r>
            <a:r>
              <a:rPr sz="1809" b="1" spc="71"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or</a:t>
            </a:r>
            <a:endParaRPr sz="1809" dirty="0">
              <a:solidFill>
                <a:schemeClr val="bg2">
                  <a:lumMod val="10000"/>
                </a:schemeClr>
              </a:solidFill>
              <a:latin typeface="Courier New"/>
              <a:cs typeface="Courier New"/>
            </a:endParaRPr>
          </a:p>
          <a:p>
            <a:pPr marL="11206">
              <a:spcBef>
                <a:spcPts val="1359"/>
              </a:spcBef>
            </a:pPr>
            <a:r>
              <a:rPr sz="1809" b="1" spc="97" dirty="0">
                <a:solidFill>
                  <a:schemeClr val="bg2">
                    <a:lumMod val="10000"/>
                  </a:schemeClr>
                </a:solidFill>
                <a:latin typeface="Calibri"/>
                <a:cs typeface="Calibri"/>
              </a:rPr>
              <a:t>predicates: </a:t>
            </a:r>
            <a:r>
              <a:rPr sz="1809" b="1" spc="13" dirty="0">
                <a:solidFill>
                  <a:schemeClr val="bg2">
                    <a:lumMod val="10000"/>
                  </a:schemeClr>
                </a:solidFill>
                <a:latin typeface="Courier New"/>
                <a:cs typeface="Courier New"/>
              </a:rPr>
              <a:t>isfinite, isinf, isnan,</a:t>
            </a:r>
            <a:r>
              <a:rPr sz="1809" b="1" spc="9"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signbit</a:t>
            </a:r>
            <a:endParaRPr sz="1809" dirty="0">
              <a:solidFill>
                <a:schemeClr val="bg2">
                  <a:lumMod val="10000"/>
                </a:schemeClr>
              </a:solidFill>
              <a:latin typeface="Courier New"/>
              <a:cs typeface="Courier New"/>
            </a:endParaRPr>
          </a:p>
          <a:p>
            <a:pPr marL="11206" marR="4483">
              <a:lnSpc>
                <a:spcPct val="107300"/>
              </a:lnSpc>
              <a:spcBef>
                <a:spcPts val="1200"/>
              </a:spcBef>
            </a:pPr>
            <a:r>
              <a:rPr sz="1809" b="1" spc="93" dirty="0">
                <a:solidFill>
                  <a:schemeClr val="bg2">
                    <a:lumMod val="10000"/>
                  </a:schemeClr>
                </a:solidFill>
                <a:latin typeface="Calibri"/>
                <a:cs typeface="Calibri"/>
              </a:rPr>
              <a:t>other: </a:t>
            </a:r>
            <a:r>
              <a:rPr sz="1809" b="1" spc="13" dirty="0">
                <a:solidFill>
                  <a:schemeClr val="bg2">
                    <a:lumMod val="10000"/>
                  </a:schemeClr>
                </a:solidFill>
                <a:latin typeface="Courier New"/>
                <a:cs typeface="Courier New"/>
              </a:rPr>
              <a:t>abs, ceil, floor, mod, modf, round,  trunc</a:t>
            </a:r>
            <a:endParaRPr sz="1809" dirty="0">
              <a:solidFill>
                <a:schemeClr val="bg2">
                  <a:lumMod val="10000"/>
                </a:schemeClr>
              </a:solidFill>
              <a:latin typeface="Courier New"/>
              <a:cs typeface="Courier New"/>
            </a:endParaRPr>
          </a:p>
        </p:txBody>
      </p:sp>
      <p:sp>
        <p:nvSpPr>
          <p:cNvPr id="34" name="Footer Placeholder 33"/>
          <p:cNvSpPr>
            <a:spLocks noGrp="1"/>
          </p:cNvSpPr>
          <p:nvPr>
            <p:ph type="ftr" sz="quarter" idx="11"/>
          </p:nvPr>
        </p:nvSpPr>
        <p:spPr>
          <a:xfrm>
            <a:off x="495297" y="6202771"/>
            <a:ext cx="6181949" cy="365125"/>
          </a:xfrm>
        </p:spPr>
        <p:txBody>
          <a:bodyPr/>
          <a:lstStyle/>
          <a:p>
            <a:pPr algn="l"/>
            <a:r>
              <a:rPr lang="en-US" dirty="0">
                <a:hlinkClick r:id="rId2"/>
              </a:rPr>
              <a:t>https://webvalley.fbk.eu/static/media/uploads/presentations/introductiontonumpy2.pdf</a:t>
            </a:r>
            <a:r>
              <a:rPr lang="en-US" dirty="0"/>
              <a:t> </a:t>
            </a:r>
          </a:p>
        </p:txBody>
      </p:sp>
    </p:spTree>
    <p:extLst>
      <p:ext uri="{BB962C8B-B14F-4D97-AF65-F5344CB8AC3E}">
        <p14:creationId xmlns:p14="http://schemas.microsoft.com/office/powerpoint/2010/main" val="1129072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6353" y="408038"/>
            <a:ext cx="9681882" cy="677108"/>
          </a:xfrm>
          <a:prstGeom prst="rect">
            <a:avLst/>
          </a:prstGeom>
        </p:spPr>
        <p:txBody>
          <a:bodyPr vert="horz" wrap="square" lIns="0" tIns="0" rIns="0" bIns="0" rtlCol="0" anchor="ctr">
            <a:spAutoFit/>
          </a:bodyPr>
          <a:lstStyle/>
          <a:p>
            <a:pPr marL="3507628" algn="l"/>
            <a:r>
              <a:rPr spc="13" dirty="0"/>
              <a:t>A</a:t>
            </a:r>
            <a:r>
              <a:rPr spc="26" dirty="0"/>
              <a:t>x</a:t>
            </a:r>
            <a:r>
              <a:rPr spc="-26" dirty="0"/>
              <a:t>i</a:t>
            </a:r>
            <a:r>
              <a:rPr spc="-159" dirty="0"/>
              <a:t>s</a:t>
            </a:r>
          </a:p>
        </p:txBody>
      </p:sp>
      <p:sp>
        <p:nvSpPr>
          <p:cNvPr id="3" name="object 3"/>
          <p:cNvSpPr txBox="1"/>
          <p:nvPr/>
        </p:nvSpPr>
        <p:spPr>
          <a:xfrm>
            <a:off x="320040" y="1713415"/>
            <a:ext cx="11274552" cy="653256"/>
          </a:xfrm>
          <a:prstGeom prst="rect">
            <a:avLst/>
          </a:prstGeom>
        </p:spPr>
        <p:txBody>
          <a:bodyPr vert="horz" wrap="square" lIns="0" tIns="0" rIns="0" bIns="0" rtlCol="0">
            <a:spAutoFit/>
          </a:bodyPr>
          <a:lstStyle/>
          <a:p>
            <a:pPr marL="10646" marR="4483" algn="ctr">
              <a:lnSpc>
                <a:spcPct val="107300"/>
              </a:lnSpc>
            </a:pPr>
            <a:r>
              <a:rPr sz="1809" b="1" spc="88" dirty="0">
                <a:solidFill>
                  <a:schemeClr val="bg2">
                    <a:lumMod val="10000"/>
                  </a:schemeClr>
                </a:solidFill>
                <a:latin typeface="Calibri"/>
                <a:cs typeface="Calibri"/>
              </a:rPr>
              <a:t>Array </a:t>
            </a:r>
            <a:r>
              <a:rPr sz="1809" b="1" spc="137" dirty="0">
                <a:solidFill>
                  <a:schemeClr val="bg2">
                    <a:lumMod val="10000"/>
                  </a:schemeClr>
                </a:solidFill>
                <a:latin typeface="Calibri"/>
                <a:cs typeface="Calibri"/>
              </a:rPr>
              <a:t>method </a:t>
            </a:r>
            <a:r>
              <a:rPr sz="1809" b="1" spc="115" dirty="0">
                <a:solidFill>
                  <a:schemeClr val="bg2">
                    <a:lumMod val="10000"/>
                  </a:schemeClr>
                </a:solidFill>
                <a:latin typeface="Calibri"/>
                <a:cs typeface="Calibri"/>
              </a:rPr>
              <a:t>reductions </a:t>
            </a:r>
            <a:r>
              <a:rPr sz="1809" b="1" spc="79" dirty="0">
                <a:solidFill>
                  <a:schemeClr val="bg2">
                    <a:lumMod val="10000"/>
                  </a:schemeClr>
                </a:solidFill>
                <a:latin typeface="Calibri"/>
                <a:cs typeface="Calibri"/>
              </a:rPr>
              <a:t>take </a:t>
            </a:r>
            <a:r>
              <a:rPr sz="1809" b="1" spc="119" dirty="0">
                <a:solidFill>
                  <a:schemeClr val="bg2">
                    <a:lumMod val="10000"/>
                  </a:schemeClr>
                </a:solidFill>
                <a:latin typeface="Calibri"/>
                <a:cs typeface="Calibri"/>
              </a:rPr>
              <a:t>an </a:t>
            </a:r>
            <a:r>
              <a:rPr sz="1809" b="1" spc="97" dirty="0">
                <a:solidFill>
                  <a:schemeClr val="bg2">
                    <a:lumMod val="10000"/>
                  </a:schemeClr>
                </a:solidFill>
                <a:latin typeface="Calibri"/>
                <a:cs typeface="Calibri"/>
              </a:rPr>
              <a:t>optional </a:t>
            </a:r>
            <a:r>
              <a:rPr sz="1809" b="1" spc="13" dirty="0">
                <a:solidFill>
                  <a:schemeClr val="bg2">
                    <a:lumMod val="10000"/>
                  </a:schemeClr>
                </a:solidFill>
                <a:latin typeface="Courier New"/>
                <a:cs typeface="Courier New"/>
              </a:rPr>
              <a:t>axis</a:t>
            </a:r>
            <a:r>
              <a:rPr sz="1809" b="1" spc="-613" dirty="0">
                <a:solidFill>
                  <a:schemeClr val="bg2">
                    <a:lumMod val="10000"/>
                  </a:schemeClr>
                </a:solidFill>
                <a:latin typeface="Courier New"/>
                <a:cs typeface="Courier New"/>
              </a:rPr>
              <a:t> </a:t>
            </a:r>
            <a:r>
              <a:rPr sz="1809" b="1" spc="119" dirty="0">
                <a:solidFill>
                  <a:schemeClr val="bg2">
                    <a:lumMod val="10000"/>
                  </a:schemeClr>
                </a:solidFill>
                <a:latin typeface="Calibri"/>
                <a:cs typeface="Calibri"/>
              </a:rPr>
              <a:t>parameter </a:t>
            </a:r>
            <a:r>
              <a:rPr sz="1809" b="1" spc="66" dirty="0">
                <a:solidFill>
                  <a:schemeClr val="bg2">
                    <a:lumMod val="10000"/>
                  </a:schemeClr>
                </a:solidFill>
                <a:latin typeface="Calibri"/>
                <a:cs typeface="Calibri"/>
              </a:rPr>
              <a:t>that </a:t>
            </a:r>
            <a:r>
              <a:rPr sz="1809" b="1" spc="106" dirty="0">
                <a:solidFill>
                  <a:schemeClr val="bg2">
                    <a:lumMod val="10000"/>
                  </a:schemeClr>
                </a:solidFill>
                <a:latin typeface="Calibri"/>
                <a:cs typeface="Calibri"/>
              </a:rPr>
              <a:t>specifies  </a:t>
            </a:r>
            <a:r>
              <a:rPr sz="1809" b="1" spc="115" dirty="0">
                <a:solidFill>
                  <a:schemeClr val="bg2">
                    <a:lumMod val="10000"/>
                  </a:schemeClr>
                </a:solidFill>
                <a:latin typeface="Calibri"/>
                <a:cs typeface="Calibri"/>
              </a:rPr>
              <a:t>over </a:t>
            </a:r>
            <a:r>
              <a:rPr sz="1809" b="1" spc="97" dirty="0">
                <a:solidFill>
                  <a:schemeClr val="bg2">
                    <a:lumMod val="10000"/>
                  </a:schemeClr>
                </a:solidFill>
                <a:latin typeface="Calibri"/>
                <a:cs typeface="Calibri"/>
              </a:rPr>
              <a:t>which </a:t>
            </a:r>
            <a:r>
              <a:rPr sz="1809" b="1" spc="132" dirty="0">
                <a:solidFill>
                  <a:schemeClr val="bg2">
                    <a:lumMod val="10000"/>
                  </a:schemeClr>
                </a:solidFill>
                <a:latin typeface="Calibri"/>
                <a:cs typeface="Calibri"/>
              </a:rPr>
              <a:t>axes </a:t>
            </a:r>
            <a:r>
              <a:rPr sz="1809" b="1" spc="66" dirty="0">
                <a:solidFill>
                  <a:schemeClr val="bg2">
                    <a:lumMod val="10000"/>
                  </a:schemeClr>
                </a:solidFill>
                <a:latin typeface="Calibri"/>
                <a:cs typeface="Calibri"/>
              </a:rPr>
              <a:t>to</a:t>
            </a:r>
            <a:r>
              <a:rPr sz="1809" b="1" spc="9" dirty="0">
                <a:solidFill>
                  <a:schemeClr val="bg2">
                    <a:lumMod val="10000"/>
                  </a:schemeClr>
                </a:solidFill>
                <a:latin typeface="Calibri"/>
                <a:cs typeface="Calibri"/>
              </a:rPr>
              <a:t> </a:t>
            </a:r>
            <a:r>
              <a:rPr sz="1809" b="1" spc="128" dirty="0">
                <a:solidFill>
                  <a:schemeClr val="bg2">
                    <a:lumMod val="10000"/>
                  </a:schemeClr>
                </a:solidFill>
                <a:latin typeface="Calibri"/>
                <a:cs typeface="Calibri"/>
              </a:rPr>
              <a:t>reduce</a:t>
            </a:r>
            <a:endParaRPr sz="1809" dirty="0">
              <a:solidFill>
                <a:schemeClr val="bg2">
                  <a:lumMod val="10000"/>
                </a:schemeClr>
              </a:solidFill>
              <a:latin typeface="Calibri"/>
              <a:cs typeface="Calibri"/>
            </a:endParaRPr>
          </a:p>
          <a:p>
            <a:pPr marR="560" algn="ctr">
              <a:spcBef>
                <a:spcPts val="582"/>
              </a:spcBef>
            </a:pPr>
            <a:r>
              <a:rPr sz="1809" b="1" spc="13" dirty="0">
                <a:solidFill>
                  <a:schemeClr val="bg2">
                    <a:lumMod val="10000"/>
                  </a:schemeClr>
                </a:solidFill>
                <a:latin typeface="Courier New"/>
                <a:cs typeface="Courier New"/>
              </a:rPr>
              <a:t>axis=None</a:t>
            </a:r>
            <a:r>
              <a:rPr sz="1809" b="1" spc="-706" dirty="0">
                <a:solidFill>
                  <a:schemeClr val="bg2">
                    <a:lumMod val="10000"/>
                  </a:schemeClr>
                </a:solidFill>
                <a:latin typeface="Courier New"/>
                <a:cs typeface="Courier New"/>
              </a:rPr>
              <a:t> </a:t>
            </a:r>
            <a:r>
              <a:rPr sz="1809" b="1" spc="137" dirty="0">
                <a:solidFill>
                  <a:schemeClr val="bg2">
                    <a:lumMod val="10000"/>
                  </a:schemeClr>
                </a:solidFill>
                <a:latin typeface="Calibri"/>
                <a:cs typeface="Calibri"/>
              </a:rPr>
              <a:t>reduces </a:t>
            </a:r>
            <a:r>
              <a:rPr sz="1809" b="1" spc="84" dirty="0">
                <a:solidFill>
                  <a:schemeClr val="bg2">
                    <a:lumMod val="10000"/>
                  </a:schemeClr>
                </a:solidFill>
                <a:latin typeface="Calibri"/>
                <a:cs typeface="Calibri"/>
              </a:rPr>
              <a:t>into </a:t>
            </a:r>
            <a:r>
              <a:rPr sz="1809" b="1" spc="119" dirty="0">
                <a:solidFill>
                  <a:schemeClr val="bg2">
                    <a:lumMod val="10000"/>
                  </a:schemeClr>
                </a:solidFill>
                <a:latin typeface="Calibri"/>
                <a:cs typeface="Calibri"/>
              </a:rPr>
              <a:t>a </a:t>
            </a:r>
            <a:r>
              <a:rPr sz="1809" b="1" spc="101" dirty="0">
                <a:solidFill>
                  <a:schemeClr val="bg2">
                    <a:lumMod val="10000"/>
                  </a:schemeClr>
                </a:solidFill>
                <a:latin typeface="Calibri"/>
                <a:cs typeface="Calibri"/>
              </a:rPr>
              <a:t>single </a:t>
            </a:r>
            <a:r>
              <a:rPr sz="1809" b="1" spc="88" dirty="0">
                <a:solidFill>
                  <a:schemeClr val="bg2">
                    <a:lumMod val="10000"/>
                  </a:schemeClr>
                </a:solidFill>
                <a:latin typeface="Calibri"/>
                <a:cs typeface="Calibri"/>
              </a:rPr>
              <a:t>scalar</a:t>
            </a:r>
            <a:endParaRPr sz="1809" dirty="0">
              <a:solidFill>
                <a:schemeClr val="bg2">
                  <a:lumMod val="10000"/>
                </a:schemeClr>
              </a:solidFill>
              <a:latin typeface="Calibri"/>
              <a:cs typeface="Calibri"/>
            </a:endParaRPr>
          </a:p>
        </p:txBody>
      </p:sp>
      <p:sp>
        <p:nvSpPr>
          <p:cNvPr id="4" name="object 4"/>
          <p:cNvSpPr/>
          <p:nvPr/>
        </p:nvSpPr>
        <p:spPr>
          <a:xfrm>
            <a:off x="9121589" y="3361764"/>
            <a:ext cx="143434" cy="2026024"/>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3303494" y="3361764"/>
            <a:ext cx="143435" cy="2026024"/>
          </a:xfrm>
          <a:prstGeom prst="rect">
            <a:avLst/>
          </a:prstGeom>
          <a:blipFill>
            <a:blip r:embed="rId3" cstate="print"/>
            <a:stretch>
              <a:fillRect/>
            </a:stretch>
          </a:blipFill>
        </p:spPr>
        <p:txBody>
          <a:bodyPr wrap="square" lIns="0" tIns="0" rIns="0" bIns="0" rtlCol="0"/>
          <a:lstStyle/>
          <a:p>
            <a:endParaRPr sz="1588"/>
          </a:p>
        </p:txBody>
      </p:sp>
      <p:sp>
        <p:nvSpPr>
          <p:cNvPr id="6" name="object 6"/>
          <p:cNvSpPr/>
          <p:nvPr/>
        </p:nvSpPr>
        <p:spPr>
          <a:xfrm>
            <a:off x="3195917" y="2547185"/>
            <a:ext cx="5818091" cy="1882586"/>
          </a:xfrm>
          <a:prstGeom prst="rect">
            <a:avLst/>
          </a:prstGeom>
          <a:blipFill>
            <a:blip r:embed="rId4" cstate="print"/>
            <a:stretch>
              <a:fillRect/>
            </a:stretch>
          </a:blipFill>
        </p:spPr>
        <p:txBody>
          <a:bodyPr wrap="square" lIns="0" tIns="0" rIns="0" bIns="0" rtlCol="0"/>
          <a:lstStyle/>
          <a:p>
            <a:endParaRPr sz="1588"/>
          </a:p>
        </p:txBody>
      </p:sp>
      <p:sp>
        <p:nvSpPr>
          <p:cNvPr id="7" name="object 7"/>
          <p:cNvSpPr/>
          <p:nvPr/>
        </p:nvSpPr>
        <p:spPr>
          <a:xfrm>
            <a:off x="3195917" y="3388658"/>
            <a:ext cx="89647" cy="1380565"/>
          </a:xfrm>
          <a:prstGeom prst="rect">
            <a:avLst/>
          </a:prstGeom>
          <a:blipFill>
            <a:blip r:embed="rId5" cstate="print"/>
            <a:stretch>
              <a:fillRect/>
            </a:stretch>
          </a:blipFill>
        </p:spPr>
        <p:txBody>
          <a:bodyPr wrap="square" lIns="0" tIns="0" rIns="0" bIns="0" rtlCol="0"/>
          <a:lstStyle/>
          <a:p>
            <a:endParaRPr sz="1588"/>
          </a:p>
        </p:txBody>
      </p:sp>
      <p:sp>
        <p:nvSpPr>
          <p:cNvPr id="8" name="object 8"/>
          <p:cNvSpPr/>
          <p:nvPr/>
        </p:nvSpPr>
        <p:spPr>
          <a:xfrm>
            <a:off x="2111188" y="3388658"/>
            <a:ext cx="89647" cy="1380565"/>
          </a:xfrm>
          <a:prstGeom prst="rect">
            <a:avLst/>
          </a:prstGeom>
          <a:blipFill>
            <a:blip r:embed="rId6" cstate="print"/>
            <a:stretch>
              <a:fillRect/>
            </a:stretch>
          </a:blipFill>
        </p:spPr>
        <p:txBody>
          <a:bodyPr wrap="square" lIns="0" tIns="0" rIns="0" bIns="0" rtlCol="0"/>
          <a:lstStyle/>
          <a:p>
            <a:endParaRPr sz="1588"/>
          </a:p>
        </p:txBody>
      </p:sp>
      <p:sp>
        <p:nvSpPr>
          <p:cNvPr id="9" name="object 9"/>
          <p:cNvSpPr txBox="1"/>
          <p:nvPr/>
        </p:nvSpPr>
        <p:spPr>
          <a:xfrm>
            <a:off x="1008529" y="2845218"/>
            <a:ext cx="1084729" cy="643260"/>
          </a:xfrm>
          <a:prstGeom prst="rect">
            <a:avLst/>
          </a:prstGeom>
          <a:solidFill>
            <a:srgbClr val="3D3D3D"/>
          </a:solidFill>
        </p:spPr>
        <p:txBody>
          <a:bodyPr vert="horz" wrap="square" lIns="0" tIns="2801" rIns="0" bIns="0" rtlCol="0">
            <a:spAutoFit/>
          </a:bodyPr>
          <a:lstStyle/>
          <a:p>
            <a:pPr>
              <a:spcBef>
                <a:spcPts val="22"/>
              </a:spcBef>
            </a:pPr>
            <a:endParaRPr sz="1191" dirty="0">
              <a:latin typeface="Times New Roman"/>
              <a:cs typeface="Times New Roman"/>
            </a:endParaRPr>
          </a:p>
          <a:p>
            <a:pPr marL="35861" marR="62756">
              <a:lnSpc>
                <a:spcPct val="103000"/>
              </a:lnSpc>
            </a:pPr>
            <a:r>
              <a:rPr sz="971" b="1" spc="9" dirty="0">
                <a:solidFill>
                  <a:srgbClr val="DBDBDB"/>
                </a:solidFill>
                <a:latin typeface="Courier New"/>
                <a:cs typeface="Courier New"/>
              </a:rPr>
              <a:t>In [</a:t>
            </a:r>
            <a:r>
              <a:rPr sz="971" b="1" spc="9" dirty="0">
                <a:solidFill>
                  <a:srgbClr val="8ACFD3"/>
                </a:solidFill>
                <a:latin typeface="Courier New"/>
                <a:cs typeface="Courier New"/>
              </a:rPr>
              <a:t>7</a:t>
            </a:r>
            <a:r>
              <a:rPr sz="971" b="1" spc="9" dirty="0">
                <a:solidFill>
                  <a:srgbClr val="DBDBDB"/>
                </a:solidFill>
                <a:latin typeface="Courier New"/>
                <a:cs typeface="Courier New"/>
              </a:rPr>
              <a:t>]:</a:t>
            </a:r>
            <a:r>
              <a:rPr sz="971" b="1" spc="-62" dirty="0">
                <a:solidFill>
                  <a:srgbClr val="DBDBDB"/>
                </a:solidFill>
                <a:latin typeface="Courier New"/>
                <a:cs typeface="Courier New"/>
              </a:rPr>
              <a:t> </a:t>
            </a:r>
            <a:r>
              <a:rPr sz="971" b="1" spc="9" dirty="0">
                <a:solidFill>
                  <a:srgbClr val="DBDBDB"/>
                </a:solidFill>
                <a:latin typeface="Courier New"/>
                <a:cs typeface="Courier New"/>
              </a:rPr>
              <a:t>a.sum  ()</a:t>
            </a:r>
            <a:endParaRPr sz="971" dirty="0">
              <a:latin typeface="Courier New"/>
              <a:cs typeface="Courier New"/>
            </a:endParaRPr>
          </a:p>
          <a:p>
            <a:pPr marL="35861">
              <a:spcBef>
                <a:spcPts val="35"/>
              </a:spcBef>
            </a:pPr>
            <a:r>
              <a:rPr sz="971" b="1" spc="9" dirty="0">
                <a:solidFill>
                  <a:srgbClr val="DBDBDB"/>
                </a:solidFill>
                <a:latin typeface="Courier New"/>
                <a:cs typeface="Courier New"/>
              </a:rPr>
              <a:t>Out[</a:t>
            </a:r>
            <a:r>
              <a:rPr sz="971" b="1" spc="9" dirty="0">
                <a:solidFill>
                  <a:srgbClr val="8ACFD3"/>
                </a:solidFill>
                <a:latin typeface="Courier New"/>
                <a:cs typeface="Courier New"/>
              </a:rPr>
              <a:t>7</a:t>
            </a:r>
            <a:r>
              <a:rPr sz="971" b="1" spc="9" dirty="0">
                <a:solidFill>
                  <a:srgbClr val="DBDBDB"/>
                </a:solidFill>
                <a:latin typeface="Courier New"/>
                <a:cs typeface="Courier New"/>
              </a:rPr>
              <a:t>]:</a:t>
            </a:r>
            <a:r>
              <a:rPr sz="971" b="1" spc="-62" dirty="0">
                <a:solidFill>
                  <a:srgbClr val="DBDBDB"/>
                </a:solidFill>
                <a:latin typeface="Courier New"/>
                <a:cs typeface="Courier New"/>
              </a:rPr>
              <a:t> </a:t>
            </a:r>
            <a:r>
              <a:rPr sz="971" b="1" spc="9" dirty="0">
                <a:solidFill>
                  <a:srgbClr val="8ACFD3"/>
                </a:solidFill>
                <a:latin typeface="Courier New"/>
                <a:cs typeface="Courier New"/>
              </a:rPr>
              <a:t>105</a:t>
            </a:r>
            <a:endParaRPr sz="971" dirty="0">
              <a:latin typeface="Courier New"/>
              <a:cs typeface="Courier New"/>
            </a:endParaRPr>
          </a:p>
        </p:txBody>
      </p:sp>
      <p:sp>
        <p:nvSpPr>
          <p:cNvPr id="10" name="object 2"/>
          <p:cNvSpPr txBox="1">
            <a:spLocks/>
          </p:cNvSpPr>
          <p:nvPr/>
        </p:nvSpPr>
        <p:spPr>
          <a:xfrm>
            <a:off x="9265023" y="3083354"/>
            <a:ext cx="2770654" cy="278410"/>
          </a:xfrm>
          <a:prstGeom prst="rect">
            <a:avLst/>
          </a:prstGeom>
        </p:spPr>
        <p:txBody>
          <a:bodyPr vert="horz" wrap="square" lIns="0" tIns="0" rIns="0" bIns="0" rtlCol="0">
            <a:spAutoFit/>
          </a:bodyPr>
          <a:lstStyle>
            <a:lvl1pPr>
              <a:defRPr sz="4400" b="1" i="0">
                <a:solidFill>
                  <a:srgbClr val="EDEDED"/>
                </a:solidFill>
                <a:latin typeface="Arial"/>
                <a:ea typeface="+mj-ea"/>
                <a:cs typeface="Arial"/>
              </a:defRPr>
            </a:lvl1pPr>
          </a:lstStyle>
          <a:p>
            <a:pPr marL="11206"/>
            <a:r>
              <a:rPr lang="en-US" sz="1809" kern="0" spc="13" dirty="0">
                <a:solidFill>
                  <a:schemeClr val="bg2">
                    <a:lumMod val="10000"/>
                  </a:schemeClr>
                </a:solidFill>
                <a:latin typeface="Courier New"/>
                <a:cs typeface="Courier New"/>
              </a:rPr>
              <a:t>axis=None</a:t>
            </a:r>
            <a:r>
              <a:rPr lang="en-US" sz="1809" kern="0" spc="-644" dirty="0">
                <a:solidFill>
                  <a:schemeClr val="bg2">
                    <a:lumMod val="10000"/>
                  </a:schemeClr>
                </a:solidFill>
                <a:latin typeface="Courier New"/>
                <a:cs typeface="Courier New"/>
              </a:rPr>
              <a:t> </a:t>
            </a:r>
            <a:r>
              <a:rPr lang="en-US" sz="1809" kern="0" spc="93" dirty="0">
                <a:solidFill>
                  <a:schemeClr val="bg2">
                    <a:lumMod val="10000"/>
                  </a:schemeClr>
                </a:solidFill>
                <a:latin typeface="Calibri"/>
                <a:cs typeface="Calibri"/>
              </a:rPr>
              <a:t>is </a:t>
            </a:r>
            <a:r>
              <a:rPr lang="en-US" sz="1809" kern="0" spc="88" dirty="0">
                <a:solidFill>
                  <a:schemeClr val="bg2">
                    <a:lumMod val="10000"/>
                  </a:schemeClr>
                </a:solidFill>
                <a:latin typeface="Calibri"/>
                <a:cs typeface="Calibri"/>
              </a:rPr>
              <a:t>the </a:t>
            </a:r>
            <a:r>
              <a:rPr lang="en-US" sz="1809" kern="0" spc="97" dirty="0">
                <a:solidFill>
                  <a:schemeClr val="bg2">
                    <a:lumMod val="10000"/>
                  </a:schemeClr>
                </a:solidFill>
                <a:latin typeface="Calibri"/>
                <a:cs typeface="Calibri"/>
              </a:rPr>
              <a:t>default</a:t>
            </a:r>
            <a:endParaRPr lang="en-US" sz="1809" kern="0" dirty="0">
              <a:solidFill>
                <a:schemeClr val="bg2">
                  <a:lumMod val="10000"/>
                </a:schemeClr>
              </a:solidFill>
              <a:latin typeface="Calibri"/>
              <a:cs typeface="Calibri"/>
            </a:endParaRPr>
          </a:p>
        </p:txBody>
      </p:sp>
      <p:sp>
        <p:nvSpPr>
          <p:cNvPr id="11" name="Footer Placeholder 10"/>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890270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Methods in Classes</a:t>
            </a:r>
          </a:p>
        </p:txBody>
      </p:sp>
      <p:sp>
        <p:nvSpPr>
          <p:cNvPr id="29699" name="Rectangle 3"/>
          <p:cNvSpPr>
            <a:spLocks noGrp="1" noChangeArrowheads="1"/>
          </p:cNvSpPr>
          <p:nvPr>
            <p:ph type="body" idx="1"/>
          </p:nvPr>
        </p:nvSpPr>
        <p:spPr>
          <a:xfrm>
            <a:off x="484632" y="1524000"/>
            <a:ext cx="9497568" cy="4495800"/>
          </a:xfrm>
        </p:spPr>
        <p:txBody>
          <a:bodyPr/>
          <a:lstStyle/>
          <a:p>
            <a:r>
              <a:rPr lang="en-US" altLang="en-US" sz="2800" dirty="0">
                <a:ea typeface="ＭＳ Ｐゴシック" panose="020B0600070205080204" pitchFamily="34" charset="-128"/>
              </a:rPr>
              <a:t>Define a </a:t>
            </a:r>
            <a:r>
              <a:rPr lang="en-US" altLang="en-US" sz="2800" i="1" dirty="0">
                <a:solidFill>
                  <a:schemeClr val="accent2"/>
                </a:solidFill>
                <a:ea typeface="ＭＳ Ｐゴシック" panose="020B0600070205080204" pitchFamily="34" charset="-128"/>
              </a:rPr>
              <a:t>method </a:t>
            </a:r>
            <a:r>
              <a:rPr lang="en-US" altLang="en-US" sz="2800" dirty="0">
                <a:ea typeface="ＭＳ Ｐゴシック" panose="020B0600070205080204" pitchFamily="34" charset="-128"/>
              </a:rPr>
              <a:t>in a </a:t>
            </a:r>
            <a:r>
              <a:rPr lang="en-US" altLang="en-US" sz="2800" i="1" dirty="0">
                <a:solidFill>
                  <a:schemeClr val="accent2"/>
                </a:solidFill>
                <a:ea typeface="ＭＳ Ｐゴシック" panose="020B0600070205080204" pitchFamily="34" charset="-128"/>
              </a:rPr>
              <a:t>class </a:t>
            </a:r>
            <a:r>
              <a:rPr lang="en-US" altLang="en-US" sz="2800" dirty="0">
                <a:ea typeface="ＭＳ Ｐゴシック" panose="020B0600070205080204" pitchFamily="34" charset="-128"/>
              </a:rPr>
              <a:t>by including function definitions within the scope of the class block</a:t>
            </a:r>
          </a:p>
          <a:p>
            <a:r>
              <a:rPr lang="en-US" altLang="en-US" sz="2800" dirty="0">
                <a:ea typeface="ＭＳ Ｐゴシック" panose="020B0600070205080204" pitchFamily="34" charset="-128"/>
              </a:rPr>
              <a:t>There is usually a special method called </a:t>
            </a:r>
            <a:r>
              <a:rPr lang="en-US" altLang="en-US" sz="2800" b="1" i="1" dirty="0">
                <a:solidFill>
                  <a:schemeClr val="accent2"/>
                </a:solidFill>
                <a:latin typeface="Courier New" panose="02070309020205020404" pitchFamily="49" charset="0"/>
                <a:ea typeface="ＭＳ Ｐゴシック" panose="020B0600070205080204" pitchFamily="34" charset="-128"/>
              </a:rPr>
              <a:t>__init__</a:t>
            </a:r>
            <a:r>
              <a:rPr lang="en-US" altLang="en-US" sz="2800" i="1" dirty="0">
                <a:solidFill>
                  <a:schemeClr val="accent2"/>
                </a:solidFill>
                <a:ea typeface="ＭＳ Ｐゴシック" panose="020B0600070205080204" pitchFamily="34" charset="-128"/>
              </a:rPr>
              <a:t> </a:t>
            </a:r>
            <a:r>
              <a:rPr lang="en-US" altLang="en-US" sz="2800" dirty="0">
                <a:ea typeface="ＭＳ Ｐゴシック" panose="020B0600070205080204" pitchFamily="34" charset="-128"/>
              </a:rPr>
              <a:t>in most classes. It is called the default constructor</a:t>
            </a:r>
          </a:p>
        </p:txBody>
      </p:sp>
      <p:sp>
        <p:nvSpPr>
          <p:cNvPr id="2" name="Footer Placeholder 1"/>
          <p:cNvSpPr>
            <a:spLocks noGrp="1"/>
          </p:cNvSpPr>
          <p:nvPr>
            <p:ph type="ftr" sz="quarter" idx="11"/>
          </p:nvPr>
        </p:nvSpPr>
        <p:spPr>
          <a:xfrm>
            <a:off x="609599" y="6218236"/>
            <a:ext cx="6184605" cy="365125"/>
          </a:xfrm>
        </p:spPr>
        <p:txBody>
          <a:bodyPr/>
          <a:lstStyle/>
          <a:p>
            <a:pPr algn="l"/>
            <a:r>
              <a:rPr lang="en-US" dirty="0">
                <a:hlinkClick r:id="rId3"/>
              </a:rPr>
              <a:t>https://www.csee.umbc.edu/courses/691p/notes/python/python3.ppt</a:t>
            </a:r>
            <a:r>
              <a:rPr lang="en-US" dirty="0"/>
              <a:t> </a:t>
            </a:r>
          </a:p>
        </p:txBody>
      </p:sp>
    </p:spTree>
    <p:extLst>
      <p:ext uri="{BB962C8B-B14F-4D97-AF65-F5344CB8AC3E}">
        <p14:creationId xmlns:p14="http://schemas.microsoft.com/office/powerpoint/2010/main" val="1327559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63967" y="396050"/>
            <a:ext cx="9681882" cy="390435"/>
          </a:xfrm>
          <a:prstGeom prst="rect">
            <a:avLst/>
          </a:prstGeom>
        </p:spPr>
        <p:txBody>
          <a:bodyPr vert="horz" wrap="square" lIns="0" tIns="110942" rIns="0" bIns="0" rtlCol="0" anchor="ctr">
            <a:spAutoFit/>
          </a:bodyPr>
          <a:lstStyle/>
          <a:p>
            <a:pPr marL="20172"/>
            <a:r>
              <a:rPr sz="1809" spc="13" dirty="0">
                <a:solidFill>
                  <a:schemeClr val="bg2">
                    <a:lumMod val="10000"/>
                  </a:schemeClr>
                </a:solidFill>
                <a:latin typeface="Courier New"/>
                <a:cs typeface="Courier New"/>
              </a:rPr>
              <a:t>axis=0</a:t>
            </a:r>
            <a:r>
              <a:rPr sz="1809" spc="-649" dirty="0">
                <a:solidFill>
                  <a:schemeClr val="bg2">
                    <a:lumMod val="10000"/>
                  </a:schemeClr>
                </a:solidFill>
                <a:latin typeface="Courier New"/>
                <a:cs typeface="Courier New"/>
              </a:rPr>
              <a:t> </a:t>
            </a:r>
            <a:r>
              <a:rPr sz="1809" spc="137" dirty="0">
                <a:solidFill>
                  <a:schemeClr val="bg2">
                    <a:lumMod val="10000"/>
                  </a:schemeClr>
                </a:solidFill>
                <a:latin typeface="Calibri"/>
                <a:cs typeface="Calibri"/>
              </a:rPr>
              <a:t>reduces </a:t>
            </a:r>
            <a:r>
              <a:rPr sz="1809" spc="84" dirty="0">
                <a:solidFill>
                  <a:schemeClr val="bg2">
                    <a:lumMod val="10000"/>
                  </a:schemeClr>
                </a:solidFill>
                <a:latin typeface="Calibri"/>
                <a:cs typeface="Calibri"/>
              </a:rPr>
              <a:t>into </a:t>
            </a:r>
            <a:r>
              <a:rPr sz="1809" spc="88" dirty="0">
                <a:solidFill>
                  <a:schemeClr val="bg2">
                    <a:lumMod val="10000"/>
                  </a:schemeClr>
                </a:solidFill>
                <a:latin typeface="Calibri"/>
                <a:cs typeface="Calibri"/>
              </a:rPr>
              <a:t>the </a:t>
            </a:r>
            <a:r>
              <a:rPr sz="1809" spc="115" dirty="0">
                <a:solidFill>
                  <a:schemeClr val="bg2">
                    <a:lumMod val="10000"/>
                  </a:schemeClr>
                </a:solidFill>
                <a:latin typeface="Calibri"/>
                <a:cs typeface="Calibri"/>
              </a:rPr>
              <a:t>zeroth </a:t>
            </a:r>
            <a:r>
              <a:rPr sz="1809" spc="132" dirty="0">
                <a:solidFill>
                  <a:schemeClr val="bg2">
                    <a:lumMod val="10000"/>
                  </a:schemeClr>
                </a:solidFill>
                <a:latin typeface="Calibri"/>
                <a:cs typeface="Calibri"/>
              </a:rPr>
              <a:t>dimension</a:t>
            </a:r>
            <a:endParaRPr sz="1809" dirty="0">
              <a:solidFill>
                <a:schemeClr val="bg2">
                  <a:lumMod val="10000"/>
                </a:schemeClr>
              </a:solidFill>
              <a:latin typeface="Calibri"/>
              <a:cs typeface="Calibri"/>
            </a:endParaRPr>
          </a:p>
        </p:txBody>
      </p:sp>
      <p:sp>
        <p:nvSpPr>
          <p:cNvPr id="4" name="object 4"/>
          <p:cNvSpPr/>
          <p:nvPr/>
        </p:nvSpPr>
        <p:spPr>
          <a:xfrm>
            <a:off x="4953000" y="1102659"/>
            <a:ext cx="4742329" cy="71718"/>
          </a:xfrm>
          <a:custGeom>
            <a:avLst/>
            <a:gdLst/>
            <a:ahLst/>
            <a:cxnLst/>
            <a:rect l="l" t="t" r="r" b="b"/>
            <a:pathLst>
              <a:path w="5374640" h="81280">
                <a:moveTo>
                  <a:pt x="5374640" y="81280"/>
                </a:moveTo>
                <a:lnTo>
                  <a:pt x="5374640" y="0"/>
                </a:lnTo>
                <a:lnTo>
                  <a:pt x="0" y="0"/>
                </a:lnTo>
                <a:lnTo>
                  <a:pt x="0" y="81280"/>
                </a:lnTo>
                <a:lnTo>
                  <a:pt x="5374640" y="81280"/>
                </a:lnTo>
                <a:close/>
              </a:path>
            </a:pathLst>
          </a:custGeom>
          <a:solidFill>
            <a:srgbClr val="000000"/>
          </a:solidFill>
        </p:spPr>
        <p:txBody>
          <a:bodyPr wrap="square" lIns="0" tIns="0" rIns="0" bIns="0" rtlCol="0"/>
          <a:lstStyle/>
          <a:p>
            <a:endParaRPr sz="1588"/>
          </a:p>
        </p:txBody>
      </p:sp>
      <p:sp>
        <p:nvSpPr>
          <p:cNvPr id="5" name="object 5"/>
          <p:cNvSpPr/>
          <p:nvPr/>
        </p:nvSpPr>
        <p:spPr>
          <a:xfrm>
            <a:off x="4953000" y="2994212"/>
            <a:ext cx="4742329" cy="71718"/>
          </a:xfrm>
          <a:custGeom>
            <a:avLst/>
            <a:gdLst/>
            <a:ahLst/>
            <a:cxnLst/>
            <a:rect l="l" t="t" r="r" b="b"/>
            <a:pathLst>
              <a:path w="5374640" h="81279">
                <a:moveTo>
                  <a:pt x="0" y="81279"/>
                </a:moveTo>
                <a:lnTo>
                  <a:pt x="5374640" y="81279"/>
                </a:lnTo>
                <a:lnTo>
                  <a:pt x="5374640" y="0"/>
                </a:lnTo>
                <a:lnTo>
                  <a:pt x="0" y="0"/>
                </a:lnTo>
                <a:lnTo>
                  <a:pt x="0" y="81279"/>
                </a:lnTo>
                <a:close/>
              </a:path>
            </a:pathLst>
          </a:custGeom>
          <a:solidFill>
            <a:srgbClr val="000000"/>
          </a:solidFill>
        </p:spPr>
        <p:txBody>
          <a:bodyPr wrap="square" lIns="0" tIns="0" rIns="0" bIns="0" rtlCol="0"/>
          <a:lstStyle/>
          <a:p>
            <a:endParaRPr sz="1588"/>
          </a:p>
        </p:txBody>
      </p:sp>
      <p:sp>
        <p:nvSpPr>
          <p:cNvPr id="6" name="object 6"/>
          <p:cNvSpPr/>
          <p:nvPr/>
        </p:nvSpPr>
        <p:spPr>
          <a:xfrm>
            <a:off x="9695330" y="1246093"/>
            <a:ext cx="143435" cy="1676400"/>
          </a:xfrm>
          <a:custGeom>
            <a:avLst/>
            <a:gdLst/>
            <a:ahLst/>
            <a:cxnLst/>
            <a:rect l="l" t="t" r="r" b="b"/>
            <a:pathLst>
              <a:path w="162559" h="1899920">
                <a:moveTo>
                  <a:pt x="0" y="1899920"/>
                </a:moveTo>
                <a:lnTo>
                  <a:pt x="162559" y="1899920"/>
                </a:lnTo>
                <a:lnTo>
                  <a:pt x="162559" y="0"/>
                </a:lnTo>
                <a:lnTo>
                  <a:pt x="0" y="0"/>
                </a:lnTo>
                <a:lnTo>
                  <a:pt x="0" y="1899920"/>
                </a:lnTo>
                <a:close/>
              </a:path>
            </a:pathLst>
          </a:custGeom>
          <a:solidFill>
            <a:srgbClr val="000000"/>
          </a:solidFill>
        </p:spPr>
        <p:txBody>
          <a:bodyPr wrap="square" lIns="0" tIns="0" rIns="0" bIns="0" rtlCol="0"/>
          <a:lstStyle/>
          <a:p>
            <a:endParaRPr sz="1588"/>
          </a:p>
        </p:txBody>
      </p:sp>
      <p:sp>
        <p:nvSpPr>
          <p:cNvPr id="7" name="object 7"/>
          <p:cNvSpPr/>
          <p:nvPr/>
        </p:nvSpPr>
        <p:spPr>
          <a:xfrm>
            <a:off x="5150224" y="4031876"/>
            <a:ext cx="4885768" cy="1819834"/>
          </a:xfrm>
          <a:prstGeom prst="rect">
            <a:avLst/>
          </a:prstGeom>
          <a:blipFill>
            <a:blip r:embed="rId2" cstate="print"/>
            <a:stretch>
              <a:fillRect/>
            </a:stretch>
          </a:blipFill>
        </p:spPr>
        <p:txBody>
          <a:bodyPr wrap="square" lIns="0" tIns="0" rIns="0" bIns="0" rtlCol="0"/>
          <a:lstStyle/>
          <a:p>
            <a:endParaRPr sz="1588"/>
          </a:p>
        </p:txBody>
      </p:sp>
      <p:sp>
        <p:nvSpPr>
          <p:cNvPr id="8" name="object 8"/>
          <p:cNvSpPr txBox="1"/>
          <p:nvPr/>
        </p:nvSpPr>
        <p:spPr>
          <a:xfrm>
            <a:off x="2101101" y="3394811"/>
            <a:ext cx="4408394" cy="278410"/>
          </a:xfrm>
          <a:prstGeom prst="rect">
            <a:avLst/>
          </a:prstGeom>
        </p:spPr>
        <p:txBody>
          <a:bodyPr vert="horz" wrap="square" lIns="0" tIns="0" rIns="0" bIns="0" rtlCol="0">
            <a:spAutoFit/>
          </a:bodyPr>
          <a:lstStyle/>
          <a:p>
            <a:pPr marL="11206"/>
            <a:r>
              <a:rPr sz="1809" b="1" spc="9" dirty="0">
                <a:solidFill>
                  <a:schemeClr val="bg2">
                    <a:lumMod val="10000"/>
                  </a:schemeClr>
                </a:solidFill>
                <a:latin typeface="Courier New"/>
                <a:cs typeface="Courier New"/>
              </a:rPr>
              <a:t>axis=1</a:t>
            </a:r>
            <a:r>
              <a:rPr sz="1809" b="1" spc="-702" dirty="0">
                <a:solidFill>
                  <a:schemeClr val="bg2">
                    <a:lumMod val="10000"/>
                  </a:schemeClr>
                </a:solidFill>
                <a:latin typeface="Courier New"/>
                <a:cs typeface="Courier New"/>
              </a:rPr>
              <a:t> </a:t>
            </a:r>
            <a:r>
              <a:rPr sz="2713" b="1" spc="205" baseline="1355" dirty="0">
                <a:solidFill>
                  <a:schemeClr val="bg2">
                    <a:lumMod val="10000"/>
                  </a:schemeClr>
                </a:solidFill>
                <a:latin typeface="Calibri"/>
                <a:cs typeface="Calibri"/>
              </a:rPr>
              <a:t>reduces </a:t>
            </a:r>
            <a:r>
              <a:rPr sz="2713" b="1" spc="125" baseline="1355" dirty="0">
                <a:solidFill>
                  <a:schemeClr val="bg2">
                    <a:lumMod val="10000"/>
                  </a:schemeClr>
                </a:solidFill>
                <a:latin typeface="Calibri"/>
                <a:cs typeface="Calibri"/>
              </a:rPr>
              <a:t>into </a:t>
            </a:r>
            <a:r>
              <a:rPr sz="2713" b="1" spc="132" baseline="1355" dirty="0">
                <a:solidFill>
                  <a:schemeClr val="bg2">
                    <a:lumMod val="10000"/>
                  </a:schemeClr>
                </a:solidFill>
                <a:latin typeface="Calibri"/>
                <a:cs typeface="Calibri"/>
              </a:rPr>
              <a:t>the </a:t>
            </a:r>
            <a:r>
              <a:rPr sz="2713" b="1" spc="112" baseline="1355" dirty="0">
                <a:solidFill>
                  <a:schemeClr val="bg2">
                    <a:lumMod val="10000"/>
                  </a:schemeClr>
                </a:solidFill>
                <a:latin typeface="Calibri"/>
                <a:cs typeface="Calibri"/>
              </a:rPr>
              <a:t>first </a:t>
            </a:r>
            <a:r>
              <a:rPr sz="2713" b="1" spc="199" baseline="1355" dirty="0">
                <a:solidFill>
                  <a:schemeClr val="bg2">
                    <a:lumMod val="10000"/>
                  </a:schemeClr>
                </a:solidFill>
                <a:latin typeface="Calibri"/>
                <a:cs typeface="Calibri"/>
              </a:rPr>
              <a:t>dimension</a:t>
            </a:r>
            <a:endParaRPr sz="2713" baseline="1355" dirty="0">
              <a:solidFill>
                <a:schemeClr val="bg2">
                  <a:lumMod val="10000"/>
                </a:schemeClr>
              </a:solidFill>
              <a:latin typeface="Calibri"/>
              <a:cs typeface="Calibri"/>
            </a:endParaRPr>
          </a:p>
        </p:txBody>
      </p:sp>
      <p:sp>
        <p:nvSpPr>
          <p:cNvPr id="9" name="object 9"/>
          <p:cNvSpPr/>
          <p:nvPr/>
        </p:nvSpPr>
        <p:spPr>
          <a:xfrm>
            <a:off x="5175437" y="997324"/>
            <a:ext cx="4885768" cy="2169456"/>
          </a:xfrm>
          <a:prstGeom prst="rect">
            <a:avLst/>
          </a:prstGeom>
          <a:blipFill>
            <a:blip r:embed="rId3" cstate="print"/>
            <a:stretch>
              <a:fillRect/>
            </a:stretch>
          </a:blipFill>
        </p:spPr>
        <p:txBody>
          <a:bodyPr wrap="square" lIns="0" tIns="0" rIns="0" bIns="0" rtlCol="0"/>
          <a:lstStyle/>
          <a:p>
            <a:endParaRPr sz="1588"/>
          </a:p>
        </p:txBody>
      </p:sp>
      <p:sp>
        <p:nvSpPr>
          <p:cNvPr id="10" name="object 10"/>
          <p:cNvSpPr txBox="1"/>
          <p:nvPr/>
        </p:nvSpPr>
        <p:spPr>
          <a:xfrm>
            <a:off x="2227729" y="1326776"/>
            <a:ext cx="2438400" cy="639384"/>
          </a:xfrm>
          <a:prstGeom prst="rect">
            <a:avLst/>
          </a:prstGeom>
          <a:solidFill>
            <a:srgbClr val="3D3D3D"/>
          </a:solidFill>
        </p:spPr>
        <p:txBody>
          <a:bodyPr vert="horz" wrap="square" lIns="0" tIns="1121" rIns="0" bIns="0" rtlCol="0">
            <a:spAutoFit/>
          </a:bodyPr>
          <a:lstStyle/>
          <a:p>
            <a:pPr>
              <a:spcBef>
                <a:spcPts val="9"/>
              </a:spcBef>
            </a:pPr>
            <a:endParaRPr sz="1235" dirty="0">
              <a:latin typeface="Times New Roman"/>
              <a:cs typeface="Times New Roman"/>
            </a:endParaRPr>
          </a:p>
          <a:p>
            <a:pPr marL="35861"/>
            <a:r>
              <a:rPr sz="971" b="1" spc="9" dirty="0">
                <a:solidFill>
                  <a:srgbClr val="DBDBDB"/>
                </a:solidFill>
                <a:latin typeface="Courier New"/>
                <a:cs typeface="Courier New"/>
              </a:rPr>
              <a:t>In [</a:t>
            </a:r>
            <a:r>
              <a:rPr sz="971" b="1" spc="9" dirty="0">
                <a:solidFill>
                  <a:srgbClr val="8ACFD3"/>
                </a:solidFill>
                <a:latin typeface="Courier New"/>
                <a:cs typeface="Courier New"/>
              </a:rPr>
              <a:t>8</a:t>
            </a:r>
            <a:r>
              <a:rPr sz="971" b="1" spc="9" dirty="0">
                <a:solidFill>
                  <a:srgbClr val="DBDBDB"/>
                </a:solidFill>
                <a:latin typeface="Courier New"/>
                <a:cs typeface="Courier New"/>
              </a:rPr>
              <a:t>]: </a:t>
            </a:r>
            <a:r>
              <a:rPr sz="971" b="1" spc="-4" dirty="0">
                <a:solidFill>
                  <a:srgbClr val="DBDBDB"/>
                </a:solidFill>
                <a:latin typeface="Courier New"/>
                <a:cs typeface="Courier New"/>
              </a:rPr>
              <a:t>a.sum(axis=</a:t>
            </a:r>
            <a:r>
              <a:rPr sz="971" b="1" spc="-4" dirty="0">
                <a:solidFill>
                  <a:srgbClr val="8ACFD3"/>
                </a:solidFill>
                <a:latin typeface="Courier New"/>
                <a:cs typeface="Courier New"/>
              </a:rPr>
              <a:t>0</a:t>
            </a:r>
            <a:r>
              <a:rPr sz="971" b="1" spc="-485" dirty="0">
                <a:solidFill>
                  <a:srgbClr val="8ACFD3"/>
                </a:solidFill>
                <a:latin typeface="Courier New"/>
                <a:cs typeface="Courier New"/>
              </a:rPr>
              <a:t> </a:t>
            </a:r>
            <a:r>
              <a:rPr sz="971" b="1" spc="9" dirty="0">
                <a:solidFill>
                  <a:srgbClr val="DBDBDB"/>
                </a:solidFill>
                <a:latin typeface="Courier New"/>
                <a:cs typeface="Courier New"/>
              </a:rPr>
              <a:t>)</a:t>
            </a:r>
            <a:endParaRPr sz="971" dirty="0">
              <a:latin typeface="Courier New"/>
              <a:cs typeface="Courier New"/>
            </a:endParaRPr>
          </a:p>
          <a:p>
            <a:pPr marL="35861">
              <a:spcBef>
                <a:spcPts val="35"/>
              </a:spcBef>
            </a:pPr>
            <a:r>
              <a:rPr sz="971" b="1" spc="9" dirty="0">
                <a:solidFill>
                  <a:srgbClr val="DBDBDB"/>
                </a:solidFill>
                <a:latin typeface="Courier New"/>
                <a:cs typeface="Courier New"/>
              </a:rPr>
              <a:t>Out[</a:t>
            </a:r>
            <a:r>
              <a:rPr sz="971" b="1" spc="9" dirty="0">
                <a:solidFill>
                  <a:srgbClr val="8ACFD3"/>
                </a:solidFill>
                <a:latin typeface="Courier New"/>
                <a:cs typeface="Courier New"/>
              </a:rPr>
              <a:t>8</a:t>
            </a:r>
            <a:r>
              <a:rPr sz="971" b="1" spc="9" dirty="0">
                <a:solidFill>
                  <a:srgbClr val="DBDBDB"/>
                </a:solidFill>
                <a:latin typeface="Courier New"/>
                <a:cs typeface="Courier New"/>
              </a:rPr>
              <a:t>]: array([</a:t>
            </a:r>
            <a:r>
              <a:rPr sz="971" b="1" spc="9" dirty="0">
                <a:solidFill>
                  <a:srgbClr val="8ACFD3"/>
                </a:solidFill>
                <a:latin typeface="Courier New"/>
                <a:cs typeface="Courier New"/>
              </a:rPr>
              <a:t>15</a:t>
            </a:r>
            <a:r>
              <a:rPr sz="971" b="1" spc="9" dirty="0">
                <a:solidFill>
                  <a:srgbClr val="DBDBDB"/>
                </a:solidFill>
                <a:latin typeface="Courier New"/>
                <a:cs typeface="Courier New"/>
              </a:rPr>
              <a:t>, </a:t>
            </a:r>
            <a:r>
              <a:rPr sz="971" b="1" spc="9" dirty="0">
                <a:solidFill>
                  <a:srgbClr val="8ACFD3"/>
                </a:solidFill>
                <a:latin typeface="Courier New"/>
                <a:cs typeface="Courier New"/>
              </a:rPr>
              <a:t>18</a:t>
            </a:r>
            <a:r>
              <a:rPr sz="971" b="1" spc="9" dirty="0">
                <a:solidFill>
                  <a:srgbClr val="DBDBDB"/>
                </a:solidFill>
                <a:latin typeface="Courier New"/>
                <a:cs typeface="Courier New"/>
              </a:rPr>
              <a:t>, </a:t>
            </a:r>
            <a:r>
              <a:rPr sz="971" b="1" spc="9" dirty="0">
                <a:solidFill>
                  <a:srgbClr val="8ACFD3"/>
                </a:solidFill>
                <a:latin typeface="Courier New"/>
                <a:cs typeface="Courier New"/>
              </a:rPr>
              <a:t>21</a:t>
            </a:r>
            <a:r>
              <a:rPr sz="971" b="1" spc="9" dirty="0">
                <a:solidFill>
                  <a:srgbClr val="DBDBDB"/>
                </a:solidFill>
                <a:latin typeface="Courier New"/>
                <a:cs typeface="Courier New"/>
              </a:rPr>
              <a:t>,</a:t>
            </a:r>
            <a:r>
              <a:rPr sz="971" b="1" spc="-35" dirty="0">
                <a:solidFill>
                  <a:srgbClr val="DBDBDB"/>
                </a:solidFill>
                <a:latin typeface="Courier New"/>
                <a:cs typeface="Courier New"/>
              </a:rPr>
              <a:t> </a:t>
            </a:r>
            <a:r>
              <a:rPr sz="971" b="1" spc="9" dirty="0">
                <a:solidFill>
                  <a:srgbClr val="8ACFD3"/>
                </a:solidFill>
                <a:latin typeface="Courier New"/>
                <a:cs typeface="Courier New"/>
              </a:rPr>
              <a:t>24</a:t>
            </a:r>
            <a:r>
              <a:rPr sz="971" b="1" spc="9" dirty="0">
                <a:solidFill>
                  <a:srgbClr val="DBDBDB"/>
                </a:solidFill>
                <a:latin typeface="Courier New"/>
                <a:cs typeface="Courier New"/>
              </a:rPr>
              <a:t>,</a:t>
            </a:r>
            <a:endParaRPr sz="971" dirty="0">
              <a:latin typeface="Courier New"/>
              <a:cs typeface="Courier New"/>
            </a:endParaRPr>
          </a:p>
          <a:p>
            <a:pPr marL="35861">
              <a:spcBef>
                <a:spcPts val="35"/>
              </a:spcBef>
            </a:pPr>
            <a:r>
              <a:rPr sz="971" b="1" spc="9" dirty="0">
                <a:solidFill>
                  <a:srgbClr val="8ACFD3"/>
                </a:solidFill>
                <a:latin typeface="Courier New"/>
                <a:cs typeface="Courier New"/>
              </a:rPr>
              <a:t>27</a:t>
            </a:r>
            <a:r>
              <a:rPr sz="971" b="1" spc="9" dirty="0">
                <a:solidFill>
                  <a:srgbClr val="DBDBDB"/>
                </a:solidFill>
                <a:latin typeface="Courier New"/>
                <a:cs typeface="Courier New"/>
              </a:rPr>
              <a:t>])</a:t>
            </a:r>
            <a:endParaRPr sz="971" dirty="0">
              <a:latin typeface="Courier New"/>
              <a:cs typeface="Courier New"/>
            </a:endParaRPr>
          </a:p>
        </p:txBody>
      </p:sp>
      <p:sp>
        <p:nvSpPr>
          <p:cNvPr id="11" name="object 11"/>
          <p:cNvSpPr txBox="1"/>
          <p:nvPr/>
        </p:nvSpPr>
        <p:spPr>
          <a:xfrm>
            <a:off x="2194111" y="4351804"/>
            <a:ext cx="2438400" cy="577994"/>
          </a:xfrm>
          <a:prstGeom prst="rect">
            <a:avLst/>
          </a:prstGeom>
          <a:solidFill>
            <a:srgbClr val="3D3D3D"/>
          </a:solidFill>
        </p:spPr>
        <p:txBody>
          <a:bodyPr vert="horz" wrap="square" lIns="0" tIns="5603" rIns="0" bIns="0" rtlCol="0">
            <a:spAutoFit/>
          </a:bodyPr>
          <a:lstStyle/>
          <a:p>
            <a:pPr>
              <a:spcBef>
                <a:spcPts val="44"/>
              </a:spcBef>
            </a:pPr>
            <a:endParaRPr sz="1059" dirty="0">
              <a:latin typeface="Times New Roman"/>
              <a:cs typeface="Times New Roman"/>
            </a:endParaRPr>
          </a:p>
          <a:p>
            <a:pPr marL="119909" marR="403993" indent="-8405">
              <a:lnSpc>
                <a:spcPct val="137100"/>
              </a:lnSpc>
            </a:pPr>
            <a:r>
              <a:rPr sz="1456" b="1" spc="13" baseline="2525" dirty="0">
                <a:solidFill>
                  <a:srgbClr val="DBDBDB"/>
                </a:solidFill>
                <a:latin typeface="Courier New"/>
                <a:cs typeface="Courier New"/>
              </a:rPr>
              <a:t>In [</a:t>
            </a:r>
            <a:r>
              <a:rPr sz="971" b="1" spc="9" dirty="0">
                <a:solidFill>
                  <a:srgbClr val="8ACFD3"/>
                </a:solidFill>
                <a:latin typeface="Courier New"/>
                <a:cs typeface="Courier New"/>
              </a:rPr>
              <a:t>9</a:t>
            </a:r>
            <a:r>
              <a:rPr sz="1456" b="1" spc="13" baseline="2525" dirty="0">
                <a:solidFill>
                  <a:srgbClr val="DBDBDB"/>
                </a:solidFill>
                <a:latin typeface="Courier New"/>
                <a:cs typeface="Courier New"/>
              </a:rPr>
              <a:t>]: a.sum(axis= </a:t>
            </a:r>
            <a:r>
              <a:rPr sz="971" b="1" spc="40" dirty="0">
                <a:solidFill>
                  <a:srgbClr val="8ACFD3"/>
                </a:solidFill>
                <a:latin typeface="Courier New"/>
                <a:cs typeface="Courier New"/>
              </a:rPr>
              <a:t>1</a:t>
            </a:r>
            <a:r>
              <a:rPr sz="1456" b="1" spc="59" baseline="7575" dirty="0">
                <a:solidFill>
                  <a:srgbClr val="DBDBDB"/>
                </a:solidFill>
                <a:latin typeface="Courier New"/>
                <a:cs typeface="Courier New"/>
              </a:rPr>
              <a:t>)  </a:t>
            </a:r>
            <a:r>
              <a:rPr sz="1456" b="1" spc="-33" baseline="5050" dirty="0">
                <a:solidFill>
                  <a:srgbClr val="DBDBDB"/>
                </a:solidFill>
                <a:latin typeface="Courier New"/>
                <a:cs typeface="Courier New"/>
              </a:rPr>
              <a:t>Out[</a:t>
            </a:r>
            <a:r>
              <a:rPr sz="1456" b="1" spc="-33" baseline="-5050" dirty="0">
                <a:solidFill>
                  <a:srgbClr val="8ACFD3"/>
                </a:solidFill>
                <a:latin typeface="Courier New"/>
                <a:cs typeface="Courier New"/>
              </a:rPr>
              <a:t>9</a:t>
            </a:r>
            <a:r>
              <a:rPr sz="1456" b="1" spc="-33" baseline="5050" dirty="0">
                <a:solidFill>
                  <a:srgbClr val="DBDBDB"/>
                </a:solidFill>
                <a:latin typeface="Courier New"/>
                <a:cs typeface="Courier New"/>
              </a:rPr>
              <a:t>]:</a:t>
            </a:r>
            <a:r>
              <a:rPr sz="1456" b="1" spc="-26" baseline="5050" dirty="0">
                <a:solidFill>
                  <a:srgbClr val="DBDBDB"/>
                </a:solidFill>
                <a:latin typeface="Courier New"/>
                <a:cs typeface="Courier New"/>
              </a:rPr>
              <a:t> </a:t>
            </a:r>
            <a:r>
              <a:rPr sz="1456" b="1" spc="13" baseline="5050" dirty="0">
                <a:solidFill>
                  <a:srgbClr val="DBDBDB"/>
                </a:solidFill>
                <a:latin typeface="Courier New"/>
                <a:cs typeface="Courier New"/>
              </a:rPr>
              <a:t>array([</a:t>
            </a:r>
            <a:r>
              <a:rPr sz="1456" b="1" spc="13" baseline="-5050" dirty="0">
                <a:solidFill>
                  <a:srgbClr val="8ACFD3"/>
                </a:solidFill>
                <a:latin typeface="Courier New"/>
                <a:cs typeface="Courier New"/>
              </a:rPr>
              <a:t>10</a:t>
            </a:r>
            <a:r>
              <a:rPr sz="1456" b="1" spc="13" baseline="-5050" dirty="0">
                <a:solidFill>
                  <a:srgbClr val="DBDBDB"/>
                </a:solidFill>
                <a:latin typeface="Courier New"/>
                <a:cs typeface="Courier New"/>
              </a:rPr>
              <a:t>,</a:t>
            </a:r>
            <a:r>
              <a:rPr sz="1456" b="1" spc="-694" baseline="-5050" dirty="0">
                <a:solidFill>
                  <a:srgbClr val="DBDBDB"/>
                </a:solidFill>
                <a:latin typeface="Courier New"/>
                <a:cs typeface="Courier New"/>
              </a:rPr>
              <a:t> </a:t>
            </a:r>
            <a:r>
              <a:rPr sz="1456" b="1" spc="46" baseline="-5050" dirty="0">
                <a:solidFill>
                  <a:srgbClr val="8ACFD3"/>
                </a:solidFill>
                <a:latin typeface="Courier New"/>
                <a:cs typeface="Courier New"/>
              </a:rPr>
              <a:t>35</a:t>
            </a:r>
            <a:r>
              <a:rPr sz="1456" b="1" spc="46" baseline="-7575" dirty="0">
                <a:solidFill>
                  <a:srgbClr val="DBDBDB"/>
                </a:solidFill>
                <a:latin typeface="Courier New"/>
                <a:cs typeface="Courier New"/>
              </a:rPr>
              <a:t>,</a:t>
            </a:r>
            <a:r>
              <a:rPr sz="1456" b="1" spc="-694" baseline="-7575" dirty="0">
                <a:solidFill>
                  <a:srgbClr val="DBDBDB"/>
                </a:solidFill>
                <a:latin typeface="Courier New"/>
                <a:cs typeface="Courier New"/>
              </a:rPr>
              <a:t> </a:t>
            </a:r>
            <a:r>
              <a:rPr sz="971" b="1" spc="26" dirty="0">
                <a:solidFill>
                  <a:srgbClr val="8ACFD3"/>
                </a:solidFill>
                <a:latin typeface="Courier New"/>
                <a:cs typeface="Courier New"/>
              </a:rPr>
              <a:t>60</a:t>
            </a:r>
            <a:r>
              <a:rPr sz="1456" b="1" spc="39" baseline="5050" dirty="0">
                <a:solidFill>
                  <a:srgbClr val="DBDBDB"/>
                </a:solidFill>
                <a:latin typeface="Courier New"/>
                <a:cs typeface="Courier New"/>
              </a:rPr>
              <a:t>])</a:t>
            </a:r>
            <a:endParaRPr sz="1456" baseline="5050" dirty="0">
              <a:latin typeface="Courier New"/>
              <a:cs typeface="Courier New"/>
            </a:endParaRPr>
          </a:p>
        </p:txBody>
      </p:sp>
      <p:sp>
        <p:nvSpPr>
          <p:cNvPr id="2" name="Footer Placeholder 1"/>
          <p:cNvSpPr>
            <a:spLocks noGrp="1"/>
          </p:cNvSpPr>
          <p:nvPr>
            <p:ph type="ftr" sz="quarter" idx="11"/>
          </p:nvPr>
        </p:nvSpPr>
        <p:spPr/>
        <p:txBody>
          <a:bodyPr/>
          <a:lstStyle/>
          <a:p>
            <a:r>
              <a:rPr lang="en-US" dirty="0"/>
              <a:t>https://webvalley.fbk.eu/static/media/uploads/presentations/introductiontonumpy2.pdf</a:t>
            </a:r>
          </a:p>
        </p:txBody>
      </p:sp>
    </p:spTree>
    <p:extLst>
      <p:ext uri="{BB962C8B-B14F-4D97-AF65-F5344CB8AC3E}">
        <p14:creationId xmlns:p14="http://schemas.microsoft.com/office/powerpoint/2010/main" val="34384936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8096" y="605882"/>
            <a:ext cx="10835640" cy="1342034"/>
          </a:xfrm>
          <a:prstGeom prst="rect">
            <a:avLst/>
          </a:prstGeom>
        </p:spPr>
        <p:txBody>
          <a:bodyPr vert="horz" wrap="square" lIns="0" tIns="0" rIns="0" bIns="0" rtlCol="0" anchor="ctr">
            <a:spAutoFit/>
          </a:bodyPr>
          <a:lstStyle/>
          <a:p>
            <a:pPr algn="ctr">
              <a:lnSpc>
                <a:spcPct val="100000"/>
              </a:lnSpc>
            </a:pPr>
            <a:r>
              <a:rPr spc="53" dirty="0"/>
              <a:t>Broadcasting</a:t>
            </a:r>
          </a:p>
          <a:p>
            <a:pPr marL="11206" marR="4483">
              <a:lnSpc>
                <a:spcPct val="100800"/>
              </a:lnSpc>
              <a:spcBef>
                <a:spcPts val="785"/>
              </a:spcBef>
            </a:pPr>
            <a:r>
              <a:rPr sz="1809" spc="53" dirty="0">
                <a:latin typeface="Calibri"/>
                <a:cs typeface="Calibri"/>
              </a:rPr>
              <a:t>A </a:t>
            </a:r>
            <a:r>
              <a:rPr sz="1809" spc="106" dirty="0">
                <a:latin typeface="Calibri"/>
                <a:cs typeface="Calibri"/>
              </a:rPr>
              <a:t>key </a:t>
            </a:r>
            <a:r>
              <a:rPr sz="1809" spc="97" dirty="0">
                <a:latin typeface="Calibri"/>
                <a:cs typeface="Calibri"/>
              </a:rPr>
              <a:t>feature of </a:t>
            </a:r>
            <a:r>
              <a:rPr sz="1809" spc="163" dirty="0">
                <a:latin typeface="Calibri"/>
                <a:cs typeface="Calibri"/>
              </a:rPr>
              <a:t>NumPy </a:t>
            </a:r>
            <a:r>
              <a:rPr sz="1809" spc="93" dirty="0">
                <a:latin typeface="Calibri"/>
                <a:cs typeface="Calibri"/>
              </a:rPr>
              <a:t>is </a:t>
            </a:r>
            <a:r>
              <a:rPr sz="1809" spc="101" dirty="0">
                <a:latin typeface="Calibri"/>
                <a:cs typeface="Calibri"/>
              </a:rPr>
              <a:t>broadcasting, </a:t>
            </a:r>
            <a:r>
              <a:rPr sz="1809" spc="119" dirty="0">
                <a:latin typeface="Calibri"/>
                <a:cs typeface="Calibri"/>
              </a:rPr>
              <a:t>where </a:t>
            </a:r>
            <a:r>
              <a:rPr sz="1809" spc="106" dirty="0">
                <a:latin typeface="Calibri"/>
                <a:cs typeface="Calibri"/>
              </a:rPr>
              <a:t>arrays </a:t>
            </a:r>
            <a:r>
              <a:rPr sz="1809" spc="62" dirty="0">
                <a:latin typeface="Calibri"/>
                <a:cs typeface="Calibri"/>
              </a:rPr>
              <a:t>with </a:t>
            </a:r>
            <a:r>
              <a:rPr sz="1809" spc="88" dirty="0">
                <a:latin typeface="Calibri"/>
                <a:cs typeface="Calibri"/>
              </a:rPr>
              <a:t>different,</a:t>
            </a:r>
            <a:r>
              <a:rPr sz="1809" spc="-49" dirty="0">
                <a:latin typeface="Calibri"/>
                <a:cs typeface="Calibri"/>
              </a:rPr>
              <a:t> </a:t>
            </a:r>
            <a:r>
              <a:rPr sz="1809" spc="106" dirty="0">
                <a:latin typeface="Calibri"/>
                <a:cs typeface="Calibri"/>
              </a:rPr>
              <a:t>but</a:t>
            </a:r>
            <a:r>
              <a:rPr lang="en-US" sz="1809" spc="106" dirty="0">
                <a:latin typeface="Calibri"/>
                <a:cs typeface="Calibri"/>
              </a:rPr>
              <a:t> </a:t>
            </a:r>
            <a:r>
              <a:rPr sz="1809" spc="106" dirty="0">
                <a:latin typeface="Calibri"/>
                <a:cs typeface="Calibri"/>
              </a:rPr>
              <a:t>compatible </a:t>
            </a:r>
            <a:r>
              <a:rPr sz="1809" spc="137" dirty="0">
                <a:latin typeface="Calibri"/>
                <a:cs typeface="Calibri"/>
              </a:rPr>
              <a:t>shapes </a:t>
            </a:r>
            <a:r>
              <a:rPr sz="1809" spc="106" dirty="0">
                <a:latin typeface="Calibri"/>
                <a:cs typeface="Calibri"/>
              </a:rPr>
              <a:t>can </a:t>
            </a:r>
            <a:r>
              <a:rPr sz="1809" spc="132" dirty="0">
                <a:latin typeface="Calibri"/>
                <a:cs typeface="Calibri"/>
              </a:rPr>
              <a:t>be </a:t>
            </a:r>
            <a:r>
              <a:rPr sz="1809" spc="141" dirty="0">
                <a:latin typeface="Calibri"/>
                <a:cs typeface="Calibri"/>
              </a:rPr>
              <a:t>used </a:t>
            </a:r>
            <a:r>
              <a:rPr sz="1809" spc="119" dirty="0">
                <a:latin typeface="Calibri"/>
                <a:cs typeface="Calibri"/>
              </a:rPr>
              <a:t>as </a:t>
            </a:r>
            <a:r>
              <a:rPr sz="1809" spc="128" dirty="0">
                <a:latin typeface="Calibri"/>
                <a:cs typeface="Calibri"/>
              </a:rPr>
              <a:t>arguments </a:t>
            </a:r>
            <a:r>
              <a:rPr sz="1809" spc="66" dirty="0">
                <a:latin typeface="Calibri"/>
                <a:cs typeface="Calibri"/>
              </a:rPr>
              <a:t>to</a:t>
            </a:r>
            <a:r>
              <a:rPr sz="1809" spc="-110" dirty="0">
                <a:latin typeface="Calibri"/>
                <a:cs typeface="Calibri"/>
              </a:rPr>
              <a:t> </a:t>
            </a:r>
            <a:r>
              <a:rPr sz="1809" spc="124" dirty="0">
                <a:latin typeface="Calibri"/>
                <a:cs typeface="Calibri"/>
              </a:rPr>
              <a:t>ufuncs</a:t>
            </a:r>
            <a:endParaRPr sz="1809" dirty="0">
              <a:latin typeface="Calibri"/>
              <a:cs typeface="Calibri"/>
            </a:endParaRPr>
          </a:p>
        </p:txBody>
      </p:sp>
      <p:sp>
        <p:nvSpPr>
          <p:cNvPr id="4" name="object 4"/>
          <p:cNvSpPr/>
          <p:nvPr/>
        </p:nvSpPr>
        <p:spPr>
          <a:xfrm>
            <a:off x="9238130" y="2008093"/>
            <a:ext cx="143435" cy="2814918"/>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810436" y="2008093"/>
            <a:ext cx="143434" cy="2814918"/>
          </a:xfrm>
          <a:prstGeom prst="rect">
            <a:avLst/>
          </a:prstGeom>
          <a:blipFill>
            <a:blip r:embed="rId3" cstate="print"/>
            <a:stretch>
              <a:fillRect/>
            </a:stretch>
          </a:blipFill>
        </p:spPr>
        <p:txBody>
          <a:bodyPr wrap="square" lIns="0" tIns="0" rIns="0" bIns="0" rtlCol="0"/>
          <a:lstStyle/>
          <a:p>
            <a:endParaRPr sz="1588"/>
          </a:p>
        </p:txBody>
      </p:sp>
      <p:sp>
        <p:nvSpPr>
          <p:cNvPr id="6" name="object 6"/>
          <p:cNvSpPr/>
          <p:nvPr/>
        </p:nvSpPr>
        <p:spPr>
          <a:xfrm>
            <a:off x="1078993" y="2079813"/>
            <a:ext cx="3493007" cy="2419036"/>
          </a:xfrm>
          <a:prstGeom prst="rect">
            <a:avLst/>
          </a:prstGeom>
          <a:blipFill>
            <a:blip r:embed="rId4" cstate="print"/>
            <a:stretch>
              <a:fillRect/>
            </a:stretch>
          </a:blipFill>
        </p:spPr>
        <p:txBody>
          <a:bodyPr wrap="square" lIns="0" tIns="0" rIns="0" bIns="0" rtlCol="0"/>
          <a:lstStyle/>
          <a:p>
            <a:endParaRPr sz="1588"/>
          </a:p>
        </p:txBody>
      </p:sp>
      <p:sp>
        <p:nvSpPr>
          <p:cNvPr id="7" name="object 7"/>
          <p:cNvSpPr txBox="1"/>
          <p:nvPr/>
        </p:nvSpPr>
        <p:spPr>
          <a:xfrm>
            <a:off x="1078993" y="4944411"/>
            <a:ext cx="3245013" cy="835229"/>
          </a:xfrm>
          <a:prstGeom prst="rect">
            <a:avLst/>
          </a:prstGeom>
        </p:spPr>
        <p:txBody>
          <a:bodyPr vert="horz" wrap="square" lIns="0" tIns="0" rIns="0" bIns="0" rtlCol="0">
            <a:spAutoFit/>
          </a:bodyPr>
          <a:lstStyle/>
          <a:p>
            <a:pPr marL="11206"/>
            <a:r>
              <a:rPr sz="1809" b="1" spc="75" dirty="0">
                <a:solidFill>
                  <a:schemeClr val="bg2">
                    <a:lumMod val="10000"/>
                  </a:schemeClr>
                </a:solidFill>
                <a:latin typeface="Calibri"/>
                <a:cs typeface="Calibri"/>
              </a:rPr>
              <a:t>In </a:t>
            </a:r>
            <a:r>
              <a:rPr sz="1809" b="1" spc="88" dirty="0">
                <a:solidFill>
                  <a:schemeClr val="bg2">
                    <a:lumMod val="10000"/>
                  </a:schemeClr>
                </a:solidFill>
                <a:latin typeface="Calibri"/>
                <a:cs typeface="Calibri"/>
              </a:rPr>
              <a:t>this </a:t>
            </a:r>
            <a:r>
              <a:rPr sz="1809" b="1" spc="101" dirty="0">
                <a:solidFill>
                  <a:schemeClr val="bg2">
                    <a:lumMod val="10000"/>
                  </a:schemeClr>
                </a:solidFill>
                <a:latin typeface="Calibri"/>
                <a:cs typeface="Calibri"/>
              </a:rPr>
              <a:t>case </a:t>
            </a:r>
            <a:r>
              <a:rPr sz="1809" b="1" spc="119" dirty="0">
                <a:solidFill>
                  <a:schemeClr val="bg2">
                    <a:lumMod val="10000"/>
                  </a:schemeClr>
                </a:solidFill>
                <a:latin typeface="Calibri"/>
                <a:cs typeface="Calibri"/>
              </a:rPr>
              <a:t>an </a:t>
            </a:r>
            <a:r>
              <a:rPr sz="1809" b="1" spc="101" dirty="0">
                <a:solidFill>
                  <a:schemeClr val="bg2">
                    <a:lumMod val="10000"/>
                  </a:schemeClr>
                </a:solidFill>
                <a:latin typeface="Calibri"/>
                <a:cs typeface="Calibri"/>
              </a:rPr>
              <a:t>array </a:t>
            </a:r>
            <a:r>
              <a:rPr sz="1809" b="1" spc="88" dirty="0">
                <a:solidFill>
                  <a:schemeClr val="bg2">
                    <a:lumMod val="10000"/>
                  </a:schemeClr>
                </a:solidFill>
                <a:latin typeface="Calibri"/>
                <a:cs typeface="Calibri"/>
              </a:rPr>
              <a:t>scalar </a:t>
            </a:r>
            <a:r>
              <a:rPr sz="1809" b="1" spc="93" dirty="0">
                <a:solidFill>
                  <a:schemeClr val="bg2">
                    <a:lumMod val="10000"/>
                  </a:schemeClr>
                </a:solidFill>
                <a:latin typeface="Calibri"/>
                <a:cs typeface="Calibri"/>
              </a:rPr>
              <a:t>is </a:t>
            </a:r>
            <a:r>
              <a:rPr sz="1809" b="1" spc="110" dirty="0">
                <a:solidFill>
                  <a:schemeClr val="bg2">
                    <a:lumMod val="10000"/>
                  </a:schemeClr>
                </a:solidFill>
                <a:latin typeface="Calibri"/>
                <a:cs typeface="Calibri"/>
              </a:rPr>
              <a:t>broadcast </a:t>
            </a:r>
            <a:r>
              <a:rPr sz="1809" b="1" spc="66" dirty="0">
                <a:solidFill>
                  <a:schemeClr val="bg2">
                    <a:lumMod val="10000"/>
                  </a:schemeClr>
                </a:solidFill>
                <a:latin typeface="Calibri"/>
                <a:cs typeface="Calibri"/>
              </a:rPr>
              <a:t>to </a:t>
            </a:r>
            <a:r>
              <a:rPr sz="1809" b="1" spc="119" dirty="0">
                <a:solidFill>
                  <a:schemeClr val="bg2">
                    <a:lumMod val="10000"/>
                  </a:schemeClr>
                </a:solidFill>
                <a:latin typeface="Calibri"/>
                <a:cs typeface="Calibri"/>
              </a:rPr>
              <a:t>an </a:t>
            </a:r>
            <a:r>
              <a:rPr sz="1809" b="1" spc="101" dirty="0">
                <a:solidFill>
                  <a:schemeClr val="bg2">
                    <a:lumMod val="10000"/>
                  </a:schemeClr>
                </a:solidFill>
                <a:latin typeface="Calibri"/>
                <a:cs typeface="Calibri"/>
              </a:rPr>
              <a:t>array </a:t>
            </a:r>
            <a:r>
              <a:rPr sz="1809" b="1" spc="62" dirty="0">
                <a:solidFill>
                  <a:schemeClr val="bg2">
                    <a:lumMod val="10000"/>
                  </a:schemeClr>
                </a:solidFill>
                <a:latin typeface="Calibri"/>
                <a:cs typeface="Calibri"/>
              </a:rPr>
              <a:t>with </a:t>
            </a:r>
            <a:r>
              <a:rPr sz="1809" b="1" spc="128" dirty="0">
                <a:solidFill>
                  <a:schemeClr val="bg2">
                    <a:lumMod val="10000"/>
                  </a:schemeClr>
                </a:solidFill>
                <a:latin typeface="Calibri"/>
                <a:cs typeface="Calibri"/>
              </a:rPr>
              <a:t>shape </a:t>
            </a:r>
            <a:r>
              <a:rPr sz="1809" b="1" spc="13" dirty="0">
                <a:solidFill>
                  <a:schemeClr val="bg2">
                    <a:lumMod val="10000"/>
                  </a:schemeClr>
                </a:solidFill>
                <a:latin typeface="Courier New"/>
                <a:cs typeface="Courier New"/>
              </a:rPr>
              <a:t>(5,</a:t>
            </a:r>
            <a:r>
              <a:rPr sz="1809" b="1" spc="-4"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a:t>
            </a:r>
            <a:endParaRPr sz="1809" dirty="0">
              <a:solidFill>
                <a:schemeClr val="bg2">
                  <a:lumMod val="10000"/>
                </a:schemeClr>
              </a:solidFill>
              <a:latin typeface="Courier New"/>
              <a:cs typeface="Courier New"/>
            </a:endParaRPr>
          </a:p>
        </p:txBody>
      </p:sp>
      <p:sp>
        <p:nvSpPr>
          <p:cNvPr id="8" name="object 5"/>
          <p:cNvSpPr/>
          <p:nvPr/>
        </p:nvSpPr>
        <p:spPr>
          <a:xfrm>
            <a:off x="7296912" y="2079813"/>
            <a:ext cx="3520421" cy="2415453"/>
          </a:xfrm>
          <a:prstGeom prst="rect">
            <a:avLst/>
          </a:prstGeom>
          <a:blipFill>
            <a:blip r:embed="rId5" cstate="print"/>
            <a:stretch>
              <a:fillRect/>
            </a:stretch>
          </a:blipFill>
        </p:spPr>
        <p:txBody>
          <a:bodyPr wrap="square" lIns="0" tIns="0" rIns="0" bIns="0" rtlCol="0"/>
          <a:lstStyle/>
          <a:p>
            <a:endParaRPr sz="1588"/>
          </a:p>
        </p:txBody>
      </p:sp>
      <p:sp>
        <p:nvSpPr>
          <p:cNvPr id="9" name="object 6"/>
          <p:cNvSpPr txBox="1"/>
          <p:nvPr/>
        </p:nvSpPr>
        <p:spPr>
          <a:xfrm>
            <a:off x="7553238" y="4627163"/>
            <a:ext cx="1756609" cy="556819"/>
          </a:xfrm>
          <a:prstGeom prst="rect">
            <a:avLst/>
          </a:prstGeom>
        </p:spPr>
        <p:txBody>
          <a:bodyPr vert="horz" wrap="square" lIns="0" tIns="0" rIns="0" bIns="0" rtlCol="0">
            <a:spAutoFit/>
          </a:bodyPr>
          <a:lstStyle/>
          <a:p>
            <a:pPr marL="11206"/>
            <a:r>
              <a:rPr sz="1809" b="1" spc="146" dirty="0">
                <a:solidFill>
                  <a:schemeClr val="bg2">
                    <a:lumMod val="10000"/>
                  </a:schemeClr>
                </a:solidFill>
                <a:latin typeface="Calibri"/>
                <a:cs typeface="Calibri"/>
              </a:rPr>
              <a:t>Here </a:t>
            </a:r>
            <a:r>
              <a:rPr sz="1809" b="1" spc="119" dirty="0">
                <a:solidFill>
                  <a:schemeClr val="bg2">
                    <a:lumMod val="10000"/>
                  </a:schemeClr>
                </a:solidFill>
                <a:latin typeface="Calibri"/>
                <a:cs typeface="Calibri"/>
              </a:rPr>
              <a:t>an </a:t>
            </a:r>
            <a:r>
              <a:rPr sz="1809" b="1" spc="101" dirty="0">
                <a:solidFill>
                  <a:schemeClr val="bg2">
                    <a:lumMod val="10000"/>
                  </a:schemeClr>
                </a:solidFill>
                <a:latin typeface="Calibri"/>
                <a:cs typeface="Calibri"/>
              </a:rPr>
              <a:t>array </a:t>
            </a:r>
            <a:r>
              <a:rPr sz="1809" b="1" spc="97" dirty="0">
                <a:solidFill>
                  <a:schemeClr val="bg2">
                    <a:lumMod val="10000"/>
                  </a:schemeClr>
                </a:solidFill>
                <a:latin typeface="Calibri"/>
                <a:cs typeface="Calibri"/>
              </a:rPr>
              <a:t>of </a:t>
            </a:r>
            <a:r>
              <a:rPr sz="1809" b="1" spc="128" dirty="0">
                <a:solidFill>
                  <a:schemeClr val="bg2">
                    <a:lumMod val="10000"/>
                  </a:schemeClr>
                </a:solidFill>
                <a:latin typeface="Calibri"/>
                <a:cs typeface="Calibri"/>
              </a:rPr>
              <a:t>shape</a:t>
            </a:r>
            <a:r>
              <a:rPr sz="1809" b="1" spc="-9" dirty="0">
                <a:solidFill>
                  <a:schemeClr val="bg2">
                    <a:lumMod val="10000"/>
                  </a:schemeClr>
                </a:solidFill>
                <a:latin typeface="Calibri"/>
                <a:cs typeface="Calibri"/>
              </a:rPr>
              <a:t> </a:t>
            </a:r>
            <a:r>
              <a:rPr sz="1809" b="1" spc="13" dirty="0">
                <a:solidFill>
                  <a:schemeClr val="bg2">
                    <a:lumMod val="10000"/>
                  </a:schemeClr>
                </a:solidFill>
                <a:latin typeface="Courier New"/>
                <a:cs typeface="Courier New"/>
              </a:rPr>
              <a:t>(3,</a:t>
            </a:r>
            <a:endParaRPr sz="1809" dirty="0">
              <a:solidFill>
                <a:schemeClr val="bg2">
                  <a:lumMod val="10000"/>
                </a:schemeClr>
              </a:solidFill>
              <a:latin typeface="Courier New"/>
              <a:cs typeface="Courier New"/>
            </a:endParaRPr>
          </a:p>
        </p:txBody>
      </p:sp>
      <p:sp>
        <p:nvSpPr>
          <p:cNvPr id="10" name="object 7"/>
          <p:cNvSpPr txBox="1"/>
          <p:nvPr/>
        </p:nvSpPr>
        <p:spPr>
          <a:xfrm>
            <a:off x="9013237" y="4892284"/>
            <a:ext cx="2431421" cy="860877"/>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1)</a:t>
            </a:r>
            <a:r>
              <a:rPr sz="1809" b="1" spc="-657" dirty="0">
                <a:solidFill>
                  <a:schemeClr val="bg2">
                    <a:lumMod val="10000"/>
                  </a:schemeClr>
                </a:solidFill>
                <a:latin typeface="Courier New"/>
                <a:cs typeface="Courier New"/>
              </a:rPr>
              <a:t> </a:t>
            </a:r>
            <a:r>
              <a:rPr sz="1809" b="1" spc="93" dirty="0">
                <a:solidFill>
                  <a:schemeClr val="bg2">
                    <a:lumMod val="10000"/>
                  </a:schemeClr>
                </a:solidFill>
                <a:latin typeface="Calibri"/>
                <a:cs typeface="Calibri"/>
              </a:rPr>
              <a:t>is </a:t>
            </a:r>
            <a:r>
              <a:rPr sz="1809" b="1" spc="110" dirty="0">
                <a:solidFill>
                  <a:schemeClr val="bg2">
                    <a:lumMod val="10000"/>
                  </a:schemeClr>
                </a:solidFill>
                <a:latin typeface="Calibri"/>
                <a:cs typeface="Calibri"/>
              </a:rPr>
              <a:t>broadcast </a:t>
            </a:r>
            <a:r>
              <a:rPr sz="1809" b="1" spc="66" dirty="0">
                <a:solidFill>
                  <a:schemeClr val="bg2">
                    <a:lumMod val="10000"/>
                  </a:schemeClr>
                </a:solidFill>
                <a:latin typeface="Calibri"/>
                <a:cs typeface="Calibri"/>
              </a:rPr>
              <a:t>to </a:t>
            </a:r>
            <a:r>
              <a:rPr sz="1809" b="1" spc="119" dirty="0">
                <a:solidFill>
                  <a:schemeClr val="bg2">
                    <a:lumMod val="10000"/>
                  </a:schemeClr>
                </a:solidFill>
                <a:latin typeface="Calibri"/>
                <a:cs typeface="Calibri"/>
              </a:rPr>
              <a:t>an </a:t>
            </a:r>
            <a:r>
              <a:rPr sz="1809" b="1" spc="101" dirty="0">
                <a:solidFill>
                  <a:schemeClr val="bg2">
                    <a:lumMod val="10000"/>
                  </a:schemeClr>
                </a:solidFill>
                <a:latin typeface="Calibri"/>
                <a:cs typeface="Calibri"/>
              </a:rPr>
              <a:t>array </a:t>
            </a:r>
            <a:r>
              <a:rPr sz="1809" b="1" spc="62" dirty="0">
                <a:solidFill>
                  <a:schemeClr val="bg2">
                    <a:lumMod val="10000"/>
                  </a:schemeClr>
                </a:solidFill>
                <a:latin typeface="Calibri"/>
                <a:cs typeface="Calibri"/>
              </a:rPr>
              <a:t>with </a:t>
            </a:r>
            <a:r>
              <a:rPr sz="1809" b="1" spc="128" dirty="0">
                <a:solidFill>
                  <a:schemeClr val="bg2">
                    <a:lumMod val="10000"/>
                  </a:schemeClr>
                </a:solidFill>
                <a:latin typeface="Calibri"/>
                <a:cs typeface="Calibri"/>
              </a:rPr>
              <a:t>shape</a:t>
            </a:r>
            <a:endParaRPr sz="1809" dirty="0">
              <a:solidFill>
                <a:schemeClr val="bg2">
                  <a:lumMod val="10000"/>
                </a:schemeClr>
              </a:solidFill>
              <a:latin typeface="Calibri"/>
              <a:cs typeface="Calibri"/>
            </a:endParaRPr>
          </a:p>
          <a:p>
            <a:pPr marL="101419">
              <a:spcBef>
                <a:spcPts val="159"/>
              </a:spcBef>
            </a:pPr>
            <a:r>
              <a:rPr sz="1809" b="1" spc="13" dirty="0">
                <a:solidFill>
                  <a:schemeClr val="bg2">
                    <a:lumMod val="10000"/>
                  </a:schemeClr>
                </a:solidFill>
                <a:latin typeface="Courier New"/>
                <a:cs typeface="Courier New"/>
              </a:rPr>
              <a:t>(3,</a:t>
            </a:r>
            <a:r>
              <a:rPr sz="1809" b="1" spc="-62"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2)</a:t>
            </a:r>
            <a:endParaRPr sz="1809" dirty="0">
              <a:solidFill>
                <a:schemeClr val="bg2">
                  <a:lumMod val="10000"/>
                </a:schemeClr>
              </a:solidFill>
              <a:latin typeface="Courier New"/>
              <a:cs typeface="Courier New"/>
            </a:endParaRPr>
          </a:p>
        </p:txBody>
      </p:sp>
      <p:sp>
        <p:nvSpPr>
          <p:cNvPr id="3" name="Footer Placeholder 2"/>
          <p:cNvSpPr>
            <a:spLocks noGrp="1"/>
          </p:cNvSpPr>
          <p:nvPr>
            <p:ph type="ftr" sz="quarter" idx="11"/>
          </p:nvPr>
        </p:nvSpPr>
        <p:spPr>
          <a:xfrm>
            <a:off x="768096" y="6161135"/>
            <a:ext cx="6058006" cy="365125"/>
          </a:xfrm>
        </p:spPr>
        <p:txBody>
          <a:bodyPr/>
          <a:lstStyle/>
          <a:p>
            <a:pPr algn="l"/>
            <a:r>
              <a:rPr lang="en-US" dirty="0">
                <a:hlinkClick r:id="rId6"/>
              </a:rPr>
              <a:t>https://webvalley.fbk.eu/static/media/uploads/presentations/introductiontonumpy2.pdf</a:t>
            </a:r>
            <a:r>
              <a:rPr lang="en-US" dirty="0"/>
              <a:t> </a:t>
            </a:r>
          </a:p>
        </p:txBody>
      </p:sp>
    </p:spTree>
    <p:extLst>
      <p:ext uri="{BB962C8B-B14F-4D97-AF65-F5344CB8AC3E}">
        <p14:creationId xmlns:p14="http://schemas.microsoft.com/office/powerpoint/2010/main" val="33499432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471" y="489549"/>
            <a:ext cx="9681882" cy="677108"/>
          </a:xfrm>
          <a:prstGeom prst="rect">
            <a:avLst/>
          </a:prstGeom>
        </p:spPr>
        <p:txBody>
          <a:bodyPr vert="horz" wrap="square" lIns="0" tIns="0" rIns="0" bIns="0" rtlCol="0" anchor="ctr">
            <a:spAutoFit/>
          </a:bodyPr>
          <a:lstStyle/>
          <a:p>
            <a:pPr marL="2221124"/>
            <a:r>
              <a:rPr spc="53" dirty="0">
                <a:solidFill>
                  <a:srgbClr val="C00000"/>
                </a:solidFill>
                <a:effectLst>
                  <a:outerShdw blurRad="38100" dist="38100" dir="2700000" algn="tl">
                    <a:srgbClr val="000000">
                      <a:alpha val="43137"/>
                    </a:srgbClr>
                  </a:outerShdw>
                </a:effectLst>
              </a:rPr>
              <a:t>Array Methods</a:t>
            </a:r>
          </a:p>
        </p:txBody>
      </p:sp>
      <p:sp>
        <p:nvSpPr>
          <p:cNvPr id="3" name="object 3"/>
          <p:cNvSpPr/>
          <p:nvPr/>
        </p:nvSpPr>
        <p:spPr>
          <a:xfrm>
            <a:off x="2093258" y="1604682"/>
            <a:ext cx="80682" cy="80682"/>
          </a:xfrm>
          <a:custGeom>
            <a:avLst/>
            <a:gdLst/>
            <a:ahLst/>
            <a:cxnLst/>
            <a:rect l="l" t="t" r="r" b="b"/>
            <a:pathLst>
              <a:path w="91440" h="91439">
                <a:moveTo>
                  <a:pt x="45720" y="91440"/>
                </a:move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lnTo>
                  <a:pt x="87847" y="63536"/>
                </a:lnTo>
                <a:lnTo>
                  <a:pt x="78048" y="78066"/>
                </a:lnTo>
                <a:lnTo>
                  <a:pt x="63516" y="87853"/>
                </a:lnTo>
                <a:lnTo>
                  <a:pt x="45720" y="91440"/>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4" name="object 4"/>
          <p:cNvSpPr/>
          <p:nvPr/>
        </p:nvSpPr>
        <p:spPr>
          <a:xfrm>
            <a:off x="2093258" y="1604682"/>
            <a:ext cx="80682" cy="80682"/>
          </a:xfrm>
          <a:custGeom>
            <a:avLst/>
            <a:gdLst/>
            <a:ahLst/>
            <a:cxnLst/>
            <a:rect l="l" t="t" r="r" b="b"/>
            <a:pathLst>
              <a:path w="91440" h="91439">
                <a:moveTo>
                  <a:pt x="91440" y="45720"/>
                </a:moveTo>
                <a:lnTo>
                  <a:pt x="87847" y="63536"/>
                </a:lnTo>
                <a:lnTo>
                  <a:pt x="78048" y="78066"/>
                </a:lnTo>
                <a:lnTo>
                  <a:pt x="63516" y="87853"/>
                </a:lnTo>
                <a:lnTo>
                  <a:pt x="45720" y="91440"/>
                </a:ln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solidFill>
                <a:schemeClr val="bg2">
                  <a:lumMod val="10000"/>
                </a:schemeClr>
              </a:solidFill>
            </a:endParaRPr>
          </a:p>
        </p:txBody>
      </p:sp>
      <p:sp>
        <p:nvSpPr>
          <p:cNvPr id="5" name="object 5"/>
          <p:cNvSpPr/>
          <p:nvPr/>
        </p:nvSpPr>
        <p:spPr>
          <a:xfrm>
            <a:off x="2398059" y="1882588"/>
            <a:ext cx="80682" cy="80682"/>
          </a:xfrm>
          <a:custGeom>
            <a:avLst/>
            <a:gdLst/>
            <a:ahLst/>
            <a:cxnLst/>
            <a:rect l="l" t="t" r="r" b="b"/>
            <a:pathLst>
              <a:path w="91440" h="91439">
                <a:moveTo>
                  <a:pt x="91440" y="45719"/>
                </a:moveTo>
                <a:lnTo>
                  <a:pt x="87847" y="63536"/>
                </a:lnTo>
                <a:lnTo>
                  <a:pt x="78048" y="78066"/>
                </a:lnTo>
                <a:lnTo>
                  <a:pt x="63516" y="87853"/>
                </a:lnTo>
                <a:lnTo>
                  <a:pt x="45719" y="91439"/>
                </a:lnTo>
                <a:lnTo>
                  <a:pt x="27923" y="87853"/>
                </a:lnTo>
                <a:lnTo>
                  <a:pt x="13391" y="78066"/>
                </a:lnTo>
                <a:lnTo>
                  <a:pt x="3592" y="63536"/>
                </a:lnTo>
                <a:lnTo>
                  <a:pt x="0" y="45719"/>
                </a:lnTo>
                <a:lnTo>
                  <a:pt x="3592" y="27903"/>
                </a:lnTo>
                <a:lnTo>
                  <a:pt x="13391" y="13373"/>
                </a:lnTo>
                <a:lnTo>
                  <a:pt x="27923" y="3586"/>
                </a:lnTo>
                <a:lnTo>
                  <a:pt x="45719" y="0"/>
                </a:lnTo>
                <a:lnTo>
                  <a:pt x="63516" y="3586"/>
                </a:lnTo>
                <a:lnTo>
                  <a:pt x="78048" y="13373"/>
                </a:lnTo>
                <a:lnTo>
                  <a:pt x="87847" y="27903"/>
                </a:lnTo>
                <a:lnTo>
                  <a:pt x="91440" y="45719"/>
                </a:lnTo>
              </a:path>
            </a:pathLst>
          </a:custGeom>
          <a:ln w="10160">
            <a:solidFill>
              <a:srgbClr val="EDEDED"/>
            </a:solidFill>
          </a:ln>
        </p:spPr>
        <p:txBody>
          <a:bodyPr wrap="square" lIns="0" tIns="0" rIns="0" bIns="0" rtlCol="0"/>
          <a:lstStyle/>
          <a:p>
            <a:endParaRPr sz="1588">
              <a:solidFill>
                <a:schemeClr val="bg2">
                  <a:lumMod val="10000"/>
                </a:schemeClr>
              </a:solidFill>
            </a:endParaRPr>
          </a:p>
        </p:txBody>
      </p:sp>
      <p:sp>
        <p:nvSpPr>
          <p:cNvPr id="6" name="object 6"/>
          <p:cNvSpPr txBox="1"/>
          <p:nvPr/>
        </p:nvSpPr>
        <p:spPr>
          <a:xfrm>
            <a:off x="3869828" y="1769397"/>
            <a:ext cx="1001806"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a.all()</a:t>
            </a:r>
            <a:endParaRPr sz="1809">
              <a:solidFill>
                <a:schemeClr val="bg2">
                  <a:lumMod val="10000"/>
                </a:schemeClr>
              </a:solidFill>
              <a:latin typeface="Courier New"/>
              <a:cs typeface="Courier New"/>
            </a:endParaRPr>
          </a:p>
        </p:txBody>
      </p:sp>
      <p:sp>
        <p:nvSpPr>
          <p:cNvPr id="7" name="object 7"/>
          <p:cNvSpPr/>
          <p:nvPr/>
        </p:nvSpPr>
        <p:spPr>
          <a:xfrm>
            <a:off x="2093258" y="2330824"/>
            <a:ext cx="80682" cy="80682"/>
          </a:xfrm>
          <a:custGeom>
            <a:avLst/>
            <a:gdLst/>
            <a:ahLst/>
            <a:cxnLst/>
            <a:rect l="l" t="t" r="r" b="b"/>
            <a:pathLst>
              <a:path w="91440" h="91439">
                <a:moveTo>
                  <a:pt x="45720" y="91439"/>
                </a:moveTo>
                <a:lnTo>
                  <a:pt x="27923" y="87853"/>
                </a:lnTo>
                <a:lnTo>
                  <a:pt x="13391" y="78066"/>
                </a:lnTo>
                <a:lnTo>
                  <a:pt x="3592" y="63536"/>
                </a:lnTo>
                <a:lnTo>
                  <a:pt x="0" y="45719"/>
                </a:lnTo>
                <a:lnTo>
                  <a:pt x="3592" y="27903"/>
                </a:lnTo>
                <a:lnTo>
                  <a:pt x="13391" y="13373"/>
                </a:lnTo>
                <a:lnTo>
                  <a:pt x="27923" y="3586"/>
                </a:lnTo>
                <a:lnTo>
                  <a:pt x="45720" y="0"/>
                </a:lnTo>
                <a:lnTo>
                  <a:pt x="63516" y="3586"/>
                </a:lnTo>
                <a:lnTo>
                  <a:pt x="78048" y="13373"/>
                </a:lnTo>
                <a:lnTo>
                  <a:pt x="87847" y="27903"/>
                </a:lnTo>
                <a:lnTo>
                  <a:pt x="91440" y="45719"/>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8" name="object 8"/>
          <p:cNvSpPr/>
          <p:nvPr/>
        </p:nvSpPr>
        <p:spPr>
          <a:xfrm>
            <a:off x="2093258" y="2330824"/>
            <a:ext cx="80682" cy="80682"/>
          </a:xfrm>
          <a:custGeom>
            <a:avLst/>
            <a:gdLst/>
            <a:ahLst/>
            <a:cxnLst/>
            <a:rect l="l" t="t" r="r" b="b"/>
            <a:pathLst>
              <a:path w="91440" h="91439">
                <a:moveTo>
                  <a:pt x="91440" y="45719"/>
                </a:moveTo>
                <a:lnTo>
                  <a:pt x="87847" y="63536"/>
                </a:lnTo>
                <a:lnTo>
                  <a:pt x="78048" y="78066"/>
                </a:lnTo>
                <a:lnTo>
                  <a:pt x="63516" y="87853"/>
                </a:lnTo>
                <a:lnTo>
                  <a:pt x="45720" y="91439"/>
                </a:lnTo>
                <a:lnTo>
                  <a:pt x="27923" y="87853"/>
                </a:lnTo>
                <a:lnTo>
                  <a:pt x="13391" y="78066"/>
                </a:lnTo>
                <a:lnTo>
                  <a:pt x="3592" y="63536"/>
                </a:lnTo>
                <a:lnTo>
                  <a:pt x="0" y="45719"/>
                </a:lnTo>
                <a:lnTo>
                  <a:pt x="3592" y="27903"/>
                </a:lnTo>
                <a:lnTo>
                  <a:pt x="13391" y="13373"/>
                </a:lnTo>
                <a:lnTo>
                  <a:pt x="27923" y="3586"/>
                </a:lnTo>
                <a:lnTo>
                  <a:pt x="45720" y="0"/>
                </a:lnTo>
                <a:lnTo>
                  <a:pt x="63516" y="3586"/>
                </a:lnTo>
                <a:lnTo>
                  <a:pt x="78048" y="13373"/>
                </a:lnTo>
                <a:lnTo>
                  <a:pt x="87847" y="27903"/>
                </a:lnTo>
                <a:lnTo>
                  <a:pt x="91440" y="45719"/>
                </a:lnTo>
              </a:path>
            </a:pathLst>
          </a:custGeom>
          <a:ln w="10160">
            <a:solidFill>
              <a:srgbClr val="EDEDED"/>
            </a:solidFill>
          </a:ln>
        </p:spPr>
        <p:txBody>
          <a:bodyPr wrap="square" lIns="0" tIns="0" rIns="0" bIns="0" rtlCol="0"/>
          <a:lstStyle/>
          <a:p>
            <a:endParaRPr sz="1588">
              <a:solidFill>
                <a:schemeClr val="bg2">
                  <a:lumMod val="10000"/>
                </a:schemeClr>
              </a:solidFill>
            </a:endParaRPr>
          </a:p>
        </p:txBody>
      </p:sp>
      <p:sp>
        <p:nvSpPr>
          <p:cNvPr id="9" name="object 9"/>
          <p:cNvSpPr txBox="1"/>
          <p:nvPr/>
        </p:nvSpPr>
        <p:spPr>
          <a:xfrm>
            <a:off x="2306169" y="1491492"/>
            <a:ext cx="1446679" cy="1014765"/>
          </a:xfrm>
          <a:prstGeom prst="rect">
            <a:avLst/>
          </a:prstGeom>
        </p:spPr>
        <p:txBody>
          <a:bodyPr vert="horz" wrap="square" lIns="0" tIns="0" rIns="0" bIns="0" rtlCol="0">
            <a:spAutoFit/>
          </a:bodyPr>
          <a:lstStyle/>
          <a:p>
            <a:pPr marL="11206"/>
            <a:r>
              <a:rPr sz="1809" b="1" spc="110" dirty="0">
                <a:solidFill>
                  <a:schemeClr val="bg2">
                    <a:lumMod val="10000"/>
                  </a:schemeClr>
                </a:solidFill>
                <a:latin typeface="Calibri"/>
                <a:cs typeface="Calibri"/>
              </a:rPr>
              <a:t>Predicates</a:t>
            </a:r>
            <a:endParaRPr sz="1809" dirty="0">
              <a:solidFill>
                <a:schemeClr val="bg2">
                  <a:lumMod val="10000"/>
                </a:schemeClr>
              </a:solidFill>
              <a:latin typeface="Calibri"/>
              <a:cs typeface="Calibri"/>
            </a:endParaRPr>
          </a:p>
          <a:p>
            <a:pPr marL="315462">
              <a:spcBef>
                <a:spcPts val="18"/>
              </a:spcBef>
            </a:pPr>
            <a:r>
              <a:rPr sz="1809" b="1" spc="13" dirty="0">
                <a:solidFill>
                  <a:schemeClr val="bg2">
                    <a:lumMod val="10000"/>
                  </a:schemeClr>
                </a:solidFill>
                <a:latin typeface="Courier New"/>
                <a:cs typeface="Courier New"/>
              </a:rPr>
              <a:t>a.any(),</a:t>
            </a:r>
            <a:endParaRPr sz="1809" dirty="0">
              <a:solidFill>
                <a:schemeClr val="bg2">
                  <a:lumMod val="10000"/>
                </a:schemeClr>
              </a:solidFill>
              <a:latin typeface="Courier New"/>
              <a:cs typeface="Courier New"/>
            </a:endParaRPr>
          </a:p>
          <a:p>
            <a:pPr marL="11206">
              <a:spcBef>
                <a:spcPts val="1359"/>
              </a:spcBef>
            </a:pPr>
            <a:r>
              <a:rPr sz="1809" b="1" spc="115" dirty="0">
                <a:solidFill>
                  <a:schemeClr val="bg2">
                    <a:lumMod val="10000"/>
                  </a:schemeClr>
                </a:solidFill>
                <a:latin typeface="Calibri"/>
                <a:cs typeface="Calibri"/>
              </a:rPr>
              <a:t>Reductions</a:t>
            </a:r>
            <a:endParaRPr sz="1809" dirty="0">
              <a:solidFill>
                <a:schemeClr val="bg2">
                  <a:lumMod val="10000"/>
                </a:schemeClr>
              </a:solidFill>
              <a:latin typeface="Calibri"/>
              <a:cs typeface="Calibri"/>
            </a:endParaRPr>
          </a:p>
        </p:txBody>
      </p:sp>
      <p:sp>
        <p:nvSpPr>
          <p:cNvPr id="10" name="object 10"/>
          <p:cNvSpPr/>
          <p:nvPr/>
        </p:nvSpPr>
        <p:spPr>
          <a:xfrm>
            <a:off x="2398059" y="2608730"/>
            <a:ext cx="80682" cy="80682"/>
          </a:xfrm>
          <a:custGeom>
            <a:avLst/>
            <a:gdLst/>
            <a:ahLst/>
            <a:cxnLst/>
            <a:rect l="l" t="t" r="r" b="b"/>
            <a:pathLst>
              <a:path w="91440" h="91439">
                <a:moveTo>
                  <a:pt x="91440" y="45719"/>
                </a:moveTo>
                <a:lnTo>
                  <a:pt x="87847" y="63536"/>
                </a:lnTo>
                <a:lnTo>
                  <a:pt x="78048" y="78066"/>
                </a:lnTo>
                <a:lnTo>
                  <a:pt x="63516" y="87853"/>
                </a:lnTo>
                <a:lnTo>
                  <a:pt x="45719" y="91439"/>
                </a:lnTo>
                <a:lnTo>
                  <a:pt x="27923" y="87853"/>
                </a:lnTo>
                <a:lnTo>
                  <a:pt x="13391" y="78066"/>
                </a:lnTo>
                <a:lnTo>
                  <a:pt x="3592" y="63536"/>
                </a:lnTo>
                <a:lnTo>
                  <a:pt x="0" y="45719"/>
                </a:lnTo>
                <a:lnTo>
                  <a:pt x="3592" y="27903"/>
                </a:lnTo>
                <a:lnTo>
                  <a:pt x="13391" y="13373"/>
                </a:lnTo>
                <a:lnTo>
                  <a:pt x="27923" y="3586"/>
                </a:lnTo>
                <a:lnTo>
                  <a:pt x="45719" y="0"/>
                </a:lnTo>
                <a:lnTo>
                  <a:pt x="63516" y="3586"/>
                </a:lnTo>
                <a:lnTo>
                  <a:pt x="78048" y="13373"/>
                </a:lnTo>
                <a:lnTo>
                  <a:pt x="87847" y="27903"/>
                </a:lnTo>
                <a:lnTo>
                  <a:pt x="91440" y="45719"/>
                </a:lnTo>
              </a:path>
            </a:pathLst>
          </a:custGeom>
          <a:ln w="10160">
            <a:solidFill>
              <a:srgbClr val="EDEDED"/>
            </a:solidFill>
          </a:ln>
        </p:spPr>
        <p:txBody>
          <a:bodyPr wrap="square" lIns="0" tIns="0" rIns="0" bIns="0" rtlCol="0"/>
          <a:lstStyle/>
          <a:p>
            <a:endParaRPr sz="1588">
              <a:solidFill>
                <a:schemeClr val="bg2">
                  <a:lumMod val="10000"/>
                </a:schemeClr>
              </a:solidFill>
            </a:endParaRPr>
          </a:p>
        </p:txBody>
      </p:sp>
      <p:sp>
        <p:nvSpPr>
          <p:cNvPr id="11" name="object 11"/>
          <p:cNvSpPr txBox="1"/>
          <p:nvPr/>
        </p:nvSpPr>
        <p:spPr>
          <a:xfrm>
            <a:off x="2610969" y="2495538"/>
            <a:ext cx="1281393"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a.mean(),</a:t>
            </a:r>
            <a:endParaRPr sz="1809" dirty="0">
              <a:solidFill>
                <a:schemeClr val="bg2">
                  <a:lumMod val="10000"/>
                </a:schemeClr>
              </a:solidFill>
              <a:latin typeface="Courier New"/>
              <a:cs typeface="Courier New"/>
            </a:endParaRPr>
          </a:p>
        </p:txBody>
      </p:sp>
      <p:sp>
        <p:nvSpPr>
          <p:cNvPr id="12" name="object 12"/>
          <p:cNvSpPr txBox="1"/>
          <p:nvPr/>
        </p:nvSpPr>
        <p:spPr>
          <a:xfrm>
            <a:off x="4009700" y="2495538"/>
            <a:ext cx="1561540"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a.argmin(),</a:t>
            </a:r>
            <a:endParaRPr sz="1809">
              <a:solidFill>
                <a:schemeClr val="bg2">
                  <a:lumMod val="10000"/>
                </a:schemeClr>
              </a:solidFill>
              <a:latin typeface="Courier New"/>
              <a:cs typeface="Courier New"/>
            </a:endParaRPr>
          </a:p>
        </p:txBody>
      </p:sp>
      <p:sp>
        <p:nvSpPr>
          <p:cNvPr id="13" name="object 13"/>
          <p:cNvSpPr txBox="1"/>
          <p:nvPr/>
        </p:nvSpPr>
        <p:spPr>
          <a:xfrm>
            <a:off x="5688173" y="2495538"/>
            <a:ext cx="1561540"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a.argmax(),</a:t>
            </a:r>
            <a:endParaRPr sz="1809">
              <a:solidFill>
                <a:schemeClr val="bg2">
                  <a:lumMod val="10000"/>
                </a:schemeClr>
              </a:solidFill>
              <a:latin typeface="Courier New"/>
              <a:cs typeface="Courier New"/>
            </a:endParaRPr>
          </a:p>
        </p:txBody>
      </p:sp>
      <p:sp>
        <p:nvSpPr>
          <p:cNvPr id="14" name="object 14"/>
          <p:cNvSpPr txBox="1"/>
          <p:nvPr/>
        </p:nvSpPr>
        <p:spPr>
          <a:xfrm>
            <a:off x="7366646" y="2495538"/>
            <a:ext cx="1421466"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a.trace(),</a:t>
            </a:r>
            <a:endParaRPr sz="1809">
              <a:solidFill>
                <a:schemeClr val="bg2">
                  <a:lumMod val="10000"/>
                </a:schemeClr>
              </a:solidFill>
              <a:latin typeface="Courier New"/>
              <a:cs typeface="Courier New"/>
            </a:endParaRPr>
          </a:p>
        </p:txBody>
      </p:sp>
      <p:sp>
        <p:nvSpPr>
          <p:cNvPr id="15" name="object 15"/>
          <p:cNvSpPr txBox="1"/>
          <p:nvPr/>
        </p:nvSpPr>
        <p:spPr>
          <a:xfrm>
            <a:off x="4289444" y="2791385"/>
            <a:ext cx="1561540"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a.cumprod()</a:t>
            </a:r>
            <a:endParaRPr sz="1809">
              <a:solidFill>
                <a:schemeClr val="bg2">
                  <a:lumMod val="10000"/>
                </a:schemeClr>
              </a:solidFill>
              <a:latin typeface="Courier New"/>
              <a:cs typeface="Courier New"/>
            </a:endParaRPr>
          </a:p>
        </p:txBody>
      </p:sp>
      <p:sp>
        <p:nvSpPr>
          <p:cNvPr id="16" name="object 16"/>
          <p:cNvSpPr/>
          <p:nvPr/>
        </p:nvSpPr>
        <p:spPr>
          <a:xfrm>
            <a:off x="2093258" y="3352800"/>
            <a:ext cx="80682" cy="80682"/>
          </a:xfrm>
          <a:custGeom>
            <a:avLst/>
            <a:gdLst/>
            <a:ahLst/>
            <a:cxnLst/>
            <a:rect l="l" t="t" r="r" b="b"/>
            <a:pathLst>
              <a:path w="91440" h="91439">
                <a:moveTo>
                  <a:pt x="45720" y="91439"/>
                </a:move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lnTo>
                  <a:pt x="87847" y="63536"/>
                </a:lnTo>
                <a:lnTo>
                  <a:pt x="78048" y="78066"/>
                </a:lnTo>
                <a:lnTo>
                  <a:pt x="63516" y="87853"/>
                </a:lnTo>
                <a:lnTo>
                  <a:pt x="45720" y="91439"/>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17" name="object 17"/>
          <p:cNvSpPr/>
          <p:nvPr/>
        </p:nvSpPr>
        <p:spPr>
          <a:xfrm>
            <a:off x="2093258" y="3352800"/>
            <a:ext cx="80682" cy="80682"/>
          </a:xfrm>
          <a:custGeom>
            <a:avLst/>
            <a:gdLst/>
            <a:ahLst/>
            <a:cxnLst/>
            <a:rect l="l" t="t" r="r" b="b"/>
            <a:pathLst>
              <a:path w="91440" h="91439">
                <a:moveTo>
                  <a:pt x="91440" y="45720"/>
                </a:moveTo>
                <a:lnTo>
                  <a:pt x="87847" y="63536"/>
                </a:lnTo>
                <a:lnTo>
                  <a:pt x="78048" y="78066"/>
                </a:lnTo>
                <a:lnTo>
                  <a:pt x="63516" y="87853"/>
                </a:lnTo>
                <a:lnTo>
                  <a:pt x="45720" y="91439"/>
                </a:ln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solidFill>
                <a:schemeClr val="bg2">
                  <a:lumMod val="10000"/>
                </a:schemeClr>
              </a:solidFill>
            </a:endParaRPr>
          </a:p>
        </p:txBody>
      </p:sp>
      <p:sp>
        <p:nvSpPr>
          <p:cNvPr id="18" name="object 18"/>
          <p:cNvSpPr txBox="1"/>
          <p:nvPr/>
        </p:nvSpPr>
        <p:spPr>
          <a:xfrm>
            <a:off x="2306169" y="2791386"/>
            <a:ext cx="1866340" cy="736355"/>
          </a:xfrm>
          <a:prstGeom prst="rect">
            <a:avLst/>
          </a:prstGeom>
        </p:spPr>
        <p:txBody>
          <a:bodyPr vert="horz" wrap="square" lIns="0" tIns="0" rIns="0" bIns="0" rtlCol="0">
            <a:spAutoFit/>
          </a:bodyPr>
          <a:lstStyle/>
          <a:p>
            <a:pPr marL="315462"/>
            <a:r>
              <a:rPr sz="1809" b="1" spc="13" dirty="0">
                <a:solidFill>
                  <a:schemeClr val="bg2">
                    <a:lumMod val="10000"/>
                  </a:schemeClr>
                </a:solidFill>
                <a:latin typeface="Courier New"/>
                <a:cs typeface="Courier New"/>
              </a:rPr>
              <a:t>a.cumsum(),</a:t>
            </a:r>
            <a:endParaRPr sz="1809" dirty="0">
              <a:solidFill>
                <a:schemeClr val="bg2">
                  <a:lumMod val="10000"/>
                </a:schemeClr>
              </a:solidFill>
              <a:latin typeface="Courier New"/>
              <a:cs typeface="Courier New"/>
            </a:endParaRPr>
          </a:p>
          <a:p>
            <a:pPr marL="11206">
              <a:spcBef>
                <a:spcPts val="1359"/>
              </a:spcBef>
            </a:pPr>
            <a:r>
              <a:rPr sz="1809" b="1" spc="93" dirty="0">
                <a:solidFill>
                  <a:schemeClr val="bg2">
                    <a:lumMod val="10000"/>
                  </a:schemeClr>
                </a:solidFill>
                <a:latin typeface="Calibri"/>
                <a:cs typeface="Calibri"/>
              </a:rPr>
              <a:t>Manipulation</a:t>
            </a:r>
            <a:endParaRPr sz="1809" dirty="0">
              <a:solidFill>
                <a:schemeClr val="bg2">
                  <a:lumMod val="10000"/>
                </a:schemeClr>
              </a:solidFill>
              <a:latin typeface="Calibri"/>
              <a:cs typeface="Calibri"/>
            </a:endParaRPr>
          </a:p>
        </p:txBody>
      </p:sp>
      <p:sp>
        <p:nvSpPr>
          <p:cNvPr id="19" name="object 19"/>
          <p:cNvSpPr/>
          <p:nvPr/>
        </p:nvSpPr>
        <p:spPr>
          <a:xfrm>
            <a:off x="2398059" y="3630706"/>
            <a:ext cx="80682" cy="80682"/>
          </a:xfrm>
          <a:custGeom>
            <a:avLst/>
            <a:gdLst/>
            <a:ahLst/>
            <a:cxnLst/>
            <a:rect l="l" t="t" r="r" b="b"/>
            <a:pathLst>
              <a:path w="91440" h="91439">
                <a:moveTo>
                  <a:pt x="91440" y="45720"/>
                </a:moveTo>
                <a:lnTo>
                  <a:pt x="87847" y="63536"/>
                </a:lnTo>
                <a:lnTo>
                  <a:pt x="78048" y="78066"/>
                </a:lnTo>
                <a:lnTo>
                  <a:pt x="63516" y="87853"/>
                </a:lnTo>
                <a:lnTo>
                  <a:pt x="45719" y="91439"/>
                </a:lnTo>
                <a:lnTo>
                  <a:pt x="27923" y="87853"/>
                </a:lnTo>
                <a:lnTo>
                  <a:pt x="13391" y="78066"/>
                </a:lnTo>
                <a:lnTo>
                  <a:pt x="3592" y="63536"/>
                </a:lnTo>
                <a:lnTo>
                  <a:pt x="0" y="45720"/>
                </a:lnTo>
                <a:lnTo>
                  <a:pt x="3592" y="27903"/>
                </a:lnTo>
                <a:lnTo>
                  <a:pt x="13391" y="13373"/>
                </a:lnTo>
                <a:lnTo>
                  <a:pt x="27923" y="3586"/>
                </a:lnTo>
                <a:lnTo>
                  <a:pt x="45719"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solidFill>
                <a:schemeClr val="bg2">
                  <a:lumMod val="10000"/>
                </a:schemeClr>
              </a:solidFill>
            </a:endParaRPr>
          </a:p>
        </p:txBody>
      </p:sp>
      <p:sp>
        <p:nvSpPr>
          <p:cNvPr id="20" name="object 20"/>
          <p:cNvSpPr txBox="1"/>
          <p:nvPr/>
        </p:nvSpPr>
        <p:spPr>
          <a:xfrm>
            <a:off x="2610969" y="3517515"/>
            <a:ext cx="1701053"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a.argsort(),</a:t>
            </a:r>
            <a:endParaRPr sz="1809" dirty="0">
              <a:solidFill>
                <a:schemeClr val="bg2">
                  <a:lumMod val="10000"/>
                </a:schemeClr>
              </a:solidFill>
              <a:latin typeface="Courier New"/>
              <a:cs typeface="Courier New"/>
            </a:endParaRPr>
          </a:p>
        </p:txBody>
      </p:sp>
      <p:sp>
        <p:nvSpPr>
          <p:cNvPr id="21" name="object 21"/>
          <p:cNvSpPr txBox="1"/>
          <p:nvPr/>
        </p:nvSpPr>
        <p:spPr>
          <a:xfrm>
            <a:off x="4429315" y="3517515"/>
            <a:ext cx="1980640"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a.transpose(),</a:t>
            </a:r>
            <a:endParaRPr sz="1809">
              <a:solidFill>
                <a:schemeClr val="bg2">
                  <a:lumMod val="10000"/>
                </a:schemeClr>
              </a:solidFill>
              <a:latin typeface="Courier New"/>
              <a:cs typeface="Courier New"/>
            </a:endParaRPr>
          </a:p>
        </p:txBody>
      </p:sp>
      <p:sp>
        <p:nvSpPr>
          <p:cNvPr id="22" name="object 22"/>
          <p:cNvSpPr txBox="1"/>
          <p:nvPr/>
        </p:nvSpPr>
        <p:spPr>
          <a:xfrm>
            <a:off x="6527404" y="3517515"/>
            <a:ext cx="2120713"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a.reshape(...),</a:t>
            </a:r>
            <a:endParaRPr sz="1809">
              <a:solidFill>
                <a:schemeClr val="bg2">
                  <a:lumMod val="10000"/>
                </a:schemeClr>
              </a:solidFill>
              <a:latin typeface="Courier New"/>
              <a:cs typeface="Courier New"/>
            </a:endParaRPr>
          </a:p>
        </p:txBody>
      </p:sp>
      <p:sp>
        <p:nvSpPr>
          <p:cNvPr id="23" name="object 23"/>
          <p:cNvSpPr txBox="1"/>
          <p:nvPr/>
        </p:nvSpPr>
        <p:spPr>
          <a:xfrm>
            <a:off x="2610969" y="3813350"/>
            <a:ext cx="1421466"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a.ravel(),</a:t>
            </a:r>
            <a:endParaRPr sz="1809">
              <a:solidFill>
                <a:schemeClr val="bg2">
                  <a:lumMod val="10000"/>
                </a:schemeClr>
              </a:solidFill>
              <a:latin typeface="Courier New"/>
              <a:cs typeface="Courier New"/>
            </a:endParaRPr>
          </a:p>
        </p:txBody>
      </p:sp>
      <p:sp>
        <p:nvSpPr>
          <p:cNvPr id="24" name="object 24"/>
          <p:cNvSpPr txBox="1"/>
          <p:nvPr/>
        </p:nvSpPr>
        <p:spPr>
          <a:xfrm>
            <a:off x="4149572" y="3813350"/>
            <a:ext cx="1701053"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a.fill(...),</a:t>
            </a:r>
            <a:endParaRPr sz="1809">
              <a:solidFill>
                <a:schemeClr val="bg2">
                  <a:lumMod val="10000"/>
                </a:schemeClr>
              </a:solidFill>
              <a:latin typeface="Courier New"/>
              <a:cs typeface="Courier New"/>
            </a:endParaRPr>
          </a:p>
        </p:txBody>
      </p:sp>
      <p:sp>
        <p:nvSpPr>
          <p:cNvPr id="25" name="object 25"/>
          <p:cNvSpPr txBox="1"/>
          <p:nvPr/>
        </p:nvSpPr>
        <p:spPr>
          <a:xfrm>
            <a:off x="5967917" y="3813350"/>
            <a:ext cx="1561540"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a.clip(...)</a:t>
            </a:r>
            <a:endParaRPr sz="1809">
              <a:solidFill>
                <a:schemeClr val="bg2">
                  <a:lumMod val="10000"/>
                </a:schemeClr>
              </a:solidFill>
              <a:latin typeface="Courier New"/>
              <a:cs typeface="Courier New"/>
            </a:endParaRPr>
          </a:p>
        </p:txBody>
      </p:sp>
      <p:sp>
        <p:nvSpPr>
          <p:cNvPr id="26" name="object 26"/>
          <p:cNvSpPr/>
          <p:nvPr/>
        </p:nvSpPr>
        <p:spPr>
          <a:xfrm>
            <a:off x="2093258" y="4374776"/>
            <a:ext cx="80682" cy="80682"/>
          </a:xfrm>
          <a:custGeom>
            <a:avLst/>
            <a:gdLst/>
            <a:ahLst/>
            <a:cxnLst/>
            <a:rect l="l" t="t" r="r" b="b"/>
            <a:pathLst>
              <a:path w="91440" h="91439">
                <a:moveTo>
                  <a:pt x="45720" y="91440"/>
                </a:move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lnTo>
                  <a:pt x="87847" y="63536"/>
                </a:lnTo>
                <a:lnTo>
                  <a:pt x="78048" y="78066"/>
                </a:lnTo>
                <a:lnTo>
                  <a:pt x="63516" y="87853"/>
                </a:lnTo>
                <a:lnTo>
                  <a:pt x="45720" y="91440"/>
                </a:lnTo>
                <a:close/>
              </a:path>
            </a:pathLst>
          </a:custGeom>
          <a:solidFill>
            <a:srgbClr val="EDEDED"/>
          </a:solidFill>
        </p:spPr>
        <p:txBody>
          <a:bodyPr wrap="square" lIns="0" tIns="0" rIns="0" bIns="0" rtlCol="0"/>
          <a:lstStyle/>
          <a:p>
            <a:endParaRPr sz="1588">
              <a:solidFill>
                <a:schemeClr val="bg2">
                  <a:lumMod val="10000"/>
                </a:schemeClr>
              </a:solidFill>
            </a:endParaRPr>
          </a:p>
        </p:txBody>
      </p:sp>
      <p:sp>
        <p:nvSpPr>
          <p:cNvPr id="27" name="object 27"/>
          <p:cNvSpPr/>
          <p:nvPr/>
        </p:nvSpPr>
        <p:spPr>
          <a:xfrm>
            <a:off x="2093258" y="4374776"/>
            <a:ext cx="80682" cy="80682"/>
          </a:xfrm>
          <a:custGeom>
            <a:avLst/>
            <a:gdLst/>
            <a:ahLst/>
            <a:cxnLst/>
            <a:rect l="l" t="t" r="r" b="b"/>
            <a:pathLst>
              <a:path w="91440" h="91439">
                <a:moveTo>
                  <a:pt x="91440" y="45720"/>
                </a:moveTo>
                <a:lnTo>
                  <a:pt x="87847" y="63536"/>
                </a:lnTo>
                <a:lnTo>
                  <a:pt x="78048" y="78066"/>
                </a:lnTo>
                <a:lnTo>
                  <a:pt x="63516" y="87853"/>
                </a:lnTo>
                <a:lnTo>
                  <a:pt x="45720" y="91440"/>
                </a:lnTo>
                <a:lnTo>
                  <a:pt x="27923" y="87853"/>
                </a:lnTo>
                <a:lnTo>
                  <a:pt x="13391" y="78066"/>
                </a:lnTo>
                <a:lnTo>
                  <a:pt x="3592" y="63536"/>
                </a:lnTo>
                <a:lnTo>
                  <a:pt x="0" y="45720"/>
                </a:lnTo>
                <a:lnTo>
                  <a:pt x="3592" y="27903"/>
                </a:lnTo>
                <a:lnTo>
                  <a:pt x="13391" y="13373"/>
                </a:lnTo>
                <a:lnTo>
                  <a:pt x="27923" y="3586"/>
                </a:lnTo>
                <a:lnTo>
                  <a:pt x="45720"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solidFill>
                <a:schemeClr val="bg2">
                  <a:lumMod val="10000"/>
                </a:schemeClr>
              </a:solidFill>
            </a:endParaRPr>
          </a:p>
        </p:txBody>
      </p:sp>
      <p:sp>
        <p:nvSpPr>
          <p:cNvPr id="28" name="object 28"/>
          <p:cNvSpPr/>
          <p:nvPr/>
        </p:nvSpPr>
        <p:spPr>
          <a:xfrm>
            <a:off x="2398059" y="4652683"/>
            <a:ext cx="80682" cy="80682"/>
          </a:xfrm>
          <a:custGeom>
            <a:avLst/>
            <a:gdLst/>
            <a:ahLst/>
            <a:cxnLst/>
            <a:rect l="l" t="t" r="r" b="b"/>
            <a:pathLst>
              <a:path w="91440" h="91439">
                <a:moveTo>
                  <a:pt x="91440" y="45720"/>
                </a:moveTo>
                <a:lnTo>
                  <a:pt x="87847" y="63536"/>
                </a:lnTo>
                <a:lnTo>
                  <a:pt x="78048" y="78066"/>
                </a:lnTo>
                <a:lnTo>
                  <a:pt x="63516" y="87853"/>
                </a:lnTo>
                <a:lnTo>
                  <a:pt x="45719" y="91439"/>
                </a:lnTo>
                <a:lnTo>
                  <a:pt x="27923" y="87853"/>
                </a:lnTo>
                <a:lnTo>
                  <a:pt x="13391" y="78066"/>
                </a:lnTo>
                <a:lnTo>
                  <a:pt x="3592" y="63536"/>
                </a:lnTo>
                <a:lnTo>
                  <a:pt x="0" y="45720"/>
                </a:lnTo>
                <a:lnTo>
                  <a:pt x="3592" y="27903"/>
                </a:lnTo>
                <a:lnTo>
                  <a:pt x="13391" y="13373"/>
                </a:lnTo>
                <a:lnTo>
                  <a:pt x="27923" y="3586"/>
                </a:lnTo>
                <a:lnTo>
                  <a:pt x="45719" y="0"/>
                </a:lnTo>
                <a:lnTo>
                  <a:pt x="63516" y="3586"/>
                </a:lnTo>
                <a:lnTo>
                  <a:pt x="78048" y="13373"/>
                </a:lnTo>
                <a:lnTo>
                  <a:pt x="87847" y="27903"/>
                </a:lnTo>
                <a:lnTo>
                  <a:pt x="91440" y="45720"/>
                </a:lnTo>
              </a:path>
            </a:pathLst>
          </a:custGeom>
          <a:ln w="10160">
            <a:solidFill>
              <a:srgbClr val="EDEDED"/>
            </a:solidFill>
          </a:ln>
        </p:spPr>
        <p:txBody>
          <a:bodyPr wrap="square" lIns="0" tIns="0" rIns="0" bIns="0" rtlCol="0"/>
          <a:lstStyle/>
          <a:p>
            <a:endParaRPr sz="1588">
              <a:solidFill>
                <a:schemeClr val="bg2">
                  <a:lumMod val="10000"/>
                </a:schemeClr>
              </a:solidFill>
            </a:endParaRPr>
          </a:p>
        </p:txBody>
      </p:sp>
      <p:sp>
        <p:nvSpPr>
          <p:cNvPr id="29" name="object 29"/>
          <p:cNvSpPr txBox="1"/>
          <p:nvPr/>
        </p:nvSpPr>
        <p:spPr>
          <a:xfrm>
            <a:off x="2306169" y="4261586"/>
            <a:ext cx="2425513" cy="556819"/>
          </a:xfrm>
          <a:prstGeom prst="rect">
            <a:avLst/>
          </a:prstGeom>
        </p:spPr>
        <p:txBody>
          <a:bodyPr vert="horz" wrap="square" lIns="0" tIns="0" rIns="0" bIns="0" rtlCol="0">
            <a:spAutoFit/>
          </a:bodyPr>
          <a:lstStyle/>
          <a:p>
            <a:pPr marL="11206"/>
            <a:r>
              <a:rPr sz="1809" b="1" spc="146" dirty="0">
                <a:solidFill>
                  <a:schemeClr val="bg2">
                    <a:lumMod val="10000"/>
                  </a:schemeClr>
                </a:solidFill>
                <a:latin typeface="Calibri"/>
                <a:cs typeface="Calibri"/>
              </a:rPr>
              <a:t>Complex</a:t>
            </a:r>
            <a:r>
              <a:rPr sz="1809" b="1" spc="35" dirty="0">
                <a:solidFill>
                  <a:schemeClr val="bg2">
                    <a:lumMod val="10000"/>
                  </a:schemeClr>
                </a:solidFill>
                <a:latin typeface="Calibri"/>
                <a:cs typeface="Calibri"/>
              </a:rPr>
              <a:t> </a:t>
            </a:r>
            <a:r>
              <a:rPr sz="1809" b="1" spc="168" dirty="0">
                <a:solidFill>
                  <a:schemeClr val="bg2">
                    <a:lumMod val="10000"/>
                  </a:schemeClr>
                </a:solidFill>
                <a:latin typeface="Calibri"/>
                <a:cs typeface="Calibri"/>
              </a:rPr>
              <a:t>Numbers</a:t>
            </a:r>
            <a:endParaRPr sz="1809">
              <a:solidFill>
                <a:schemeClr val="bg2">
                  <a:lumMod val="10000"/>
                </a:schemeClr>
              </a:solidFill>
              <a:latin typeface="Calibri"/>
              <a:cs typeface="Calibri"/>
            </a:endParaRPr>
          </a:p>
          <a:p>
            <a:pPr marL="315462">
              <a:spcBef>
                <a:spcPts val="18"/>
              </a:spcBef>
            </a:pPr>
            <a:r>
              <a:rPr sz="1809" b="1" spc="13" dirty="0">
                <a:solidFill>
                  <a:schemeClr val="bg2">
                    <a:lumMod val="10000"/>
                  </a:schemeClr>
                </a:solidFill>
                <a:latin typeface="Courier New"/>
                <a:cs typeface="Courier New"/>
              </a:rPr>
              <a:t>a.real,</a:t>
            </a:r>
            <a:r>
              <a:rPr sz="1809" b="1" spc="-40" dirty="0">
                <a:solidFill>
                  <a:schemeClr val="bg2">
                    <a:lumMod val="10000"/>
                  </a:schemeClr>
                </a:solidFill>
                <a:latin typeface="Courier New"/>
                <a:cs typeface="Courier New"/>
              </a:rPr>
              <a:t> </a:t>
            </a:r>
            <a:r>
              <a:rPr sz="1809" b="1" spc="13" dirty="0">
                <a:solidFill>
                  <a:schemeClr val="bg2">
                    <a:lumMod val="10000"/>
                  </a:schemeClr>
                </a:solidFill>
                <a:latin typeface="Courier New"/>
                <a:cs typeface="Courier New"/>
              </a:rPr>
              <a:t>a.imag,</a:t>
            </a:r>
            <a:endParaRPr sz="1809">
              <a:solidFill>
                <a:schemeClr val="bg2">
                  <a:lumMod val="10000"/>
                </a:schemeClr>
              </a:solidFill>
              <a:latin typeface="Courier New"/>
              <a:cs typeface="Courier New"/>
            </a:endParaRPr>
          </a:p>
        </p:txBody>
      </p:sp>
      <p:sp>
        <p:nvSpPr>
          <p:cNvPr id="30" name="object 30"/>
          <p:cNvSpPr txBox="1"/>
          <p:nvPr/>
        </p:nvSpPr>
        <p:spPr>
          <a:xfrm>
            <a:off x="4848931" y="4539491"/>
            <a:ext cx="1141879" cy="278410"/>
          </a:xfrm>
          <a:prstGeom prst="rect">
            <a:avLst/>
          </a:prstGeom>
        </p:spPr>
        <p:txBody>
          <a:bodyPr vert="horz" wrap="square" lIns="0" tIns="0" rIns="0" bIns="0" rtlCol="0">
            <a:spAutoFit/>
          </a:bodyPr>
          <a:lstStyle/>
          <a:p>
            <a:pPr marL="11206"/>
            <a:r>
              <a:rPr sz="1809" b="1" spc="13" dirty="0">
                <a:solidFill>
                  <a:schemeClr val="bg2">
                    <a:lumMod val="10000"/>
                  </a:schemeClr>
                </a:solidFill>
                <a:latin typeface="Courier New"/>
                <a:cs typeface="Courier New"/>
              </a:rPr>
              <a:t>a.conj()</a:t>
            </a:r>
            <a:endParaRPr sz="1809">
              <a:solidFill>
                <a:schemeClr val="bg2">
                  <a:lumMod val="10000"/>
                </a:schemeClr>
              </a:solidFill>
              <a:latin typeface="Courier New"/>
              <a:cs typeface="Courier New"/>
            </a:endParaRPr>
          </a:p>
        </p:txBody>
      </p:sp>
      <p:sp>
        <p:nvSpPr>
          <p:cNvPr id="31" name="Footer Placeholder 30"/>
          <p:cNvSpPr>
            <a:spLocks noGrp="1"/>
          </p:cNvSpPr>
          <p:nvPr>
            <p:ph type="ftr" sz="quarter" idx="11"/>
          </p:nvPr>
        </p:nvSpPr>
        <p:spPr>
          <a:xfrm>
            <a:off x="568515" y="6146783"/>
            <a:ext cx="5958889" cy="365125"/>
          </a:xfrm>
        </p:spPr>
        <p:txBody>
          <a:bodyPr/>
          <a:lstStyle/>
          <a:p>
            <a:pPr algn="l"/>
            <a:r>
              <a:rPr lang="en-US" dirty="0">
                <a:hlinkClick r:id="rId2"/>
              </a:rPr>
              <a:t>https://webvalley.fbk.eu/static/media/uploads/presentations/introductiontonumpy2.pdf</a:t>
            </a:r>
            <a:r>
              <a:rPr lang="en-US" dirty="0"/>
              <a:t> </a:t>
            </a:r>
          </a:p>
        </p:txBody>
      </p:sp>
    </p:spTree>
    <p:extLst>
      <p:ext uri="{BB962C8B-B14F-4D97-AF65-F5344CB8AC3E}">
        <p14:creationId xmlns:p14="http://schemas.microsoft.com/office/powerpoint/2010/main" val="219345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32" dirty="0"/>
              <a:t>NumPy</a:t>
            </a:r>
            <a:r>
              <a:rPr lang="en-US" spc="-216" dirty="0"/>
              <a:t> </a:t>
            </a:r>
            <a:r>
              <a:rPr lang="en-US" spc="31" dirty="0"/>
              <a:t>Functions</a:t>
            </a:r>
            <a:endParaRPr lang="en-US" dirty="0"/>
          </a:p>
        </p:txBody>
      </p:sp>
      <p:graphicFrame>
        <p:nvGraphicFramePr>
          <p:cNvPr id="4" name="Table 3"/>
          <p:cNvGraphicFramePr>
            <a:graphicFrameLocks noGrp="1"/>
          </p:cNvGraphicFramePr>
          <p:nvPr>
            <p:extLst/>
          </p:nvPr>
        </p:nvGraphicFramePr>
        <p:xfrm>
          <a:off x="914399" y="1417638"/>
          <a:ext cx="10378440" cy="4553395"/>
        </p:xfrm>
        <a:graphic>
          <a:graphicData uri="http://schemas.openxmlformats.org/drawingml/2006/table">
            <a:tbl>
              <a:tblPr firstRow="1" bandRow="1">
                <a:tableStyleId>{5C22544A-7EE6-4342-B048-85BDC9FD1C3A}</a:tableStyleId>
              </a:tblPr>
              <a:tblGrid>
                <a:gridCol w="3459480">
                  <a:extLst>
                    <a:ext uri="{9D8B030D-6E8A-4147-A177-3AD203B41FA5}">
                      <a16:colId xmlns:a16="http://schemas.microsoft.com/office/drawing/2014/main" val="20000"/>
                    </a:ext>
                  </a:extLst>
                </a:gridCol>
                <a:gridCol w="3459480">
                  <a:extLst>
                    <a:ext uri="{9D8B030D-6E8A-4147-A177-3AD203B41FA5}">
                      <a16:colId xmlns:a16="http://schemas.microsoft.com/office/drawing/2014/main" val="20001"/>
                    </a:ext>
                  </a:extLst>
                </a:gridCol>
                <a:gridCol w="3459480">
                  <a:extLst>
                    <a:ext uri="{9D8B030D-6E8A-4147-A177-3AD203B41FA5}">
                      <a16:colId xmlns:a16="http://schemas.microsoft.com/office/drawing/2014/main" val="20002"/>
                    </a:ext>
                  </a:extLst>
                </a:gridCol>
              </a:tblGrid>
              <a:tr h="567205">
                <a:tc>
                  <a:txBody>
                    <a:bodyPr/>
                    <a:lstStyle/>
                    <a:p>
                      <a:r>
                        <a:rPr lang="en-US" dirty="0"/>
                        <a:t>Input</a:t>
                      </a:r>
                    </a:p>
                  </a:txBody>
                  <a:tcPr/>
                </a:tc>
                <a:tc>
                  <a:txBody>
                    <a:bodyPr/>
                    <a:lstStyle/>
                    <a:p>
                      <a:r>
                        <a:rPr lang="en-US" dirty="0"/>
                        <a:t>Output</a:t>
                      </a:r>
                    </a:p>
                  </a:txBody>
                  <a:tcPr/>
                </a:tc>
                <a:tc>
                  <a:txBody>
                    <a:bodyPr/>
                    <a:lstStyle/>
                    <a:p>
                      <a:r>
                        <a:rPr lang="en-US" dirty="0" err="1"/>
                        <a:t>Desc</a:t>
                      </a:r>
                      <a:endParaRPr lang="en-US" dirty="0"/>
                    </a:p>
                  </a:txBody>
                  <a:tcPr/>
                </a:tc>
                <a:extLst>
                  <a:ext uri="{0D108BD9-81ED-4DB2-BD59-A6C34878D82A}">
                    <a16:rowId xmlns:a16="http://schemas.microsoft.com/office/drawing/2014/main" val="10000"/>
                  </a:ext>
                </a:extLst>
              </a:tr>
              <a:tr h="1843416">
                <a:tc>
                  <a:txBody>
                    <a:bodyPr/>
                    <a:lstStyle/>
                    <a:p>
                      <a:pPr marL="0" indent="0">
                        <a:buNone/>
                      </a:pPr>
                      <a:r>
                        <a:rPr lang="en-US" dirty="0" err="1"/>
                        <a:t>np.random.random</a:t>
                      </a:r>
                      <a:r>
                        <a:rPr lang="en-US" dirty="0"/>
                        <a:t>((2,3))</a:t>
                      </a:r>
                    </a:p>
                  </a:txBody>
                  <a:tcPr/>
                </a:tc>
                <a:tc>
                  <a:txBody>
                    <a:bodyPr/>
                    <a:lstStyle/>
                    <a:p>
                      <a:r>
                        <a:rPr lang="en-US" dirty="0"/>
                        <a:t>[[ 0.0028206   0.73486004  0.07416516]</a:t>
                      </a:r>
                    </a:p>
                    <a:p>
                      <a:r>
                        <a:rPr lang="en-US" dirty="0"/>
                        <a:t> [ 0.69691992  0.65554942  0.67732808]]</a:t>
                      </a:r>
                    </a:p>
                  </a:txBody>
                  <a:tcPr/>
                </a:tc>
                <a:tc>
                  <a:txBody>
                    <a:bodyPr/>
                    <a:lstStyle/>
                    <a:p>
                      <a:r>
                        <a:rPr lang="en-US" dirty="0"/>
                        <a:t>Random</a:t>
                      </a:r>
                    </a:p>
                  </a:txBody>
                  <a:tcPr/>
                </a:tc>
                <a:extLst>
                  <a:ext uri="{0D108BD9-81ED-4DB2-BD59-A6C34878D82A}">
                    <a16:rowId xmlns:a16="http://schemas.microsoft.com/office/drawing/2014/main" val="10001"/>
                  </a:ext>
                </a:extLst>
              </a:tr>
              <a:tr h="992608">
                <a:tc>
                  <a:txBody>
                    <a:bodyPr/>
                    <a:lstStyle/>
                    <a:p>
                      <a:pPr marL="0" indent="0">
                        <a:buNone/>
                      </a:pPr>
                      <a:r>
                        <a:rPr lang="en-US" dirty="0" err="1"/>
                        <a:t>np.random.normal</a:t>
                      </a:r>
                      <a:r>
                        <a:rPr lang="en-US" dirty="0"/>
                        <a:t>(</a:t>
                      </a:r>
                      <a:r>
                        <a:rPr lang="en-US" dirty="0" err="1"/>
                        <a:t>loc</a:t>
                      </a:r>
                      <a:r>
                        <a:rPr lang="en-US" dirty="0"/>
                        <a:t>=1.0, scale=2.0, size=(2,2))</a:t>
                      </a:r>
                    </a:p>
                  </a:txBody>
                  <a:tcPr/>
                </a:tc>
                <a:tc>
                  <a:txBody>
                    <a:bodyPr/>
                    <a:lstStyle/>
                    <a:p>
                      <a:r>
                        <a:rPr lang="en-US" dirty="0"/>
                        <a:t>[[ 0.3378941   2.44143865]</a:t>
                      </a:r>
                    </a:p>
                    <a:p>
                      <a:r>
                        <a:rPr lang="en-US" dirty="0"/>
                        <a:t> [-0.88674669  0.90112657]]</a:t>
                      </a:r>
                    </a:p>
                  </a:txBody>
                  <a:tcPr/>
                </a:tc>
                <a:tc>
                  <a:txBody>
                    <a:bodyPr/>
                    <a:lstStyle/>
                    <a:p>
                      <a:r>
                        <a:rPr lang="en-US" dirty="0"/>
                        <a:t>Random with </a:t>
                      </a:r>
                      <a:r>
                        <a:rPr lang="en-US" dirty="0" err="1"/>
                        <a:t>loc</a:t>
                      </a:r>
                      <a:r>
                        <a:rPr lang="en-US" dirty="0"/>
                        <a:t> and scale</a:t>
                      </a:r>
                    </a:p>
                  </a:txBody>
                  <a:tcPr/>
                </a:tc>
                <a:extLst>
                  <a:ext uri="{0D108BD9-81ED-4DB2-BD59-A6C34878D82A}">
                    <a16:rowId xmlns:a16="http://schemas.microsoft.com/office/drawing/2014/main" val="10002"/>
                  </a:ext>
                </a:extLst>
              </a:tr>
              <a:tr h="575083">
                <a:tc>
                  <a:txBody>
                    <a:bodyPr/>
                    <a:lstStyle/>
                    <a:p>
                      <a:pPr marL="0" indent="0">
                        <a:buNone/>
                      </a:pPr>
                      <a:r>
                        <a:rPr lang="en-US" dirty="0" err="1"/>
                        <a:t>np.savetxt</a:t>
                      </a:r>
                      <a:r>
                        <a:rPr lang="en-US" dirty="0"/>
                        <a:t>("a_out.txt", a)</a:t>
                      </a:r>
                    </a:p>
                  </a:txBody>
                  <a:tcPr/>
                </a:tc>
                <a:tc>
                  <a:txBody>
                    <a:bodyPr/>
                    <a:lstStyle/>
                    <a:p>
                      <a:endParaRPr lang="en-US" dirty="0"/>
                    </a:p>
                  </a:txBody>
                  <a:tcPr/>
                </a:tc>
                <a:tc>
                  <a:txBody>
                    <a:bodyPr/>
                    <a:lstStyle/>
                    <a:p>
                      <a:r>
                        <a:rPr lang="en-US" dirty="0"/>
                        <a:t>Save</a:t>
                      </a:r>
                      <a:r>
                        <a:rPr lang="en-US" baseline="0" dirty="0"/>
                        <a:t> to file</a:t>
                      </a:r>
                      <a:endParaRPr lang="en-US" dirty="0"/>
                    </a:p>
                  </a:txBody>
                  <a:tcPr/>
                </a:tc>
                <a:extLst>
                  <a:ext uri="{0D108BD9-81ED-4DB2-BD59-A6C34878D82A}">
                    <a16:rowId xmlns:a16="http://schemas.microsoft.com/office/drawing/2014/main" val="10003"/>
                  </a:ext>
                </a:extLst>
              </a:tr>
              <a:tr h="575083">
                <a:tc>
                  <a:txBody>
                    <a:bodyPr/>
                    <a:lstStyle/>
                    <a:p>
                      <a:pPr marL="0" indent="0">
                        <a:buNone/>
                      </a:pPr>
                      <a:r>
                        <a:rPr lang="en-US" dirty="0" err="1"/>
                        <a:t>np.loadtxt</a:t>
                      </a:r>
                      <a:r>
                        <a:rPr lang="en-US" dirty="0"/>
                        <a:t>("a_out.txt")</a:t>
                      </a:r>
                    </a:p>
                  </a:txBody>
                  <a:tcPr/>
                </a:tc>
                <a:tc>
                  <a:txBody>
                    <a:bodyPr/>
                    <a:lstStyle/>
                    <a:p>
                      <a:endParaRPr lang="en-US" dirty="0"/>
                    </a:p>
                  </a:txBody>
                  <a:tcPr/>
                </a:tc>
                <a:tc>
                  <a:txBody>
                    <a:bodyPr/>
                    <a:lstStyle/>
                    <a:p>
                      <a:r>
                        <a:rPr lang="en-US" dirty="0"/>
                        <a:t>Load from file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060513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NumPy Use case 3: numpyEx.py</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097" y="1417638"/>
            <a:ext cx="5162550" cy="3810000"/>
          </a:xfrm>
          <a:prstGeom prst="rect">
            <a:avLst/>
          </a:prstGeom>
        </p:spPr>
      </p:pic>
      <p:cxnSp>
        <p:nvCxnSpPr>
          <p:cNvPr id="6" name="Straight Arrow Connector 5"/>
          <p:cNvCxnSpPr/>
          <p:nvPr/>
        </p:nvCxnSpPr>
        <p:spPr>
          <a:xfrm>
            <a:off x="5378196" y="3547872"/>
            <a:ext cx="1435608" cy="9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6056" y="1945513"/>
            <a:ext cx="3977640" cy="3003550"/>
          </a:xfrm>
          <a:prstGeom prst="rect">
            <a:avLst/>
          </a:prstGeom>
        </p:spPr>
      </p:pic>
      <p:sp>
        <p:nvSpPr>
          <p:cNvPr id="8" name="Oval 7"/>
          <p:cNvSpPr/>
          <p:nvPr/>
        </p:nvSpPr>
        <p:spPr>
          <a:xfrm>
            <a:off x="4411980" y="4513389"/>
            <a:ext cx="2916936" cy="118656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Different functions of </a:t>
            </a:r>
            <a:r>
              <a:rPr lang="en-US" dirty="0" err="1">
                <a:solidFill>
                  <a:schemeClr val="tx1"/>
                </a:solidFill>
              </a:rPr>
              <a:t>numpy</a:t>
            </a:r>
            <a:r>
              <a:rPr lang="en-US" dirty="0">
                <a:solidFill>
                  <a:schemeClr val="tx1"/>
                </a:solidFill>
              </a:rPr>
              <a:t> and their output</a:t>
            </a:r>
          </a:p>
        </p:txBody>
      </p:sp>
    </p:spTree>
    <p:extLst>
      <p:ext uri="{BB962C8B-B14F-4D97-AF65-F5344CB8AC3E}">
        <p14:creationId xmlns:p14="http://schemas.microsoft.com/office/powerpoint/2010/main" val="23420996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4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252" y="1495091"/>
            <a:ext cx="4878451" cy="2697385"/>
          </a:xfrm>
        </p:spPr>
      </p:pic>
      <p:cxnSp>
        <p:nvCxnSpPr>
          <p:cNvPr id="6" name="Straight Arrow Connector 5"/>
          <p:cNvCxnSpPr/>
          <p:nvPr/>
        </p:nvCxnSpPr>
        <p:spPr>
          <a:xfrm flipV="1">
            <a:off x="3694176" y="2142006"/>
            <a:ext cx="4096512" cy="2560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4285488" y="3267825"/>
            <a:ext cx="3621024" cy="548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8069708" y="1819880"/>
            <a:ext cx="2825496" cy="102390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Creating random matrix</a:t>
            </a:r>
          </a:p>
        </p:txBody>
      </p:sp>
      <p:sp>
        <p:nvSpPr>
          <p:cNvPr id="10" name="Oval 9"/>
          <p:cNvSpPr/>
          <p:nvPr/>
        </p:nvSpPr>
        <p:spPr>
          <a:xfrm>
            <a:off x="7992112" y="2981055"/>
            <a:ext cx="3707764" cy="16549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Calculating mean for each row and then broadcasting to each element</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197" y="4192476"/>
            <a:ext cx="4928235" cy="2185162"/>
          </a:xfrm>
          <a:prstGeom prst="rect">
            <a:avLst/>
          </a:prstGeom>
        </p:spPr>
      </p:pic>
      <p:cxnSp>
        <p:nvCxnSpPr>
          <p:cNvPr id="13" name="Straight Arrow Connector 12"/>
          <p:cNvCxnSpPr/>
          <p:nvPr/>
        </p:nvCxnSpPr>
        <p:spPr>
          <a:xfrm>
            <a:off x="4919472" y="5285057"/>
            <a:ext cx="35021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8567928" y="4789111"/>
            <a:ext cx="2415668" cy="99189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output</a:t>
            </a:r>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225525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68" name="TextShape 2"/>
          <p:cNvSpPr txBox="1"/>
          <p:nvPr/>
        </p:nvSpPr>
        <p:spPr>
          <a:xfrm>
            <a:off x="609960" y="1417639"/>
            <a:ext cx="10972440" cy="4525560"/>
          </a:xfrm>
          <a:prstGeom prst="rect">
            <a:avLst/>
          </a:prstGeom>
          <a:noFill/>
          <a:ln>
            <a:noFill/>
          </a:ln>
        </p:spPr>
        <p:txBody>
          <a:bodyPr/>
          <a:lstStyle/>
          <a:p>
            <a:pPr marL="360">
              <a:lnSpc>
                <a:spcPct val="100000"/>
              </a:lnSpc>
              <a:buClr>
                <a:srgbClr val="000000"/>
              </a:buClr>
            </a:pPr>
            <a:r>
              <a:rPr lang="en-US" sz="2800" b="0" strike="noStrike" spc="-1" dirty="0">
                <a:solidFill>
                  <a:srgbClr val="000000"/>
                </a:solidFill>
                <a:uFill>
                  <a:solidFill>
                    <a:srgbClr val="FFFFFF"/>
                  </a:solidFill>
                </a:uFill>
                <a:latin typeface="Georgia" panose="02040502050405020303" pitchFamily="18" charset="0"/>
              </a:rPr>
              <a:t>A computer software technique of extracting information from websites. (Wikipedia) </a:t>
            </a:r>
          </a:p>
          <a:p>
            <a:pPr>
              <a:lnSpc>
                <a:spcPct val="100000"/>
              </a:lnSpc>
            </a:pPr>
            <a:endParaRPr lang="en-US" sz="2800" b="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for business, hobbies, research...</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Look for right URLs to scrap.</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Look for right content from webpages.</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Saving data into data store.</a:t>
            </a:r>
          </a:p>
        </p:txBody>
      </p:sp>
      <p:sp>
        <p:nvSpPr>
          <p:cNvPr id="2" name="Slide Number Placeholder 1">
            <a:extLst>
              <a:ext uri="{FF2B5EF4-FFF2-40B4-BE49-F238E27FC236}">
                <a16:creationId xmlns:a16="http://schemas.microsoft.com/office/drawing/2014/main" id="{CCB6E3B0-8847-4A0D-BBC9-1B3ECA338430}"/>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56</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8E7342DF-F077-4FC1-96E7-EF07D2E9E364}"/>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Web Scraping</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68" name="TextShape 2"/>
          <p:cNvSpPr txBox="1"/>
          <p:nvPr/>
        </p:nvSpPr>
        <p:spPr>
          <a:xfrm>
            <a:off x="609480" y="1600200"/>
            <a:ext cx="10857842" cy="1143000"/>
          </a:xfrm>
          <a:prstGeom prst="rect">
            <a:avLst/>
          </a:prstGeom>
          <a:noFill/>
          <a:ln>
            <a:noFill/>
          </a:ln>
        </p:spPr>
        <p:txBody>
          <a:bodyPr/>
          <a:lstStyle/>
          <a:p>
            <a:r>
              <a:rPr lang="en-US" sz="2800" dirty="0">
                <a:latin typeface="Georgia" panose="02040502050405020303" pitchFamily="18" charset="0"/>
              </a:rPr>
              <a:t>This technique mostly focuses on the transformation of unstructured data (HTML format) on the web into structured data</a:t>
            </a:r>
          </a:p>
        </p:txBody>
      </p:sp>
      <p:sp>
        <p:nvSpPr>
          <p:cNvPr id="2" name="Slide Number Placeholder 1">
            <a:extLst>
              <a:ext uri="{FF2B5EF4-FFF2-40B4-BE49-F238E27FC236}">
                <a16:creationId xmlns:a16="http://schemas.microsoft.com/office/drawing/2014/main" id="{867C2D31-C983-40AE-B22C-CC09C0A6F6DB}"/>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57</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20E5DB95-3D43-4618-8FF2-17E298A22857}"/>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Web Scraping</a:t>
            </a:r>
            <a:endParaRPr lang="en-US" dirty="0">
              <a:solidFill>
                <a:srgbClr val="C00000"/>
              </a:solidFill>
              <a:latin typeface="Georgia" panose="02040502050405020303" pitchFamily="18" charset="0"/>
            </a:endParaRPr>
          </a:p>
        </p:txBody>
      </p:sp>
    </p:spTree>
    <p:extLst>
      <p:ext uri="{BB962C8B-B14F-4D97-AF65-F5344CB8AC3E}">
        <p14:creationId xmlns:p14="http://schemas.microsoft.com/office/powerpoint/2010/main" val="26454345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70" name="TextShape 2"/>
          <p:cNvSpPr txBox="1"/>
          <p:nvPr/>
        </p:nvSpPr>
        <p:spPr>
          <a:xfrm>
            <a:off x="609960" y="1292290"/>
            <a:ext cx="10972440" cy="452556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Python third-party library for extracting data from html and xml files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Works with html.parser, lxml, html5lib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Provides ways to navigate, search and modify the parse tree based on the position in the parse tree, tag name, tag attributes, CSS classes using regular expressions, user defined functions etc.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Excellent tutorial with examples at </a:t>
            </a:r>
            <a:r>
              <a:rPr lang="en-US" sz="2800" b="0" strike="noStrike" spc="-1" dirty="0">
                <a:solidFill>
                  <a:srgbClr val="000000"/>
                </a:solidFill>
                <a:uFill>
                  <a:solidFill>
                    <a:srgbClr val="FFFFFF"/>
                  </a:solidFill>
                </a:uFill>
                <a:latin typeface="Georgia" panose="02040502050405020303" pitchFamily="18" charset="0"/>
                <a:hlinkClick r:id="rId4"/>
              </a:rPr>
              <a:t>http://www.crummy.com/software/BeautifulSoup/bs4/doc/</a:t>
            </a:r>
            <a:r>
              <a:rPr lang="en-US" sz="2800" b="0" strike="noStrike" spc="-1" dirty="0">
                <a:solidFill>
                  <a:srgbClr val="000000"/>
                </a:solidFill>
                <a:uFill>
                  <a:solidFill>
                    <a:srgbClr val="FFFFFF"/>
                  </a:solidFill>
                </a:uFill>
                <a:latin typeface="Georgia" panose="02040502050405020303" pitchFamily="18" charset="0"/>
              </a:rPr>
              <a:t>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Supports Python 2 and </a:t>
            </a:r>
            <a:r>
              <a:rPr lang="en-US" sz="2800" spc="-1" dirty="0">
                <a:solidFill>
                  <a:srgbClr val="000000"/>
                </a:solidFill>
                <a:uFill>
                  <a:solidFill>
                    <a:srgbClr val="FFFFFF"/>
                  </a:solidFill>
                </a:uFill>
                <a:latin typeface="Georgia" panose="02040502050405020303" pitchFamily="18" charset="0"/>
              </a:rPr>
              <a:t>3</a:t>
            </a:r>
            <a:endParaRPr lang="en-US" sz="2800" b="0" strike="noStrike" spc="-1" dirty="0">
              <a:solidFill>
                <a:srgbClr val="000000"/>
              </a:solidFill>
              <a:uFill>
                <a:solidFill>
                  <a:srgbClr val="FFFFFF"/>
                </a:solidFill>
              </a:uFill>
              <a:latin typeface="Georgia" panose="02040502050405020303" pitchFamily="18" charset="0"/>
            </a:endParaRPr>
          </a:p>
        </p:txBody>
      </p:sp>
      <p:sp>
        <p:nvSpPr>
          <p:cNvPr id="2" name="Slide Number Placeholder 1">
            <a:extLst>
              <a:ext uri="{FF2B5EF4-FFF2-40B4-BE49-F238E27FC236}">
                <a16:creationId xmlns:a16="http://schemas.microsoft.com/office/drawing/2014/main" id="{A839895C-AD8C-4F98-A48B-B3B26DB82929}"/>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58</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724954F9-01A0-41CF-BB89-CC661616773E}"/>
              </a:ext>
            </a:extLst>
          </p:cNvPr>
          <p:cNvSpPr txBox="1">
            <a:spLocks/>
          </p:cNvSpPr>
          <p:nvPr/>
        </p:nvSpPr>
        <p:spPr>
          <a:xfrm>
            <a:off x="609600" y="274639"/>
            <a:ext cx="10972800" cy="765511"/>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Beautiful Soup library</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70" name="TextShape 2"/>
          <p:cNvSpPr txBox="1"/>
          <p:nvPr/>
        </p:nvSpPr>
        <p:spPr>
          <a:xfrm>
            <a:off x="777431" y="1223096"/>
            <a:ext cx="10559263" cy="1101004"/>
          </a:xfrm>
          <a:prstGeom prst="rect">
            <a:avLst/>
          </a:prstGeom>
          <a:noFill/>
          <a:ln>
            <a:noFill/>
          </a:ln>
        </p:spPr>
        <p:txBody>
          <a:bodyPr/>
          <a:lstStyle/>
          <a:p>
            <a:pPr marL="343080" indent="-342720">
              <a:lnSpc>
                <a:spcPct val="100000"/>
              </a:lnSpc>
              <a:buClr>
                <a:srgbClr val="000000"/>
              </a:buClr>
              <a:buFont typeface="Arial"/>
              <a:buChar char="•"/>
            </a:pPr>
            <a:r>
              <a:rPr lang="en-US" sz="2800" dirty="0">
                <a:latin typeface="Georgia" panose="02040502050405020303" pitchFamily="18" charset="0"/>
              </a:rPr>
              <a:t>While performing web scarping, we deal with html tags.</a:t>
            </a:r>
          </a:p>
          <a:p>
            <a:pPr marL="343080" indent="-342720">
              <a:lnSpc>
                <a:spcPct val="100000"/>
              </a:lnSpc>
              <a:buClr>
                <a:srgbClr val="000000"/>
              </a:buClr>
              <a:buFont typeface="Arial"/>
              <a:buChar char="•"/>
            </a:pPr>
            <a:r>
              <a:rPr lang="en-US" sz="2800" dirty="0">
                <a:latin typeface="Georgia" panose="02040502050405020303" pitchFamily="18" charset="0"/>
              </a:rPr>
              <a:t>Thus, we must have good understanding of them</a:t>
            </a:r>
          </a:p>
          <a:p>
            <a:pPr marL="343080" indent="-342720">
              <a:lnSpc>
                <a:spcPct val="100000"/>
              </a:lnSpc>
              <a:buClr>
                <a:srgbClr val="000000"/>
              </a:buClr>
              <a:buFont typeface="Arial"/>
              <a:buChar char="•"/>
            </a:pPr>
            <a:endParaRPr lang="en-US" sz="2800" b="0" strike="noStrike" spc="-1" dirty="0">
              <a:solidFill>
                <a:srgbClr val="000000"/>
              </a:solidFill>
              <a:uFill>
                <a:solidFill>
                  <a:srgbClr val="FFFFFF"/>
                </a:solidFill>
              </a:uFill>
              <a:latin typeface="Georgia" panose="02040502050405020303" pitchFamily="18" charset="0"/>
            </a:endParaRPr>
          </a:p>
        </p:txBody>
      </p:sp>
      <p:pic>
        <p:nvPicPr>
          <p:cNvPr id="3" name="Picture 2">
            <a:extLst>
              <a:ext uri="{FF2B5EF4-FFF2-40B4-BE49-F238E27FC236}">
                <a16:creationId xmlns:a16="http://schemas.microsoft.com/office/drawing/2014/main" id="{BDCF9A32-A81B-420B-9087-9D99D8B355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3222" y="2557365"/>
            <a:ext cx="8107680" cy="2816860"/>
          </a:xfrm>
          <a:prstGeom prst="rect">
            <a:avLst/>
          </a:prstGeom>
        </p:spPr>
      </p:pic>
      <p:sp>
        <p:nvSpPr>
          <p:cNvPr id="2" name="Slide Number Placeholder 1">
            <a:extLst>
              <a:ext uri="{FF2B5EF4-FFF2-40B4-BE49-F238E27FC236}">
                <a16:creationId xmlns:a16="http://schemas.microsoft.com/office/drawing/2014/main" id="{A5210CF8-E930-4DB4-BD21-AB9B0FAE7F06}"/>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59</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A5B1C105-A43A-422E-920B-AF27D481D07E}"/>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Get familiar with HTML (Tags)</a:t>
            </a:r>
            <a:endParaRPr lang="en-US" dirty="0">
              <a:solidFill>
                <a:srgbClr val="C00000"/>
              </a:solidFill>
              <a:latin typeface="Georgia" panose="02040502050405020303" pitchFamily="18" charset="0"/>
            </a:endParaRPr>
          </a:p>
        </p:txBody>
      </p:sp>
    </p:spTree>
    <p:extLst>
      <p:ext uri="{BB962C8B-B14F-4D97-AF65-F5344CB8AC3E}">
        <p14:creationId xmlns:p14="http://schemas.microsoft.com/office/powerpoint/2010/main" val="24855417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en-US" dirty="0">
                <a:effectLst>
                  <a:outerShdw blurRad="38100" dist="38100" dir="2700000" algn="tl">
                    <a:srgbClr val="000000"/>
                  </a:outerShdw>
                </a:effectLst>
                <a:ea typeface="ＭＳ Ｐゴシック" panose="020B0600070205080204" pitchFamily="34" charset="-128"/>
              </a:rPr>
              <a:t>A simple class </a:t>
            </a:r>
            <a:r>
              <a:rPr lang="en-US" altLang="en-US" dirty="0" err="1">
                <a:effectLst>
                  <a:outerShdw blurRad="38100" dist="38100" dir="2700000" algn="tl">
                    <a:srgbClr val="000000"/>
                  </a:outerShdw>
                </a:effectLst>
                <a:ea typeface="ＭＳ Ｐゴシック" panose="020B0600070205080204" pitchFamily="34" charset="-128"/>
              </a:rPr>
              <a:t>def</a:t>
            </a:r>
            <a:r>
              <a:rPr lang="en-US" altLang="en-US" dirty="0">
                <a:effectLst>
                  <a:outerShdw blurRad="38100" dist="38100" dir="2700000" algn="tl">
                    <a:srgbClr val="000000"/>
                  </a:outerShdw>
                </a:effectLst>
                <a:ea typeface="ＭＳ Ｐゴシック" panose="020B0600070205080204" pitchFamily="34" charset="-128"/>
              </a:rPr>
              <a:t>: </a:t>
            </a:r>
            <a:r>
              <a:rPr lang="en-US" altLang="en-US" i="1" dirty="0">
                <a:effectLst>
                  <a:outerShdw blurRad="38100" dist="38100" dir="2700000" algn="tl">
                    <a:srgbClr val="000000"/>
                  </a:outerShdw>
                </a:effectLst>
                <a:ea typeface="ＭＳ Ｐゴシック" panose="020B0600070205080204" pitchFamily="34" charset="-128"/>
              </a:rPr>
              <a:t>student</a:t>
            </a:r>
          </a:p>
        </p:txBody>
      </p:sp>
      <p:sp>
        <p:nvSpPr>
          <p:cNvPr id="31747" name="Rectangle 3"/>
          <p:cNvSpPr>
            <a:spLocks noGrp="1" noChangeArrowheads="1"/>
          </p:cNvSpPr>
          <p:nvPr>
            <p:ph type="body" idx="1"/>
          </p:nvPr>
        </p:nvSpPr>
        <p:spPr>
          <a:xfrm>
            <a:off x="2209800" y="1828800"/>
            <a:ext cx="7772400" cy="4419600"/>
          </a:xfrm>
        </p:spPr>
        <p:txBody>
          <a:bodyPr/>
          <a:lstStyle/>
          <a:p>
            <a:pPr>
              <a:buFont typeface="Symbol" panose="05050102010706020507" pitchFamily="18" charset="2"/>
              <a:buNone/>
            </a:pPr>
            <a:r>
              <a:rPr lang="en-US" altLang="en-US" sz="3200" dirty="0">
                <a:solidFill>
                  <a:srgbClr val="FF9933"/>
                </a:solidFill>
                <a:latin typeface="Courier New" panose="02070309020205020404" pitchFamily="49" charset="0"/>
                <a:ea typeface="ＭＳ Ｐゴシック" panose="020B0600070205080204" pitchFamily="34" charset="-128"/>
              </a:rPr>
              <a:t>class</a:t>
            </a:r>
            <a:r>
              <a:rPr lang="en-US" altLang="en-US" sz="3200" dirty="0">
                <a:latin typeface="Courier New" panose="02070309020205020404" pitchFamily="49" charset="0"/>
                <a:ea typeface="ＭＳ Ｐゴシック" panose="020B0600070205080204" pitchFamily="34" charset="-128"/>
              </a:rPr>
              <a:t> </a:t>
            </a:r>
            <a:r>
              <a:rPr lang="en-US" altLang="en-US" sz="3200" dirty="0">
                <a:solidFill>
                  <a:schemeClr val="accent2"/>
                </a:solidFill>
                <a:latin typeface="Courier New" panose="02070309020205020404" pitchFamily="49" charset="0"/>
                <a:ea typeface="ＭＳ Ｐゴシック" panose="020B0600070205080204" pitchFamily="34" charset="-128"/>
              </a:rPr>
              <a:t>student</a:t>
            </a:r>
            <a:r>
              <a:rPr lang="en-US" altLang="en-US" sz="3200" dirty="0">
                <a:latin typeface="Courier New" panose="02070309020205020404" pitchFamily="49" charset="0"/>
                <a:ea typeface="ＭＳ Ｐゴシック" panose="020B0600070205080204" pitchFamily="34" charset="-128"/>
              </a:rPr>
              <a:t>:</a:t>
            </a:r>
            <a:br>
              <a:rPr lang="en-US" altLang="en-US" sz="3200" dirty="0">
                <a:latin typeface="Courier New" panose="02070309020205020404" pitchFamily="49" charset="0"/>
                <a:ea typeface="ＭＳ Ｐゴシック" panose="020B0600070205080204" pitchFamily="34" charset="-128"/>
              </a:rPr>
            </a:br>
            <a:r>
              <a:rPr lang="en-US" altLang="en-US" sz="3200" dirty="0">
                <a:solidFill>
                  <a:srgbClr val="008000"/>
                </a:solidFill>
                <a:latin typeface="Courier New" panose="02070309020205020404" pitchFamily="49" charset="0"/>
                <a:ea typeface="ＭＳ Ｐゴシック" panose="020B0600070205080204" pitchFamily="34" charset="-128"/>
              </a:rPr>
              <a:t>“““A class representing a student ”””</a:t>
            </a:r>
            <a:br>
              <a:rPr lang="en-US" altLang="en-US" sz="3200" dirty="0">
                <a:latin typeface="Courier New" panose="02070309020205020404" pitchFamily="49" charset="0"/>
                <a:ea typeface="ＭＳ Ｐゴシック" panose="020B0600070205080204" pitchFamily="34" charset="-128"/>
              </a:rPr>
            </a:br>
            <a:r>
              <a:rPr lang="en-US" altLang="en-US" sz="3200" dirty="0">
                <a:solidFill>
                  <a:srgbClr val="FF9933"/>
                </a:solidFill>
                <a:latin typeface="Courier New" panose="02070309020205020404" pitchFamily="49" charset="0"/>
                <a:ea typeface="ＭＳ Ｐゴシック" panose="020B0600070205080204" pitchFamily="34" charset="-128"/>
              </a:rPr>
              <a:t>def</a:t>
            </a:r>
            <a:r>
              <a:rPr lang="en-US" altLang="en-US" sz="3200" dirty="0">
                <a:latin typeface="Courier New" panose="02070309020205020404" pitchFamily="49" charset="0"/>
                <a:ea typeface="ＭＳ Ｐゴシック" panose="020B0600070205080204" pitchFamily="34" charset="-128"/>
              </a:rPr>
              <a:t> </a:t>
            </a:r>
            <a:r>
              <a:rPr lang="en-US" altLang="en-US" sz="3200" dirty="0">
                <a:solidFill>
                  <a:schemeClr val="accent2"/>
                </a:solidFill>
                <a:latin typeface="Courier New" panose="02070309020205020404" pitchFamily="49" charset="0"/>
                <a:ea typeface="ＭＳ Ｐゴシック" panose="020B0600070205080204" pitchFamily="34" charset="-128"/>
              </a:rPr>
              <a:t>__init__</a:t>
            </a:r>
            <a:r>
              <a:rPr lang="en-US" altLang="en-US" sz="3200" dirty="0">
                <a:latin typeface="Courier New" panose="02070309020205020404" pitchFamily="49" charset="0"/>
                <a:ea typeface="ＭＳ Ｐゴシック" panose="020B0600070205080204" pitchFamily="34" charset="-128"/>
              </a:rPr>
              <a:t>(</a:t>
            </a:r>
            <a:r>
              <a:rPr lang="en-US" altLang="en-US" sz="3200" dirty="0" err="1">
                <a:latin typeface="Courier New" panose="02070309020205020404" pitchFamily="49" charset="0"/>
                <a:ea typeface="ＭＳ Ｐゴシック" panose="020B0600070205080204" pitchFamily="34" charset="-128"/>
              </a:rPr>
              <a:t>self,n,a</a:t>
            </a:r>
            <a:r>
              <a:rPr lang="en-US" altLang="en-US" sz="3200" dirty="0">
                <a:latin typeface="Courier New" panose="02070309020205020404" pitchFamily="49" charset="0"/>
                <a:ea typeface="ＭＳ Ｐゴシック" panose="020B0600070205080204" pitchFamily="34" charset="-128"/>
              </a:rPr>
              <a:t>):</a:t>
            </a:r>
            <a:br>
              <a:rPr lang="en-US" altLang="en-US" sz="3200" dirty="0">
                <a:latin typeface="Courier New" panose="02070309020205020404" pitchFamily="49" charset="0"/>
                <a:ea typeface="ＭＳ Ｐゴシック" panose="020B0600070205080204" pitchFamily="34" charset="-128"/>
              </a:rPr>
            </a:br>
            <a:r>
              <a:rPr lang="en-US" altLang="en-US" sz="3200" dirty="0">
                <a:latin typeface="Courier New" panose="02070309020205020404" pitchFamily="49" charset="0"/>
                <a:ea typeface="ＭＳ Ｐゴシック" panose="020B0600070205080204" pitchFamily="34" charset="-128"/>
              </a:rPr>
              <a:t>    </a:t>
            </a:r>
            <a:r>
              <a:rPr lang="en-US" altLang="en-US" sz="3200" dirty="0" err="1">
                <a:latin typeface="Courier New" panose="02070309020205020404" pitchFamily="49" charset="0"/>
                <a:ea typeface="ＭＳ Ｐゴシック" panose="020B0600070205080204" pitchFamily="34" charset="-128"/>
              </a:rPr>
              <a:t>self.full_name</a:t>
            </a:r>
            <a:r>
              <a:rPr lang="en-US" altLang="en-US" sz="3200" dirty="0">
                <a:latin typeface="Courier New" panose="02070309020205020404" pitchFamily="49" charset="0"/>
                <a:ea typeface="ＭＳ Ｐゴシック" panose="020B0600070205080204" pitchFamily="34" charset="-128"/>
              </a:rPr>
              <a:t> = n</a:t>
            </a:r>
            <a:br>
              <a:rPr lang="en-US" altLang="en-US" sz="3200" dirty="0">
                <a:latin typeface="Courier New" panose="02070309020205020404" pitchFamily="49" charset="0"/>
                <a:ea typeface="ＭＳ Ｐゴシック" panose="020B0600070205080204" pitchFamily="34" charset="-128"/>
              </a:rPr>
            </a:br>
            <a:r>
              <a:rPr lang="en-US" altLang="en-US" sz="3200" dirty="0">
                <a:latin typeface="Courier New" panose="02070309020205020404" pitchFamily="49" charset="0"/>
                <a:ea typeface="ＭＳ Ｐゴシック" panose="020B0600070205080204" pitchFamily="34" charset="-128"/>
              </a:rPr>
              <a:t>    </a:t>
            </a:r>
            <a:r>
              <a:rPr lang="en-US" altLang="en-US" sz="3200" dirty="0" err="1">
                <a:latin typeface="Courier New" panose="02070309020205020404" pitchFamily="49" charset="0"/>
                <a:ea typeface="ＭＳ Ｐゴシック" panose="020B0600070205080204" pitchFamily="34" charset="-128"/>
              </a:rPr>
              <a:t>self.age</a:t>
            </a:r>
            <a:r>
              <a:rPr lang="en-US" altLang="en-US" sz="3200" dirty="0">
                <a:latin typeface="Courier New" panose="02070309020205020404" pitchFamily="49" charset="0"/>
                <a:ea typeface="ＭＳ Ｐゴシック" panose="020B0600070205080204" pitchFamily="34" charset="-128"/>
              </a:rPr>
              <a:t> = a</a:t>
            </a:r>
            <a:br>
              <a:rPr lang="en-US" altLang="en-US" sz="3200" dirty="0">
                <a:latin typeface="Courier New" panose="02070309020205020404" pitchFamily="49" charset="0"/>
                <a:ea typeface="ＭＳ Ｐゴシック" panose="020B0600070205080204" pitchFamily="34" charset="-128"/>
              </a:rPr>
            </a:br>
            <a:r>
              <a:rPr lang="en-US" altLang="en-US" sz="3200" dirty="0">
                <a:solidFill>
                  <a:srgbClr val="FF9933"/>
                </a:solidFill>
                <a:latin typeface="Courier New" panose="02070309020205020404" pitchFamily="49" charset="0"/>
                <a:ea typeface="ＭＳ Ｐゴシック" panose="020B0600070205080204" pitchFamily="34" charset="-128"/>
              </a:rPr>
              <a:t>def</a:t>
            </a:r>
            <a:r>
              <a:rPr lang="en-US" altLang="en-US" sz="3200" dirty="0">
                <a:latin typeface="Courier New" panose="02070309020205020404" pitchFamily="49" charset="0"/>
                <a:ea typeface="ＭＳ Ｐゴシック" panose="020B0600070205080204" pitchFamily="34" charset="-128"/>
              </a:rPr>
              <a:t> </a:t>
            </a:r>
            <a:r>
              <a:rPr lang="en-US" altLang="en-US" sz="3200" dirty="0" err="1">
                <a:solidFill>
                  <a:schemeClr val="accent2"/>
                </a:solidFill>
                <a:latin typeface="Courier New" panose="02070309020205020404" pitchFamily="49" charset="0"/>
                <a:ea typeface="ＭＳ Ｐゴシック" panose="020B0600070205080204" pitchFamily="34" charset="-128"/>
              </a:rPr>
              <a:t>get_age</a:t>
            </a:r>
            <a:r>
              <a:rPr lang="en-US" altLang="en-US" sz="3200" dirty="0">
                <a:latin typeface="Courier New" panose="02070309020205020404" pitchFamily="49" charset="0"/>
                <a:ea typeface="ＭＳ Ｐゴシック" panose="020B0600070205080204" pitchFamily="34" charset="-128"/>
              </a:rPr>
              <a:t>(self):</a:t>
            </a:r>
            <a:br>
              <a:rPr lang="en-US" altLang="en-US" sz="3200" dirty="0">
                <a:latin typeface="Courier New" panose="02070309020205020404" pitchFamily="49" charset="0"/>
                <a:ea typeface="ＭＳ Ｐゴシック" panose="020B0600070205080204" pitchFamily="34" charset="-128"/>
              </a:rPr>
            </a:br>
            <a:r>
              <a:rPr lang="en-US" altLang="en-US" sz="3200" dirty="0">
                <a:latin typeface="Courier New" panose="02070309020205020404" pitchFamily="49" charset="0"/>
                <a:ea typeface="ＭＳ Ｐゴシック" panose="020B0600070205080204" pitchFamily="34" charset="-128"/>
              </a:rPr>
              <a:t>    </a:t>
            </a:r>
            <a:r>
              <a:rPr lang="en-US" altLang="en-US" sz="3200" dirty="0">
                <a:solidFill>
                  <a:srgbClr val="FF9933"/>
                </a:solidFill>
                <a:latin typeface="Courier New" panose="02070309020205020404" pitchFamily="49" charset="0"/>
                <a:ea typeface="ＭＳ Ｐゴシック" panose="020B0600070205080204" pitchFamily="34" charset="-128"/>
              </a:rPr>
              <a:t>return</a:t>
            </a:r>
            <a:r>
              <a:rPr lang="en-US" altLang="en-US" sz="3200" dirty="0">
                <a:latin typeface="Courier New" panose="02070309020205020404" pitchFamily="49" charset="0"/>
                <a:ea typeface="ＭＳ Ｐゴシック" panose="020B0600070205080204" pitchFamily="34" charset="-128"/>
              </a:rPr>
              <a:t> </a:t>
            </a:r>
            <a:r>
              <a:rPr lang="en-US" altLang="en-US" sz="3200" dirty="0" err="1">
                <a:latin typeface="Courier New" panose="02070309020205020404" pitchFamily="49" charset="0"/>
                <a:ea typeface="ＭＳ Ｐゴシック" panose="020B0600070205080204" pitchFamily="34" charset="-128"/>
              </a:rPr>
              <a:t>self.age</a:t>
            </a:r>
            <a:endParaRPr lang="en-US" altLang="en-US" sz="3200" dirty="0">
              <a:ea typeface="ＭＳ Ｐゴシック" panose="020B0600070205080204" pitchFamily="34" charset="-128"/>
            </a:endParaRPr>
          </a:p>
        </p:txBody>
      </p:sp>
      <p:sp>
        <p:nvSpPr>
          <p:cNvPr id="4" name="Text Box 4"/>
          <p:cNvSpPr txBox="1">
            <a:spLocks noChangeArrowheads="1"/>
          </p:cNvSpPr>
          <p:nvPr/>
        </p:nvSpPr>
        <p:spPr bwMode="auto">
          <a:xfrm>
            <a:off x="7680960" y="1643813"/>
            <a:ext cx="3364254"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dirty="0">
                <a:solidFill>
                  <a:schemeClr val="hlink"/>
                </a:solidFill>
              </a:rPr>
              <a:t>__init__</a:t>
            </a:r>
            <a:r>
              <a:rPr lang="en-US" altLang="en-US" dirty="0">
                <a:solidFill>
                  <a:schemeClr val="accent1"/>
                </a:solidFill>
              </a:rPr>
              <a:t> is the default constructor</a:t>
            </a:r>
          </a:p>
        </p:txBody>
      </p:sp>
      <p:sp>
        <p:nvSpPr>
          <p:cNvPr id="5" name="Line 5"/>
          <p:cNvSpPr>
            <a:spLocks noChangeShapeType="1"/>
          </p:cNvSpPr>
          <p:nvPr/>
        </p:nvSpPr>
        <p:spPr bwMode="auto">
          <a:xfrm flipH="1">
            <a:off x="5791200" y="2013787"/>
            <a:ext cx="2987040" cy="1263979"/>
          </a:xfrm>
          <a:prstGeom prst="line">
            <a:avLst/>
          </a:prstGeom>
          <a:noFill/>
          <a:ln w="9525">
            <a:solidFill>
              <a:schemeClr val="accent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6" name="Text Box 6"/>
          <p:cNvSpPr txBox="1">
            <a:spLocks noChangeArrowheads="1"/>
          </p:cNvSpPr>
          <p:nvPr/>
        </p:nvSpPr>
        <p:spPr bwMode="auto">
          <a:xfrm>
            <a:off x="88392" y="5224273"/>
            <a:ext cx="2916696"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dirty="0">
                <a:solidFill>
                  <a:schemeClr val="hlink"/>
                </a:solidFill>
              </a:rPr>
              <a:t>self</a:t>
            </a:r>
            <a:r>
              <a:rPr lang="en-US" altLang="en-US" dirty="0">
                <a:solidFill>
                  <a:schemeClr val="accent1"/>
                </a:solidFill>
              </a:rPr>
              <a:t> refers to the object itself,</a:t>
            </a:r>
          </a:p>
          <a:p>
            <a:r>
              <a:rPr lang="en-US" altLang="en-US" dirty="0">
                <a:solidFill>
                  <a:schemeClr val="accent1"/>
                </a:solidFill>
              </a:rPr>
              <a:t>like </a:t>
            </a:r>
            <a:r>
              <a:rPr lang="en-US" altLang="en-US" i="1" dirty="0">
                <a:solidFill>
                  <a:schemeClr val="accent1"/>
                </a:solidFill>
              </a:rPr>
              <a:t>this</a:t>
            </a:r>
            <a:r>
              <a:rPr lang="en-US" altLang="en-US" dirty="0">
                <a:solidFill>
                  <a:schemeClr val="accent1"/>
                </a:solidFill>
              </a:rPr>
              <a:t> in Java.  </a:t>
            </a:r>
          </a:p>
        </p:txBody>
      </p:sp>
      <p:sp>
        <p:nvSpPr>
          <p:cNvPr id="7" name="Line 7"/>
          <p:cNvSpPr>
            <a:spLocks noChangeShapeType="1"/>
          </p:cNvSpPr>
          <p:nvPr/>
        </p:nvSpPr>
        <p:spPr bwMode="auto">
          <a:xfrm flipV="1">
            <a:off x="1395984" y="4151376"/>
            <a:ext cx="2023872" cy="1072897"/>
          </a:xfrm>
          <a:prstGeom prst="line">
            <a:avLst/>
          </a:prstGeom>
          <a:noFill/>
          <a:ln w="9525">
            <a:solidFill>
              <a:schemeClr val="accent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2" name="Footer Placeholder 1"/>
          <p:cNvSpPr>
            <a:spLocks noGrp="1"/>
          </p:cNvSpPr>
          <p:nvPr>
            <p:ph type="ftr" sz="quarter" idx="11"/>
          </p:nvPr>
        </p:nvSpPr>
        <p:spPr>
          <a:xfrm>
            <a:off x="609599" y="6206761"/>
            <a:ext cx="5652977" cy="365125"/>
          </a:xfrm>
        </p:spPr>
        <p:txBody>
          <a:bodyPr/>
          <a:lstStyle/>
          <a:p>
            <a:pPr algn="l"/>
            <a:r>
              <a:rPr lang="en-US" dirty="0">
                <a:hlinkClick r:id="rId3"/>
              </a:rPr>
              <a:t>https://www.csee.umbc.edu/courses/691p/notes/python/python3.ppt</a:t>
            </a:r>
            <a:r>
              <a:rPr lang="en-US" dirty="0"/>
              <a:t> </a:t>
            </a:r>
          </a:p>
        </p:txBody>
      </p:sp>
    </p:spTree>
    <p:extLst>
      <p:ext uri="{BB962C8B-B14F-4D97-AF65-F5344CB8AC3E}">
        <p14:creationId xmlns:p14="http://schemas.microsoft.com/office/powerpoint/2010/main" val="35850558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70" name="TextShape 2"/>
          <p:cNvSpPr txBox="1"/>
          <p:nvPr/>
        </p:nvSpPr>
        <p:spPr>
          <a:xfrm>
            <a:off x="609960" y="1506894"/>
            <a:ext cx="10972440" cy="3802224"/>
          </a:xfrm>
          <a:prstGeom prst="rect">
            <a:avLst/>
          </a:prstGeom>
          <a:noFill/>
          <a:ln>
            <a:noFill/>
          </a:ln>
        </p:spPr>
        <p:txBody>
          <a:bodyPr/>
          <a:lstStyle/>
          <a:p>
            <a:pPr marL="285750" indent="-285750">
              <a:buFont typeface="Arial" panose="020B0604020202020204" pitchFamily="34" charset="0"/>
              <a:buChar char="•"/>
            </a:pPr>
            <a:r>
              <a:rPr lang="en-US" sz="2800" dirty="0">
                <a:latin typeface="Georgia" panose="02040502050405020303" pitchFamily="18" charset="0"/>
                <a:cs typeface="Times New Roman" panose="02020603050405020304" pitchFamily="18" charset="0"/>
              </a:rPr>
              <a:t>This syntax has various tags as elaborated below:</a:t>
            </a:r>
          </a:p>
          <a:p>
            <a:pPr marL="285750" indent="-285750">
              <a:buFont typeface="Arial" panose="020B0604020202020204" pitchFamily="34" charset="0"/>
              <a:buChar char="•"/>
            </a:pPr>
            <a:r>
              <a:rPr lang="en-US" sz="2800" b="1" dirty="0">
                <a:latin typeface="Georgia" panose="02040502050405020303" pitchFamily="18" charset="0"/>
                <a:cs typeface="Times New Roman" panose="02020603050405020304" pitchFamily="18" charset="0"/>
              </a:rPr>
              <a:t>&lt;!DOCTYPE html&gt; : </a:t>
            </a:r>
            <a:r>
              <a:rPr lang="en-US" sz="2800" dirty="0">
                <a:latin typeface="Georgia" panose="02040502050405020303" pitchFamily="18" charset="0"/>
                <a:cs typeface="Times New Roman" panose="02020603050405020304" pitchFamily="18" charset="0"/>
              </a:rPr>
              <a:t>HTML documents must start with a type declaration</a:t>
            </a:r>
          </a:p>
          <a:p>
            <a:pPr marL="285750" indent="-285750">
              <a:buFont typeface="Arial" panose="020B0604020202020204" pitchFamily="34" charset="0"/>
              <a:buChar char="•"/>
            </a:pPr>
            <a:r>
              <a:rPr lang="en-US" sz="2800" dirty="0">
                <a:latin typeface="Georgia" panose="02040502050405020303" pitchFamily="18" charset="0"/>
                <a:cs typeface="Times New Roman" panose="02020603050405020304" pitchFamily="18" charset="0"/>
              </a:rPr>
              <a:t>HTML document is contained between </a:t>
            </a:r>
            <a:r>
              <a:rPr lang="en-US" sz="2800" b="1" dirty="0">
                <a:latin typeface="Georgia" panose="02040502050405020303" pitchFamily="18" charset="0"/>
                <a:cs typeface="Times New Roman" panose="02020603050405020304" pitchFamily="18" charset="0"/>
              </a:rPr>
              <a:t>&lt;html&gt;</a:t>
            </a:r>
            <a:r>
              <a:rPr lang="en-US" sz="2800" dirty="0">
                <a:latin typeface="Georgia" panose="02040502050405020303" pitchFamily="18" charset="0"/>
                <a:cs typeface="Times New Roman" panose="02020603050405020304" pitchFamily="18" charset="0"/>
              </a:rPr>
              <a:t> and </a:t>
            </a:r>
            <a:r>
              <a:rPr lang="en-US" sz="2800" b="1" dirty="0">
                <a:latin typeface="Georgia" panose="02040502050405020303" pitchFamily="18" charset="0"/>
                <a:cs typeface="Times New Roman" panose="02020603050405020304" pitchFamily="18" charset="0"/>
              </a:rPr>
              <a:t>&lt;/html&gt;</a:t>
            </a:r>
            <a:endParaRPr lang="en-US" sz="2800" dirty="0">
              <a:latin typeface="Georgia" panose="02040502050405020303"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Georgia" panose="02040502050405020303" pitchFamily="18" charset="0"/>
                <a:cs typeface="Times New Roman" panose="02020603050405020304" pitchFamily="18" charset="0"/>
              </a:rPr>
              <a:t>The visible part of the HTML document is between </a:t>
            </a:r>
            <a:r>
              <a:rPr lang="en-US" sz="2800" b="1" dirty="0">
                <a:latin typeface="Georgia" panose="02040502050405020303" pitchFamily="18" charset="0"/>
                <a:cs typeface="Times New Roman" panose="02020603050405020304" pitchFamily="18" charset="0"/>
              </a:rPr>
              <a:t>&lt;body&gt;</a:t>
            </a:r>
            <a:r>
              <a:rPr lang="en-US" sz="2800" dirty="0">
                <a:latin typeface="Georgia" panose="02040502050405020303" pitchFamily="18" charset="0"/>
                <a:cs typeface="Times New Roman" panose="02020603050405020304" pitchFamily="18" charset="0"/>
              </a:rPr>
              <a:t> and </a:t>
            </a:r>
            <a:r>
              <a:rPr lang="en-US" sz="2800" b="1" dirty="0">
                <a:latin typeface="Georgia" panose="02040502050405020303" pitchFamily="18" charset="0"/>
                <a:cs typeface="Times New Roman" panose="02020603050405020304" pitchFamily="18" charset="0"/>
              </a:rPr>
              <a:t>&lt;/body&gt;</a:t>
            </a:r>
            <a:endParaRPr lang="en-US" sz="2800" dirty="0">
              <a:latin typeface="Georgia" panose="02040502050405020303"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Georgia" panose="02040502050405020303" pitchFamily="18" charset="0"/>
                <a:cs typeface="Times New Roman" panose="02020603050405020304" pitchFamily="18" charset="0"/>
              </a:rPr>
              <a:t>HTML headings are defined with the </a:t>
            </a:r>
            <a:r>
              <a:rPr lang="en-US" sz="2800" b="1" dirty="0">
                <a:latin typeface="Georgia" panose="02040502050405020303" pitchFamily="18" charset="0"/>
                <a:cs typeface="Times New Roman" panose="02020603050405020304" pitchFamily="18" charset="0"/>
              </a:rPr>
              <a:t>&lt;h1&gt;</a:t>
            </a:r>
            <a:r>
              <a:rPr lang="en-US" sz="2800" dirty="0">
                <a:latin typeface="Georgia" panose="02040502050405020303" pitchFamily="18" charset="0"/>
                <a:cs typeface="Times New Roman" panose="02020603050405020304" pitchFamily="18" charset="0"/>
              </a:rPr>
              <a:t> to </a:t>
            </a:r>
            <a:r>
              <a:rPr lang="en-US" sz="2800" b="1" dirty="0">
                <a:latin typeface="Georgia" panose="02040502050405020303" pitchFamily="18" charset="0"/>
                <a:cs typeface="Times New Roman" panose="02020603050405020304" pitchFamily="18" charset="0"/>
              </a:rPr>
              <a:t>&lt;h6&gt;</a:t>
            </a:r>
            <a:r>
              <a:rPr lang="en-US" sz="2800" dirty="0">
                <a:latin typeface="Georgia" panose="02040502050405020303" pitchFamily="18" charset="0"/>
                <a:cs typeface="Times New Roman" panose="02020603050405020304" pitchFamily="18" charset="0"/>
              </a:rPr>
              <a:t> tags</a:t>
            </a:r>
          </a:p>
          <a:p>
            <a:pPr marL="285750" indent="-285750">
              <a:buFont typeface="Arial" panose="020B0604020202020204" pitchFamily="34" charset="0"/>
              <a:buChar char="•"/>
            </a:pPr>
            <a:r>
              <a:rPr lang="en-US" sz="2800" dirty="0">
                <a:latin typeface="Georgia" panose="02040502050405020303" pitchFamily="18" charset="0"/>
                <a:cs typeface="Times New Roman" panose="02020603050405020304" pitchFamily="18" charset="0"/>
              </a:rPr>
              <a:t>HTML paragraphs are defined with the </a:t>
            </a:r>
            <a:r>
              <a:rPr lang="en-US" sz="2800" b="1" dirty="0">
                <a:latin typeface="Georgia" panose="02040502050405020303" pitchFamily="18" charset="0"/>
                <a:cs typeface="Times New Roman" panose="02020603050405020304" pitchFamily="18" charset="0"/>
              </a:rPr>
              <a:t>&lt;p&gt;</a:t>
            </a:r>
            <a:r>
              <a:rPr lang="en-US" sz="2800" dirty="0">
                <a:latin typeface="Georgia" panose="02040502050405020303" pitchFamily="18" charset="0"/>
                <a:cs typeface="Times New Roman" panose="02020603050405020304" pitchFamily="18" charset="0"/>
              </a:rPr>
              <a:t> tag</a:t>
            </a:r>
          </a:p>
        </p:txBody>
      </p:sp>
      <p:sp>
        <p:nvSpPr>
          <p:cNvPr id="2" name="Slide Number Placeholder 1">
            <a:extLst>
              <a:ext uri="{FF2B5EF4-FFF2-40B4-BE49-F238E27FC236}">
                <a16:creationId xmlns:a16="http://schemas.microsoft.com/office/drawing/2014/main" id="{35AEEED5-3F69-44D6-8668-9570E122D136}"/>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60</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026D5F77-FA67-4600-9A87-94E0661AB1D8}"/>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Get familiar with HTML (Tags)</a:t>
            </a:r>
            <a:endParaRPr lang="en-US" dirty="0">
              <a:solidFill>
                <a:srgbClr val="C00000"/>
              </a:solidFill>
              <a:latin typeface="Georgia" panose="02040502050405020303" pitchFamily="18" charset="0"/>
            </a:endParaRPr>
          </a:p>
        </p:txBody>
      </p:sp>
    </p:spTree>
    <p:extLst>
      <p:ext uri="{BB962C8B-B14F-4D97-AF65-F5344CB8AC3E}">
        <p14:creationId xmlns:p14="http://schemas.microsoft.com/office/powerpoint/2010/main" val="4411563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70" name="TextShape 2"/>
          <p:cNvSpPr txBox="1"/>
          <p:nvPr/>
        </p:nvSpPr>
        <p:spPr>
          <a:xfrm>
            <a:off x="740109" y="1166220"/>
            <a:ext cx="10842291" cy="1810245"/>
          </a:xfrm>
          <a:prstGeom prst="rect">
            <a:avLst/>
          </a:prstGeom>
          <a:noFill/>
          <a:ln>
            <a:noFill/>
          </a:ln>
        </p:spPr>
        <p:txBody>
          <a:bodyPr/>
          <a:lstStyle/>
          <a:p>
            <a:pPr marL="342900" indent="-342900">
              <a:buFont typeface="Arial" panose="020B0604020202020204" pitchFamily="34" charset="0"/>
              <a:buChar char="•"/>
            </a:pPr>
            <a:r>
              <a:rPr lang="en-US" sz="2400" dirty="0">
                <a:latin typeface="Georgia" panose="02040502050405020303" pitchFamily="18" charset="0"/>
                <a:cs typeface="Times New Roman" panose="02020603050405020304" pitchFamily="18" charset="0"/>
              </a:rPr>
              <a:t>HTML links are defined with the </a:t>
            </a:r>
            <a:r>
              <a:rPr lang="en-US" sz="2400" b="1" dirty="0">
                <a:latin typeface="Georgia" panose="02040502050405020303" pitchFamily="18" charset="0"/>
                <a:cs typeface="Times New Roman" panose="02020603050405020304" pitchFamily="18" charset="0"/>
              </a:rPr>
              <a:t>&lt;a&gt;</a:t>
            </a:r>
            <a:r>
              <a:rPr lang="en-US" sz="2400" dirty="0">
                <a:latin typeface="Georgia" panose="02040502050405020303" pitchFamily="18" charset="0"/>
                <a:cs typeface="Times New Roman" panose="02020603050405020304" pitchFamily="18" charset="0"/>
              </a:rPr>
              <a:t> tag, “&lt;a href=“http://www.test.com”&gt;This is a link for test.com&lt;/a&gt;”</a:t>
            </a:r>
          </a:p>
          <a:p>
            <a:pPr marL="342900" indent="-342900">
              <a:buFont typeface="Arial" panose="020B0604020202020204" pitchFamily="34" charset="0"/>
              <a:buChar char="•"/>
            </a:pPr>
            <a:r>
              <a:rPr lang="en-US" sz="2400" dirty="0">
                <a:latin typeface="Georgia" panose="02040502050405020303" pitchFamily="18" charset="0"/>
                <a:cs typeface="Times New Roman" panose="02020603050405020304" pitchFamily="18" charset="0"/>
              </a:rPr>
              <a:t>HTML tables are defined with&lt;Table&gt;, row as &lt;tr&gt; and rows are divided into data as &lt;td&gt;</a:t>
            </a:r>
          </a:p>
          <a:p>
            <a:endParaRPr lang="en-US" sz="2400" dirty="0">
              <a:latin typeface="Times New Roman" panose="02020603050405020304" pitchFamily="18" charset="0"/>
              <a:cs typeface="Times New Roman" panose="02020603050405020304" pitchFamily="18" charset="0"/>
            </a:endParaRPr>
          </a:p>
        </p:txBody>
      </p:sp>
      <p:pic>
        <p:nvPicPr>
          <p:cNvPr id="3" name="Picture 2" descr="A screenshot of a cell phone&#10;&#10;Description generated with high confidence">
            <a:extLst>
              <a:ext uri="{FF2B5EF4-FFF2-40B4-BE49-F238E27FC236}">
                <a16:creationId xmlns:a16="http://schemas.microsoft.com/office/drawing/2014/main" id="{022DFCCA-D1D7-4FA5-BD87-D7B7BE29A2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9385" y="2691242"/>
            <a:ext cx="6003509" cy="3163930"/>
          </a:xfrm>
          <a:prstGeom prst="rect">
            <a:avLst/>
          </a:prstGeom>
        </p:spPr>
      </p:pic>
      <p:sp>
        <p:nvSpPr>
          <p:cNvPr id="2" name="Slide Number Placeholder 1">
            <a:extLst>
              <a:ext uri="{FF2B5EF4-FFF2-40B4-BE49-F238E27FC236}">
                <a16:creationId xmlns:a16="http://schemas.microsoft.com/office/drawing/2014/main" id="{D9C9139D-2FF1-4061-8AC7-175F4D6E4A05}"/>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61</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35A8DD36-A066-4519-8531-52518CC77D8C}"/>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Get familiar with HTML (Tags)</a:t>
            </a:r>
            <a:endParaRPr lang="en-US" dirty="0">
              <a:solidFill>
                <a:srgbClr val="C00000"/>
              </a:solidFill>
              <a:latin typeface="Georgia" panose="02040502050405020303" pitchFamily="18" charset="0"/>
            </a:endParaRPr>
          </a:p>
        </p:txBody>
      </p:sp>
    </p:spTree>
    <p:extLst>
      <p:ext uri="{BB962C8B-B14F-4D97-AF65-F5344CB8AC3E}">
        <p14:creationId xmlns:p14="http://schemas.microsoft.com/office/powerpoint/2010/main" val="20252911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72" name="TextShape 2"/>
          <p:cNvSpPr txBox="1"/>
          <p:nvPr/>
        </p:nvSpPr>
        <p:spPr>
          <a:xfrm>
            <a:off x="609960" y="1417639"/>
            <a:ext cx="11090628" cy="360223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pip install beautifulsoup4 or easy_install beautifulsoup4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See: http://www.crummy.com/software/BeautifulSoup/ </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On installing libraries: http://docs.python.org/2/install/</a:t>
            </a:r>
          </a:p>
        </p:txBody>
      </p:sp>
      <p:sp>
        <p:nvSpPr>
          <p:cNvPr id="2" name="Slide Number Placeholder 1">
            <a:extLst>
              <a:ext uri="{FF2B5EF4-FFF2-40B4-BE49-F238E27FC236}">
                <a16:creationId xmlns:a16="http://schemas.microsoft.com/office/drawing/2014/main" id="{3E9D6D04-247E-444C-B054-4F5372A2071B}"/>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62</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A633F487-1ACE-4472-AC29-3A34D40E9894}"/>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Installation</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82" name="TextShape 2"/>
          <p:cNvSpPr txBox="1"/>
          <p:nvPr/>
        </p:nvSpPr>
        <p:spPr>
          <a:xfrm>
            <a:off x="609480" y="1600200"/>
            <a:ext cx="10972440" cy="4525560"/>
          </a:xfrm>
          <a:prstGeom prst="rect">
            <a:avLst/>
          </a:prstGeom>
          <a:noFill/>
          <a:ln>
            <a:noFill/>
          </a:ln>
        </p:spPr>
        <p:txBody>
          <a:bodyPr/>
          <a:lstStyle/>
          <a:p>
            <a:pPr marL="343080" indent="-342720">
              <a:lnSpc>
                <a:spcPct val="100000"/>
              </a:lnSpc>
              <a:buFont typeface="Arial"/>
              <a:buChar char="•"/>
            </a:pPr>
            <a:r>
              <a:rPr lang="en-US" sz="2800" b="0" strike="noStrike" spc="-1" dirty="0">
                <a:solidFill>
                  <a:srgbClr val="00B050"/>
                </a:solidFill>
                <a:uFill>
                  <a:solidFill>
                    <a:srgbClr val="FFFFFF"/>
                  </a:solidFill>
                </a:uFill>
                <a:latin typeface="Georgia" panose="02040502050405020303" pitchFamily="18" charset="0"/>
              </a:rPr>
              <a:t>import Requests</a:t>
            </a:r>
          </a:p>
          <a:p>
            <a:pPr marL="343080" indent="-342720">
              <a:lnSpc>
                <a:spcPct val="100000"/>
              </a:lnSpc>
              <a:buFont typeface="Arial"/>
              <a:buChar char="•"/>
            </a:pPr>
            <a:r>
              <a:rPr lang="en-US" sz="2800" b="0" strike="noStrike" spc="-1" dirty="0">
                <a:solidFill>
                  <a:srgbClr val="00B050"/>
                </a:solidFill>
                <a:uFill>
                  <a:solidFill>
                    <a:srgbClr val="FFFFFF"/>
                  </a:solidFill>
                </a:uFill>
                <a:latin typeface="Georgia" panose="02040502050405020303" pitchFamily="18" charset="0"/>
              </a:rPr>
              <a:t>from bs4 import BeautifulSoup</a:t>
            </a:r>
          </a:p>
          <a:p>
            <a:pPr marL="360">
              <a:lnSpc>
                <a:spcPct val="100000"/>
              </a:lnSpc>
            </a:pPr>
            <a:r>
              <a:rPr lang="en-US" sz="2800" b="0" strike="noStrike" spc="-1" dirty="0">
                <a:solidFill>
                  <a:srgbClr val="00B050"/>
                </a:solidFill>
                <a:uFill>
                  <a:solidFill>
                    <a:srgbClr val="FFFFFF"/>
                  </a:solidFill>
                </a:uFill>
                <a:latin typeface="Georgia" panose="02040502050405020303" pitchFamily="18" charset="0"/>
              </a:rPr>
              <a:t> </a:t>
            </a:r>
          </a:p>
          <a:p>
            <a:pPr marL="343080" indent="-342720">
              <a:lnSpc>
                <a:spcPct val="100000"/>
              </a:lnSpc>
              <a:buFont typeface="Arial"/>
              <a:buChar char="•"/>
            </a:pPr>
            <a:r>
              <a:rPr lang="en-US" sz="2800" b="0" strike="noStrike" spc="-1" dirty="0">
                <a:solidFill>
                  <a:srgbClr val="000000"/>
                </a:solidFill>
                <a:uFill>
                  <a:solidFill>
                    <a:srgbClr val="FFFFFF"/>
                  </a:solidFill>
                </a:uFill>
                <a:latin typeface="Georgia" panose="02040502050405020303" pitchFamily="18" charset="0"/>
              </a:rPr>
              <a:t>html = requests.get("http://sampleshop.pl") </a:t>
            </a:r>
          </a:p>
          <a:p>
            <a:pPr marL="343080" indent="-342720">
              <a:lnSpc>
                <a:spcPct val="100000"/>
              </a:lnSpc>
              <a:buFont typeface="Arial"/>
              <a:buChar char="•"/>
            </a:pPr>
            <a:r>
              <a:rPr lang="en-US" sz="2800" b="0" strike="noStrike" spc="-1" dirty="0">
                <a:solidFill>
                  <a:srgbClr val="000000"/>
                </a:solidFill>
                <a:uFill>
                  <a:solidFill>
                    <a:srgbClr val="FFFFFF"/>
                  </a:solidFill>
                </a:uFill>
                <a:latin typeface="Georgia" panose="02040502050405020303" pitchFamily="18" charset="0"/>
              </a:rPr>
              <a:t>bsObj = BeautifulSoup(html.content, "html.parser") </a:t>
            </a:r>
          </a:p>
          <a:p>
            <a:pPr marL="343080" indent="-342720">
              <a:lnSpc>
                <a:spcPct val="100000"/>
              </a:lnSpc>
              <a:buFont typeface="Arial"/>
              <a:buChar char="•"/>
            </a:pPr>
            <a:r>
              <a:rPr lang="en-US" sz="2800" b="0" strike="noStrike" spc="-1" dirty="0">
                <a:solidFill>
                  <a:srgbClr val="000000"/>
                </a:solidFill>
                <a:uFill>
                  <a:solidFill>
                    <a:srgbClr val="FFFFFF"/>
                  </a:solidFill>
                </a:uFill>
                <a:latin typeface="Georgia" panose="02040502050405020303" pitchFamily="18" charset="0"/>
              </a:rPr>
              <a:t>print(bsObj.h1)</a:t>
            </a:r>
          </a:p>
        </p:txBody>
      </p:sp>
      <p:sp>
        <p:nvSpPr>
          <p:cNvPr id="2" name="Slide Number Placeholder 1">
            <a:extLst>
              <a:ext uri="{FF2B5EF4-FFF2-40B4-BE49-F238E27FC236}">
                <a16:creationId xmlns:a16="http://schemas.microsoft.com/office/drawing/2014/main" id="{7688B2FC-6DC1-4765-8C86-EC25A83E1FFE}"/>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63</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0FA5897A-A232-4D34-90F5-223CD1BC6243}"/>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Example</a:t>
            </a:r>
            <a:endParaRPr lang="en-US" dirty="0">
              <a:solidFill>
                <a:srgbClr val="C00000"/>
              </a:solidFill>
              <a:latin typeface="Georgia" panose="02040502050405020303"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13" name="Picture 12" descr="A picture containing orange, clock&#10;&#10;Description generated with high confidence">
            <a:extLst>
              <a:ext uri="{FF2B5EF4-FFF2-40B4-BE49-F238E27FC236}">
                <a16:creationId xmlns:a16="http://schemas.microsoft.com/office/drawing/2014/main" id="{E7F3C0DE-97BC-4147-9914-754D3D05FC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80" y="1687824"/>
            <a:ext cx="2956680" cy="662950"/>
          </a:xfrm>
          <a:prstGeom prst="rect">
            <a:avLst/>
          </a:prstGeom>
        </p:spPr>
      </p:pic>
      <p:pic>
        <p:nvPicPr>
          <p:cNvPr id="15" name="Picture 14" descr="A close up of a person&#10;&#10;Description generated with high confidence">
            <a:extLst>
              <a:ext uri="{FF2B5EF4-FFF2-40B4-BE49-F238E27FC236}">
                <a16:creationId xmlns:a16="http://schemas.microsoft.com/office/drawing/2014/main" id="{B4BB36D6-3C8F-43A9-9AD6-DD87C1BCD1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7416" y="1775450"/>
            <a:ext cx="2738824" cy="541036"/>
          </a:xfrm>
          <a:prstGeom prst="rect">
            <a:avLst/>
          </a:prstGeom>
        </p:spPr>
      </p:pic>
      <p:pic>
        <p:nvPicPr>
          <p:cNvPr id="17" name="Picture 16" descr="A screenshot of a cell phone&#10;&#10;Description generated with high confidence">
            <a:extLst>
              <a:ext uri="{FF2B5EF4-FFF2-40B4-BE49-F238E27FC236}">
                <a16:creationId xmlns:a16="http://schemas.microsoft.com/office/drawing/2014/main" id="{104A1C5D-3754-4B2F-A809-F0F0679F3B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480" y="2837798"/>
            <a:ext cx="3129400" cy="1195722"/>
          </a:xfrm>
          <a:prstGeom prst="rect">
            <a:avLst/>
          </a:prstGeom>
        </p:spPr>
      </p:pic>
      <p:pic>
        <p:nvPicPr>
          <p:cNvPr id="19" name="Picture 18" descr="A screenshot of a cell phone&#10;&#10;Description generated with high confidence">
            <a:extLst>
              <a:ext uri="{FF2B5EF4-FFF2-40B4-BE49-F238E27FC236}">
                <a16:creationId xmlns:a16="http://schemas.microsoft.com/office/drawing/2014/main" id="{0625839B-3B3D-4BDC-A556-4258E6E408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82278" y="2837799"/>
            <a:ext cx="7347722" cy="896326"/>
          </a:xfrm>
          <a:prstGeom prst="rect">
            <a:avLst/>
          </a:prstGeom>
        </p:spPr>
      </p:pic>
      <p:pic>
        <p:nvPicPr>
          <p:cNvPr id="21" name="Picture 20" descr="A close up of a logo&#10;&#10;Description generated with very high confidence">
            <a:extLst>
              <a:ext uri="{FF2B5EF4-FFF2-40B4-BE49-F238E27FC236}">
                <a16:creationId xmlns:a16="http://schemas.microsoft.com/office/drawing/2014/main" id="{08848FBA-3985-4206-9A72-A5B1989F69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480" y="4520544"/>
            <a:ext cx="3397936" cy="478243"/>
          </a:xfrm>
          <a:prstGeom prst="rect">
            <a:avLst/>
          </a:prstGeom>
        </p:spPr>
      </p:pic>
      <p:pic>
        <p:nvPicPr>
          <p:cNvPr id="23" name="Picture 22" descr="A screenshot of a cell phone&#10;&#10;Description generated with high confidence">
            <a:extLst>
              <a:ext uri="{FF2B5EF4-FFF2-40B4-BE49-F238E27FC236}">
                <a16:creationId xmlns:a16="http://schemas.microsoft.com/office/drawing/2014/main" id="{189CD435-5E22-4A30-B5BE-999D2777E6D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45803" y="4399280"/>
            <a:ext cx="7084197" cy="604278"/>
          </a:xfrm>
          <a:prstGeom prst="rect">
            <a:avLst/>
          </a:prstGeom>
        </p:spPr>
      </p:pic>
      <p:sp>
        <p:nvSpPr>
          <p:cNvPr id="9" name="Title 1">
            <a:extLst>
              <a:ext uri="{FF2B5EF4-FFF2-40B4-BE49-F238E27FC236}">
                <a16:creationId xmlns:a16="http://schemas.microsoft.com/office/drawing/2014/main" id="{9338B296-BF5F-46D5-A3CE-28074A579271}"/>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 Simple ways to navigate data structure</a:t>
            </a:r>
          </a:p>
        </p:txBody>
      </p:sp>
    </p:spTree>
    <p:extLst>
      <p:ext uri="{BB962C8B-B14F-4D97-AF65-F5344CB8AC3E}">
        <p14:creationId xmlns:p14="http://schemas.microsoft.com/office/powerpoint/2010/main" val="2289038568"/>
      </p:ext>
    </p:extLst>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7" name="Picture 6" descr="A screenshot of a cell phone&#10;&#10;Description generated with very high confidence">
            <a:extLst>
              <a:ext uri="{FF2B5EF4-FFF2-40B4-BE49-F238E27FC236}">
                <a16:creationId xmlns:a16="http://schemas.microsoft.com/office/drawing/2014/main" id="{3720206B-F8BB-4299-91E5-CBC2F0CCD3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80" y="1778000"/>
            <a:ext cx="5930468" cy="3728719"/>
          </a:xfrm>
          <a:prstGeom prst="rect">
            <a:avLst/>
          </a:prstGeom>
        </p:spPr>
      </p:pic>
      <p:sp>
        <p:nvSpPr>
          <p:cNvPr id="4" name="Title 1">
            <a:extLst>
              <a:ext uri="{FF2B5EF4-FFF2-40B4-BE49-F238E27FC236}">
                <a16:creationId xmlns:a16="http://schemas.microsoft.com/office/drawing/2014/main" id="{2EBF60BB-A699-40C3-A853-376AB9627FDD}"/>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sz="3500" dirty="0">
                <a:latin typeface="Georgia" panose="02040502050405020303" pitchFamily="18" charset="0"/>
              </a:rPr>
              <a:t>Extracting all the URLs found within a page’s &lt;a&gt; tags</a:t>
            </a:r>
          </a:p>
        </p:txBody>
      </p:sp>
      <p:sp>
        <p:nvSpPr>
          <p:cNvPr id="8" name="Content Placeholder 7">
            <a:extLst>
              <a:ext uri="{FF2B5EF4-FFF2-40B4-BE49-F238E27FC236}">
                <a16:creationId xmlns:a16="http://schemas.microsoft.com/office/drawing/2014/main" id="{78DE2518-D379-423C-A1A1-5BDF435463E9}"/>
              </a:ext>
            </a:extLst>
          </p:cNvPr>
          <p:cNvSpPr>
            <a:spLocks noGrp="1"/>
          </p:cNvSpPr>
          <p:nvPr>
            <p:ph sz="half" idx="1"/>
          </p:nvPr>
        </p:nvSpPr>
        <p:spPr/>
        <p:txBody>
          <a:bodyPr/>
          <a:lstStyle/>
          <a:p>
            <a:pPr marL="0" indent="0">
              <a:buNone/>
            </a:pPr>
            <a:r>
              <a:rPr lang="en-US" dirty="0"/>
              <a:t>.</a:t>
            </a:r>
          </a:p>
        </p:txBody>
      </p:sp>
      <p:sp>
        <p:nvSpPr>
          <p:cNvPr id="9" name="Content Placeholder 8">
            <a:extLst>
              <a:ext uri="{FF2B5EF4-FFF2-40B4-BE49-F238E27FC236}">
                <a16:creationId xmlns:a16="http://schemas.microsoft.com/office/drawing/2014/main" id="{2E902FA3-D5B3-4F1C-A7DC-34E04E035D92}"/>
              </a:ext>
            </a:extLst>
          </p:cNvPr>
          <p:cNvSpPr>
            <a:spLocks noGrp="1"/>
          </p:cNvSpPr>
          <p:nvPr>
            <p:ph sz="half" idx="2"/>
          </p:nvPr>
        </p:nvSpPr>
        <p:spPr>
          <a:xfrm>
            <a:off x="6539948" y="1600201"/>
            <a:ext cx="5042452" cy="4525963"/>
          </a:xfrm>
        </p:spPr>
        <p:txBody>
          <a:bodyPr/>
          <a:lstStyle/>
          <a:p>
            <a:r>
              <a:rPr lang="en-US" dirty="0">
                <a:solidFill>
                  <a:srgbClr val="FF0000"/>
                </a:solidFill>
              </a:rPr>
              <a:t>&lt;a&gt; </a:t>
            </a:r>
            <a:r>
              <a:rPr lang="en-US" dirty="0"/>
              <a:t>tag defines a hyperlink which is used to link from one page to another page</a:t>
            </a:r>
          </a:p>
          <a:p>
            <a:endParaRPr lang="en-US" dirty="0"/>
          </a:p>
          <a:p>
            <a:r>
              <a:rPr lang="en-US" dirty="0" err="1">
                <a:solidFill>
                  <a:srgbClr val="FF0000"/>
                </a:solidFill>
              </a:rPr>
              <a:t>href</a:t>
            </a:r>
            <a:r>
              <a:rPr lang="en-US" dirty="0"/>
              <a:t> attribute indicates the link destination</a:t>
            </a:r>
          </a:p>
        </p:txBody>
      </p:sp>
    </p:spTree>
    <p:extLst>
      <p:ext uri="{BB962C8B-B14F-4D97-AF65-F5344CB8AC3E}">
        <p14:creationId xmlns:p14="http://schemas.microsoft.com/office/powerpoint/2010/main" val="1394503882"/>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2"/>
          <p:cNvSpPr txBox="1"/>
          <p:nvPr/>
        </p:nvSpPr>
        <p:spPr>
          <a:xfrm>
            <a:off x="824083" y="1417639"/>
            <a:ext cx="10972440" cy="4525560"/>
          </a:xfrm>
          <a:prstGeom prst="rect">
            <a:avLst/>
          </a:prstGeom>
          <a:noFill/>
          <a:ln>
            <a:noFill/>
          </a:ln>
        </p:spPr>
        <p:txBody>
          <a:bodyPr/>
          <a:lstStyle/>
          <a:p>
            <a:pPr marL="343080" indent="-342720">
              <a:lnSpc>
                <a:spcPct val="100000"/>
              </a:lnSpc>
              <a:buClr>
                <a:srgbClr val="000000"/>
              </a:buClr>
              <a:buFont typeface="Arial"/>
              <a:buChar char="•"/>
            </a:pPr>
            <a:r>
              <a:rPr lang="en-US" sz="2800" spc="-1" dirty="0" err="1">
                <a:solidFill>
                  <a:srgbClr val="000000"/>
                </a:solidFill>
                <a:uFill>
                  <a:solidFill>
                    <a:srgbClr val="FFFFFF"/>
                  </a:solidFill>
                </a:uFill>
                <a:latin typeface="Georgia" panose="02040502050405020303" pitchFamily="18" charset="0"/>
              </a:rPr>
              <a:t>s</a:t>
            </a:r>
            <a:r>
              <a:rPr lang="en-US" sz="2800" b="0" strike="noStrike" spc="-1" dirty="0" err="1">
                <a:solidFill>
                  <a:srgbClr val="000000"/>
                </a:solidFill>
                <a:uFill>
                  <a:solidFill>
                    <a:srgbClr val="FFFFFF"/>
                  </a:solidFill>
                </a:uFill>
                <a:latin typeface="Georgia" panose="02040502050405020303" pitchFamily="18" charset="0"/>
              </a:rPr>
              <a:t>oup.text</a:t>
            </a:r>
            <a:endParaRPr lang="en-US" sz="2800" b="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Clr>
                <a:srgbClr val="000000"/>
              </a:buClr>
              <a:buFont typeface="Arial"/>
              <a:buChar char="•"/>
            </a:pPr>
            <a:r>
              <a:rPr lang="en-US" sz="2800" b="0" strike="noStrike" spc="-1" dirty="0" err="1">
                <a:solidFill>
                  <a:srgbClr val="000000"/>
                </a:solidFill>
                <a:uFill>
                  <a:solidFill>
                    <a:srgbClr val="FFFFFF"/>
                  </a:solidFill>
                </a:uFill>
                <a:latin typeface="Georgia" panose="02040502050405020303" pitchFamily="18" charset="0"/>
              </a:rPr>
              <a:t>soup.head</a:t>
            </a:r>
            <a:endParaRPr lang="en-US" sz="2800" b="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Clr>
                <a:srgbClr val="000000"/>
              </a:buClr>
              <a:buFont typeface="Arial"/>
              <a:buChar char="•"/>
            </a:pPr>
            <a:r>
              <a:rPr lang="en-US" sz="2800" b="0" strike="noStrike" spc="-1" dirty="0" err="1">
                <a:solidFill>
                  <a:srgbClr val="000000"/>
                </a:solidFill>
                <a:uFill>
                  <a:solidFill>
                    <a:srgbClr val="FFFFFF"/>
                  </a:solidFill>
                </a:uFill>
                <a:latin typeface="Georgia" panose="02040502050405020303" pitchFamily="18" charset="0"/>
              </a:rPr>
              <a:t>soup.title</a:t>
            </a:r>
            <a:r>
              <a:rPr lang="en-US" sz="2800" b="0" strike="noStrike" spc="-1" dirty="0">
                <a:solidFill>
                  <a:srgbClr val="000000"/>
                </a:solidFill>
                <a:uFill>
                  <a:solidFill>
                    <a:srgbClr val="FFFFFF"/>
                  </a:solidFill>
                </a:uFill>
                <a:latin typeface="Georgia" panose="02040502050405020303" pitchFamily="18" charset="0"/>
              </a:rPr>
              <a:t> </a:t>
            </a:r>
          </a:p>
          <a:p>
            <a:pPr marL="343080" indent="-342720">
              <a:lnSpc>
                <a:spcPct val="100000"/>
              </a:lnSpc>
              <a:buClr>
                <a:srgbClr val="000000"/>
              </a:buClr>
              <a:buFont typeface="Arial"/>
              <a:buChar char="•"/>
            </a:pPr>
            <a:r>
              <a:rPr lang="en-US" sz="2800" b="0" strike="noStrike" spc="-1" dirty="0" err="1">
                <a:solidFill>
                  <a:srgbClr val="000000"/>
                </a:solidFill>
                <a:uFill>
                  <a:solidFill>
                    <a:srgbClr val="FFFFFF"/>
                  </a:solidFill>
                </a:uFill>
                <a:latin typeface="Georgia" panose="02040502050405020303" pitchFamily="18" charset="0"/>
              </a:rPr>
              <a:t>soup.body</a:t>
            </a:r>
            <a:r>
              <a:rPr lang="en-US" sz="2800" b="0" strike="noStrike" spc="-1" dirty="0">
                <a:solidFill>
                  <a:srgbClr val="000000"/>
                </a:solidFill>
                <a:uFill>
                  <a:solidFill>
                    <a:srgbClr val="FFFFFF"/>
                  </a:solidFill>
                </a:uFill>
                <a:latin typeface="Georgia" panose="02040502050405020303" pitchFamily="18" charset="0"/>
              </a:rPr>
              <a:t> </a:t>
            </a:r>
          </a:p>
          <a:p>
            <a:pPr marL="343080" indent="-342720">
              <a:lnSpc>
                <a:spcPct val="100000"/>
              </a:lnSpc>
              <a:buClr>
                <a:srgbClr val="000000"/>
              </a:buClr>
              <a:buFont typeface="Arial"/>
              <a:buChar char="•"/>
            </a:pPr>
            <a:r>
              <a:rPr lang="en-US" sz="2800" spc="-1" dirty="0" err="1">
                <a:solidFill>
                  <a:srgbClr val="000000"/>
                </a:solidFill>
                <a:uFill>
                  <a:solidFill>
                    <a:srgbClr val="FFFFFF"/>
                  </a:solidFill>
                </a:uFill>
                <a:latin typeface="Georgia" panose="02040502050405020303" pitchFamily="18" charset="0"/>
              </a:rPr>
              <a:t>s</a:t>
            </a:r>
            <a:r>
              <a:rPr lang="en-US" sz="2800" b="0" strike="noStrike" spc="-1" dirty="0" err="1">
                <a:solidFill>
                  <a:srgbClr val="000000"/>
                </a:solidFill>
                <a:uFill>
                  <a:solidFill>
                    <a:srgbClr val="FFFFFF"/>
                  </a:solidFill>
                </a:uFill>
                <a:latin typeface="Georgia" panose="02040502050405020303" pitchFamily="18" charset="0"/>
              </a:rPr>
              <a:t>oup.findall</a:t>
            </a:r>
            <a:r>
              <a:rPr lang="en-US" sz="2800" b="0" strike="noStrike" spc="-1" dirty="0">
                <a:solidFill>
                  <a:srgbClr val="000000"/>
                </a:solidFill>
                <a:uFill>
                  <a:solidFill>
                    <a:srgbClr val="FFFFFF"/>
                  </a:solidFill>
                </a:uFill>
                <a:latin typeface="Georgia" panose="02040502050405020303" pitchFamily="18" charset="0"/>
              </a:rPr>
              <a:t>(‘a’)</a:t>
            </a:r>
          </a:p>
          <a:p>
            <a:pPr marL="343080" indent="-342720">
              <a:lnSpc>
                <a:spcPct val="100000"/>
              </a:lnSpc>
              <a:buClr>
                <a:srgbClr val="000000"/>
              </a:buClr>
              <a:buFont typeface="Arial"/>
              <a:buChar char="•"/>
            </a:pPr>
            <a:r>
              <a:rPr lang="en-US" sz="2800" spc="-1" dirty="0" err="1">
                <a:solidFill>
                  <a:srgbClr val="000000"/>
                </a:solidFill>
                <a:uFill>
                  <a:solidFill>
                    <a:srgbClr val="FFFFFF"/>
                  </a:solidFill>
                </a:uFill>
                <a:latin typeface="Georgia" panose="02040502050405020303" pitchFamily="18" charset="0"/>
              </a:rPr>
              <a:t>soup.final</a:t>
            </a:r>
            <a:r>
              <a:rPr lang="en-US" sz="2800" spc="-1" dirty="0">
                <a:solidFill>
                  <a:srgbClr val="000000"/>
                </a:solidFill>
                <a:uFill>
                  <a:solidFill>
                    <a:srgbClr val="FFFFFF"/>
                  </a:solidFill>
                </a:uFill>
                <a:latin typeface="Georgia" panose="02040502050405020303" pitchFamily="18" charset="0"/>
              </a:rPr>
              <a:t>(‘div’,{‘class’:’</a:t>
            </a:r>
            <a:r>
              <a:rPr lang="en-US" sz="2800" spc="-1" dirty="0" err="1">
                <a:solidFill>
                  <a:srgbClr val="000000"/>
                </a:solidFill>
                <a:uFill>
                  <a:solidFill>
                    <a:srgbClr val="FFFFFF"/>
                  </a:solidFill>
                </a:uFill>
                <a:latin typeface="Georgia" panose="02040502050405020303" pitchFamily="18" charset="0"/>
              </a:rPr>
              <a:t>noprint</a:t>
            </a:r>
            <a:r>
              <a:rPr lang="en-US" sz="2800" spc="-1" dirty="0">
                <a:solidFill>
                  <a:srgbClr val="000000"/>
                </a:solidFill>
                <a:uFill>
                  <a:solidFill>
                    <a:srgbClr val="FFFFFF"/>
                  </a:solidFill>
                </a:uFill>
                <a:latin typeface="Georgia" panose="02040502050405020303" pitchFamily="18" charset="0"/>
              </a:rPr>
              <a:t>’})</a:t>
            </a:r>
            <a:endParaRPr lang="en-US" sz="2800" b="0" strike="noStrike" spc="-1" dirty="0">
              <a:solidFill>
                <a:srgbClr val="000000"/>
              </a:solidFill>
              <a:uFill>
                <a:solidFill>
                  <a:srgbClr val="FFFFFF"/>
                </a:solidFill>
              </a:uFill>
              <a:latin typeface="Georgia" panose="02040502050405020303" pitchFamily="18" charset="0"/>
            </a:endParaRPr>
          </a:p>
        </p:txBody>
      </p:sp>
      <p:sp>
        <p:nvSpPr>
          <p:cNvPr id="2" name="Slide Number Placeholder 1">
            <a:extLst>
              <a:ext uri="{FF2B5EF4-FFF2-40B4-BE49-F238E27FC236}">
                <a16:creationId xmlns:a16="http://schemas.microsoft.com/office/drawing/2014/main" id="{20746A9D-F524-4DBC-A11E-8D59A1B5A28F}"/>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66</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AC5EC5F5-4CBC-4EDD-8559-6A4A6833071F}"/>
              </a:ext>
            </a:extLst>
          </p:cNvPr>
          <p:cNvSpPr txBox="1">
            <a:spLocks/>
          </p:cNvSpPr>
          <p:nvPr/>
        </p:nvSpPr>
        <p:spPr>
          <a:xfrm>
            <a:off x="609600" y="274639"/>
            <a:ext cx="10972800" cy="1143000"/>
          </a:xfrm>
          <a:prstGeom prst="rect">
            <a:avLst/>
          </a:prstGeom>
        </p:spPr>
        <p:txBody>
          <a:bodyPr>
            <a:normAutofit fontScale="92500"/>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Basic functions: Getting headers, titles, body</a:t>
            </a:r>
            <a:endParaRPr lang="en-US" dirty="0">
              <a:solidFill>
                <a:srgbClr val="C00000"/>
              </a:solidFill>
              <a:latin typeface="Georgia" panose="02040502050405020303" pitchFamily="18" charset="0"/>
            </a:endParaRPr>
          </a:p>
        </p:txBody>
      </p:sp>
    </p:spTree>
    <p:extLst>
      <p:ext uri="{BB962C8B-B14F-4D97-AF65-F5344CB8AC3E}">
        <p14:creationId xmlns:p14="http://schemas.microsoft.com/office/powerpoint/2010/main" val="10994765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85" name="TextShape 2"/>
          <p:cNvSpPr txBox="1"/>
          <p:nvPr/>
        </p:nvSpPr>
        <p:spPr>
          <a:xfrm>
            <a:off x="676409" y="1280887"/>
            <a:ext cx="10839181" cy="1945433"/>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The goal here is to extract all the data related to a keyword from Wikipedia, then save those data in a file.</a:t>
            </a:r>
          </a:p>
          <a:p>
            <a:pPr marL="343080" indent="-342720">
              <a:lnSpc>
                <a:spcPct val="100000"/>
              </a:lnSpc>
              <a:buClr>
                <a:srgbClr val="000000"/>
              </a:buClr>
              <a:buFont typeface="Arial"/>
              <a:buChar char="•"/>
            </a:pPr>
            <a:endParaRPr lang="en-US" sz="2800" b="0" strike="noStrike" spc="-1" dirty="0">
              <a:solidFill>
                <a:srgbClr val="000000"/>
              </a:solidFill>
              <a:uFill>
                <a:solidFill>
                  <a:srgbClr val="FFFFFF"/>
                </a:solidFill>
              </a:uFill>
              <a:latin typeface="Georgia" panose="02040502050405020303" pitchFamily="18" charset="0"/>
            </a:endParaRP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Georgia" panose="02040502050405020303" pitchFamily="18" charset="0"/>
              </a:rPr>
              <a:t>Libraries to be imported:</a:t>
            </a:r>
          </a:p>
        </p:txBody>
      </p:sp>
      <p:pic>
        <p:nvPicPr>
          <p:cNvPr id="186" name="Picture 3"/>
          <p:cNvPicPr/>
          <p:nvPr/>
        </p:nvPicPr>
        <p:blipFill>
          <a:blip r:embed="rId4"/>
          <a:stretch/>
        </p:blipFill>
        <p:spPr>
          <a:xfrm>
            <a:off x="1776899" y="3532415"/>
            <a:ext cx="8638200" cy="1258920"/>
          </a:xfrm>
          <a:prstGeom prst="rect">
            <a:avLst/>
          </a:prstGeom>
          <a:ln>
            <a:noFill/>
          </a:ln>
        </p:spPr>
      </p:pic>
      <p:sp>
        <p:nvSpPr>
          <p:cNvPr id="2" name="Slide Number Placeholder 1">
            <a:extLst>
              <a:ext uri="{FF2B5EF4-FFF2-40B4-BE49-F238E27FC236}">
                <a16:creationId xmlns:a16="http://schemas.microsoft.com/office/drawing/2014/main" id="{3C0A7AAE-AF87-4E1C-9C00-5FB296E2370E}"/>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67</a:t>
            </a:fld>
            <a:endParaRPr lang="en-US" sz="1400" b="0" strike="noStrike" spc="-1" dirty="0">
              <a:solidFill>
                <a:srgbClr val="000000"/>
              </a:solidFill>
              <a:uFill>
                <a:solidFill>
                  <a:srgbClr val="FFFFFF"/>
                </a:solidFill>
              </a:uFill>
              <a:latin typeface="Times New Roman"/>
            </a:endParaRPr>
          </a:p>
        </p:txBody>
      </p:sp>
      <p:sp>
        <p:nvSpPr>
          <p:cNvPr id="6" name="Title 1">
            <a:extLst>
              <a:ext uri="{FF2B5EF4-FFF2-40B4-BE49-F238E27FC236}">
                <a16:creationId xmlns:a16="http://schemas.microsoft.com/office/drawing/2014/main" id="{55C19C21-B91F-4F74-9C0C-C8CD41B74257}"/>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Use case: Wikipedia</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188" name="Content Placeholder 10"/>
          <p:cNvPicPr/>
          <p:nvPr/>
        </p:nvPicPr>
        <p:blipFill>
          <a:blip r:embed="rId4"/>
          <a:stretch/>
        </p:blipFill>
        <p:spPr>
          <a:xfrm>
            <a:off x="28080" y="4867390"/>
            <a:ext cx="8322120" cy="1488961"/>
          </a:xfrm>
          <a:prstGeom prst="rect">
            <a:avLst/>
          </a:prstGeom>
          <a:ln>
            <a:noFill/>
          </a:ln>
        </p:spPr>
      </p:pic>
      <p:sp>
        <p:nvSpPr>
          <p:cNvPr id="190" name="CustomShape 2"/>
          <p:cNvSpPr/>
          <p:nvPr/>
        </p:nvSpPr>
        <p:spPr>
          <a:xfrm>
            <a:off x="8350200" y="2247840"/>
            <a:ext cx="45360" cy="4536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91" name="CustomShape 3"/>
          <p:cNvSpPr/>
          <p:nvPr/>
        </p:nvSpPr>
        <p:spPr>
          <a:xfrm>
            <a:off x="9147240" y="213948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1. Create a file in the project with the keyword being searched</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192" name="CustomShape 4"/>
          <p:cNvSpPr/>
          <p:nvPr/>
        </p:nvSpPr>
        <p:spPr>
          <a:xfrm flipV="1">
            <a:off x="8358942" y="2766863"/>
            <a:ext cx="787938" cy="349705"/>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3" name="CustomShape 5"/>
          <p:cNvSpPr/>
          <p:nvPr/>
        </p:nvSpPr>
        <p:spPr>
          <a:xfrm>
            <a:off x="4090587" y="3991828"/>
            <a:ext cx="5263215" cy="527635"/>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4" name="CustomShape 6"/>
          <p:cNvSpPr/>
          <p:nvPr/>
        </p:nvSpPr>
        <p:spPr>
          <a:xfrm>
            <a:off x="9370800" y="3588120"/>
            <a:ext cx="2622240" cy="16441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2. This function call the search api in wiki to find all the pages with the keyword that user has identified</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6" name="Title 5">
            <a:extLst>
              <a:ext uri="{FF2B5EF4-FFF2-40B4-BE49-F238E27FC236}">
                <a16:creationId xmlns:a16="http://schemas.microsoft.com/office/drawing/2014/main" id="{261A5070-F488-4066-B02D-307C6025A0E3}"/>
              </a:ext>
            </a:extLst>
          </p:cNvPr>
          <p:cNvSpPr>
            <a:spLocks noGrp="1"/>
          </p:cNvSpPr>
          <p:nvPr>
            <p:ph type="title"/>
          </p:nvPr>
        </p:nvSpPr>
        <p:spPr/>
        <p:txBody>
          <a:bodyPr/>
          <a:lstStyle/>
          <a:p>
            <a:r>
              <a:rPr lang="en-US" dirty="0"/>
              <a:t>.</a:t>
            </a:r>
          </a:p>
        </p:txBody>
      </p:sp>
      <p:sp>
        <p:nvSpPr>
          <p:cNvPr id="2" name="Slide Number Placeholder 1">
            <a:extLst>
              <a:ext uri="{FF2B5EF4-FFF2-40B4-BE49-F238E27FC236}">
                <a16:creationId xmlns:a16="http://schemas.microsoft.com/office/drawing/2014/main" id="{78BCA81A-D1A4-4FB5-BD1D-AF96A3405E79}"/>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Georgia" panose="02040502050405020303" pitchFamily="18" charset="0"/>
              </a:rPr>
              <a:t>68</a:t>
            </a:fld>
            <a:endParaRPr lang="en-US" sz="1400" b="0" strike="noStrike" spc="-1" dirty="0">
              <a:solidFill>
                <a:srgbClr val="000000"/>
              </a:solidFill>
              <a:uFill>
                <a:solidFill>
                  <a:srgbClr val="FFFFFF"/>
                </a:solidFill>
              </a:uFill>
              <a:latin typeface="Georgia" panose="02040502050405020303" pitchFamily="18" charset="0"/>
            </a:endParaRPr>
          </a:p>
        </p:txBody>
      </p:sp>
      <p:sp>
        <p:nvSpPr>
          <p:cNvPr id="11" name="Title 1">
            <a:extLst>
              <a:ext uri="{FF2B5EF4-FFF2-40B4-BE49-F238E27FC236}">
                <a16:creationId xmlns:a16="http://schemas.microsoft.com/office/drawing/2014/main" id="{78188D42-1BD4-42F0-AAA9-DED30AD6B9A0}"/>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Keyword for searching in the wiki</a:t>
            </a:r>
          </a:p>
        </p:txBody>
      </p:sp>
      <p:sp>
        <p:nvSpPr>
          <p:cNvPr id="8" name="Rectangle 2">
            <a:extLst>
              <a:ext uri="{FF2B5EF4-FFF2-40B4-BE49-F238E27FC236}">
                <a16:creationId xmlns:a16="http://schemas.microsoft.com/office/drawing/2014/main" id="{DAFD72BD-60CB-4DF3-AC90-E322D40EB618}"/>
              </a:ext>
            </a:extLst>
          </p:cNvPr>
          <p:cNvSpPr>
            <a:spLocks noGrp="1" noChangeArrowheads="1"/>
          </p:cNvSpPr>
          <p:nvPr>
            <p:ph idx="1"/>
          </p:nvPr>
        </p:nvSpPr>
        <p:spPr bwMode="auto">
          <a:xfrm>
            <a:off x="577797" y="1817951"/>
            <a:ext cx="7766870"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search = </a:t>
            </a:r>
            <a:r>
              <a:rPr kumimoji="0" lang="en-US" altLang="en-US"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'type something to search in wiki: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limit = </a:t>
            </a:r>
            <a:r>
              <a:rPr kumimoji="0" lang="en-US" altLang="en-US"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'how many results do you want to get?: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if not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os.path.exists</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(search):</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"Creating file "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search)</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file2 = </a:t>
            </a:r>
            <a:r>
              <a:rPr kumimoji="0" lang="en-US" altLang="en-US" sz="18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open</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search+</a:t>
            </a:r>
            <a:r>
              <a:rPr kumimoji="0" lang="en-US" altLang="en-US" sz="18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'.txt'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'a+'</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660099"/>
                </a:solidFill>
                <a:effectLst/>
                <a:latin typeface="Courier New" panose="02070309020205020404" pitchFamily="49" charset="0"/>
                <a:cs typeface="Courier New" panose="02070309020205020404" pitchFamily="49" charset="0"/>
              </a:rPr>
              <a:t>encoding</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'utf-8'</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search_spider</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(search, limit)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196" name="Content Placeholder 6"/>
          <p:cNvPicPr/>
          <p:nvPr/>
        </p:nvPicPr>
        <p:blipFill>
          <a:blip r:embed="rId4"/>
          <a:stretch/>
        </p:blipFill>
        <p:spPr>
          <a:xfrm>
            <a:off x="218520" y="1550520"/>
            <a:ext cx="7940880" cy="3885840"/>
          </a:xfrm>
          <a:prstGeom prst="rect">
            <a:avLst/>
          </a:prstGeom>
          <a:ln>
            <a:noFill/>
          </a:ln>
        </p:spPr>
      </p:pic>
      <p:sp>
        <p:nvSpPr>
          <p:cNvPr id="197" name="CustomShape 2"/>
          <p:cNvSpPr/>
          <p:nvPr/>
        </p:nvSpPr>
        <p:spPr>
          <a:xfrm flipV="1">
            <a:off x="6182280" y="1882800"/>
            <a:ext cx="2408400" cy="1062360"/>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198" name="CustomShape 3"/>
          <p:cNvSpPr/>
          <p:nvPr/>
        </p:nvSpPr>
        <p:spPr>
          <a:xfrm>
            <a:off x="8321040" y="325368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2. Using BeautifulSoap to parse the html</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199" name="CustomShape 4"/>
          <p:cNvSpPr/>
          <p:nvPr/>
        </p:nvSpPr>
        <p:spPr>
          <a:xfrm>
            <a:off x="8590680" y="141768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nSpc>
                <a:spcPct val="100000"/>
              </a:lnSpc>
            </a:pPr>
            <a:r>
              <a:rPr lang="en-US" sz="1400" b="0" strike="noStrike" spc="-1" dirty="0">
                <a:solidFill>
                  <a:srgbClr val="FFFFFF"/>
                </a:solidFill>
                <a:uFill>
                  <a:solidFill>
                    <a:srgbClr val="FFFFFF"/>
                  </a:solidFill>
                </a:uFill>
                <a:latin typeface="Georgia" panose="02040502050405020303" pitchFamily="18" charset="0"/>
              </a:rPr>
              <a:t>1. Search the wiki for the keyword</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00" name="CustomShape 5"/>
          <p:cNvSpPr/>
          <p:nvPr/>
        </p:nvSpPr>
        <p:spPr>
          <a:xfrm flipV="1">
            <a:off x="4750920" y="3719520"/>
            <a:ext cx="3569760" cy="30960"/>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1" name="CustomShape 6"/>
          <p:cNvSpPr/>
          <p:nvPr/>
        </p:nvSpPr>
        <p:spPr>
          <a:xfrm>
            <a:off x="8253360" y="457164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3. Including all the div with this class in the result</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02" name="CustomShape 7"/>
          <p:cNvSpPr/>
          <p:nvPr/>
        </p:nvSpPr>
        <p:spPr>
          <a:xfrm>
            <a:off x="7011360" y="4087800"/>
            <a:ext cx="1241280" cy="948960"/>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3" name="CustomShape 8"/>
          <p:cNvSpPr/>
          <p:nvPr/>
        </p:nvSpPr>
        <p:spPr>
          <a:xfrm>
            <a:off x="5794920" y="549252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4. Analyzing the first result</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04" name="CustomShape 9"/>
          <p:cNvSpPr/>
          <p:nvPr/>
        </p:nvSpPr>
        <p:spPr>
          <a:xfrm>
            <a:off x="5418360" y="4659840"/>
            <a:ext cx="554760" cy="843120"/>
          </a:xfrm>
          <a:custGeom>
            <a:avLst/>
            <a:gdLst/>
            <a:ahLst/>
            <a:cxnLst/>
            <a:rect l="l" t="t" r="r" b="b"/>
            <a:pathLst>
              <a:path w="21600" h="21600">
                <a:moveTo>
                  <a:pt x="0" y="0"/>
                </a:moveTo>
                <a:lnTo>
                  <a:pt x="21600" y="21600"/>
                </a:lnTo>
              </a:path>
            </a:pathLst>
          </a:custGeom>
          <a:noFill/>
          <a:ln>
            <a:round/>
            <a:headEnd type="triangle" w="med" len="med"/>
            <a:tailEnd type="triangle"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 name="Slide Number Placeholder 1">
            <a:extLst>
              <a:ext uri="{FF2B5EF4-FFF2-40B4-BE49-F238E27FC236}">
                <a16:creationId xmlns:a16="http://schemas.microsoft.com/office/drawing/2014/main" id="{E3F43F46-2DD3-4716-AED0-CB3498487CDF}"/>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69</a:t>
            </a:fld>
            <a:endParaRPr lang="en-US" sz="1400" b="0" strike="noStrike" spc="-1" dirty="0">
              <a:solidFill>
                <a:srgbClr val="000000"/>
              </a:solidFill>
              <a:uFill>
                <a:solidFill>
                  <a:srgbClr val="FFFFFF"/>
                </a:solidFill>
              </a:uFill>
              <a:latin typeface="Times New Roman"/>
            </a:endParaRPr>
          </a:p>
        </p:txBody>
      </p:sp>
      <p:sp>
        <p:nvSpPr>
          <p:cNvPr id="13" name="Title 1">
            <a:extLst>
              <a:ext uri="{FF2B5EF4-FFF2-40B4-BE49-F238E27FC236}">
                <a16:creationId xmlns:a16="http://schemas.microsoft.com/office/drawing/2014/main" id="{72214CD5-E303-499D-8BAF-84577738D9F9}"/>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Search the wiki with specified keyword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r>
              <a:rPr lang="en-US" altLang="en-US" dirty="0">
                <a:effectLst>
                  <a:outerShdw blurRad="38100" dist="38100" dir="2700000" algn="tl">
                    <a:srgbClr val="000000"/>
                  </a:outerShdw>
                </a:effectLst>
                <a:ea typeface="ＭＳ Ｐゴシック" panose="020B0600070205080204" pitchFamily="34" charset="-128"/>
              </a:rPr>
              <a:t>Object Oriented Concepts</a:t>
            </a:r>
          </a:p>
        </p:txBody>
      </p:sp>
      <p:sp>
        <p:nvSpPr>
          <p:cNvPr id="6147" name="Rectangle 3"/>
          <p:cNvSpPr>
            <a:spLocks noGrp="1" noChangeArrowheads="1"/>
          </p:cNvSpPr>
          <p:nvPr>
            <p:ph type="body" idx="1"/>
          </p:nvPr>
        </p:nvSpPr>
        <p:spPr/>
        <p:txBody>
          <a:bodyPr>
            <a:normAutofit lnSpcReduction="10000"/>
          </a:bodyPr>
          <a:lstStyle/>
          <a:p>
            <a:r>
              <a:rPr lang="en-US" altLang="en-US" dirty="0"/>
              <a:t>Object Oriented Design focuses on</a:t>
            </a:r>
          </a:p>
          <a:p>
            <a:pPr lvl="1"/>
            <a:r>
              <a:rPr lang="en-US" altLang="en-US" dirty="0"/>
              <a:t>Encapsulation: </a:t>
            </a:r>
          </a:p>
          <a:p>
            <a:pPr lvl="2"/>
            <a:r>
              <a:rPr lang="en-US" altLang="en-US" dirty="0"/>
              <a:t>dividing the code into a public </a:t>
            </a:r>
            <a:r>
              <a:rPr lang="en-US" altLang="en-US" dirty="0">
                <a:solidFill>
                  <a:schemeClr val="hlink"/>
                </a:solidFill>
              </a:rPr>
              <a:t>interface</a:t>
            </a:r>
            <a:r>
              <a:rPr lang="en-US" altLang="en-US" dirty="0"/>
              <a:t>, and a private </a:t>
            </a:r>
            <a:r>
              <a:rPr lang="en-US" altLang="en-US" dirty="0">
                <a:solidFill>
                  <a:schemeClr val="hlink"/>
                </a:solidFill>
              </a:rPr>
              <a:t>implementation</a:t>
            </a:r>
            <a:r>
              <a:rPr lang="en-US" altLang="en-US" dirty="0"/>
              <a:t> of that interface</a:t>
            </a:r>
          </a:p>
          <a:p>
            <a:pPr lvl="1"/>
            <a:r>
              <a:rPr lang="en-US" altLang="en-US" dirty="0"/>
              <a:t>Polymorphism:</a:t>
            </a:r>
          </a:p>
          <a:p>
            <a:pPr lvl="2"/>
            <a:r>
              <a:rPr lang="en-US" altLang="en-US" dirty="0"/>
              <a:t>the ability to </a:t>
            </a:r>
            <a:r>
              <a:rPr lang="en-US" altLang="en-US" dirty="0">
                <a:solidFill>
                  <a:schemeClr val="hlink"/>
                </a:solidFill>
              </a:rPr>
              <a:t>overload</a:t>
            </a:r>
            <a:r>
              <a:rPr lang="en-US" altLang="en-US" dirty="0"/>
              <a:t> standard operators so that they have appropriate behavior based on their context</a:t>
            </a:r>
          </a:p>
          <a:p>
            <a:pPr lvl="1"/>
            <a:r>
              <a:rPr lang="en-US" altLang="en-US" dirty="0"/>
              <a:t>Inheritance:</a:t>
            </a:r>
          </a:p>
          <a:p>
            <a:pPr lvl="2"/>
            <a:r>
              <a:rPr lang="en-US" altLang="en-US" dirty="0"/>
              <a:t>the ability to create </a:t>
            </a:r>
            <a:r>
              <a:rPr lang="en-US" altLang="en-US" dirty="0">
                <a:solidFill>
                  <a:schemeClr val="hlink"/>
                </a:solidFill>
              </a:rPr>
              <a:t>subclasses</a:t>
            </a:r>
            <a:r>
              <a:rPr lang="en-US" altLang="en-US" dirty="0"/>
              <a:t> that contain specializations of their parents</a:t>
            </a:r>
          </a:p>
          <a:p>
            <a:pPr lvl="1"/>
            <a:endParaRPr lang="en-US" altLang="en-US" dirty="0"/>
          </a:p>
        </p:txBody>
      </p:sp>
    </p:spTree>
    <p:extLst>
      <p:ext uri="{BB962C8B-B14F-4D97-AF65-F5344CB8AC3E}">
        <p14:creationId xmlns:p14="http://schemas.microsoft.com/office/powerpoint/2010/main" val="25339622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07" name="CustomShape 2"/>
          <p:cNvSpPr/>
          <p:nvPr/>
        </p:nvSpPr>
        <p:spPr>
          <a:xfrm>
            <a:off x="8848880" y="109414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1. Get the url of the result, ex: Barack Obama</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09" name="CustomShape 4"/>
          <p:cNvSpPr/>
          <p:nvPr/>
        </p:nvSpPr>
        <p:spPr>
          <a:xfrm>
            <a:off x="8848880" y="2132283"/>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2. Parse the html page using BeautifulSoup</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11" name="CustomShape 6"/>
          <p:cNvSpPr/>
          <p:nvPr/>
        </p:nvSpPr>
        <p:spPr>
          <a:xfrm>
            <a:off x="8848880" y="3206174"/>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3. Open the created text file</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13" name="CustomShape 8"/>
          <p:cNvSpPr/>
          <p:nvPr/>
        </p:nvSpPr>
        <p:spPr>
          <a:xfrm>
            <a:off x="8890421" y="4244317"/>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4. Finding all </a:t>
            </a:r>
            <a:r>
              <a:rPr lang="en-US" sz="1400" b="0" strike="noStrike" spc="-1">
                <a:solidFill>
                  <a:srgbClr val="FFFFFF"/>
                </a:solidFill>
                <a:uFill>
                  <a:solidFill>
                    <a:srgbClr val="FFFFFF"/>
                  </a:solidFill>
                </a:uFill>
                <a:latin typeface="Georgia" panose="02040502050405020303" pitchFamily="18" charset="0"/>
              </a:rPr>
              <a:t>the div </a:t>
            </a:r>
            <a:r>
              <a:rPr lang="en-US" sz="1400" b="0" strike="noStrike" spc="-1" dirty="0">
                <a:solidFill>
                  <a:srgbClr val="FFFFFF"/>
                </a:solidFill>
                <a:uFill>
                  <a:solidFill>
                    <a:srgbClr val="FFFFFF"/>
                  </a:solidFill>
                </a:uFill>
                <a:latin typeface="Georgia" panose="02040502050405020303" pitchFamily="18" charset="0"/>
              </a:rPr>
              <a:t>with this class name</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15" name="CustomShape 10"/>
          <p:cNvSpPr/>
          <p:nvPr/>
        </p:nvSpPr>
        <p:spPr>
          <a:xfrm>
            <a:off x="8890421" y="5282460"/>
            <a:ext cx="2622240" cy="931320"/>
          </a:xfrm>
          <a:prstGeom prst="roundRect">
            <a:avLst>
              <a:gd name="adj" fmla="val 16667"/>
            </a:avLst>
          </a:prstGeom>
          <a:ln>
            <a:solidFill>
              <a:srgbClr val="4A7EBB"/>
            </a:solidFill>
            <a:roun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US" sz="1400" b="0" strike="noStrike" spc="-1" dirty="0">
                <a:solidFill>
                  <a:srgbClr val="FFFFFF"/>
                </a:solidFill>
                <a:uFill>
                  <a:solidFill>
                    <a:srgbClr val="FFFFFF"/>
                  </a:solidFill>
                </a:uFill>
                <a:latin typeface="Georgia" panose="02040502050405020303" pitchFamily="18" charset="0"/>
              </a:rPr>
              <a:t>5. Writing the cleaned text in the file</a:t>
            </a:r>
            <a:endParaRPr lang="en-US" sz="1400" b="0" strike="noStrike" spc="-1" dirty="0">
              <a:solidFill>
                <a:srgbClr val="000000"/>
              </a:solidFill>
              <a:uFill>
                <a:solidFill>
                  <a:srgbClr val="FFFFFF"/>
                </a:solidFill>
              </a:uFill>
              <a:latin typeface="Georgia" panose="02040502050405020303" pitchFamily="18" charset="0"/>
            </a:endParaRPr>
          </a:p>
        </p:txBody>
      </p:sp>
      <p:sp>
        <p:nvSpPr>
          <p:cNvPr id="2" name="Slide Number Placeholder 1">
            <a:extLst>
              <a:ext uri="{FF2B5EF4-FFF2-40B4-BE49-F238E27FC236}">
                <a16:creationId xmlns:a16="http://schemas.microsoft.com/office/drawing/2014/main" id="{510FD678-AF0E-4D33-9D60-AB2A1FFFAB4A}"/>
              </a:ext>
            </a:extLst>
          </p:cNvPr>
          <p:cNvSpPr>
            <a:spLocks noGrp="1"/>
          </p:cNvSpPr>
          <p:nvPr>
            <p:ph type="sldNum" sz="quarter" idx="12"/>
          </p:nvPr>
        </p:nvSpPr>
        <p:spPr/>
        <p:txBody>
          <a:bodyPr/>
          <a:lstStyle/>
          <a:p>
            <a:pPr algn="r">
              <a:lnSpc>
                <a:spcPct val="100000"/>
              </a:lnSpc>
            </a:pPr>
            <a:fld id="{1ADB3B0E-9798-4E20-8F9A-6568117B1BC6}" type="slidenum">
              <a:rPr lang="en-US" sz="1400" b="0" strike="noStrike" spc="-1" smtClean="0">
                <a:solidFill>
                  <a:srgbClr val="8B8B8B"/>
                </a:solidFill>
                <a:uFill>
                  <a:solidFill>
                    <a:srgbClr val="FFFFFF"/>
                  </a:solidFill>
                </a:uFill>
                <a:latin typeface="Georgia" panose="02040502050405020303" pitchFamily="18" charset="0"/>
              </a:rPr>
              <a:t>70</a:t>
            </a:fld>
            <a:endParaRPr lang="en-US" sz="1400" b="0" strike="noStrike" spc="-1" dirty="0">
              <a:solidFill>
                <a:srgbClr val="000000"/>
              </a:solidFill>
              <a:uFill>
                <a:solidFill>
                  <a:srgbClr val="FFFFFF"/>
                </a:solidFill>
              </a:uFill>
              <a:latin typeface="Georgia" panose="02040502050405020303" pitchFamily="18" charset="0"/>
            </a:endParaRPr>
          </a:p>
        </p:txBody>
      </p:sp>
      <p:sp>
        <p:nvSpPr>
          <p:cNvPr id="15" name="Title 1">
            <a:extLst>
              <a:ext uri="{FF2B5EF4-FFF2-40B4-BE49-F238E27FC236}">
                <a16:creationId xmlns:a16="http://schemas.microsoft.com/office/drawing/2014/main" id="{ABCB2CB3-97EC-499A-A555-6A4F4B1A97A7}"/>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Get the data and save the result in the file</a:t>
            </a:r>
          </a:p>
        </p:txBody>
      </p:sp>
      <p:sp>
        <p:nvSpPr>
          <p:cNvPr id="3" name="Rectangle 1">
            <a:extLst>
              <a:ext uri="{FF2B5EF4-FFF2-40B4-BE49-F238E27FC236}">
                <a16:creationId xmlns:a16="http://schemas.microsoft.com/office/drawing/2014/main" id="{2CF7023B-2EF2-458A-849B-FE13FE879DBB}"/>
              </a:ext>
            </a:extLst>
          </p:cNvPr>
          <p:cNvSpPr>
            <a:spLocks noChangeArrowheads="1"/>
          </p:cNvSpPr>
          <p:nvPr/>
        </p:nvSpPr>
        <p:spPr bwMode="auto">
          <a:xfrm>
            <a:off x="354480" y="2026696"/>
            <a:ext cx="819317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get_data</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source_code</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urllib.request.urlopen</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url</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plain_text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source_code</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soup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BeautifulSoup</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plain_text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html.parser</a:t>
            </a:r>
            <a:r>
              <a:rPr kumimoji="0" lang="en-US" altLang="en-US"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body =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soup.find</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'div'</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'class'</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'mw-parser-output'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file2.write(</a:t>
            </a:r>
            <a:r>
              <a:rPr kumimoji="0" lang="en-US" altLang="en-US"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str</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body.text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body.text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Content Placeholder 14"/>
          <p:cNvPicPr/>
          <p:nvPr/>
        </p:nvPicPr>
        <p:blipFill>
          <a:blip r:embed="rId2"/>
          <a:stretch/>
        </p:blipFill>
        <p:spPr>
          <a:xfrm>
            <a:off x="944530" y="1497306"/>
            <a:ext cx="8460727" cy="3863388"/>
          </a:xfrm>
          <a:prstGeom prst="rect">
            <a:avLst/>
          </a:prstGeom>
          <a:ln>
            <a:noFill/>
          </a:ln>
        </p:spPr>
      </p:pic>
      <p:sp>
        <p:nvSpPr>
          <p:cNvPr id="2" name="Slide Number Placeholder 1">
            <a:extLst>
              <a:ext uri="{FF2B5EF4-FFF2-40B4-BE49-F238E27FC236}">
                <a16:creationId xmlns:a16="http://schemas.microsoft.com/office/drawing/2014/main" id="{B2372967-9566-4CE6-9F0D-69E732E413DE}"/>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71</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8358FBF1-0401-4E11-990D-9096BC50AB31}"/>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Result</a:t>
            </a:r>
          </a:p>
        </p:txBody>
      </p:sp>
    </p:spTree>
    <p:extLst>
      <p:ext uri="{BB962C8B-B14F-4D97-AF65-F5344CB8AC3E}">
        <p14:creationId xmlns:p14="http://schemas.microsoft.com/office/powerpoint/2010/main" val="21214728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22" name="TextShape 2"/>
          <p:cNvSpPr txBox="1"/>
          <p:nvPr/>
        </p:nvSpPr>
        <p:spPr>
          <a:xfrm>
            <a:off x="609480" y="1600200"/>
            <a:ext cx="10972440" cy="4525560"/>
          </a:xfrm>
          <a:prstGeom prst="rect">
            <a:avLst/>
          </a:prstGeom>
          <a:noFill/>
          <a:ln>
            <a:noFill/>
          </a:ln>
        </p:spPr>
        <p:txBody>
          <a:bodyPr/>
          <a:lstStyle/>
          <a:p>
            <a:pPr marL="343080" indent="-342720">
              <a:lnSpc>
                <a:spcPct val="150000"/>
              </a:lnSpc>
              <a:buFont typeface="Arial"/>
              <a:buChar char="•"/>
            </a:pPr>
            <a:r>
              <a:rPr lang="en-US" sz="2400" b="0" u="sng" strike="noStrike" spc="-1" dirty="0">
                <a:uFill>
                  <a:solidFill>
                    <a:srgbClr val="FFFFFF"/>
                  </a:solidFill>
                </a:uFill>
                <a:latin typeface="Georgia" panose="02040502050405020303" pitchFamily="18" charset="0"/>
                <a:cs typeface="Times New Roman" panose="02020603050405020304" pitchFamily="18" charset="0"/>
                <a:hlinkClick r:id="rId4"/>
              </a:rPr>
              <a:t>https://github.com/saria85/PythonProgramming-summer2017</a:t>
            </a:r>
            <a:endParaRPr lang="en-US" sz="2400" b="0" u="sng" strike="noStrike" spc="-1" dirty="0">
              <a:uFill>
                <a:solidFill>
                  <a:srgbClr val="FFFFFF"/>
                </a:solidFill>
              </a:uFill>
              <a:latin typeface="Georgia" panose="02040502050405020303" pitchFamily="18" charset="0"/>
              <a:cs typeface="Times New Roman" panose="02020603050405020304" pitchFamily="18" charset="0"/>
            </a:endParaRPr>
          </a:p>
          <a:p>
            <a:pPr marL="343080" indent="-342720">
              <a:lnSpc>
                <a:spcPct val="150000"/>
              </a:lnSpc>
              <a:buFont typeface="Arial"/>
              <a:buChar char="•"/>
            </a:pPr>
            <a:r>
              <a:rPr lang="en-US" sz="2400" u="sng" spc="-1" dirty="0">
                <a:uFill>
                  <a:solidFill>
                    <a:srgbClr val="FFFFFF"/>
                  </a:solidFill>
                </a:uFill>
                <a:latin typeface="Georgia" panose="02040502050405020303" pitchFamily="18" charset="0"/>
                <a:cs typeface="Times New Roman" panose="02020603050405020304" pitchFamily="18" charset="0"/>
                <a:hlinkClick r:id="rId5"/>
              </a:rPr>
              <a:t>https://beautiful-soup-4.readthedocs.io/en/latest/</a:t>
            </a:r>
            <a:endParaRPr lang="en-US" sz="2400" u="sng" spc="-1" dirty="0">
              <a:uFill>
                <a:solidFill>
                  <a:srgbClr val="FFFFFF"/>
                </a:solidFill>
              </a:uFill>
              <a:latin typeface="Georgia" panose="02040502050405020303" pitchFamily="18" charset="0"/>
              <a:cs typeface="Times New Roman" panose="02020603050405020304" pitchFamily="18" charset="0"/>
            </a:endParaRPr>
          </a:p>
          <a:p>
            <a:pPr marL="343080" indent="-342720">
              <a:lnSpc>
                <a:spcPct val="150000"/>
              </a:lnSpc>
              <a:buFont typeface="Arial"/>
              <a:buChar char="•"/>
            </a:pPr>
            <a:r>
              <a:rPr lang="en-US" sz="2400" b="0" u="sng" strike="noStrike" spc="-1" dirty="0">
                <a:uFill>
                  <a:solidFill>
                    <a:srgbClr val="FFFFFF"/>
                  </a:solidFill>
                </a:uFill>
                <a:latin typeface="Georgia" panose="02040502050405020303" pitchFamily="18" charset="0"/>
                <a:cs typeface="Times New Roman" panose="02020603050405020304" pitchFamily="18" charset="0"/>
                <a:hlinkClick r:id="rId6"/>
              </a:rPr>
              <a:t>http://www.w3resource.com/pythonexercises/</a:t>
            </a:r>
            <a:r>
              <a:rPr lang="en-US" sz="2400" b="0" u="sng" strike="noStrike" spc="-1" dirty="0">
                <a:uFill>
                  <a:solidFill>
                    <a:srgbClr val="FFFFFF"/>
                  </a:solidFill>
                </a:uFill>
                <a:latin typeface="Georgia" panose="02040502050405020303" pitchFamily="18" charset="0"/>
                <a:cs typeface="Times New Roman" panose="02020603050405020304" pitchFamily="18" charset="0"/>
                <a:hlinkClick r:id="rId7"/>
              </a:rPr>
              <a:t>https://www.slideshare.net/milkers/beautiful-soup?qid=64c9989d-94f7-4811-b3102cd7cfcb272e&amp;v=&amp;b=&amp;from_search=6</a:t>
            </a:r>
            <a:endParaRPr lang="en-US" sz="2400" b="0" u="sng" strike="noStrike" spc="-1" dirty="0">
              <a:uFill>
                <a:solidFill>
                  <a:srgbClr val="FFFFFF"/>
                </a:solidFill>
              </a:uFill>
              <a:latin typeface="Georgia" panose="02040502050405020303" pitchFamily="18" charset="0"/>
              <a:cs typeface="Times New Roman" panose="02020603050405020304" pitchFamily="18" charset="0"/>
            </a:endParaRPr>
          </a:p>
          <a:p>
            <a:pPr marL="343080" indent="-342720">
              <a:lnSpc>
                <a:spcPct val="150000"/>
              </a:lnSpc>
              <a:buFont typeface="Arial"/>
              <a:buChar char="•"/>
            </a:pPr>
            <a:r>
              <a:rPr lang="en-US" sz="2400" b="0" u="sng" strike="noStrike" spc="-1" dirty="0">
                <a:uFill>
                  <a:solidFill>
                    <a:srgbClr val="FFFFFF"/>
                  </a:solidFill>
                </a:uFill>
                <a:latin typeface="Georgia" panose="02040502050405020303" pitchFamily="18" charset="0"/>
                <a:cs typeface="Times New Roman" panose="02020603050405020304" pitchFamily="18" charset="0"/>
                <a:hlinkClick r:id="rId8"/>
              </a:rPr>
              <a:t>https://www.learnpython.org/</a:t>
            </a:r>
            <a:endParaRPr lang="en-US" sz="2400" b="0" u="sng" strike="noStrike" spc="-1" dirty="0">
              <a:uFill>
                <a:solidFill>
                  <a:srgbClr val="FFFFFF"/>
                </a:solidFill>
              </a:uFill>
              <a:latin typeface="Georgia" panose="02040502050405020303"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978FE60-4301-4E94-8A9A-0EA1AAD3DDCC}"/>
              </a:ext>
            </a:extLst>
          </p:cNvPr>
          <p:cNvSpPr>
            <a:spLocks noGrp="1"/>
          </p:cNvSpPr>
          <p:nvPr>
            <p:ph type="sldNum" sz="quarter" idx="12"/>
          </p:nvPr>
        </p:nvSpPr>
        <p:spPr/>
        <p:txBody>
          <a:bodyPr/>
          <a:lstStyle/>
          <a:p>
            <a:pPr algn="r">
              <a:lnSpc>
                <a:spcPct val="100000"/>
              </a:lnSpc>
            </a:pPr>
            <a:fld id="{1ADB3B0E-9798-4E20-8F9A-6568117B1BC6}" type="slidenum">
              <a:rPr lang="en-US" sz="1200" b="0" strike="noStrike" spc="-1" smtClean="0">
                <a:solidFill>
                  <a:srgbClr val="8B8B8B"/>
                </a:solidFill>
                <a:uFill>
                  <a:solidFill>
                    <a:srgbClr val="FFFFFF"/>
                  </a:solidFill>
                </a:uFill>
                <a:latin typeface="Calibri"/>
              </a:rPr>
              <a:t>72</a:t>
            </a:fld>
            <a:endParaRPr lang="en-US" sz="1400" b="0" strike="noStrike" spc="-1" dirty="0">
              <a:solidFill>
                <a:srgbClr val="000000"/>
              </a:solidFill>
              <a:uFill>
                <a:solidFill>
                  <a:srgbClr val="FFFFFF"/>
                </a:solidFill>
              </a:uFill>
              <a:latin typeface="Times New Roman"/>
            </a:endParaRPr>
          </a:p>
        </p:txBody>
      </p:sp>
      <p:sp>
        <p:nvSpPr>
          <p:cNvPr id="5" name="Title 1">
            <a:extLst>
              <a:ext uri="{FF2B5EF4-FFF2-40B4-BE49-F238E27FC236}">
                <a16:creationId xmlns:a16="http://schemas.microsoft.com/office/drawing/2014/main" id="{87AA3997-C75F-485D-9CF1-3EE6880A57AD}"/>
              </a:ext>
            </a:extLst>
          </p:cNvPr>
          <p:cNvSpPr txBox="1">
            <a:spLocks/>
          </p:cNvSpPr>
          <p:nvPr/>
        </p:nvSpPr>
        <p:spPr>
          <a:xfrm>
            <a:off x="609600" y="274639"/>
            <a:ext cx="10972800" cy="1143000"/>
          </a:xfrm>
          <a:prstGeom prst="rect">
            <a:avLst/>
          </a:prstGeom>
        </p:spPr>
        <p:txBody>
          <a:bodyPr>
            <a:normAutofit/>
          </a:bodyPr>
          <a:lstStyle>
            <a:lvl1pPr algn="ctr" defTabSz="457189" rtl="0" eaLnBrk="1" latinLnBrk="0" hangingPunct="1">
              <a:spcBef>
                <a:spcPct val="0"/>
              </a:spcBef>
              <a:buNone/>
              <a:defRPr sz="4400" kern="1200">
                <a:solidFill>
                  <a:schemeClr val="tx1"/>
                </a:solidFill>
                <a:latin typeface="Helvetica"/>
                <a:ea typeface="+mj-ea"/>
                <a:cs typeface="Helvetica"/>
              </a:defRPr>
            </a:lvl1pPr>
          </a:lstStyle>
          <a:p>
            <a:pPr algn="l"/>
            <a:r>
              <a:rPr lang="en-US" dirty="0">
                <a:latin typeface="Georgia" panose="02040502050405020303" pitchFamily="18" charset="0"/>
              </a:rPr>
              <a:t>References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en-US">
                <a:effectLst>
                  <a:outerShdw blurRad="38100" dist="38100" dir="2700000" algn="tl">
                    <a:srgbClr val="000000"/>
                  </a:outerShdw>
                </a:effectLst>
                <a:ea typeface="ＭＳ Ｐゴシック" panose="020B0600070205080204" pitchFamily="34" charset="-128"/>
              </a:rPr>
              <a:t>It’s all objects…</a:t>
            </a:r>
          </a:p>
        </p:txBody>
      </p:sp>
      <p:sp>
        <p:nvSpPr>
          <p:cNvPr id="25603" name="Rectangle 3"/>
          <p:cNvSpPr>
            <a:spLocks noGrp="1" noChangeArrowheads="1"/>
          </p:cNvSpPr>
          <p:nvPr>
            <p:ph type="body" idx="1"/>
          </p:nvPr>
        </p:nvSpPr>
        <p:spPr/>
        <p:txBody>
          <a:bodyPr>
            <a:normAutofit lnSpcReduction="10000"/>
          </a:bodyPr>
          <a:lstStyle/>
          <a:p>
            <a:r>
              <a:rPr lang="en-US" altLang="en-US" sz="2800" dirty="0">
                <a:ea typeface="ＭＳ Ｐゴシック" panose="020B0600070205080204" pitchFamily="34" charset="-128"/>
              </a:rPr>
              <a:t>Everything in Python is really an object.</a:t>
            </a:r>
          </a:p>
          <a:p>
            <a:pPr lvl="1"/>
            <a:r>
              <a:rPr lang="en-US" altLang="en-US" dirty="0">
                <a:ea typeface="ＭＳ Ｐゴシック" panose="020B0600070205080204" pitchFamily="34" charset="-128"/>
              </a:rPr>
              <a:t>We’ve seen hints of this already…</a:t>
            </a:r>
            <a:br>
              <a:rPr lang="en-US" altLang="en-US" dirty="0">
                <a:ea typeface="ＭＳ Ｐゴシック" panose="020B0600070205080204" pitchFamily="34" charset="-128"/>
              </a:rPr>
            </a:br>
            <a:r>
              <a:rPr lang="en-US" altLang="en-US" b="1" dirty="0">
                <a:solidFill>
                  <a:srgbClr val="008000"/>
                </a:solidFill>
                <a:latin typeface="Courier New" panose="02070309020205020404" pitchFamily="49" charset="0"/>
                <a:ea typeface="ＭＳ Ｐゴシック" panose="020B0600070205080204" pitchFamily="34" charset="-128"/>
              </a:rPr>
              <a:t>“</a:t>
            </a:r>
            <a:r>
              <a:rPr lang="en-US" altLang="en-US" b="1" dirty="0" err="1">
                <a:solidFill>
                  <a:srgbClr val="008000"/>
                </a:solidFill>
                <a:latin typeface="Courier New" panose="02070309020205020404" pitchFamily="49" charset="0"/>
                <a:ea typeface="ＭＳ Ｐゴシック" panose="020B0600070205080204" pitchFamily="34" charset="-128"/>
              </a:rPr>
              <a:t>hello”</a:t>
            </a:r>
            <a:r>
              <a:rPr lang="en-US" altLang="en-US" b="1" dirty="0" err="1">
                <a:latin typeface="Courier New" panose="02070309020205020404" pitchFamily="49" charset="0"/>
                <a:ea typeface="ＭＳ Ｐゴシック" panose="020B0600070205080204" pitchFamily="34" charset="-128"/>
              </a:rPr>
              <a:t>.upper</a:t>
            </a:r>
            <a:r>
              <a:rPr lang="en-US" altLang="en-US" b="1" dirty="0">
                <a:latin typeface="Courier New" panose="02070309020205020404" pitchFamily="49" charset="0"/>
                <a:ea typeface="ＭＳ Ｐゴシック" panose="020B0600070205080204" pitchFamily="34" charset="-128"/>
              </a:rPr>
              <a:t>()</a:t>
            </a:r>
            <a:br>
              <a:rPr lang="en-US" altLang="en-US" b="1" dirty="0">
                <a:latin typeface="Courier New" panose="02070309020205020404" pitchFamily="49" charset="0"/>
                <a:ea typeface="ＭＳ Ｐゴシック" panose="020B0600070205080204" pitchFamily="34" charset="-128"/>
              </a:rPr>
            </a:br>
            <a:r>
              <a:rPr lang="en-US" altLang="en-US" b="1" dirty="0">
                <a:latin typeface="Courier New" panose="02070309020205020404" pitchFamily="49" charset="0"/>
                <a:ea typeface="ＭＳ Ｐゴシック" panose="020B0600070205080204" pitchFamily="34" charset="-128"/>
              </a:rPr>
              <a:t>list3.append(</a:t>
            </a:r>
            <a:r>
              <a:rPr lang="en-US" altLang="en-US" b="1" dirty="0">
                <a:solidFill>
                  <a:srgbClr val="008000"/>
                </a:solidFill>
                <a:latin typeface="Courier New" panose="02070309020205020404" pitchFamily="49" charset="0"/>
                <a:ea typeface="ＭＳ Ｐゴシック" panose="020B0600070205080204" pitchFamily="34" charset="-128"/>
              </a:rPr>
              <a:t>‘a’</a:t>
            </a:r>
            <a:r>
              <a:rPr lang="en-US" altLang="en-US" b="1" dirty="0">
                <a:latin typeface="Courier New" panose="02070309020205020404" pitchFamily="49" charset="0"/>
                <a:ea typeface="ＭＳ Ｐゴシック" panose="020B0600070205080204" pitchFamily="34" charset="-128"/>
              </a:rPr>
              <a:t>)</a:t>
            </a:r>
            <a:br>
              <a:rPr lang="en-US" altLang="en-US" b="1" dirty="0">
                <a:latin typeface="Courier New" panose="02070309020205020404" pitchFamily="49" charset="0"/>
                <a:ea typeface="ＭＳ Ｐゴシック" panose="020B0600070205080204" pitchFamily="34" charset="-128"/>
              </a:rPr>
            </a:br>
            <a:r>
              <a:rPr lang="en-US" altLang="en-US" b="1" dirty="0">
                <a:latin typeface="Courier New" panose="02070309020205020404" pitchFamily="49" charset="0"/>
                <a:ea typeface="ＭＳ Ｐゴシック" panose="020B0600070205080204" pitchFamily="34" charset="-128"/>
              </a:rPr>
              <a:t>dict2.keys()</a:t>
            </a:r>
          </a:p>
          <a:p>
            <a:pPr lvl="1"/>
            <a:r>
              <a:rPr lang="en-US" altLang="en-US" dirty="0">
                <a:ea typeface="ＭＳ Ｐゴシック" panose="020B0600070205080204" pitchFamily="34" charset="-128"/>
              </a:rPr>
              <a:t>These look like Java or C++ method calls.</a:t>
            </a:r>
          </a:p>
          <a:p>
            <a:pPr lvl="1"/>
            <a:r>
              <a:rPr lang="en-US" altLang="en-US" dirty="0">
                <a:ea typeface="ＭＳ Ｐゴシック" panose="020B0600070205080204" pitchFamily="34" charset="-128"/>
              </a:rPr>
              <a:t>New object classes can easily be defined in addition to these built-in data-types.</a:t>
            </a:r>
          </a:p>
          <a:p>
            <a:r>
              <a:rPr lang="en-US" altLang="en-US" sz="2800" dirty="0">
                <a:ea typeface="ＭＳ Ｐゴシック" panose="020B0600070205080204" pitchFamily="34" charset="-128"/>
              </a:rPr>
              <a:t>In fact, programming in Python is typically done in an object oriented fashion.</a:t>
            </a:r>
          </a:p>
          <a:p>
            <a:endParaRPr lang="en-US" altLang="en-US" sz="2800" dirty="0">
              <a:ea typeface="ＭＳ Ｐゴシック" panose="020B0600070205080204" pitchFamily="34" charset="-128"/>
            </a:endParaRPr>
          </a:p>
        </p:txBody>
      </p:sp>
      <p:sp>
        <p:nvSpPr>
          <p:cNvPr id="2" name="Footer Placeholder 1"/>
          <p:cNvSpPr>
            <a:spLocks noGrp="1"/>
          </p:cNvSpPr>
          <p:nvPr>
            <p:ph type="ftr" sz="quarter" idx="11"/>
          </p:nvPr>
        </p:nvSpPr>
        <p:spPr/>
        <p:txBody>
          <a:bodyPr/>
          <a:lstStyle/>
          <a:p>
            <a:r>
              <a:rPr lang="en-US" dirty="0"/>
              <a:t>https://</a:t>
            </a:r>
          </a:p>
        </p:txBody>
      </p:sp>
    </p:spTree>
    <p:extLst>
      <p:ext uri="{BB962C8B-B14F-4D97-AF65-F5344CB8AC3E}">
        <p14:creationId xmlns:p14="http://schemas.microsoft.com/office/powerpoint/2010/main" val="1520098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ctrTitle"/>
          </p:nvPr>
        </p:nvSpPr>
        <p:spPr>
          <a:xfrm>
            <a:off x="2209800" y="1524000"/>
            <a:ext cx="7772400" cy="3200400"/>
          </a:xfrm>
        </p:spPr>
        <p:txBody>
          <a:bodyPr/>
          <a:lstStyle/>
          <a:p>
            <a:r>
              <a:rPr lang="en-US" altLang="en-US">
                <a:effectLst>
                  <a:outerShdw blurRad="38100" dist="38100" dir="2700000" algn="tl">
                    <a:srgbClr val="000000"/>
                  </a:outerShdw>
                </a:effectLst>
                <a:ea typeface="ＭＳ Ｐゴシック" panose="020B0600070205080204" pitchFamily="34" charset="-128"/>
              </a:rPr>
              <a:t>Creating and Deleting Instances</a:t>
            </a:r>
          </a:p>
        </p:txBody>
      </p:sp>
    </p:spTree>
    <p:extLst>
      <p:ext uri="{BB962C8B-B14F-4D97-AF65-F5344CB8AC3E}">
        <p14:creationId xmlns:p14="http://schemas.microsoft.com/office/powerpoint/2010/main" val="304572389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2762</TotalTime>
  <Words>3648</Words>
  <Application>Microsoft Macintosh PowerPoint</Application>
  <PresentationFormat>Widescreen</PresentationFormat>
  <Paragraphs>512</Paragraphs>
  <Slides>72</Slides>
  <Notes>25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72</vt:i4>
      </vt:variant>
    </vt:vector>
  </HeadingPairs>
  <TitlesOfParts>
    <vt:vector size="85" baseType="lpstr">
      <vt:lpstr>Arial</vt:lpstr>
      <vt:lpstr>Calibri</vt:lpstr>
      <vt:lpstr>Courier New</vt:lpstr>
      <vt:lpstr>Franklin Gothic Book</vt:lpstr>
      <vt:lpstr>Georgia</vt:lpstr>
      <vt:lpstr>Helvetica</vt:lpstr>
      <vt:lpstr>LMSans10-Regular</vt:lpstr>
      <vt:lpstr>Symbol</vt:lpstr>
      <vt:lpstr>Times New Roman</vt:lpstr>
      <vt:lpstr>Wingdings 2</vt:lpstr>
      <vt:lpstr>1_Office Theme</vt:lpstr>
      <vt:lpstr>2_Custom Design</vt:lpstr>
      <vt:lpstr>3_Custom Design</vt:lpstr>
      <vt:lpstr>PowerPoint Presentation</vt:lpstr>
      <vt:lpstr>Feedback is greatly appreciated!</vt:lpstr>
      <vt:lpstr>PowerPoint Presentation</vt:lpstr>
      <vt:lpstr>Defining a Class</vt:lpstr>
      <vt:lpstr>Methods in Classes</vt:lpstr>
      <vt:lpstr>A simple class def: student</vt:lpstr>
      <vt:lpstr>Object Oriented Concepts</vt:lpstr>
      <vt:lpstr>It’s all objects…</vt:lpstr>
      <vt:lpstr>Creating and Deleting Instances</vt:lpstr>
      <vt:lpstr>Instantiating Objects</vt:lpstr>
      <vt:lpstr>Constructor: __init__</vt:lpstr>
      <vt:lpstr>Self</vt:lpstr>
      <vt:lpstr>Self</vt:lpstr>
      <vt:lpstr>Deleting instances: No Need to “free”</vt:lpstr>
      <vt:lpstr>Definition of student</vt:lpstr>
      <vt:lpstr>Syntax for Access</vt:lpstr>
      <vt:lpstr>Two Kinds of Attributes</vt:lpstr>
      <vt:lpstr>Data Attributes</vt:lpstr>
      <vt:lpstr>Class Attributes</vt:lpstr>
      <vt:lpstr>Data vs. Class Attributes</vt:lpstr>
      <vt:lpstr>Inheritance</vt:lpstr>
      <vt:lpstr>Inheritance</vt:lpstr>
      <vt:lpstr>Subclasses</vt:lpstr>
      <vt:lpstr>Redefining Methods</vt:lpstr>
      <vt:lpstr>Definition of a class extending student</vt:lpstr>
      <vt:lpstr>Private Variables</vt:lpstr>
      <vt:lpstr>Private Data and Methods</vt:lpstr>
      <vt:lpstr>Private,Protected and Public</vt:lpstr>
      <vt:lpstr>Example</vt:lpstr>
      <vt:lpstr>Use case 1- Bank Account </vt:lpstr>
      <vt:lpstr>PowerPoint Presentation</vt:lpstr>
      <vt:lpstr>PowerPoint Presentation</vt:lpstr>
      <vt:lpstr>Output</vt:lpstr>
      <vt:lpstr>Use Case 2 - Multiple Inheritance</vt:lpstr>
      <vt:lpstr>PowerPoint Presentation</vt:lpstr>
      <vt:lpstr>PowerPoint Presentation</vt:lpstr>
      <vt:lpstr>Output</vt:lpstr>
      <vt:lpstr>Scientific Python Packages</vt:lpstr>
      <vt:lpstr>Numpy</vt:lpstr>
      <vt:lpstr>NumPy N-dimensional Array manipulations</vt:lpstr>
      <vt:lpstr>Arrays – Numerical Python (Numpy)</vt:lpstr>
      <vt:lpstr>Import numpy – Basic Operations</vt:lpstr>
      <vt:lpstr>PowerPoint Presentation</vt:lpstr>
      <vt:lpstr>numpy.ndarray.dtype </vt:lpstr>
      <vt:lpstr>others</vt:lpstr>
      <vt:lpstr>Indexing and Slicing as usual lists</vt:lpstr>
      <vt:lpstr>Universal Functions (ufuncs) NumPy ufuncs are functions that operate element-wise on one or more  arrays</vt:lpstr>
      <vt:lpstr>NumPy has many built-in ufuncs</vt:lpstr>
      <vt:lpstr>Axis</vt:lpstr>
      <vt:lpstr>axis=0 reduces into the zeroth dimension</vt:lpstr>
      <vt:lpstr>Broadcasting A key feature of NumPy is broadcasting, where arrays with different, but compatible shapes can be used as arguments to ufuncs</vt:lpstr>
      <vt:lpstr>Array Methods</vt:lpstr>
      <vt:lpstr>NumPy Functions</vt:lpstr>
      <vt:lpstr>NumPy Use case 3: numpyEx.py</vt:lpstr>
      <vt:lpstr>Use case 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lpstr>PowerPoint Presentation</vt:lpstr>
      <vt:lpstr>PowerPoint Presentation</vt:lpstr>
      <vt:lpstr>PowerPoint Presentation</vt:lpstr>
      <vt:lpstr>PowerPoint Presentation</vt:lpstr>
    </vt:vector>
  </TitlesOfParts>
  <Company>University of Missouri - Kansas City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UMKC Faculty and Staff</dc:creator>
  <dc:description/>
  <cp:lastModifiedBy>Nagulapati, Rohithkumar (UMKC-Student)</cp:lastModifiedBy>
  <cp:revision>185</cp:revision>
  <dcterms:created xsi:type="dcterms:W3CDTF">2014-01-29T16:47:28Z</dcterms:created>
  <dcterms:modified xsi:type="dcterms:W3CDTF">2019-02-08T19:07:45Z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University of Missouri - Kansas City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51</vt:i4>
  </property>
</Properties>
</file>