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8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4" r:id="rId3"/>
    <p:sldMasterId id="2147483727" r:id="rId4"/>
    <p:sldMasterId id="2147483740" r:id="rId5"/>
  </p:sldMasterIdLst>
  <p:notesMasterIdLst>
    <p:notesMasterId r:id="rId52"/>
  </p:notesMasterIdLst>
  <p:sldIdLst>
    <p:sldId id="532" r:id="rId6"/>
    <p:sldId id="533" r:id="rId7"/>
    <p:sldId id="257" r:id="rId8"/>
    <p:sldId id="296" r:id="rId9"/>
    <p:sldId id="543" r:id="rId10"/>
    <p:sldId id="544" r:id="rId11"/>
    <p:sldId id="297" r:id="rId12"/>
    <p:sldId id="546" r:id="rId13"/>
    <p:sldId id="547" r:id="rId14"/>
    <p:sldId id="545" r:id="rId15"/>
    <p:sldId id="563" r:id="rId16"/>
    <p:sldId id="299" r:id="rId17"/>
    <p:sldId id="564" r:id="rId18"/>
    <p:sldId id="548" r:id="rId19"/>
    <p:sldId id="549" r:id="rId20"/>
    <p:sldId id="292" r:id="rId21"/>
    <p:sldId id="293" r:id="rId22"/>
    <p:sldId id="259" r:id="rId23"/>
    <p:sldId id="324" r:id="rId24"/>
    <p:sldId id="261" r:id="rId25"/>
    <p:sldId id="294" r:id="rId26"/>
    <p:sldId id="550" r:id="rId27"/>
    <p:sldId id="290" r:id="rId28"/>
    <p:sldId id="551" r:id="rId29"/>
    <p:sldId id="552" r:id="rId30"/>
    <p:sldId id="262" r:id="rId31"/>
    <p:sldId id="260" r:id="rId32"/>
    <p:sldId id="304" r:id="rId33"/>
    <p:sldId id="325" r:id="rId34"/>
    <p:sldId id="295" r:id="rId35"/>
    <p:sldId id="560" r:id="rId36"/>
    <p:sldId id="561" r:id="rId37"/>
    <p:sldId id="289" r:id="rId38"/>
    <p:sldId id="565" r:id="rId39"/>
    <p:sldId id="573" r:id="rId40"/>
    <p:sldId id="575" r:id="rId41"/>
    <p:sldId id="265" r:id="rId42"/>
    <p:sldId id="276" r:id="rId43"/>
    <p:sldId id="572" r:id="rId44"/>
    <p:sldId id="566" r:id="rId45"/>
    <p:sldId id="567" r:id="rId46"/>
    <p:sldId id="568" r:id="rId47"/>
    <p:sldId id="569" r:id="rId48"/>
    <p:sldId id="570" r:id="rId49"/>
    <p:sldId id="571" r:id="rId50"/>
    <p:sldId id="395" r:id="rId5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439" autoAdjust="0"/>
  </p:normalViewPr>
  <p:slideViewPr>
    <p:cSldViewPr snapToGrid="0">
      <p:cViewPr varScale="1">
        <p:scale>
          <a:sx n="67" d="100"/>
          <a:sy n="67" d="100"/>
        </p:scale>
        <p:origin x="1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97B4613-8993-45EB-94E7-5AD5C1238A68}"/>
    <pc:docChg chg="modSld">
      <pc:chgData name="" userId="" providerId="" clId="Web-{497B4613-8993-45EB-94E7-5AD5C1238A68}" dt="2018-02-24T17:04:07.868" v="6"/>
      <pc:docMkLst>
        <pc:docMk/>
      </pc:docMkLst>
      <pc:sldChg chg="modSp">
        <pc:chgData name="" userId="" providerId="" clId="Web-{497B4613-8993-45EB-94E7-5AD5C1238A68}" dt="2018-02-24T17:02:56.927" v="0"/>
        <pc:sldMkLst>
          <pc:docMk/>
          <pc:sldMk cId="0" sldId="256"/>
        </pc:sldMkLst>
        <pc:spChg chg="mod">
          <ac:chgData name="" userId="" providerId="" clId="Web-{497B4613-8993-45EB-94E7-5AD5C1238A68}" dt="2018-02-24T17:02:56.927" v="0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497B4613-8993-45EB-94E7-5AD5C1238A68}" dt="2018-02-24T17:04:07.868" v="6"/>
        <pc:sldMkLst>
          <pc:docMk/>
          <pc:sldMk cId="3458875930" sldId="259"/>
        </pc:sldMkLst>
        <pc:spChg chg="mod">
          <ac:chgData name="" userId="" providerId="" clId="Web-{497B4613-8993-45EB-94E7-5AD5C1238A68}" dt="2018-02-24T17:04:07.868" v="6"/>
          <ac:spMkLst>
            <pc:docMk/>
            <pc:sldMk cId="3458875930" sldId="259"/>
            <ac:spMk id="226" creationId="{00000000-0000-0000-0000-000000000000}"/>
          </ac:spMkLst>
        </pc:spChg>
      </pc:sldChg>
    </pc:docChg>
  </pc:docChgLst>
  <pc:docChgLst>
    <pc:chgData clId="Web-{C45563F5-772F-4151-B7E7-B469105C40E8}"/>
    <pc:docChg chg="mod modSld modMainMaster setSldSz">
      <pc:chgData name="" userId="" providerId="" clId="Web-{C45563F5-772F-4151-B7E7-B469105C40E8}" dt="2018-02-24T16:55:26.256" v="3"/>
      <pc:docMkLst>
        <pc:docMk/>
      </pc:docMkLst>
      <pc:sldChg chg="modSp">
        <pc:chgData name="" userId="" providerId="" clId="Web-{C45563F5-772F-4151-B7E7-B469105C40E8}" dt="2018-02-24T16:55:26.256" v="3"/>
        <pc:sldMkLst>
          <pc:docMk/>
          <pc:sldMk cId="0" sldId="25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5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301862" sldId="258"/>
        </pc:sldMkLst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458875930" sldId="259"/>
        </pc:sldMkLst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545159645" sldId="260"/>
        </pc:sldMkLst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603203861" sldId="261"/>
        </pc:sldMkLst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037087023" sldId="262"/>
        </pc:sldMkLst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1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967128190" sldId="263"/>
        </pc:sldMkLst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4"/>
            <ac:spMk id="24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4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5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957254966" sldId="269"/>
        </pc:sldMkLst>
        <pc:spChg chg="mod">
          <ac:chgData name="" userId="" providerId="" clId="Web-{C45563F5-772F-4151-B7E7-B469105C40E8}" dt="2018-02-24T16:55:26.256" v="3"/>
          <ac:spMkLst>
            <pc:docMk/>
            <pc:sldMk cId="1957254966" sldId="269"/>
            <ac:spMk id="25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50052455" sldId="270"/>
        </pc:sldMkLst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2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1550052455" sldId="270"/>
            <ac:graphicFrameMk id="265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0" sldId="27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4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68963162" sldId="279"/>
        </pc:sldMkLst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0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1"/>
            <ac:spMk id="34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867408062" sldId="284"/>
        </pc:sldMkLst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79219883" sldId="286"/>
        </pc:sldMkLst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70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2379219883" sldId="286"/>
            <ac:graphicFrameMk id="369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2852933852" sldId="287"/>
        </pc:sldMkLst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32679056" sldId="288"/>
        </pc:sldMkLst>
        <pc:spChg chg="mod">
          <ac:chgData name="" userId="" providerId="" clId="Web-{C45563F5-772F-4151-B7E7-B469105C40E8}" dt="2018-02-24T16:55:26.256" v="3"/>
          <ac:spMkLst>
            <pc:docMk/>
            <pc:sldMk cId="432679056" sldId="288"/>
            <ac:spMk id="37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40060077" sldId="289"/>
        </pc:sldMkLst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064790836" sldId="290"/>
        </pc:sldMkLst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08974641" sldId="291"/>
        </pc:sldMkLst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107163114" sldId="292"/>
        </pc:sldMkLst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45574056" sldId="293"/>
        </pc:sldMkLst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4" creationId="{00000000-0000-0000-0000-000000000000}"/>
          </ac:spMkLst>
        </pc:spChg>
      </pc:sld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48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4"/>
              <ac:spMk id="1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2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6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6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7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8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61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3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6"/>
              <ac:spMk id="5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7"/>
              <ac:spMk id="5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6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5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6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7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74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2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9"/>
              <ac:spMk id="9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0"/>
              <ac:spMk id="9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4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5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6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87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1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8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2"/>
              <ac:spMk id="12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3"/>
              <ac:spMk id="13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3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3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4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5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700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60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5"/>
              <ac:spMk id="16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6"/>
              <ac:spMk id="16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2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3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4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98996-6CDD-4780-AD0C-69A3BD51CDB8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3C9-76CF-4C80-8335-1BACA011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you need this information?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it against a knowledge base to understand what the sentence is about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relationships between different named entities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(like who works where, when the event takes place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340-CDAE-4E1B-9799-6C3EF7DCBDBC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26DD-B5AC-4F4F-9FB7-A5EDBF01B3D6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E27A42-1043-4B47-A243-2069773CC01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54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6334E0-12A4-409B-ABB7-0BD5F213DDA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482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4733B2-2AEB-4230-80F7-8BC03D2000F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7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8685933-E6F6-4D0C-9FD3-1C977EC676D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477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C2DFF72-8243-4D9C-8956-2D3E824CFE8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448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40DE-AEB3-4039-8B69-2BB95E66FDD8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60805D-CD07-4B84-BC67-1D2EF50F2541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615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F7174A-356B-433E-8004-A2CF26CF799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07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B17232A-2D80-49A7-A066-5A7FF6668B9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691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874B755-903D-4105-AD82-5A0FB5AA9AB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7118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0C7C8A1-60ED-4197-B7E9-191F0934FD5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247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464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0A9332-3A5B-4746-9313-64CD0223BCC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5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C308F4-05EC-4B3A-9B0C-DBB5D0D53E0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723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32FF63F-5DA7-4C30-A6D5-16332337964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2300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48E30D-2DAA-4707-8962-4543ED499424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164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DDEB326-3211-4BA5-AAD1-F01A56436157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428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0194-B43E-407B-A00B-323200AD663B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9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4A4BF08-D995-4F99-AEFB-E1CC74770D2D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115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755EBA9-DEC1-42B2-962C-4FE2BF90844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5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AC0CBB0-33F8-422F-95FC-038CC91FF68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5110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9043A20-E6FC-4037-ACD9-849BB09F2B58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2207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CAF47B-B1DD-4048-8596-CAF76C17309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24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3018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9400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65-65AB-4E36-9068-4FEED51E0781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74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3ABA-DD17-4542-80D5-B1D51A3E385F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175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63F-9556-4A5F-9346-B7DABB85D010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65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9EB-0563-4542-9979-A7DBC91C4369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881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38C6-3CB7-4E8B-AD0B-F4482F61C80B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63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360B-04E0-4A2A-A5E9-1AA70D878C4F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586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44F-F09F-413E-A7E0-776C416CEA40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015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523-CE48-4E2E-9009-E1F0A642AF59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1-ABAA-498B-A0C7-7A2F49113065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0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6D74-DAB9-4846-890C-5E3D62DB879B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2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423-AF79-47BB-9F2B-698DC0C8B194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49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E05168-5CC3-4629-870F-6DEF286B6B5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57310" indent="-25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557280" lvl="1" indent="-21411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250" lvl="2" indent="-1711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150" lvl="3" indent="-1711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3050" lvl="4" indent="-1711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08D64B8-435C-43A6-9F56-99DEB3D048CA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5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10" indent="-257040" algn="l" defTabSz="914400" rtl="0" eaLnBrk="1" latinLnBrk="0" hangingPunct="1">
        <a:lnSpc>
          <a:spcPct val="100000"/>
        </a:lnSpc>
        <a:spcBef>
          <a:spcPts val="1000"/>
        </a:spcBef>
        <a:buClr>
          <a:srgbClr val="000000"/>
        </a:buClr>
        <a:buSzPct val="45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764497-E257-42BF-A705-8C8DB61EE2B6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9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EED91DA-1F5D-4071-850A-4BA82D97042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7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54" r:id="rId13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FCDA-740E-4833-84AB-B8C030FCAC7B}" type="datetime1">
              <a:rPr lang="en-US" smtClean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net.princeton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_with_python/artificial_intelligence_with_python_nltk_package.htm" TargetMode="Externa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s.uantwerpen.be/pages/mbsp-tag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www.ling.upenn.edu/courses/Fall_2003/ling001/penn_treebank_po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5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pot.com/nltk-stemmin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://text-processing.com/demo/stem/" TargetMode="Externa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work.com/hiring/for-clients/artificial-intelligence-and-natural-language-processing-in-big-dat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" TargetMode="External"/><Relationship Id="rId2" Type="http://schemas.openxmlformats.org/officeDocument/2006/relationships/hyperlink" Target="https://github.com/wade12/WikiScraper/blob/master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learnpython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business/15/7/five-open-source-nlp-tools" TargetMode="Externa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6" y="2426189"/>
            <a:ext cx="8845062" cy="11874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Python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3D98B-4839-4E64-B511-F6ACE9F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86" y="325520"/>
            <a:ext cx="4690045" cy="158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41563" y="3854694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Natural language processing in Python using NLTK</a:t>
            </a:r>
          </a:p>
        </p:txBody>
      </p:sp>
    </p:spTree>
    <p:extLst>
      <p:ext uri="{BB962C8B-B14F-4D97-AF65-F5344CB8AC3E}">
        <p14:creationId xmlns:p14="http://schemas.microsoft.com/office/powerpoint/2010/main" val="360633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609600" y="1500970"/>
            <a:ext cx="10876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For pip or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Installation instructions at: http://www.nltk.org/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central installation on a multi-user machine, do the following from an administrator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Opens the NLTK downloader, you can choose what to download.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78727-5A32-400F-8015-37F685EC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20" y="3811771"/>
            <a:ext cx="2594688" cy="8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Basic NLP pipeline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6B88B-AA84-4EAD-A7DB-31AE190E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0" y="1417639"/>
            <a:ext cx="10729586" cy="4000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58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8277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Corpus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Large collection of text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Raw or categorized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Concentrate on a topic or open domain 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plural form of corpus is </a:t>
            </a: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corpora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Examples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Brown Corpus - first, largest corpus, categorized by genre such as news, editorial, and so on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Web and Chat Text - discussion forum, reviews, etc.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Reuters Corpus - news, 90 topics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Universal Declaration of Human Rights (UDHR) corpus – multilingual (372)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Text corpora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https://www.nltk.org/book/ch02.html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43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0B0-07B7-416F-98F7-1F1D35D2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brown corpus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A131-6B31-47BB-BE43-DA950D3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92E4B4-88A5-46EC-AB3A-033BBDE1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729906"/>
            <a:ext cx="718978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brown.categories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brown.words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8767F-C423-4DD2-9383-F000FD28CC10}"/>
              </a:ext>
            </a:extLst>
          </p:cNvPr>
          <p:cNvSpPr/>
          <p:nvPr/>
        </p:nvSpPr>
        <p:spPr>
          <a:xfrm>
            <a:off x="744187" y="4348877"/>
            <a:ext cx="10525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['adventure', '</a:t>
            </a:r>
            <a:r>
              <a:rPr lang="en-US" dirty="0" err="1"/>
              <a:t>belles_lettres</a:t>
            </a:r>
            <a:r>
              <a:rPr lang="en-US" dirty="0"/>
              <a:t>', 'editorial', 'fiction', 'government', 'hobbies', 'humor', 'learned', 'lore', 'mystery', 'news', 'religion', 'reviews', 'romance', '</a:t>
            </a:r>
            <a:r>
              <a:rPr lang="en-US" dirty="0" err="1"/>
              <a:t>science_fiction</a:t>
            </a:r>
            <a:r>
              <a:rPr lang="en-US" dirty="0"/>
              <a:t>']</a:t>
            </a:r>
          </a:p>
          <a:p>
            <a:r>
              <a:rPr lang="en-US" dirty="0"/>
              <a:t>['The', 'Fulton', 'County', 'Grand', 'Jury', 'said', ...]</a:t>
            </a:r>
          </a:p>
        </p:txBody>
      </p:sp>
    </p:spTree>
    <p:extLst>
      <p:ext uri="{BB962C8B-B14F-4D97-AF65-F5344CB8AC3E}">
        <p14:creationId xmlns:p14="http://schemas.microsoft.com/office/powerpoint/2010/main" val="265535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a lexical database for the English language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It groups English words into sets of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synonyms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called </a:t>
            </a:r>
            <a:r>
              <a:rPr lang="en-US" dirty="0" err="1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synsets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freely and publicly available for download</a:t>
            </a:r>
          </a:p>
          <a:p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WordNet's structure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makes it a useful tool for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relation among words in WordNet is synonymy, as between the words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automobile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https://en.wikipedia.org/wiki/WordNet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86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https://wordnet.princeton.edu/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90A60-6EFA-4FD9-8850-F64D54A1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46" y="1417639"/>
            <a:ext cx="4057650" cy="1647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D3A2A6-03A9-489D-A6A1-F3787FF0A02F}"/>
              </a:ext>
            </a:extLst>
          </p:cNvPr>
          <p:cNvSpPr/>
          <p:nvPr/>
        </p:nvSpPr>
        <p:spPr>
          <a:xfrm>
            <a:off x="812346" y="3273307"/>
            <a:ext cx="9144000" cy="263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 'electronic equipment that converts sound into electrical signals that can be transmitted over distances and then converts received signals back into sounds‘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'(phonetics) an individual sound unit of speech without concern as to whether or not it is a phoneme of some language‘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'electro-acoustic transducer for converting electric signals into sounds; it is held over or inserted into the ear‘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'get or try to get into communication (with someone) by telephone'</a:t>
            </a: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>
              <a:latin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CCDC2-1498-4255-8A12-64D132D9B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454" y="1524684"/>
            <a:ext cx="5410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A14716-81A3-4B74-97F5-24F08A46876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493AE-4C90-41AD-800C-00F921D97E6C}"/>
              </a:ext>
            </a:extLst>
          </p:cNvPr>
          <p:cNvSpPr/>
          <p:nvPr/>
        </p:nvSpPr>
        <p:spPr>
          <a:xfrm>
            <a:off x="609600" y="1617506"/>
            <a:ext cx="1120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Tokenization is the process of breaking a stream of text up into words, phrases, symbols, or other meaningful elements called tokens.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The tokens may be the sentences, words, numbers or punctuation marks.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Example: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I/P: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Mango, banana, pineapple and apple all are fruits.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O/P: 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Mango | Banana | Pineapple | and | Apple | all | are | Fruits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BC606-8500-4A97-B9B0-70B127F458AB}"/>
              </a:ext>
            </a:extLst>
          </p:cNvPr>
          <p:cNvSpPr/>
          <p:nvPr/>
        </p:nvSpPr>
        <p:spPr>
          <a:xfrm>
            <a:off x="609600" y="6164722"/>
            <a:ext cx="8991600" cy="27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https://www.tutorialspoint.com/artificial_intelligence_with_python/artificial_intelligence_with_python_nltk_package.htm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16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583A0-CBA7-4869-8633-8A38CFCA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3" y="1170668"/>
            <a:ext cx="8286070" cy="350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778BA-9862-4FFA-B724-8623F58C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235" y="2090057"/>
            <a:ext cx="5553942" cy="35011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5667837" y="592221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884651" y="5806084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4557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CE9B4-2252-4E03-B580-9FF82844503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03EC1-4F1A-4CAF-BE67-A76DADE1B2E9}"/>
              </a:ext>
            </a:extLst>
          </p:cNvPr>
          <p:cNvSpPr/>
          <p:nvPr/>
        </p:nvSpPr>
        <p:spPr>
          <a:xfrm>
            <a:off x="609600" y="1548267"/>
            <a:ext cx="1036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process of classifying the words in a text(corpus) into their parts of speech and labeling them accordingly is known as part-of-speech tagging,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POS-tagging</a:t>
            </a:r>
            <a:r>
              <a:rPr lang="en-US" sz="2400" dirty="0">
                <a:latin typeface="Georgia" panose="02040502050405020303" pitchFamily="18" charset="0"/>
              </a:rPr>
              <a:t>, or simply tagging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Parts of speech are also known as word classes or lexical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collection of tags used for a particular task is known as a </a:t>
            </a:r>
            <a:r>
              <a:rPr lang="en-US" sz="2400" dirty="0" err="1">
                <a:latin typeface="Georgia" panose="02040502050405020303" pitchFamily="18" charset="0"/>
              </a:rPr>
              <a:t>tagset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 English the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main parts of speech </a:t>
            </a:r>
            <a:r>
              <a:rPr lang="en-US" sz="2400" dirty="0">
                <a:latin typeface="Georgia" panose="02040502050405020303" pitchFamily="18" charset="0"/>
              </a:rPr>
              <a:t>are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noun,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pronoun, adjective</a:t>
            </a:r>
            <a:r>
              <a:rPr lang="en-US" sz="2400" dirty="0">
                <a:latin typeface="Georgia" panose="02040502050405020303" pitchFamily="18" charset="0"/>
              </a:rPr>
              <a:t>, determiner,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verb, adverb</a:t>
            </a:r>
            <a:r>
              <a:rPr lang="en-US" sz="2400" dirty="0">
                <a:latin typeface="Georgia" panose="02040502050405020303" pitchFamily="18" charset="0"/>
              </a:rPr>
              <a:t>, preposition, conjunction, and interjection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D5FF5E9-6944-44F8-A15F-72DE6210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20" y="4225923"/>
            <a:ext cx="4650159" cy="18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50E97D-447D-43A1-B8ED-08F95F2CAAC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>
                <a:latin typeface="Georgia" panose="02040502050405020303" pitchFamily="18" charset="0"/>
                <a:cs typeface="Times New Roman" panose="02020603050405020304" pitchFamily="18" charset="0"/>
              </a:rPr>
              <a:t>Penn Treebank Part-of-Speech Tags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6A046-C865-4F62-B46B-025115C9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1240971"/>
            <a:ext cx="9930617" cy="4550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F9FC47-19C1-4BE1-8838-EE86FC014718}"/>
              </a:ext>
            </a:extLst>
          </p:cNvPr>
          <p:cNvSpPr/>
          <p:nvPr/>
        </p:nvSpPr>
        <p:spPr>
          <a:xfrm>
            <a:off x="424541" y="6171808"/>
            <a:ext cx="6184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https://www.clips.uantwerpen.be/pages/mbsp-tags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https://www.ling.upenn.edu/courses/Fall_2003/ling001/penn_treebank_pos.html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3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2625726"/>
            <a:ext cx="9956800" cy="12985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CE8B5-B26D-4664-835F-2D5A2E8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6C8002-520B-4E9E-A7EE-BF14A55DE81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C2864-9FC5-4145-ABB6-8F1997C7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9" y="1550533"/>
            <a:ext cx="8877300" cy="14810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BF2BDC-AC32-4A69-803F-3E4C70A0D91E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https://www.nltk.org/book/ch05.html</a:t>
            </a:r>
            <a:r>
              <a:rPr lang="en-US" sz="14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8A675-DEEA-4C9B-9FE9-2955ADAA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9" y="3521949"/>
            <a:ext cx="10406744" cy="10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603F6-96B7-4551-8CD9-FCE4906C4F8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F23BC-94AE-4590-AB97-C80674FE32CA}"/>
              </a:ext>
            </a:extLst>
          </p:cNvPr>
          <p:cNvSpPr/>
          <p:nvPr/>
        </p:nvSpPr>
        <p:spPr>
          <a:xfrm>
            <a:off x="609599" y="1239521"/>
            <a:ext cx="107768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For grammatical reasons, documents are going to use different forms of a word, such as organize, organizes, and organizing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Stemming is the process for reducing injected words to their stem, base root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8DA3E-955B-4776-A476-CCAD3E41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8" y="2809181"/>
            <a:ext cx="3312214" cy="3036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1244E-10BE-4FB7-99E2-B88DD46B0D92}"/>
              </a:ext>
            </a:extLst>
          </p:cNvPr>
          <p:cNvSpPr/>
          <p:nvPr/>
        </p:nvSpPr>
        <p:spPr>
          <a:xfrm>
            <a:off x="468084" y="6144633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https://pythonspot.com/nltk-stemming/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93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8407079" y="577142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332945" y="57714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E020-4250-400C-87FB-66379A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326697"/>
            <a:ext cx="6359237" cy="4076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F889D-1F27-43C2-8AC7-942EA0E41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694" y="2971109"/>
            <a:ext cx="4876800" cy="14512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http://text-processing.com/demo/stem/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26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4466B1-ACF6-441F-8F6A-06964C27257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54B38-7675-48DF-8982-E2FA6786CE4C}"/>
              </a:ext>
            </a:extLst>
          </p:cNvPr>
          <p:cNvSpPr/>
          <p:nvPr/>
        </p:nvSpPr>
        <p:spPr>
          <a:xfrm>
            <a:off x="609600" y="1504724"/>
            <a:ext cx="105591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Lemmatization process involves first 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determining the part of speech of a word </a:t>
            </a:r>
            <a:r>
              <a:rPr lang="en-US" sz="2800" dirty="0">
                <a:latin typeface="Georgia" panose="02040502050405020303" pitchFamily="18" charset="0"/>
              </a:rPr>
              <a:t>and applying different normalization rules for each part of speech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The WordNet </a:t>
            </a:r>
            <a:r>
              <a:rPr lang="en-US" sz="2800" dirty="0" err="1">
                <a:latin typeface="Georgia" panose="02040502050405020303" pitchFamily="18" charset="0"/>
              </a:rPr>
              <a:t>Lemmatizer</a:t>
            </a:r>
            <a:r>
              <a:rPr lang="en-US" sz="2800" dirty="0">
                <a:latin typeface="Georgia" panose="02040502050405020303" pitchFamily="18" charset="0"/>
              </a:rPr>
              <a:t> uses the WordNet Database to lookup lemmas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Lemmatization and stemming are </a:t>
            </a:r>
            <a:r>
              <a:rPr lang="en-US" sz="2800" dirty="0">
                <a:solidFill>
                  <a:srgbClr val="C00000"/>
                </a:solidFill>
              </a:rPr>
              <a:t>related, </a:t>
            </a:r>
            <a:r>
              <a:rPr lang="en-US" sz="2800" dirty="0"/>
              <a:t>but different. The </a:t>
            </a:r>
            <a:r>
              <a:rPr lang="en-US" sz="2800" dirty="0">
                <a:solidFill>
                  <a:srgbClr val="C00000"/>
                </a:solidFill>
              </a:rPr>
              <a:t>difference</a:t>
            </a:r>
            <a:r>
              <a:rPr lang="en-US" sz="2800" dirty="0"/>
              <a:t> is that a </a:t>
            </a:r>
            <a:r>
              <a:rPr lang="en-US" sz="2800" dirty="0">
                <a:solidFill>
                  <a:srgbClr val="C00000"/>
                </a:solidFill>
              </a:rPr>
              <a:t>stemmer</a:t>
            </a:r>
            <a:r>
              <a:rPr lang="en-US" sz="2800" dirty="0"/>
              <a:t> operates on a single word </a:t>
            </a:r>
            <a:r>
              <a:rPr lang="en-US" sz="2800" i="1" dirty="0">
                <a:solidFill>
                  <a:srgbClr val="C00000"/>
                </a:solidFill>
              </a:rPr>
              <a:t>without</a:t>
            </a:r>
            <a:r>
              <a:rPr lang="en-US" sz="2800" dirty="0">
                <a:solidFill>
                  <a:srgbClr val="C00000"/>
                </a:solidFill>
              </a:rPr>
              <a:t> knowledge of the context</a:t>
            </a:r>
            <a:r>
              <a:rPr lang="en-US" sz="2800" dirty="0"/>
              <a:t>, and therefore cannot discriminate between words which have </a:t>
            </a:r>
            <a:r>
              <a:rPr lang="en-US" sz="2800" dirty="0">
                <a:solidFill>
                  <a:srgbClr val="C00000"/>
                </a:solidFill>
              </a:rPr>
              <a:t>different meaning depending on part of speech.</a:t>
            </a:r>
            <a:endParaRPr lang="en-US" sz="28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701ED-5B76-433D-B82E-9056CE14E332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790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6789066" y="5524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427947" y="55240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A7911-0D39-4CBB-9809-9D110353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47" y="1165616"/>
            <a:ext cx="5400675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089D0-D552-4420-ABA0-5A135D13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443" y="2212458"/>
            <a:ext cx="4352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 vs 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6789066" y="5524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475449" y="55240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E24BC-C7E5-488E-B5BE-CE75E4BB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65402"/>
            <a:ext cx="4981575" cy="2990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58DFE-3393-4F21-80AD-1FA2535B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66" y="3060827"/>
            <a:ext cx="4410075" cy="21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8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6E8B4C-E058-4AA9-992C-320F210EBC5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84B7E-2683-4991-8831-5E16E5815B84}"/>
              </a:ext>
            </a:extLst>
          </p:cNvPr>
          <p:cNvSpPr/>
          <p:nvPr/>
        </p:nvSpPr>
        <p:spPr>
          <a:xfrm>
            <a:off x="609600" y="1442729"/>
            <a:ext cx="106353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Named entity recognition is the subtask of information extraction that seeks to locate and classify elements in text into pre-defined categories such as the 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names of the person, organizations, locations, expressions of times, quantities</a:t>
            </a:r>
            <a:r>
              <a:rPr lang="en-US" sz="2400" dirty="0">
                <a:latin typeface="Georgia" panose="02040502050405020303" pitchFamily="18" charset="0"/>
              </a:rPr>
              <a:t>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81FAD-036A-4D56-9318-52E157562A32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C72756-2308-4CF4-8EFC-CC1906424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2" y="2808982"/>
            <a:ext cx="6032725" cy="32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2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8FF51A-A0B5-4939-BBBC-7BF8A76172D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9EDD8-94A3-4331-8B1E-DDA24F3915E3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DD8E6-F79C-4EE3-B8BC-C4D9F8D5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61" y="1308698"/>
            <a:ext cx="8477250" cy="1657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C78610-D81F-4141-8175-E3815EC6522B}"/>
              </a:ext>
            </a:extLst>
          </p:cNvPr>
          <p:cNvSpPr/>
          <p:nvPr/>
        </p:nvSpPr>
        <p:spPr>
          <a:xfrm>
            <a:off x="1217097" y="5802476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4E3EE-6823-4201-8F12-9BAC9A892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13302"/>
            <a:ext cx="4306741" cy="27010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8093F7-8F79-4266-857E-B62542BB9CAB}"/>
              </a:ext>
            </a:extLst>
          </p:cNvPr>
          <p:cNvSpPr/>
          <p:nvPr/>
        </p:nvSpPr>
        <p:spPr>
          <a:xfrm>
            <a:off x="6438743" y="582820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7650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19C8F6-4B80-4F97-A904-2BC3D497C33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N-gram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4A310-E7EC-430D-B166-4E7BF1D7CB4E}"/>
              </a:ext>
            </a:extLst>
          </p:cNvPr>
          <p:cNvSpPr/>
          <p:nvPr/>
        </p:nvSpPr>
        <p:spPr>
          <a:xfrm>
            <a:off x="609600" y="1508130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An n-gram is a contiguous sequence of n items from a given sample of text or speech.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ACB9D-8759-426E-9747-153C25E5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36" y="2737994"/>
            <a:ext cx="7061812" cy="2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9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9F257B-6A82-4780-BAC1-2945669A38C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Trigram: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2F42F-6D20-4CD8-AEBA-5C698C4BC0AC}"/>
              </a:ext>
            </a:extLst>
          </p:cNvPr>
          <p:cNvSpPr/>
          <p:nvPr/>
        </p:nvSpPr>
        <p:spPr>
          <a:xfrm>
            <a:off x="707570" y="1277035"/>
            <a:ext cx="109727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sentence "the quick red fox jumps over the lazy brown dog" has the following word level trigrams: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quick 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quick red fox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red fox jumps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fox jumps 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jumps over the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over the lazy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lazy brown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lazy brown dog</a:t>
            </a:r>
          </a:p>
        </p:txBody>
      </p:sp>
    </p:spTree>
    <p:extLst>
      <p:ext uri="{BB962C8B-B14F-4D97-AF65-F5344CB8AC3E}">
        <p14:creationId xmlns:p14="http://schemas.microsoft.com/office/powerpoint/2010/main" val="38245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FA857-D4E1-4697-B85A-00B3EE517CAC}"/>
              </a:ext>
            </a:extLst>
          </p:cNvPr>
          <p:cNvSpPr/>
          <p:nvPr/>
        </p:nvSpPr>
        <p:spPr>
          <a:xfrm>
            <a:off x="762002" y="1503312"/>
            <a:ext cx="10067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NLP (Natural language processing)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NLTK (Natural Language Toolkit)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B01997-9310-4CD1-B46D-745F05DF52A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Objective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8E6BD-2B10-4102-9743-4266B5AC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95400" y="1344545"/>
          <a:ext cx="10056102" cy="455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051">
                  <a:extLst>
                    <a:ext uri="{9D8B030D-6E8A-4147-A177-3AD203B41FA5}">
                      <a16:colId xmlns:a16="http://schemas.microsoft.com/office/drawing/2014/main" val="1087845834"/>
                    </a:ext>
                  </a:extLst>
                </a:gridCol>
                <a:gridCol w="5028051">
                  <a:extLst>
                    <a:ext uri="{9D8B030D-6E8A-4147-A177-3AD203B41FA5}">
                      <a16:colId xmlns:a16="http://schemas.microsoft.com/office/drawing/2014/main" val="3645328073"/>
                    </a:ext>
                  </a:extLst>
                </a:gridCol>
              </a:tblGrid>
              <a:tr h="37936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NLTK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12562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nltk.corpus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48808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nltk.tokenize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nltk.stem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Tokenizers, Stemmer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6183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nltk.collacations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T-test, chi-squared, mutual-info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177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nltk.tag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41349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nltk.cluster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nltk.classify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Decision tree, Naïve Bayes, K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05066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nltk.chunk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Regex, n-gram, named-entity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4177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nltk.parsing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8453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nltk.metrics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5125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nltk.probability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Probability and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1711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nltk.app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nltk.chat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532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6515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modules and functionality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16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 in Python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DB257-7754-42AB-9897-5B8A71ED184B}"/>
              </a:ext>
            </a:extLst>
          </p:cNvPr>
          <p:cNvSpPr/>
          <p:nvPr/>
        </p:nvSpPr>
        <p:spPr>
          <a:xfrm>
            <a:off x="609600" y="1233493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purpose of zip() is to map the similar index of multiple containers so that they can be used just as single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553BC-CC48-492E-9DD6-D430DE44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6" y="2520722"/>
            <a:ext cx="8057683" cy="32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0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4A987-0F7E-4F86-9ACC-AAD8EFB1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7030"/>
            <a:ext cx="5910943" cy="3754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721F7-D1B3-4C43-B3AE-83A4B8B6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18344"/>
            <a:ext cx="9405257" cy="74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09A94F-0139-4B4A-85D2-5786C437DC2E}"/>
              </a:ext>
            </a:extLst>
          </p:cNvPr>
          <p:cNvSpPr/>
          <p:nvPr/>
        </p:nvSpPr>
        <p:spPr>
          <a:xfrm>
            <a:off x="8206368" y="2437039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C06EA-1395-4851-BE9F-AB6DD85FB42C}"/>
              </a:ext>
            </a:extLst>
          </p:cNvPr>
          <p:cNvSpPr/>
          <p:nvPr/>
        </p:nvSpPr>
        <p:spPr>
          <a:xfrm>
            <a:off x="9275426" y="381368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A6287C1-24EB-46B7-B9C9-5A358C32FC5C}"/>
              </a:ext>
            </a:extLst>
          </p:cNvPr>
          <p:cNvSpPr/>
          <p:nvPr/>
        </p:nvSpPr>
        <p:spPr>
          <a:xfrm>
            <a:off x="6520543" y="2420030"/>
            <a:ext cx="1685825" cy="3693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24D8AB9-A7E0-4CAD-B8A2-91BCCE2027A5}"/>
              </a:ext>
            </a:extLst>
          </p:cNvPr>
          <p:cNvSpPr/>
          <p:nvPr/>
        </p:nvSpPr>
        <p:spPr>
          <a:xfrm rot="19135181">
            <a:off x="7730897" y="4547503"/>
            <a:ext cx="1685825" cy="201601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8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536E7-A02F-450E-B0DF-65F1C64DB79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We are here to think about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4D46C-FA5C-4339-A80F-C7019C9F33EA}"/>
              </a:ext>
            </a:extLst>
          </p:cNvPr>
          <p:cNvSpPr/>
          <p:nvPr/>
        </p:nvSpPr>
        <p:spPr>
          <a:xfrm>
            <a:off x="740227" y="1417639"/>
            <a:ext cx="104176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Determining the topic of an article or a 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Deciding if an email is spam or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Determining who wrote a 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Determining the meaning of a word in a particular context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Creating a new poem out of a text</a:t>
            </a:r>
          </a:p>
        </p:txBody>
      </p:sp>
    </p:spTree>
    <p:extLst>
      <p:ext uri="{BB962C8B-B14F-4D97-AF65-F5344CB8AC3E}">
        <p14:creationId xmlns:p14="http://schemas.microsoft.com/office/powerpoint/2010/main" val="1206433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1251-A3BE-47A2-A73A-3B47A969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5E08-C139-4CE9-8177-C7A39713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Text classification is the process of assigning tags or categories to text according to its content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Unstructured data in the form of text is everywhere: emails, chats, web pages, social media, support tickets, survey responses, and more.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 Text can be an extremely rich source of information, but extracting insights from it can be hard and time-consuming due to its unstructured nature.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EF03F-27F6-4AA4-A919-ECFF27AF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678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232" y="537138"/>
            <a:ext cx="10345535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z="4400" spc="-7" dirty="0">
                <a:latin typeface="Georgia" panose="02040502050405020303" pitchFamily="18" charset="0"/>
              </a:rPr>
              <a:t>News article</a:t>
            </a:r>
            <a:r>
              <a:rPr sz="4400" spc="-107" dirty="0">
                <a:latin typeface="Georgia" panose="02040502050405020303" pitchFamily="18" charset="0"/>
              </a:rPr>
              <a:t> </a:t>
            </a:r>
            <a:r>
              <a:rPr sz="4400" dirty="0">
                <a:latin typeface="Georgia" panose="02040502050405020303" pitchFamily="18" charset="0"/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5" y="1635498"/>
            <a:ext cx="5741748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What is the </a:t>
            </a:r>
            <a:r>
              <a:rPr sz="2400" dirty="0">
                <a:solidFill>
                  <a:srgbClr val="59595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category </a:t>
            </a:r>
            <a:r>
              <a:rPr sz="2400" spc="-7" dirty="0">
                <a:solidFill>
                  <a:srgbClr val="59595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of this news</a:t>
            </a:r>
            <a:r>
              <a:rPr sz="2400" spc="-100" dirty="0">
                <a:solidFill>
                  <a:srgbClr val="59595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article?</a:t>
            </a:r>
            <a:endParaRPr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8144" y="2106535"/>
            <a:ext cx="5741748" cy="4088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467" y="743476"/>
            <a:ext cx="697314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pc="-13" dirty="0"/>
              <a:t>Word is a </a:t>
            </a:r>
            <a:r>
              <a:rPr spc="-7" dirty="0"/>
              <a:t>feature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6549" y="2864245"/>
          <a:ext cx="9655383" cy="3417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2640">
                <a:tc>
                  <a:txBody>
                    <a:bodyPr/>
                    <a:lstStyle/>
                    <a:p>
                      <a:pPr marL="90170" marR="454659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Feature  dimensions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4417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1: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4353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2: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34417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3: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4480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4: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arrived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received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gold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energy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6057" y="2178493"/>
            <a:ext cx="1106592" cy="1380913"/>
          </a:xfrm>
          <a:custGeom>
            <a:avLst/>
            <a:gdLst/>
            <a:ahLst/>
            <a:cxnLst/>
            <a:rect l="l" t="t" r="r" b="b"/>
            <a:pathLst>
              <a:path w="829945" h="1035685">
                <a:moveTo>
                  <a:pt x="0" y="1035100"/>
                </a:moveTo>
                <a:lnTo>
                  <a:pt x="82947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345622" y="2133519"/>
            <a:ext cx="52493" cy="58420"/>
          </a:xfrm>
          <a:custGeom>
            <a:avLst/>
            <a:gdLst/>
            <a:ahLst/>
            <a:cxnLst/>
            <a:rect l="l" t="t" r="r" b="b"/>
            <a:pathLst>
              <a:path w="39370" h="43814">
                <a:moveTo>
                  <a:pt x="24574" y="43567"/>
                </a:moveTo>
                <a:lnTo>
                  <a:pt x="0" y="23892"/>
                </a:lnTo>
                <a:lnTo>
                  <a:pt x="39324" y="0"/>
                </a:lnTo>
                <a:lnTo>
                  <a:pt x="24574" y="435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345622" y="2133519"/>
            <a:ext cx="52493" cy="58420"/>
          </a:xfrm>
          <a:custGeom>
            <a:avLst/>
            <a:gdLst/>
            <a:ahLst/>
            <a:cxnLst/>
            <a:rect l="l" t="t" r="r" b="b"/>
            <a:pathLst>
              <a:path w="39370" h="43814">
                <a:moveTo>
                  <a:pt x="24574" y="43567"/>
                </a:moveTo>
                <a:lnTo>
                  <a:pt x="39324" y="0"/>
                </a:lnTo>
                <a:lnTo>
                  <a:pt x="0" y="23892"/>
                </a:lnTo>
                <a:lnTo>
                  <a:pt x="24574" y="435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578383" y="1901262"/>
            <a:ext cx="15595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1867" spc="-1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dirty="0">
                <a:solidFill>
                  <a:srgbClr val="FF0000"/>
                </a:solidFill>
                <a:latin typeface="Arial"/>
                <a:cs typeface="Arial"/>
              </a:rPr>
              <a:t>vector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9754" y="1863061"/>
            <a:ext cx="15468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67" spc="-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space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5385" y="2399728"/>
            <a:ext cx="1120987" cy="1275925"/>
          </a:xfrm>
          <a:custGeom>
            <a:avLst/>
            <a:gdLst/>
            <a:ahLst/>
            <a:cxnLst/>
            <a:rect l="l" t="t" r="r" b="b"/>
            <a:pathLst>
              <a:path w="840739" h="956944">
                <a:moveTo>
                  <a:pt x="0" y="956373"/>
                </a:moveTo>
                <a:lnTo>
                  <a:pt x="84067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900517" y="2356438"/>
            <a:ext cx="54187" cy="57573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624" y="42852"/>
                </a:moveTo>
                <a:lnTo>
                  <a:pt x="0" y="22079"/>
                </a:lnTo>
                <a:lnTo>
                  <a:pt x="40349" y="0"/>
                </a:lnTo>
                <a:lnTo>
                  <a:pt x="23624" y="4285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900516" y="2356438"/>
            <a:ext cx="54187" cy="57573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624" y="42852"/>
                </a:moveTo>
                <a:lnTo>
                  <a:pt x="40349" y="0"/>
                </a:lnTo>
                <a:lnTo>
                  <a:pt x="0" y="22079"/>
                </a:lnTo>
                <a:lnTo>
                  <a:pt x="23624" y="4285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616" y="749274"/>
            <a:ext cx="5144884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4400" dirty="0">
                <a:latin typeface="Georgia" panose="02040502050405020303" pitchFamily="18" charset="0"/>
              </a:rPr>
              <a:t>Sparse Features</a:t>
            </a:r>
            <a:endParaRPr sz="440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81463"/>
              </p:ext>
            </p:extLst>
          </p:nvPr>
        </p:nvGraphicFramePr>
        <p:xfrm>
          <a:off x="1555057" y="2159395"/>
          <a:ext cx="9652002" cy="3413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793">
                <a:tc>
                  <a:txBody>
                    <a:bodyPr/>
                    <a:lstStyle/>
                    <a:p>
                      <a:pPr marL="90170" marR="20891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Feature  dimensions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1: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2: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3: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4: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5:  Class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?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acquired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received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collected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energy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797" y="2557995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25797" y="2557995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228997" y="27611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228997" y="27611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432196" y="29643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432196" y="29643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635396" y="31675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635396" y="31675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838596" y="3370793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838596" y="3370793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50933" y="1897375"/>
            <a:ext cx="30607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Documents </a:t>
            </a:r>
            <a:r>
              <a:rPr sz="1867" dirty="0">
                <a:latin typeface="Arial"/>
                <a:cs typeface="Arial"/>
              </a:rPr>
              <a:t>= </a:t>
            </a:r>
            <a:r>
              <a:rPr sz="1867" spc="-7" dirty="0">
                <a:latin typeface="Arial"/>
                <a:cs typeface="Arial"/>
              </a:rPr>
              <a:t>text </a:t>
            </a:r>
            <a:r>
              <a:rPr sz="1867" dirty="0">
                <a:latin typeface="Arial"/>
                <a:cs typeface="Arial"/>
              </a:rPr>
              <a:t>+</a:t>
            </a:r>
            <a:r>
              <a:rPr sz="1867" spc="-12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category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40155" y="3648292"/>
            <a:ext cx="1862667" cy="763693"/>
          </a:xfrm>
          <a:custGeom>
            <a:avLst/>
            <a:gdLst/>
            <a:ahLst/>
            <a:cxnLst/>
            <a:rect l="l" t="t" r="r" b="b"/>
            <a:pathLst>
              <a:path w="1397000" h="572770">
                <a:moveTo>
                  <a:pt x="0" y="0"/>
                </a:moveTo>
                <a:lnTo>
                  <a:pt x="1396797" y="0"/>
                </a:lnTo>
                <a:lnTo>
                  <a:pt x="1396797" y="572698"/>
                </a:lnTo>
                <a:lnTo>
                  <a:pt x="0" y="572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6040153" y="3648292"/>
            <a:ext cx="1862667" cy="53177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8467" rIns="0" bIns="0" rtlCol="0">
            <a:spAutoFit/>
          </a:bodyPr>
          <a:lstStyle/>
          <a:p>
            <a:pPr>
              <a:spcBef>
                <a:spcPts val="67"/>
              </a:spcBef>
            </a:pPr>
            <a:endParaRPr sz="1533">
              <a:latin typeface="Times New Roman"/>
              <a:cs typeface="Times New Roman"/>
            </a:endParaRPr>
          </a:p>
          <a:p>
            <a:pPr marL="114297"/>
            <a:r>
              <a:rPr sz="1867" spc="-7" dirty="0">
                <a:latin typeface="Arial"/>
                <a:cs typeface="Arial"/>
              </a:rPr>
              <a:t>training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39543" y="703309"/>
            <a:ext cx="781425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z="4400" spc="-7" dirty="0">
                <a:latin typeface="Georgia" panose="02040502050405020303" pitchFamily="18" charset="0"/>
              </a:rPr>
              <a:t>Classification </a:t>
            </a:r>
            <a:r>
              <a:rPr sz="4400" dirty="0">
                <a:latin typeface="Georgia" panose="02040502050405020303" pitchFamily="18" charset="0"/>
              </a:rPr>
              <a:t>score -</a:t>
            </a:r>
            <a:r>
              <a:rPr sz="4400" spc="-133" dirty="0">
                <a:latin typeface="Georgia" panose="02040502050405020303" pitchFamily="18" charset="0"/>
              </a:rPr>
              <a:t> </a:t>
            </a:r>
            <a:r>
              <a:rPr sz="4400" spc="-7" dirty="0">
                <a:latin typeface="Georgia" panose="02040502050405020303" pitchFamily="18" charset="0"/>
              </a:rPr>
              <a:t>pipeline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480314" y="3648293"/>
            <a:ext cx="1464733" cy="531770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67" rIns="0" bIns="0" rtlCol="0">
            <a:spAutoFit/>
          </a:bodyPr>
          <a:lstStyle/>
          <a:p>
            <a:pPr>
              <a:spcBef>
                <a:spcPts val="67"/>
              </a:spcBef>
            </a:pPr>
            <a:endParaRPr sz="1533">
              <a:latin typeface="Times New Roman"/>
              <a:cs typeface="Times New Roman"/>
            </a:endParaRPr>
          </a:p>
          <a:p>
            <a:pPr marL="114297"/>
            <a:r>
              <a:rPr sz="1867" dirty="0">
                <a:latin typeface="Arial"/>
                <a:cs typeface="Arial"/>
              </a:rPr>
              <a:t>verification</a:t>
            </a:r>
            <a:endParaRPr sz="18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1461" y="3943125"/>
            <a:ext cx="1336887" cy="8467"/>
          </a:xfrm>
          <a:custGeom>
            <a:avLst/>
            <a:gdLst/>
            <a:ahLst/>
            <a:cxnLst/>
            <a:rect l="l" t="t" r="r" b="b"/>
            <a:pathLst>
              <a:path w="1002664" h="6350">
                <a:moveTo>
                  <a:pt x="0" y="0"/>
                </a:moveTo>
                <a:lnTo>
                  <a:pt x="1002447" y="6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617925" y="3930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199" y="0"/>
                </a:lnTo>
                <a:lnTo>
                  <a:pt x="43324" y="16024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617923" y="3930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324" y="16024"/>
                </a:lnTo>
                <a:lnTo>
                  <a:pt x="199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3378823" y="3460028"/>
            <a:ext cx="16315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words+categories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94420" y="2499529"/>
            <a:ext cx="4411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20%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65723" y="4023592"/>
            <a:ext cx="1060027" cy="100753"/>
          </a:xfrm>
          <a:custGeom>
            <a:avLst/>
            <a:gdLst/>
            <a:ahLst/>
            <a:cxnLst/>
            <a:rect l="l" t="t" r="r" b="b"/>
            <a:pathLst>
              <a:path w="795020" h="75564">
                <a:moveTo>
                  <a:pt x="0" y="0"/>
                </a:moveTo>
                <a:lnTo>
                  <a:pt x="794798" y="7502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823489" y="4102758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0" y="31324"/>
                </a:moveTo>
                <a:lnTo>
                  <a:pt x="2949" y="0"/>
                </a:lnTo>
                <a:lnTo>
                  <a:pt x="44499" y="19724"/>
                </a:lnTo>
                <a:lnTo>
                  <a:pt x="0" y="313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5823489" y="4102758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0" y="31324"/>
                </a:moveTo>
                <a:lnTo>
                  <a:pt x="44499" y="19724"/>
                </a:lnTo>
                <a:lnTo>
                  <a:pt x="2949" y="0"/>
                </a:lnTo>
                <a:lnTo>
                  <a:pt x="0" y="31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4970385" y="4375836"/>
            <a:ext cx="4411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80%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37257" y="2959108"/>
            <a:ext cx="4417905" cy="948267"/>
          </a:xfrm>
          <a:custGeom>
            <a:avLst/>
            <a:gdLst/>
            <a:ahLst/>
            <a:cxnLst/>
            <a:rect l="l" t="t" r="r" b="b"/>
            <a:pathLst>
              <a:path w="3313429" h="711200">
                <a:moveTo>
                  <a:pt x="0" y="711187"/>
                </a:moveTo>
                <a:lnTo>
                  <a:pt x="49183" y="688137"/>
                </a:lnTo>
                <a:lnTo>
                  <a:pt x="107060" y="658053"/>
                </a:lnTo>
                <a:lnTo>
                  <a:pt x="172882" y="621894"/>
                </a:lnTo>
                <a:lnTo>
                  <a:pt x="208538" y="601836"/>
                </a:lnTo>
                <a:lnTo>
                  <a:pt x="245899" y="580619"/>
                </a:lnTo>
                <a:lnTo>
                  <a:pt x="284870" y="558363"/>
                </a:lnTo>
                <a:lnTo>
                  <a:pt x="325359" y="535188"/>
                </a:lnTo>
                <a:lnTo>
                  <a:pt x="367272" y="511214"/>
                </a:lnTo>
                <a:lnTo>
                  <a:pt x="410515" y="486561"/>
                </a:lnTo>
                <a:lnTo>
                  <a:pt x="454994" y="461349"/>
                </a:lnTo>
                <a:lnTo>
                  <a:pt x="500616" y="435697"/>
                </a:lnTo>
                <a:lnTo>
                  <a:pt x="547286" y="409726"/>
                </a:lnTo>
                <a:lnTo>
                  <a:pt x="594912" y="383555"/>
                </a:lnTo>
                <a:lnTo>
                  <a:pt x="643399" y="357306"/>
                </a:lnTo>
                <a:lnTo>
                  <a:pt x="692653" y="331096"/>
                </a:lnTo>
                <a:lnTo>
                  <a:pt x="742581" y="305047"/>
                </a:lnTo>
                <a:lnTo>
                  <a:pt x="793090" y="279279"/>
                </a:lnTo>
                <a:lnTo>
                  <a:pt x="844084" y="253911"/>
                </a:lnTo>
                <a:lnTo>
                  <a:pt x="895472" y="229063"/>
                </a:lnTo>
                <a:lnTo>
                  <a:pt x="947158" y="204855"/>
                </a:lnTo>
                <a:lnTo>
                  <a:pt x="999050" y="181408"/>
                </a:lnTo>
                <a:lnTo>
                  <a:pt x="1051053" y="158841"/>
                </a:lnTo>
                <a:lnTo>
                  <a:pt x="1103074" y="137274"/>
                </a:lnTo>
                <a:lnTo>
                  <a:pt x="1155019" y="116826"/>
                </a:lnTo>
                <a:lnTo>
                  <a:pt x="1206794" y="97619"/>
                </a:lnTo>
                <a:lnTo>
                  <a:pt x="1258306" y="79772"/>
                </a:lnTo>
                <a:lnTo>
                  <a:pt x="1309461" y="63405"/>
                </a:lnTo>
                <a:lnTo>
                  <a:pt x="1360165" y="48637"/>
                </a:lnTo>
                <a:lnTo>
                  <a:pt x="1410324" y="35590"/>
                </a:lnTo>
                <a:lnTo>
                  <a:pt x="1459845" y="24382"/>
                </a:lnTo>
                <a:lnTo>
                  <a:pt x="1508634" y="15133"/>
                </a:lnTo>
                <a:lnTo>
                  <a:pt x="1556597" y="7965"/>
                </a:lnTo>
                <a:lnTo>
                  <a:pt x="1603641" y="2995"/>
                </a:lnTo>
                <a:lnTo>
                  <a:pt x="1649671" y="346"/>
                </a:lnTo>
                <a:lnTo>
                  <a:pt x="1692314" y="0"/>
                </a:lnTo>
                <a:lnTo>
                  <a:pt x="1736031" y="1584"/>
                </a:lnTo>
                <a:lnTo>
                  <a:pt x="1780737" y="5008"/>
                </a:lnTo>
                <a:lnTo>
                  <a:pt x="1826349" y="10183"/>
                </a:lnTo>
                <a:lnTo>
                  <a:pt x="1872784" y="17019"/>
                </a:lnTo>
                <a:lnTo>
                  <a:pt x="1919957" y="25425"/>
                </a:lnTo>
                <a:lnTo>
                  <a:pt x="1967786" y="35312"/>
                </a:lnTo>
                <a:lnTo>
                  <a:pt x="2016186" y="46590"/>
                </a:lnTo>
                <a:lnTo>
                  <a:pt x="2065074" y="59169"/>
                </a:lnTo>
                <a:lnTo>
                  <a:pt x="2114367" y="72960"/>
                </a:lnTo>
                <a:lnTo>
                  <a:pt x="2163981" y="87871"/>
                </a:lnTo>
                <a:lnTo>
                  <a:pt x="2213831" y="103814"/>
                </a:lnTo>
                <a:lnTo>
                  <a:pt x="2263836" y="120698"/>
                </a:lnTo>
                <a:lnTo>
                  <a:pt x="2313910" y="138433"/>
                </a:lnTo>
                <a:lnTo>
                  <a:pt x="2363971" y="156930"/>
                </a:lnTo>
                <a:lnTo>
                  <a:pt x="2413934" y="176099"/>
                </a:lnTo>
                <a:lnTo>
                  <a:pt x="2463717" y="195850"/>
                </a:lnTo>
                <a:lnTo>
                  <a:pt x="2513235" y="216092"/>
                </a:lnTo>
                <a:lnTo>
                  <a:pt x="2562406" y="236736"/>
                </a:lnTo>
                <a:lnTo>
                  <a:pt x="2611144" y="257693"/>
                </a:lnTo>
                <a:lnTo>
                  <a:pt x="2659360" y="278870"/>
                </a:lnTo>
                <a:lnTo>
                  <a:pt x="2706978" y="300179"/>
                </a:lnTo>
                <a:lnTo>
                  <a:pt x="2753915" y="321531"/>
                </a:lnTo>
                <a:lnTo>
                  <a:pt x="2800085" y="342836"/>
                </a:lnTo>
                <a:lnTo>
                  <a:pt x="2845406" y="364004"/>
                </a:lnTo>
                <a:lnTo>
                  <a:pt x="2889794" y="384944"/>
                </a:lnTo>
                <a:lnTo>
                  <a:pt x="2933166" y="405568"/>
                </a:lnTo>
                <a:lnTo>
                  <a:pt x="2975437" y="425784"/>
                </a:lnTo>
                <a:lnTo>
                  <a:pt x="3016524" y="445504"/>
                </a:lnTo>
                <a:lnTo>
                  <a:pt x="3056343" y="464637"/>
                </a:lnTo>
                <a:lnTo>
                  <a:pt x="3104213" y="487591"/>
                </a:lnTo>
                <a:lnTo>
                  <a:pt x="3149803" y="509309"/>
                </a:lnTo>
                <a:lnTo>
                  <a:pt x="3192950" y="529616"/>
                </a:lnTo>
                <a:lnTo>
                  <a:pt x="3233493" y="548337"/>
                </a:lnTo>
                <a:lnTo>
                  <a:pt x="3271268" y="565312"/>
                </a:lnTo>
                <a:lnTo>
                  <a:pt x="3306118" y="580337"/>
                </a:lnTo>
                <a:lnTo>
                  <a:pt x="3313093" y="583262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9247149" y="3717225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30274"/>
                </a:moveTo>
                <a:lnTo>
                  <a:pt x="0" y="29324"/>
                </a:lnTo>
                <a:lnTo>
                  <a:pt x="11374" y="0"/>
                </a:lnTo>
                <a:lnTo>
                  <a:pt x="45999" y="302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247149" y="3717225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324"/>
                </a:moveTo>
                <a:lnTo>
                  <a:pt x="45999" y="30274"/>
                </a:lnTo>
                <a:lnTo>
                  <a:pt x="11374" y="0"/>
                </a:lnTo>
                <a:lnTo>
                  <a:pt x="0" y="29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948717" y="4032425"/>
            <a:ext cx="1456267" cy="44873"/>
          </a:xfrm>
          <a:custGeom>
            <a:avLst/>
            <a:gdLst/>
            <a:ahLst/>
            <a:cxnLst/>
            <a:rect l="l" t="t" r="r" b="b"/>
            <a:pathLst>
              <a:path w="1092200" h="33655">
                <a:moveTo>
                  <a:pt x="0" y="33649"/>
                </a:moveTo>
                <a:lnTo>
                  <a:pt x="1091572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9403515" y="4011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949" y="31449"/>
                </a:moveTo>
                <a:lnTo>
                  <a:pt x="0" y="0"/>
                </a:lnTo>
                <a:lnTo>
                  <a:pt x="43674" y="14399"/>
                </a:lnTo>
                <a:lnTo>
                  <a:pt x="949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9403514" y="4011458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949" y="31449"/>
                </a:moveTo>
                <a:lnTo>
                  <a:pt x="43674" y="14399"/>
                </a:lnTo>
                <a:lnTo>
                  <a:pt x="0" y="0"/>
                </a:lnTo>
                <a:lnTo>
                  <a:pt x="949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8291404" y="4289259"/>
            <a:ext cx="720513" cy="51467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>
              <a:lnSpc>
                <a:spcPts val="1893"/>
              </a:lnSpc>
              <a:spcBef>
                <a:spcPts val="213"/>
              </a:spcBef>
            </a:pPr>
            <a:r>
              <a:rPr sz="1600" spc="-7" dirty="0">
                <a:latin typeface="Arial"/>
                <a:cs typeface="Arial"/>
              </a:rPr>
              <a:t>Trained  </a:t>
            </a:r>
            <a:r>
              <a:rPr sz="1600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97461" y="4289260"/>
            <a:ext cx="530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Arial"/>
                <a:cs typeface="Arial"/>
              </a:rPr>
              <a:t>score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944312" y="4030091"/>
            <a:ext cx="1015153" cy="2540"/>
          </a:xfrm>
          <a:custGeom>
            <a:avLst/>
            <a:gdLst/>
            <a:ahLst/>
            <a:cxnLst/>
            <a:rect l="l" t="t" r="r" b="b"/>
            <a:pathLst>
              <a:path w="761365" h="1905">
                <a:moveTo>
                  <a:pt x="0" y="0"/>
                </a:moveTo>
                <a:lnTo>
                  <a:pt x="760948" y="167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11958877" y="40113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9" y="0"/>
                </a:lnTo>
                <a:lnTo>
                  <a:pt x="43249" y="15824"/>
                </a:lnTo>
                <a:lnTo>
                  <a:pt x="0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11958877" y="4011358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49" y="15824"/>
                </a:lnTo>
                <a:lnTo>
                  <a:pt x="49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FD23-02DE-4D8C-A9E2-5EEC157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Text Classification on 20 newsgroup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287E53-F5C8-4754-A1BC-5A283B23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8" y="1581006"/>
            <a:ext cx="6087649" cy="46119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6BC38-84B4-46EA-A242-79C2D00C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64C4E3-F2CC-4F77-9391-F9A0191CB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33" y="1239566"/>
            <a:ext cx="4546834" cy="46293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84FACB-2486-4C8E-945E-843C8B164C88}"/>
              </a:ext>
            </a:extLst>
          </p:cNvPr>
          <p:cNvCxnSpPr/>
          <p:nvPr/>
        </p:nvCxnSpPr>
        <p:spPr>
          <a:xfrm>
            <a:off x="6096000" y="3429000"/>
            <a:ext cx="893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4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Natural Language Processing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609600" y="1492282"/>
            <a:ext cx="72747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Computer aided text analysis of human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The </a:t>
            </a:r>
            <a:r>
              <a:rPr lang="en-US" sz="3000" dirty="0">
                <a:solidFill>
                  <a:srgbClr val="C00000"/>
                </a:solidFill>
                <a:latin typeface="Georgia" panose="02040502050405020303" pitchFamily="18" charset="0"/>
              </a:rPr>
              <a:t>goal</a:t>
            </a:r>
            <a:r>
              <a:rPr lang="en-US" sz="3000" dirty="0">
                <a:latin typeface="Georgia" panose="02040502050405020303" pitchFamily="18" charset="0"/>
              </a:rPr>
              <a:t> is to enable machines to </a:t>
            </a:r>
            <a:r>
              <a:rPr lang="en-US" sz="3000" dirty="0">
                <a:solidFill>
                  <a:srgbClr val="C00000"/>
                </a:solidFill>
                <a:latin typeface="Georgia" panose="02040502050405020303" pitchFamily="18" charset="0"/>
              </a:rPr>
              <a:t>understand human language</a:t>
            </a:r>
            <a:r>
              <a:rPr lang="en-US" sz="3000" dirty="0">
                <a:latin typeface="Georgia" panose="02040502050405020303" pitchFamily="18" charset="0"/>
              </a:rPr>
              <a:t> and </a:t>
            </a:r>
            <a:r>
              <a:rPr lang="en-US" sz="3000" dirty="0">
                <a:solidFill>
                  <a:srgbClr val="C00000"/>
                </a:solidFill>
                <a:latin typeface="Georgia" panose="02040502050405020303" pitchFamily="18" charset="0"/>
              </a:rPr>
              <a:t>extract meaning</a:t>
            </a:r>
            <a:r>
              <a:rPr lang="en-US" sz="3000" dirty="0">
                <a:latin typeface="Georgia" panose="02040502050405020303" pitchFamily="18" charset="0"/>
              </a:rPr>
              <a:t> from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Georgia" panose="02040502050405020303" pitchFamily="18" charset="0"/>
              </a:rPr>
              <a:t>The “Natural Language Toolkit” is a python module that provides a variety of functionality that will aid us in processing text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81A483-7D1B-4FD8-A40D-E75508359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224752"/>
            <a:ext cx="4307632" cy="40531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A0F7E5-9985-460F-A816-F13E42EE40A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https://www.upwork.com/hiring/for-clients/artificial-intelligence-and-natural-language-processing-in-big-data/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443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FD9-A38F-4CD5-9096-5354498E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55B2-88D7-434D-9377-E2B2BB0D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Reading the data</a:t>
            </a:r>
          </a:p>
          <a:p>
            <a:r>
              <a:rPr lang="en-US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E5BEA-EA1C-4309-8CB1-8C3D1751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45143D-FE69-41EC-827D-A0AE2839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17" y="2114667"/>
            <a:ext cx="945002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twenty_train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= fetch_20newsgroups(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subset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'train'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88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BF0B-6212-4907-AA2E-1191EC0F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1BD2-C181-4862-BB5E-77EEFBCB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next step is the feature engineering step: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	In this step, raw text data will be transformed into feature vectors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	Example: TFIDF, TF 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3BEE-1C97-4295-8A95-8EFEF3FC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119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B363-E559-48F8-B516-52A31B93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Count Vectors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87CE-D5B8-4796-8700-0DD7199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Count Vector is a matrix notation of the dataset in which every row represents a document from the corpus, every column represents a term from the corpus, and every cell represents the frequency count of a particular term in a particular document</a:t>
            </a:r>
          </a:p>
          <a:p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98DD-27A5-4E69-A12E-637070BA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FB7AF6-52F0-4B9A-8D51-31B943E1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48" y="3776586"/>
            <a:ext cx="884248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count_vect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CountVectorizer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X_train_counts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count_vect.fit_transform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twenty_train.data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22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7293-B71C-453E-A314-0A1218B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TF-IDF Vectors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1A04-3488-4BD5-AD8A-2A51B5E6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TF-IDF score represents the relative importance of a term in the document and the entire corpus. TF-IDF score is composed by two terms:</a:t>
            </a:r>
          </a:p>
          <a:p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TF(t) = (Number of times term t appears in a document) / (Total number of terms in the document)</a:t>
            </a:r>
            <a:b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IDF(t) = 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log_e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(Total number of documents / Number of documents with term t in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2E01-6D0C-452F-9A09-522E1CA8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B047763-9A5C-4698-8A89-85CB8C9E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267" y="4826910"/>
            <a:ext cx="8725466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tfidf_Vect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TfidfVectorizer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X_train_tfidf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tfidf_Vect.fit_transform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twenty_train.data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02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A2FE-EB6B-46BB-AE4B-35056FC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3.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D006-E05B-477A-80E8-C83651D1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The final step in the text classification framework is to train a classifier using the features created in the previous step.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1CB9-C841-45BC-A837-A467E20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4620EE-CA99-4240-80F0-84F8C966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268" y="3239936"/>
            <a:ext cx="5393464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clf.fit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twenty_train.target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96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F07-2F5F-44CB-9192-28CF62D1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9E047-91B1-4758-96AD-DB710B2C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6B8972-8893-4BE2-B9A4-BD323B10C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855" y="1743987"/>
            <a:ext cx="9448420" cy="2785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twenty_test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= fetch_20newsgroups(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subset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'test'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X_test_tfidf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tfidf_Vect.transform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twenty_test.data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</a:b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predicted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clf.predict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X_test_tfidf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</a:b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score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metrics.accuracy_score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twenty_test.target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, predicted)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(score)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61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781-990F-4F17-BA34-B75043C3645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8DF3-13F5-48CF-B1DA-14BD4D90F259}"/>
              </a:ext>
            </a:extLst>
          </p:cNvPr>
          <p:cNvSpPr/>
          <p:nvPr/>
        </p:nvSpPr>
        <p:spPr>
          <a:xfrm>
            <a:off x="609600" y="1289596"/>
            <a:ext cx="1076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2"/>
              </a:rPr>
              <a:t>https://github.com/wade12/WikiScraper/blob/master/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3"/>
              </a:rPr>
              <a:t>http://www.w3resource.com/python-exercises/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4"/>
              </a:rPr>
              <a:t>https://www.learnpython.org/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19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Applications 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584718" y="764024"/>
            <a:ext cx="48277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Consumer behavior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Site 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Spam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Detecting fake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Automatic Summarization (to generate summary of given text) and Machine Translation (translation of one language into another)</a:t>
            </a:r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A028529-8206-4A6B-B746-2ED34635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959439"/>
            <a:ext cx="2501653" cy="2208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2357BAE5-7735-4116-B3E2-6FC0C51FB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3320870"/>
            <a:ext cx="5719664" cy="133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01A36-4433-4560-9D79-8D7C9BF6A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1180289"/>
            <a:ext cx="3619500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hand holding up a sign&#10;&#10;Description generated with very high confidence">
            <a:extLst>
              <a:ext uri="{FF2B5EF4-FFF2-40B4-BE49-F238E27FC236}">
                <a16:creationId xmlns:a16="http://schemas.microsoft.com/office/drawing/2014/main" id="{18DEEADB-7EC6-4CCF-AAB5-98EAD6D81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4774107"/>
            <a:ext cx="2584581" cy="1452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4D72EF3-A1C9-4A1E-96C4-5CEF8CB60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4774107"/>
            <a:ext cx="2994738" cy="145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87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Libraries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444145-4E66-4796-8C1B-2CD846F4FCA9}"/>
              </a:ext>
            </a:extLst>
          </p:cNvPr>
          <p:cNvSpPr/>
          <p:nvPr/>
        </p:nvSpPr>
        <p:spPr>
          <a:xfrm>
            <a:off x="734008" y="1685836"/>
            <a:ext cx="103227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NLTK (Natural Language Toolkit)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" panose="02040502050405020303" pitchFamily="18" charset="0"/>
              </a:rPr>
              <a:t>SpaCy</a:t>
            </a: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Stanford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Apache </a:t>
            </a:r>
            <a:r>
              <a:rPr lang="en-US" sz="2800" dirty="0" err="1">
                <a:latin typeface="Georgia" panose="02040502050405020303" pitchFamily="18" charset="0"/>
              </a:rPr>
              <a:t>OpenNLP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44E4-4910-4D88-AE1D-D4314261D70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https://opensource.com/business/15/7/five-open-source-nlp-tools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1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(Natural Language Toolkit)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8EF5C-CD8A-4E9C-BC70-10C24E078219}"/>
              </a:ext>
            </a:extLst>
          </p:cNvPr>
          <p:cNvSpPr/>
          <p:nvPr/>
        </p:nvSpPr>
        <p:spPr>
          <a:xfrm>
            <a:off x="696685" y="1622267"/>
            <a:ext cx="966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An open source library which simplifies the implementation of Natural Language Processing(NLP) in Python.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2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749559" y="1402385"/>
            <a:ext cx="79559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For Anaconda and Python3.6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 </a:t>
            </a:r>
            <a:r>
              <a:rPr lang="en-US" sz="2000" dirty="0" err="1">
                <a:latin typeface="Georgia" panose="02040502050405020303" pitchFamily="18" charset="0"/>
              </a:rPr>
              <a:t>conda</a:t>
            </a:r>
            <a:r>
              <a:rPr lang="en-US" sz="2000" dirty="0">
                <a:latin typeface="Georgia" panose="02040502050405020303" pitchFamily="18" charset="0"/>
              </a:rPr>
              <a:t> install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 import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</a:t>
            </a:r>
            <a:r>
              <a:rPr lang="en-US" sz="2000" dirty="0" err="1">
                <a:latin typeface="Georgia" panose="02040502050405020303" pitchFamily="18" charset="0"/>
              </a:rPr>
              <a:t>nltk.download</a:t>
            </a:r>
            <a:r>
              <a:rPr lang="en-US" sz="2000" dirty="0">
                <a:latin typeface="Georgia" panose="02040502050405020303" pitchFamily="18" charset="0"/>
              </a:rPr>
              <a:t>()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AD91F-1D8E-4696-997A-832C00D2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17" y="2635594"/>
            <a:ext cx="8282474" cy="22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D9D47-E7B6-481C-A82E-4E4C7A7B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22" y="1600394"/>
            <a:ext cx="4973682" cy="4259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E86B2-55C1-4428-BA83-DD7A4BF2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004" y="1593526"/>
            <a:ext cx="4989749" cy="42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Words>1826</Words>
  <Application>Microsoft Macintosh PowerPoint</Application>
  <PresentationFormat>Widescreen</PresentationFormat>
  <Paragraphs>314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Arial</vt:lpstr>
      <vt:lpstr>Calibri</vt:lpstr>
      <vt:lpstr>Courier New</vt:lpstr>
      <vt:lpstr>Franklin Gothic Book</vt:lpstr>
      <vt:lpstr>Georgia</vt:lpstr>
      <vt:lpstr>Helvetica</vt:lpstr>
      <vt:lpstr>Symbol</vt:lpstr>
      <vt:lpstr>Times New Roman</vt:lpstr>
      <vt:lpstr>Verdana</vt:lpstr>
      <vt:lpstr>Wingdings</vt:lpstr>
      <vt:lpstr>Office Theme</vt:lpstr>
      <vt:lpstr>Office Theme</vt:lpstr>
      <vt:lpstr>2_Custom Design</vt:lpstr>
      <vt:lpstr>3_Custom Design</vt:lpstr>
      <vt:lpstr>4_Custom Design</vt:lpstr>
      <vt:lpstr>PowerPoint Presentation</vt:lpstr>
      <vt:lpstr>Feedback is greatly appreciated!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brown corpus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Classification</vt:lpstr>
      <vt:lpstr>News article classification</vt:lpstr>
      <vt:lpstr>Word is a feature</vt:lpstr>
      <vt:lpstr>Sparse Features</vt:lpstr>
      <vt:lpstr>Classification score - pipeline</vt:lpstr>
      <vt:lpstr>Use Case: Text Classification on 20 newsgroup</vt:lpstr>
      <vt:lpstr>Dataset preparation</vt:lpstr>
      <vt:lpstr>2. Feature Engineering</vt:lpstr>
      <vt:lpstr>Count Vectors as features</vt:lpstr>
      <vt:lpstr>TF-IDF Vectors as features</vt:lpstr>
      <vt:lpstr>3. Model Building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 Learning with Scikit-Learn</dc:title>
  <dc:subject/>
  <dc:creator/>
  <dc:description/>
  <cp:lastModifiedBy>Nagulapati, Rohithkumar (UMKC-Student)</cp:lastModifiedBy>
  <cp:revision>185</cp:revision>
  <dcterms:created xsi:type="dcterms:W3CDTF">2017-09-04T00:21:53Z</dcterms:created>
  <dcterms:modified xsi:type="dcterms:W3CDTF">2019-03-08T20:49:07Z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2016-02-20T00:00:00Z</vt:filetime>
  </property>
  <property fmtid="{D5CDD505-2E9C-101B-9397-08002B2CF9AE}" pid="4" name="Creator">
    <vt:lpwstr>Google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2017-09-04T00:00:00Z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38</vt:i4>
  </property>
</Properties>
</file>