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  <p:embeddedFont>
      <p:font typeface="DM Sans" pitchFamily="2" charset="77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7" autoAdjust="0"/>
    <p:restoredTop sz="73129" autoAdjust="0"/>
  </p:normalViewPr>
  <p:slideViewPr>
    <p:cSldViewPr>
      <p:cViewPr varScale="1">
        <p:scale>
          <a:sx n="61" d="100"/>
          <a:sy n="61" d="100"/>
        </p:scale>
        <p:origin x="6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thikdoguparthi/Downloads/Accenture%20Virtual%20Intern/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thikdoguparthi/Downloads/Accenture%20Virtual%20Intern/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5'!$B$1</c:f>
              <c:strCache>
                <c:ptCount val="1"/>
                <c:pt idx="0">
                  <c:v>Aggregate values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A4-084D-9611-71EEDFAEC9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A4-084D-9611-71EEDFAEC9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A4-084D-9611-71EEDFAEC9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A4-084D-9611-71EEDFAEC9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4A4-084D-9611-71EEDFAEC9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5'!$A$2:$A$6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4A4-084D-9611-71EEDFAEC9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5'!$B$1</c:f>
              <c:strCache>
                <c:ptCount val="1"/>
                <c:pt idx="0">
                  <c:v>Aggregate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5'!$A$2:$A$6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'Top 5'!$B$2:$B$6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77-1D4A-A7DB-55243B840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1904768"/>
        <c:axId val="1589290544"/>
      </c:barChart>
      <c:catAx>
        <c:axId val="175190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290544"/>
        <c:crosses val="autoZero"/>
        <c:auto val="1"/>
        <c:lblAlgn val="ctr"/>
        <c:lblOffset val="100"/>
        <c:noMultiLvlLbl val="0"/>
      </c:catAx>
      <c:valAx>
        <c:axId val="158929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9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9.png"/><Relationship Id="rId4" Type="http://schemas.openxmlformats.org/officeDocument/2006/relationships/image" Target="../media/image6.sv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56275" y="2451337"/>
            <a:ext cx="5993425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 Social Buzz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0"/>
    </mc:Choice>
    <mc:Fallback xmlns="">
      <p:transition spd="slow" advTm="72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81CED5-2A61-F8DD-A47A-82CAB2D1424C}"/>
              </a:ext>
            </a:extLst>
          </p:cNvPr>
          <p:cNvSpPr txBox="1"/>
          <p:nvPr/>
        </p:nvSpPr>
        <p:spPr>
          <a:xfrm>
            <a:off x="11258266" y="1533966"/>
            <a:ext cx="6324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</a:t>
            </a:r>
          </a:p>
          <a:p>
            <a:endParaRPr lang="en-US" sz="2400" dirty="0"/>
          </a:p>
          <a:p>
            <a:r>
              <a:rPr lang="en-US" sz="2400" dirty="0"/>
              <a:t>Animals and science are the two most popular categories of content, showing that people enjoy</a:t>
            </a:r>
          </a:p>
          <a:p>
            <a:r>
              <a:rPr lang="en-US" sz="2400" dirty="0"/>
              <a:t>"real-life" and "factual" content the most.</a:t>
            </a:r>
          </a:p>
          <a:p>
            <a:endParaRPr lang="en-US" sz="2400" dirty="0"/>
          </a:p>
          <a:p>
            <a:r>
              <a:rPr lang="en-US" sz="2400" dirty="0"/>
              <a:t>INSIGHT</a:t>
            </a:r>
          </a:p>
          <a:p>
            <a:endParaRPr lang="en-US" sz="2400" dirty="0"/>
          </a:p>
          <a:p>
            <a:r>
              <a:rPr lang="en-US" sz="2400" dirty="0"/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</a:p>
          <a:p>
            <a:endParaRPr lang="en-US" sz="2400" dirty="0"/>
          </a:p>
          <a:p>
            <a:r>
              <a:rPr lang="en-US" sz="2400" dirty="0"/>
              <a:t>NEXT STEPS</a:t>
            </a:r>
          </a:p>
          <a:p>
            <a:endParaRPr lang="en-US" sz="2400" dirty="0"/>
          </a:p>
          <a:p>
            <a:r>
              <a:rPr lang="en-US" sz="2400" dirty="0"/>
              <a:t>This ad-hoc analysis is insightful, but it's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98"/>
    </mc:Choice>
    <mc:Fallback xmlns="">
      <p:transition spd="slow" advTm="4209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0"/>
    </mc:Choice>
    <mc:Fallback xmlns="">
      <p:transition spd="slow" advTm="59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8"/>
    </mc:Choice>
    <mc:Fallback xmlns="">
      <p:transition spd="slow" advTm="92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57800" y="2005584"/>
            <a:ext cx="11089018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3200" dirty="0">
              <a:effectLst/>
              <a:latin typeface="Helvetica" pitchFamily="2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E2279-C0D2-CECE-C79F-E4DB1936D7BA}"/>
              </a:ext>
            </a:extLst>
          </p:cNvPr>
          <p:cNvSpPr txBox="1"/>
          <p:nvPr/>
        </p:nvSpPr>
        <p:spPr>
          <a:xfrm>
            <a:off x="8782194" y="2966203"/>
            <a:ext cx="7064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Helvetica" pitchFamily="2" charset="0"/>
              </a:rPr>
              <a:t>Social Buzz is a fast growing technology unicorn that need to adapt quickly to it's global scale. Accenture has begun a 3 month POC focusing on these tasks:</a:t>
            </a:r>
          </a:p>
          <a:p>
            <a:endParaRPr lang="en-US" sz="2800" dirty="0">
              <a:effectLst/>
              <a:latin typeface="Helvetica" pitchFamily="2" charset="0"/>
            </a:endParaRPr>
          </a:p>
          <a:p>
            <a:r>
              <a:rPr lang="en-US" sz="2800" dirty="0">
                <a:effectLst/>
                <a:latin typeface="Helvetica" pitchFamily="2" charset="0"/>
              </a:rPr>
              <a:t>• An audit of Social Buzz's big data 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Helvetica" pitchFamily="2" charset="0"/>
              </a:rPr>
              <a:t>﻿﻿Recommendations for a successful IPO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Helvetica" pitchFamily="2" charset="0"/>
              </a:rPr>
              <a:t>﻿﻿Analysis to find Social Buzz's top 5 most popular categories of content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31"/>
    </mc:Choice>
    <mc:Fallback xmlns="">
      <p:transition spd="slow" advTm="208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522E8B-1792-7C11-8F7B-109A1581BC49}"/>
              </a:ext>
            </a:extLst>
          </p:cNvPr>
          <p:cNvSpPr txBox="1"/>
          <p:nvPr/>
        </p:nvSpPr>
        <p:spPr>
          <a:xfrm>
            <a:off x="2628008" y="5229751"/>
            <a:ext cx="6515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</a:rPr>
              <a:t>Over </a:t>
            </a:r>
            <a:r>
              <a:rPr lang="en-US" sz="3200" u="sng" dirty="0">
                <a:solidFill>
                  <a:schemeClr val="bg1"/>
                </a:solidFill>
                <a:effectLst/>
                <a:latin typeface="Helvetica" pitchFamily="2" charset="0"/>
              </a:rPr>
              <a:t>100000</a:t>
            </a:r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</a:rPr>
              <a:t> posts per day</a:t>
            </a:r>
          </a:p>
          <a:p>
            <a:endParaRPr lang="en-US" sz="3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effectLst/>
                <a:latin typeface="Helvetica" pitchFamily="2" charset="0"/>
              </a:rPr>
              <a:t>36,500,000</a:t>
            </a:r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</a:rPr>
              <a:t> pieces of content per year!</a:t>
            </a:r>
          </a:p>
          <a:p>
            <a:endParaRPr lang="en-US" sz="320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Helvetica" pitchFamily="2" charset="0"/>
              </a:rPr>
              <a:t>Analysis to find Social Buzz’s </a:t>
            </a:r>
            <a:r>
              <a:rPr lang="en-US" sz="2800" u="sng" dirty="0">
                <a:solidFill>
                  <a:schemeClr val="bg1"/>
                </a:solidFill>
                <a:effectLst/>
                <a:latin typeface="Helvetica" pitchFamily="2" charset="0"/>
              </a:rPr>
              <a:t>top 5</a:t>
            </a:r>
            <a:r>
              <a:rPr lang="en-US" sz="2800" dirty="0">
                <a:solidFill>
                  <a:schemeClr val="bg1"/>
                </a:solidFill>
                <a:effectLst/>
                <a:latin typeface="Helvetica" pitchFamily="2" charset="0"/>
              </a:rPr>
              <a:t>  most popular categories of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5"/>
    </mc:Choice>
    <mc:Fallback xmlns="">
      <p:transition spd="slow" advTm="203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699722-E355-05AC-A5A3-1E994C68D5F3}"/>
              </a:ext>
            </a:extLst>
          </p:cNvPr>
          <p:cNvSpPr txBox="1"/>
          <p:nvPr/>
        </p:nvSpPr>
        <p:spPr>
          <a:xfrm>
            <a:off x="14325600" y="1850788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34" charset="0"/>
              </a:rPr>
              <a:t>Andrew Fleming</a:t>
            </a:r>
            <a:endParaRPr 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6C7B1-2423-C3DA-772B-57B416DBA21A}"/>
              </a:ext>
            </a:extLst>
          </p:cNvPr>
          <p:cNvSpPr txBox="1"/>
          <p:nvPr/>
        </p:nvSpPr>
        <p:spPr>
          <a:xfrm>
            <a:off x="14325600" y="4916848"/>
            <a:ext cx="302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Marcus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Rompton</a:t>
            </a:r>
            <a:endParaRPr 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126F83-477B-CEB9-9D65-FBFCA46916A6}"/>
              </a:ext>
            </a:extLst>
          </p:cNvPr>
          <p:cNvSpPr txBox="1"/>
          <p:nvPr/>
        </p:nvSpPr>
        <p:spPr>
          <a:xfrm>
            <a:off x="14325600" y="7753220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34" charset="0"/>
              </a:rPr>
              <a:t>Karthi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34" charset="0"/>
              </a:rPr>
              <a:t>k Doguparthi</a:t>
            </a:r>
            <a:endParaRPr lang="en-US" sz="2800" dirty="0"/>
          </a:p>
        </p:txBody>
      </p:sp>
      <p:pic>
        <p:nvPicPr>
          <p:cNvPr id="36" name="Picture 35" descr="A person with a beard and mustache wearing a plaid shirt&#10;&#10;Description automatically generated">
            <a:extLst>
              <a:ext uri="{FF2B5EF4-FFF2-40B4-BE49-F238E27FC236}">
                <a16:creationId xmlns:a16="http://schemas.microsoft.com/office/drawing/2014/main" id="{3E2C5B89-155C-62E4-5886-42294AC37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551" y="6963454"/>
            <a:ext cx="2112917" cy="21129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8"/>
    </mc:Choice>
    <mc:Fallback xmlns="">
      <p:transition spd="slow" advTm="86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024685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 		Data Understanding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796215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		Data Cleaning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817977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		Uncover Insights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742712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 		Data Analysis		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869085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		Data Modelling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61"/>
    </mc:Choice>
    <mc:Fallback xmlns="">
      <p:transition spd="slow" advTm="575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36">
            <a:extLst>
              <a:ext uri="{FF2B5EF4-FFF2-40B4-BE49-F238E27FC236}">
                <a16:creationId xmlns:a16="http://schemas.microsoft.com/office/drawing/2014/main" id="{F0A960A6-82B5-EDD7-0949-8483378397A2}"/>
              </a:ext>
            </a:extLst>
          </p:cNvPr>
          <p:cNvSpPr txBox="1"/>
          <p:nvPr/>
        </p:nvSpPr>
        <p:spPr>
          <a:xfrm>
            <a:off x="3059531" y="3583677"/>
            <a:ext cx="110747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A100FF"/>
                </a:solidFill>
                <a:latin typeface="Clear Sans Regular Bold"/>
              </a:rPr>
              <a:t>16</a:t>
            </a:r>
          </a:p>
        </p:txBody>
      </p:sp>
      <p:sp>
        <p:nvSpPr>
          <p:cNvPr id="15" name="TextBox 36">
            <a:extLst>
              <a:ext uri="{FF2B5EF4-FFF2-40B4-BE49-F238E27FC236}">
                <a16:creationId xmlns:a16="http://schemas.microsoft.com/office/drawing/2014/main" id="{E7538DB0-8F52-5685-6316-88E2EE93D0E7}"/>
              </a:ext>
            </a:extLst>
          </p:cNvPr>
          <p:cNvSpPr txBox="1"/>
          <p:nvPr/>
        </p:nvSpPr>
        <p:spPr>
          <a:xfrm>
            <a:off x="7738370" y="3583677"/>
            <a:ext cx="203984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A100FF"/>
                </a:solidFill>
                <a:latin typeface="Clear Sans Regular Bold"/>
              </a:rPr>
              <a:t>1897</a:t>
            </a: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870861ED-3345-3BAF-A6A2-5DD4051C83BA}"/>
              </a:ext>
            </a:extLst>
          </p:cNvPr>
          <p:cNvSpPr txBox="1"/>
          <p:nvPr/>
        </p:nvSpPr>
        <p:spPr>
          <a:xfrm>
            <a:off x="12403851" y="3557442"/>
            <a:ext cx="3505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A100FF"/>
                </a:solidFill>
                <a:latin typeface="Clear Sans Regular Bold"/>
              </a:rPr>
              <a:t>JANUARY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4329C-1D83-9036-D882-A821EA675119}"/>
              </a:ext>
            </a:extLst>
          </p:cNvPr>
          <p:cNvSpPr txBox="1"/>
          <p:nvPr/>
        </p:nvSpPr>
        <p:spPr>
          <a:xfrm>
            <a:off x="3084114" y="555697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UNIQUE </a:t>
            </a:r>
          </a:p>
          <a:p>
            <a:pPr algn="ctr"/>
            <a:r>
              <a:rPr lang="en-US" dirty="0"/>
              <a:t>ANIMALS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9521DF-5822-45A5-20EA-A83265205091}"/>
              </a:ext>
            </a:extLst>
          </p:cNvPr>
          <p:cNvSpPr txBox="1"/>
          <p:nvPr/>
        </p:nvSpPr>
        <p:spPr>
          <a:xfrm>
            <a:off x="7893510" y="5556979"/>
            <a:ext cx="188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REACTIONS TO “ANIMAL” POSTS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3B773-5A02-D40E-63B2-09E4D3EA8A7D}"/>
              </a:ext>
            </a:extLst>
          </p:cNvPr>
          <p:cNvSpPr txBox="1"/>
          <p:nvPr/>
        </p:nvSpPr>
        <p:spPr>
          <a:xfrm>
            <a:off x="13229938" y="5478922"/>
            <a:ext cx="1884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 WITH MOST POSTS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3"/>
    </mc:Choice>
    <mc:Fallback xmlns="">
      <p:transition spd="slow" advTm="158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361DB4F-3B2F-2D0C-CB19-A83C8544A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390692"/>
              </p:ext>
            </p:extLst>
          </p:nvPr>
        </p:nvGraphicFramePr>
        <p:xfrm>
          <a:off x="4524919" y="2171700"/>
          <a:ext cx="9953081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63"/>
    </mc:Choice>
    <mc:Fallback xmlns="">
      <p:transition spd="slow" advTm="327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418461D-9756-3425-1B3A-99DAF7F03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426963"/>
              </p:ext>
            </p:extLst>
          </p:nvPr>
        </p:nvGraphicFramePr>
        <p:xfrm>
          <a:off x="4879649" y="2584450"/>
          <a:ext cx="10642600" cy="511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80"/>
    </mc:Choice>
    <mc:Fallback xmlns="">
      <p:transition spd="slow" advTm="334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302</Words>
  <Application>Microsoft Macintosh PowerPoint</Application>
  <PresentationFormat>Custom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Graphik Regular</vt:lpstr>
      <vt:lpstr>DM Sans</vt:lpstr>
      <vt:lpstr>Arial</vt:lpstr>
      <vt:lpstr>Helvetica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Karthik Doguparthi</cp:lastModifiedBy>
  <cp:revision>19</cp:revision>
  <dcterms:created xsi:type="dcterms:W3CDTF">2006-08-16T00:00:00Z</dcterms:created>
  <dcterms:modified xsi:type="dcterms:W3CDTF">2024-07-31T03:42:36Z</dcterms:modified>
  <dc:identifier>DAEhDyfaYKE</dc:identifier>
</cp:coreProperties>
</file>