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acifico"/>
      <p:regular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Pacifico-regular.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2805e68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2805e68a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2805e6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2805e6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2805e68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2805e68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2805e6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2805e6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2805e68a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f2805e68a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805e68a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2805e68a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2805e68a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2805e68a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2805e68a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2805e68a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152400" y="152393"/>
            <a:ext cx="895925" cy="868425"/>
          </a:xfrm>
          <a:prstGeom prst="rect">
            <a:avLst/>
          </a:prstGeom>
          <a:noFill/>
          <a:ln>
            <a:noFill/>
          </a:ln>
        </p:spPr>
      </p:pic>
      <p:sp>
        <p:nvSpPr>
          <p:cNvPr id="55" name="Google Shape;55;p13"/>
          <p:cNvSpPr txBox="1"/>
          <p:nvPr/>
        </p:nvSpPr>
        <p:spPr>
          <a:xfrm>
            <a:off x="2680800" y="537900"/>
            <a:ext cx="3823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Bachupally, Kukatpally, Hyderabad- 500090</a:t>
            </a:r>
            <a:endParaRPr b="1" i="0" sz="1400" u="none" cap="none" strike="noStrike">
              <a:solidFill>
                <a:schemeClr val="dk1"/>
              </a:solidFill>
              <a:latin typeface="Arial"/>
              <a:ea typeface="Arial"/>
              <a:cs typeface="Arial"/>
              <a:sym typeface="Arial"/>
            </a:endParaRPr>
          </a:p>
        </p:txBody>
      </p:sp>
      <p:sp>
        <p:nvSpPr>
          <p:cNvPr id="56" name="Google Shape;56;p13"/>
          <p:cNvSpPr txBox="1"/>
          <p:nvPr/>
        </p:nvSpPr>
        <p:spPr>
          <a:xfrm>
            <a:off x="1358700" y="883325"/>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DEPARTMENT OF INFORMATION TECHNOLOGY</a:t>
            </a:r>
            <a:endParaRPr b="1" i="0" sz="1400" u="none" cap="none" strike="noStrike">
              <a:solidFill>
                <a:schemeClr val="dk1"/>
              </a:solidFill>
              <a:latin typeface="Arial"/>
              <a:ea typeface="Arial"/>
              <a:cs typeface="Arial"/>
              <a:sym typeface="Arial"/>
            </a:endParaRPr>
          </a:p>
        </p:txBody>
      </p:sp>
      <p:sp>
        <p:nvSpPr>
          <p:cNvPr id="57" name="Google Shape;57;p13"/>
          <p:cNvSpPr txBox="1"/>
          <p:nvPr/>
        </p:nvSpPr>
        <p:spPr>
          <a:xfrm>
            <a:off x="1358700" y="1338850"/>
            <a:ext cx="6426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M</a:t>
            </a:r>
            <a:r>
              <a:rPr lang="en-GB">
                <a:solidFill>
                  <a:schemeClr val="dk1"/>
                </a:solidFill>
              </a:rPr>
              <a:t>AJOR</a:t>
            </a:r>
            <a:r>
              <a:rPr b="0" i="0" lang="en-GB" sz="1400" u="none" cap="none" strike="noStrike">
                <a:solidFill>
                  <a:schemeClr val="dk1"/>
                </a:solidFill>
                <a:latin typeface="Arial"/>
                <a:ea typeface="Arial"/>
                <a:cs typeface="Arial"/>
                <a:sym typeface="Arial"/>
              </a:rPr>
              <a:t> PROJECT ABSTRACT PRESENTATION</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On</a:t>
            </a:r>
            <a:endParaRPr b="0" i="0" sz="1400" u="none" cap="none" strike="noStrike">
              <a:solidFill>
                <a:schemeClr val="dk1"/>
              </a:solidFill>
              <a:latin typeface="Arial"/>
              <a:ea typeface="Arial"/>
              <a:cs typeface="Arial"/>
              <a:sym typeface="Arial"/>
            </a:endParaRPr>
          </a:p>
        </p:txBody>
      </p:sp>
      <p:sp>
        <p:nvSpPr>
          <p:cNvPr id="58" name="Google Shape;58;p13"/>
          <p:cNvSpPr txBox="1"/>
          <p:nvPr/>
        </p:nvSpPr>
        <p:spPr>
          <a:xfrm>
            <a:off x="1240350" y="1800500"/>
            <a:ext cx="66633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lang="en-GB" sz="1700">
                <a:solidFill>
                  <a:schemeClr val="dk1"/>
                </a:solidFill>
                <a:latin typeface="Roboto Mono"/>
                <a:ea typeface="Roboto Mono"/>
                <a:cs typeface="Roboto Mono"/>
                <a:sym typeface="Roboto Mono"/>
              </a:rPr>
              <a:t>BITCOIN PRICE PREDICTION USING MACHINE LEARNING</a:t>
            </a:r>
            <a:endParaRPr b="1" i="0" sz="1700" u="none" cap="none" strike="noStrike">
              <a:solidFill>
                <a:schemeClr val="dk1"/>
              </a:solidFill>
              <a:latin typeface="Roboto Mono"/>
              <a:ea typeface="Roboto Mono"/>
              <a:cs typeface="Roboto Mono"/>
              <a:sym typeface="Roboto Mono"/>
            </a:endParaRPr>
          </a:p>
        </p:txBody>
      </p:sp>
      <p:sp>
        <p:nvSpPr>
          <p:cNvPr id="59" name="Google Shape;59;p13"/>
          <p:cNvSpPr txBox="1"/>
          <p:nvPr/>
        </p:nvSpPr>
        <p:spPr>
          <a:xfrm>
            <a:off x="1358700" y="2190750"/>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sng" cap="none" strike="noStrike">
                <a:solidFill>
                  <a:schemeClr val="dk1"/>
                </a:solidFill>
                <a:latin typeface="Arial"/>
                <a:ea typeface="Arial"/>
                <a:cs typeface="Arial"/>
                <a:sym typeface="Arial"/>
              </a:rPr>
              <a:t>BATCH NO:12</a:t>
            </a:r>
            <a:endParaRPr b="0" i="0" sz="1400" u="sng" cap="none" strike="noStrike">
              <a:solidFill>
                <a:schemeClr val="dk1"/>
              </a:solidFill>
              <a:latin typeface="Arial"/>
              <a:ea typeface="Arial"/>
              <a:cs typeface="Arial"/>
              <a:sym typeface="Arial"/>
            </a:endParaRPr>
          </a:p>
        </p:txBody>
      </p:sp>
      <p:sp>
        <p:nvSpPr>
          <p:cNvPr id="60" name="Google Shape;60;p13"/>
          <p:cNvSpPr txBox="1"/>
          <p:nvPr/>
        </p:nvSpPr>
        <p:spPr>
          <a:xfrm>
            <a:off x="2660100" y="2495550"/>
            <a:ext cx="3823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Name				Roll Numbers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1. D Karthik			18241A1275</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2. N Sai Sujith			18241A1298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3. J Ganesh			18241A1282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4. G Lokesh Reddy		18241A1281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5. V Sharath			18241A12B7</a:t>
            </a:r>
            <a:endParaRPr b="0" i="0" sz="1400" u="none" cap="none" strike="noStrike">
              <a:solidFill>
                <a:schemeClr val="dk1"/>
              </a:solidFill>
              <a:latin typeface="Arial"/>
              <a:ea typeface="Arial"/>
              <a:cs typeface="Arial"/>
              <a:sym typeface="Arial"/>
            </a:endParaRPr>
          </a:p>
        </p:txBody>
      </p:sp>
      <p:sp>
        <p:nvSpPr>
          <p:cNvPr id="61" name="Google Shape;61;p13"/>
          <p:cNvSpPr txBox="1"/>
          <p:nvPr/>
        </p:nvSpPr>
        <p:spPr>
          <a:xfrm>
            <a:off x="1358700" y="3851125"/>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Under the guidance of</a:t>
            </a:r>
            <a:endParaRPr b="0" i="0" sz="1400" u="none" cap="none" strike="noStrike">
              <a:solidFill>
                <a:schemeClr val="dk1"/>
              </a:solidFill>
              <a:latin typeface="Arial"/>
              <a:ea typeface="Arial"/>
              <a:cs typeface="Arial"/>
              <a:sym typeface="Arial"/>
            </a:endParaRPr>
          </a:p>
        </p:txBody>
      </p:sp>
      <p:sp>
        <p:nvSpPr>
          <p:cNvPr id="62" name="Google Shape;62;p13"/>
          <p:cNvSpPr txBox="1"/>
          <p:nvPr/>
        </p:nvSpPr>
        <p:spPr>
          <a:xfrm>
            <a:off x="397850" y="4165450"/>
            <a:ext cx="225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Project Guide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a:solidFill>
                  <a:schemeClr val="dk1"/>
                </a:solidFill>
              </a:rPr>
              <a:t>Deepika Borgaonkar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Ass</a:t>
            </a:r>
            <a:r>
              <a:rPr lang="en-GB">
                <a:solidFill>
                  <a:schemeClr val="dk1"/>
                </a:solidFill>
              </a:rPr>
              <a:t>istant</a:t>
            </a:r>
            <a:r>
              <a:rPr b="0" i="0" lang="en-GB" sz="1400" u="none" cap="none" strike="noStrike">
                <a:solidFill>
                  <a:schemeClr val="dk1"/>
                </a:solidFill>
                <a:latin typeface="Arial"/>
                <a:ea typeface="Arial"/>
                <a:cs typeface="Arial"/>
                <a:sym typeface="Arial"/>
              </a:rPr>
              <a:t> Professor</a:t>
            </a:r>
            <a:endParaRPr b="0" i="0" sz="1400" u="none" cap="none" strike="noStrike">
              <a:solidFill>
                <a:schemeClr val="dk1"/>
              </a:solidFill>
              <a:latin typeface="Arial"/>
              <a:ea typeface="Arial"/>
              <a:cs typeface="Arial"/>
              <a:sym typeface="Arial"/>
            </a:endParaRPr>
          </a:p>
        </p:txBody>
      </p:sp>
      <p:sp>
        <p:nvSpPr>
          <p:cNvPr id="63" name="Google Shape;63;p13"/>
          <p:cNvSpPr txBox="1"/>
          <p:nvPr/>
        </p:nvSpPr>
        <p:spPr>
          <a:xfrm>
            <a:off x="6605225" y="4167600"/>
            <a:ext cx="225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Head of the Department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Dr. K. Prasanna Lakshmi</a:t>
            </a:r>
            <a:endParaRPr b="0" i="0" sz="1400" u="none" cap="none" strike="noStrike">
              <a:solidFill>
                <a:schemeClr val="dk1"/>
              </a:solidFill>
              <a:latin typeface="Arial"/>
              <a:ea typeface="Arial"/>
              <a:cs typeface="Arial"/>
              <a:sym typeface="Arial"/>
            </a:endParaRPr>
          </a:p>
        </p:txBody>
      </p:sp>
      <p:sp>
        <p:nvSpPr>
          <p:cNvPr id="64" name="Google Shape;64;p13"/>
          <p:cNvSpPr txBox="1"/>
          <p:nvPr/>
        </p:nvSpPr>
        <p:spPr>
          <a:xfrm>
            <a:off x="1358700" y="216050"/>
            <a:ext cx="6426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rPr>
              <a:t>Gokaraju Rangaraju Institute Of Engineering &amp; Technology</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3375" y="29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4020">
                <a:solidFill>
                  <a:srgbClr val="FF0000"/>
                </a:solidFill>
                <a:latin typeface="Pacifico"/>
                <a:ea typeface="Pacifico"/>
                <a:cs typeface="Pacifico"/>
                <a:sym typeface="Pacifico"/>
              </a:rPr>
              <a:t>Contents</a:t>
            </a:r>
            <a:endParaRPr sz="4020">
              <a:solidFill>
                <a:srgbClr val="FF0000"/>
              </a:solidFill>
              <a:latin typeface="Pacifico"/>
              <a:ea typeface="Pacifico"/>
              <a:cs typeface="Pacifico"/>
              <a:sym typeface="Pacifico"/>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500">
                <a:solidFill>
                  <a:schemeClr val="dk1"/>
                </a:solidFill>
                <a:latin typeface="Times New Roman"/>
                <a:ea typeface="Times New Roman"/>
                <a:cs typeface="Times New Roman"/>
                <a:sym typeface="Times New Roman"/>
              </a:rPr>
              <a:t>→ </a:t>
            </a:r>
            <a:r>
              <a:rPr lang="en-GB" sz="2500">
                <a:solidFill>
                  <a:schemeClr val="dk1"/>
                </a:solidFill>
                <a:latin typeface="Times New Roman"/>
                <a:ea typeface="Times New Roman"/>
                <a:cs typeface="Times New Roman"/>
                <a:sym typeface="Times New Roman"/>
              </a:rPr>
              <a:t>Domain</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Abstract</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Existing system and Proposed system</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Project requirements</a:t>
            </a:r>
            <a:endParaRPr sz="2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GB" sz="2500">
                <a:solidFill>
                  <a:schemeClr val="dk1"/>
                </a:solidFill>
                <a:latin typeface="Times New Roman"/>
                <a:ea typeface="Times New Roman"/>
                <a:cs typeface="Times New Roman"/>
                <a:sym typeface="Times New Roman"/>
              </a:rPr>
              <a:t>→ Contents required for training model</a:t>
            </a:r>
            <a:endParaRPr sz="2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Machine Learning</a:t>
            </a:r>
            <a:endParaRPr b="1" sz="4020">
              <a:solidFill>
                <a:srgbClr val="FF0000"/>
              </a:solidFill>
              <a:latin typeface="Times New Roman"/>
              <a:ea typeface="Times New Roman"/>
              <a:cs typeface="Times New Roman"/>
              <a:sym typeface="Times New Roman"/>
            </a:endParaRPr>
          </a:p>
        </p:txBody>
      </p:sp>
      <p:sp>
        <p:nvSpPr>
          <p:cNvPr id="76" name="Google Shape;76;p15"/>
          <p:cNvSpPr txBox="1"/>
          <p:nvPr>
            <p:ph idx="1" type="body"/>
          </p:nvPr>
        </p:nvSpPr>
        <p:spPr>
          <a:xfrm>
            <a:off x="311700" y="918475"/>
            <a:ext cx="8520600" cy="36504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en-GB">
                <a:solidFill>
                  <a:schemeClr val="dk1"/>
                </a:solidFill>
              </a:rPr>
              <a:t>Machine learning is the process of giving machine the capacity to think based on the previous data and previous assumptions by which it has been trained. It majorly focuses on </a:t>
            </a:r>
            <a:r>
              <a:rPr lang="en-GB">
                <a:solidFill>
                  <a:schemeClr val="dk1"/>
                </a:solidFill>
              </a:rPr>
              <a:t>developing</a:t>
            </a:r>
            <a:r>
              <a:rPr lang="en-GB">
                <a:solidFill>
                  <a:schemeClr val="dk1"/>
                </a:solidFill>
              </a:rPr>
              <a:t> itself and give an accuracy when a test data is supplied. </a:t>
            </a:r>
            <a:endParaRPr>
              <a:solidFill>
                <a:schemeClr val="dk1"/>
              </a:solidFill>
            </a:endParaRPr>
          </a:p>
          <a:p>
            <a:pPr indent="0" lvl="0" marL="0" rtl="0" algn="just">
              <a:spcBef>
                <a:spcPts val="1200"/>
              </a:spcBef>
              <a:spcAft>
                <a:spcPts val="1200"/>
              </a:spcAft>
              <a:buNone/>
            </a:pPr>
            <a:r>
              <a:rPr lang="en-GB">
                <a:solidFill>
                  <a:schemeClr val="dk1"/>
                </a:solidFill>
              </a:rPr>
              <a:t>	Predicting a future event using the training data by analysing, learning the algorithm and </a:t>
            </a:r>
            <a:r>
              <a:rPr lang="en-GB">
                <a:solidFill>
                  <a:schemeClr val="dk1"/>
                </a:solidFill>
              </a:rPr>
              <a:t>inferring</a:t>
            </a:r>
            <a:r>
              <a:rPr lang="en-GB">
                <a:solidFill>
                  <a:schemeClr val="dk1"/>
                </a:solidFill>
              </a:rPr>
              <a:t> the output can be done through supervised machine learning. Whereas, exploring the hidden structure of unbalanced data and </a:t>
            </a:r>
            <a:r>
              <a:rPr lang="en-GB">
                <a:solidFill>
                  <a:schemeClr val="dk1"/>
                </a:solidFill>
              </a:rPr>
              <a:t>inferring</a:t>
            </a:r>
            <a:r>
              <a:rPr lang="en-GB">
                <a:solidFill>
                  <a:schemeClr val="dk1"/>
                </a:solidFill>
              </a:rPr>
              <a:t> the range of data can be obtained through unsupervised machine learning. Predicting a value for the test case from a large amount of data with various attributes can be easily obtained by training the machine with sample data or previous data.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idx="1" type="body"/>
          </p:nvPr>
        </p:nvSpPr>
        <p:spPr>
          <a:xfrm>
            <a:off x="311700" y="918475"/>
            <a:ext cx="8520600" cy="36504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en-GB">
                <a:solidFill>
                  <a:schemeClr val="dk1"/>
                </a:solidFill>
              </a:rPr>
              <a:t>The main objective of this project is to build a predictive model which predicts the value of Bitcoin using the training data set given by the user. The value of bitcoin has been altered post covid as the connections and ties from the </a:t>
            </a:r>
            <a:r>
              <a:rPr lang="en-GB">
                <a:solidFill>
                  <a:schemeClr val="dk1"/>
                </a:solidFill>
              </a:rPr>
              <a:t>easternmost</a:t>
            </a:r>
            <a:r>
              <a:rPr lang="en-GB">
                <a:solidFill>
                  <a:schemeClr val="dk1"/>
                </a:solidFill>
              </a:rPr>
              <a:t> countries are severed to a large extent.</a:t>
            </a:r>
            <a:endParaRPr>
              <a:solidFill>
                <a:schemeClr val="dk1"/>
              </a:solidFill>
            </a:endParaRPr>
          </a:p>
          <a:p>
            <a:pPr indent="0" lvl="0" marL="0" rtl="0" algn="just">
              <a:spcBef>
                <a:spcPts val="1200"/>
              </a:spcBef>
              <a:spcAft>
                <a:spcPts val="0"/>
              </a:spcAft>
              <a:buNone/>
            </a:pPr>
            <a:r>
              <a:rPr lang="en-GB">
                <a:solidFill>
                  <a:schemeClr val="dk1"/>
                </a:solidFill>
              </a:rPr>
              <a:t>	The project is implemented upon training the machine by giving the statistical data </a:t>
            </a:r>
            <a:r>
              <a:rPr lang="en-GB">
                <a:solidFill>
                  <a:schemeClr val="dk1"/>
                </a:solidFill>
              </a:rPr>
              <a:t>of </a:t>
            </a:r>
            <a:r>
              <a:rPr lang="en-GB">
                <a:solidFill>
                  <a:schemeClr val="dk1"/>
                </a:solidFill>
              </a:rPr>
              <a:t>bitcoin to make the machine understand the basic structure of the growth of its value and estimating the ranges pre and post covid which helps in predicting the hike in the value of bitcoin.</a:t>
            </a:r>
            <a:endParaRPr>
              <a:solidFill>
                <a:schemeClr val="dk1"/>
              </a:solidFill>
            </a:endParaRPr>
          </a:p>
          <a:p>
            <a:pPr indent="457200" lvl="0" marL="0" rtl="0" algn="just">
              <a:spcBef>
                <a:spcPts val="1200"/>
              </a:spcBef>
              <a:spcAft>
                <a:spcPts val="1200"/>
              </a:spcAft>
              <a:buNone/>
            </a:pPr>
            <a:r>
              <a:rPr lang="en-GB">
                <a:solidFill>
                  <a:schemeClr val="dk1"/>
                </a:solidFill>
              </a:rPr>
              <a:t>The prediction can be done upto a certain range which can also last upto an year. So, plotting the prediction helps the user visually to compare the growth of Bitcoin.  </a:t>
            </a:r>
            <a:endParaRPr>
              <a:solidFill>
                <a:schemeClr val="dk1"/>
              </a:solidFill>
            </a:endParaRPr>
          </a:p>
        </p:txBody>
      </p:sp>
      <p:sp>
        <p:nvSpPr>
          <p:cNvPr id="82" name="Google Shape;82;p16"/>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Abstract</a:t>
            </a:r>
            <a:endParaRPr b="1" sz="402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11700" y="918475"/>
            <a:ext cx="5402100" cy="18243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en-GB">
                <a:solidFill>
                  <a:schemeClr val="dk1"/>
                </a:solidFill>
              </a:rPr>
              <a:t>Bitcoin price predictors have a range of a week. At maximum they provide a free trial of three to four uses and the sites ask for either login through mail or make it paid for the </a:t>
            </a:r>
            <a:r>
              <a:rPr lang="en-GB">
                <a:solidFill>
                  <a:schemeClr val="dk1"/>
                </a:solidFill>
              </a:rPr>
              <a:t>further</a:t>
            </a:r>
            <a:r>
              <a:rPr lang="en-GB">
                <a:solidFill>
                  <a:schemeClr val="dk1"/>
                </a:solidFill>
              </a:rPr>
              <a:t> uses.</a:t>
            </a:r>
            <a:endParaRPr>
              <a:solidFill>
                <a:schemeClr val="dk1"/>
              </a:solidFill>
            </a:endParaRPr>
          </a:p>
        </p:txBody>
      </p:sp>
      <p:sp>
        <p:nvSpPr>
          <p:cNvPr id="88" name="Google Shape;88;p17"/>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Existing System</a:t>
            </a:r>
            <a:endParaRPr b="1" sz="4020">
              <a:solidFill>
                <a:srgbClr val="FF0000"/>
              </a:solidFill>
              <a:latin typeface="Times New Roman"/>
              <a:ea typeface="Times New Roman"/>
              <a:cs typeface="Times New Roman"/>
              <a:sym typeface="Times New Roman"/>
            </a:endParaRPr>
          </a:p>
        </p:txBody>
      </p:sp>
      <p:sp>
        <p:nvSpPr>
          <p:cNvPr id="89" name="Google Shape;89;p17"/>
          <p:cNvSpPr txBox="1"/>
          <p:nvPr>
            <p:ph type="title"/>
          </p:nvPr>
        </p:nvSpPr>
        <p:spPr>
          <a:xfrm>
            <a:off x="283850" y="250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Proposed </a:t>
            </a:r>
            <a:r>
              <a:rPr b="1" lang="en-GB" sz="4020">
                <a:solidFill>
                  <a:srgbClr val="FF0000"/>
                </a:solidFill>
                <a:latin typeface="Times New Roman"/>
                <a:ea typeface="Times New Roman"/>
                <a:cs typeface="Times New Roman"/>
                <a:sym typeface="Times New Roman"/>
              </a:rPr>
              <a:t>System</a:t>
            </a:r>
            <a:endParaRPr b="1" sz="4020">
              <a:solidFill>
                <a:srgbClr val="FF0000"/>
              </a:solidFill>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6005751" y="974650"/>
            <a:ext cx="2758875" cy="1530673"/>
          </a:xfrm>
          <a:prstGeom prst="rect">
            <a:avLst/>
          </a:prstGeom>
          <a:noFill/>
          <a:ln cap="flat" cmpd="sng" w="28575">
            <a:solidFill>
              <a:schemeClr val="dk1"/>
            </a:solidFill>
            <a:prstDash val="solid"/>
            <a:round/>
            <a:headEnd len="sm" w="sm" type="none"/>
            <a:tailEnd len="sm" w="sm" type="none"/>
          </a:ln>
        </p:spPr>
      </p:pic>
      <p:sp>
        <p:nvSpPr>
          <p:cNvPr id="91" name="Google Shape;91;p17"/>
          <p:cNvSpPr txBox="1"/>
          <p:nvPr/>
        </p:nvSpPr>
        <p:spPr>
          <a:xfrm>
            <a:off x="311700" y="3229175"/>
            <a:ext cx="5568900" cy="173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800"/>
              <a:t>The advantage of the proposed system is very efficient as the data is being predicted for long and also for </a:t>
            </a:r>
            <a:r>
              <a:rPr lang="en-GB" sz="1800"/>
              <a:t>free</a:t>
            </a:r>
            <a:r>
              <a:rPr lang="en-GB" sz="1800"/>
              <a:t> of cost where the accuracy levels are more and the range is very high compared to other online free predictors. </a:t>
            </a:r>
            <a:endParaRPr sz="1800"/>
          </a:p>
        </p:txBody>
      </p:sp>
      <p:pic>
        <p:nvPicPr>
          <p:cNvPr id="92" name="Google Shape;92;p17"/>
          <p:cNvPicPr preferRelativeResize="0"/>
          <p:nvPr/>
        </p:nvPicPr>
        <p:blipFill>
          <a:blip r:embed="rId4">
            <a:alphaModFix/>
          </a:blip>
          <a:stretch>
            <a:fillRect/>
          </a:stretch>
        </p:blipFill>
        <p:spPr>
          <a:xfrm>
            <a:off x="6005750" y="3078025"/>
            <a:ext cx="2798700"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Project Requirements</a:t>
            </a:r>
            <a:endParaRPr b="1" sz="4020">
              <a:solidFill>
                <a:srgbClr val="FF0000"/>
              </a:solidFill>
              <a:latin typeface="Times New Roman"/>
              <a:ea typeface="Times New Roman"/>
              <a:cs typeface="Times New Roman"/>
              <a:sym typeface="Times New Roman"/>
            </a:endParaRPr>
          </a:p>
        </p:txBody>
      </p:sp>
      <p:sp>
        <p:nvSpPr>
          <p:cNvPr id="98" name="Google Shape;98;p18"/>
          <p:cNvSpPr txBox="1"/>
          <p:nvPr>
            <p:ph idx="1" type="body"/>
          </p:nvPr>
        </p:nvSpPr>
        <p:spPr>
          <a:xfrm>
            <a:off x="311700" y="918475"/>
            <a:ext cx="8520600" cy="3650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GB">
                <a:solidFill>
                  <a:schemeClr val="dk1"/>
                </a:solidFill>
              </a:rPr>
              <a:t>Software requirements</a:t>
            </a:r>
            <a:endParaRPr>
              <a:solidFill>
                <a:schemeClr val="dk1"/>
              </a:solidFill>
            </a:endParaRPr>
          </a:p>
          <a:p>
            <a:pPr indent="-342900" lvl="0" marL="457200" rtl="0" algn="just">
              <a:lnSpc>
                <a:spcPct val="100000"/>
              </a:lnSpc>
              <a:spcBef>
                <a:spcPts val="1200"/>
              </a:spcBef>
              <a:spcAft>
                <a:spcPts val="0"/>
              </a:spcAft>
              <a:buClr>
                <a:schemeClr val="dk1"/>
              </a:buClr>
              <a:buSzPts val="1800"/>
              <a:buChar char="●"/>
            </a:pPr>
            <a:r>
              <a:rPr lang="en-GB">
                <a:solidFill>
                  <a:schemeClr val="dk1"/>
                </a:solidFill>
              </a:rPr>
              <a:t>Python3</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n-GB">
                <a:solidFill>
                  <a:schemeClr val="dk1"/>
                </a:solidFill>
              </a:rPr>
              <a:t>Jupyter</a:t>
            </a:r>
            <a:endParaRPr>
              <a:solidFill>
                <a:schemeClr val="dk1"/>
              </a:solidFill>
            </a:endParaRPr>
          </a:p>
          <a:p>
            <a:pPr indent="0" lvl="0" marL="0" rtl="0" algn="just">
              <a:lnSpc>
                <a:spcPct val="100000"/>
              </a:lnSpc>
              <a:spcBef>
                <a:spcPts val="1200"/>
              </a:spcBef>
              <a:spcAft>
                <a:spcPts val="0"/>
              </a:spcAft>
              <a:buNone/>
            </a:pPr>
            <a:r>
              <a:rPr lang="en-GB">
                <a:solidFill>
                  <a:schemeClr val="dk1"/>
                </a:solidFill>
              </a:rPr>
              <a:t>Hardware Requirements</a:t>
            </a:r>
            <a:endParaRPr>
              <a:solidFill>
                <a:schemeClr val="dk1"/>
              </a:solidFill>
            </a:endParaRPr>
          </a:p>
          <a:p>
            <a:pPr indent="-342900" lvl="0" marL="457200" rtl="0" algn="just">
              <a:lnSpc>
                <a:spcPct val="100000"/>
              </a:lnSpc>
              <a:spcBef>
                <a:spcPts val="1200"/>
              </a:spcBef>
              <a:spcAft>
                <a:spcPts val="0"/>
              </a:spcAft>
              <a:buClr>
                <a:schemeClr val="dk1"/>
              </a:buClr>
              <a:buSzPts val="1800"/>
              <a:buChar char="●"/>
            </a:pPr>
            <a:r>
              <a:rPr lang="en-GB">
                <a:solidFill>
                  <a:schemeClr val="dk1"/>
                </a:solidFill>
              </a:rPr>
              <a:t>Laptop with minimum specified features</a:t>
            </a:r>
            <a:endParaRPr>
              <a:solidFill>
                <a:schemeClr val="dk1"/>
              </a:solidFill>
            </a:endParaRPr>
          </a:p>
          <a:p>
            <a:pPr indent="-317500" lvl="1" marL="914400" rtl="0" algn="just">
              <a:lnSpc>
                <a:spcPct val="100000"/>
              </a:lnSpc>
              <a:spcBef>
                <a:spcPts val="0"/>
              </a:spcBef>
              <a:spcAft>
                <a:spcPts val="0"/>
              </a:spcAft>
              <a:buClr>
                <a:schemeClr val="dk1"/>
              </a:buClr>
              <a:buSzPts val="1400"/>
              <a:buChar char="○"/>
            </a:pPr>
            <a:r>
              <a:rPr lang="en-GB">
                <a:solidFill>
                  <a:schemeClr val="dk1"/>
                </a:solidFill>
              </a:rPr>
              <a:t>4GB RAM</a:t>
            </a:r>
            <a:endParaRPr>
              <a:solidFill>
                <a:schemeClr val="dk1"/>
              </a:solidFill>
            </a:endParaRPr>
          </a:p>
          <a:p>
            <a:pPr indent="-317500" lvl="1" marL="914400" rtl="0" algn="just">
              <a:lnSpc>
                <a:spcPct val="100000"/>
              </a:lnSpc>
              <a:spcBef>
                <a:spcPts val="0"/>
              </a:spcBef>
              <a:spcAft>
                <a:spcPts val="0"/>
              </a:spcAft>
              <a:buClr>
                <a:schemeClr val="dk1"/>
              </a:buClr>
              <a:buSzPts val="1400"/>
              <a:buChar char="○"/>
            </a:pPr>
            <a:r>
              <a:rPr lang="en-GB">
                <a:solidFill>
                  <a:schemeClr val="dk1"/>
                </a:solidFill>
              </a:rPr>
              <a:t>Atleast 200MB </a:t>
            </a:r>
            <a:r>
              <a:rPr lang="en-GB">
                <a:solidFill>
                  <a:schemeClr val="dk1"/>
                </a:solidFill>
              </a:rPr>
              <a:t>space</a:t>
            </a:r>
            <a:r>
              <a:rPr lang="en-GB">
                <a:solidFill>
                  <a:schemeClr val="dk1"/>
                </a:solidFill>
              </a:rPr>
              <a:t> in HDD </a:t>
            </a:r>
            <a:endParaRPr>
              <a:solidFill>
                <a:schemeClr val="dk1"/>
              </a:solidFill>
            </a:endParaRPr>
          </a:p>
          <a:p>
            <a:pPr indent="0" lvl="0" marL="0" rtl="0" algn="just">
              <a:spcBef>
                <a:spcPts val="1200"/>
              </a:spcBef>
              <a:spcAft>
                <a:spcPts val="1200"/>
              </a:spcAft>
              <a:buNone/>
            </a:pPr>
            <a:r>
              <a:rPr lang="en-GB">
                <a:solidFill>
                  <a:schemeClr val="dk1"/>
                </a:solidFill>
              </a:rPr>
              <a:t>		</a:t>
            </a:r>
            <a:endParaRPr>
              <a:solidFill>
                <a:schemeClr val="dk1"/>
              </a:solidFill>
            </a:endParaRPr>
          </a:p>
        </p:txBody>
      </p:sp>
      <p:pic>
        <p:nvPicPr>
          <p:cNvPr id="99" name="Google Shape;99;p18"/>
          <p:cNvPicPr preferRelativeResize="0"/>
          <p:nvPr/>
        </p:nvPicPr>
        <p:blipFill>
          <a:blip r:embed="rId3">
            <a:alphaModFix/>
          </a:blip>
          <a:stretch>
            <a:fillRect/>
          </a:stretch>
        </p:blipFill>
        <p:spPr>
          <a:xfrm>
            <a:off x="5483000" y="1104525"/>
            <a:ext cx="2102100" cy="1177175"/>
          </a:xfrm>
          <a:prstGeom prst="rect">
            <a:avLst/>
          </a:prstGeom>
          <a:noFill/>
          <a:ln cap="flat" cmpd="sng" w="28575">
            <a:solidFill>
              <a:schemeClr val="dk2"/>
            </a:solidFill>
            <a:prstDash val="solid"/>
            <a:round/>
            <a:headEnd len="sm" w="sm" type="none"/>
            <a:tailEnd len="sm" w="sm" type="none"/>
          </a:ln>
        </p:spPr>
      </p:pic>
      <p:pic>
        <p:nvPicPr>
          <p:cNvPr id="100" name="Google Shape;100;p18"/>
          <p:cNvPicPr preferRelativeResize="0"/>
          <p:nvPr/>
        </p:nvPicPr>
        <p:blipFill rotWithShape="1">
          <a:blip r:embed="rId4">
            <a:alphaModFix/>
          </a:blip>
          <a:srcRect b="19341" l="0" r="0" t="15600"/>
          <a:stretch/>
        </p:blipFill>
        <p:spPr>
          <a:xfrm>
            <a:off x="5610125" y="2852125"/>
            <a:ext cx="1847850" cy="160492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164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020">
                <a:solidFill>
                  <a:srgbClr val="FF0000"/>
                </a:solidFill>
                <a:latin typeface="Times New Roman"/>
                <a:ea typeface="Times New Roman"/>
                <a:cs typeface="Times New Roman"/>
                <a:sym typeface="Times New Roman"/>
              </a:rPr>
              <a:t>Contents required for training model</a:t>
            </a:r>
            <a:endParaRPr b="1" sz="4020">
              <a:solidFill>
                <a:srgbClr val="FF0000"/>
              </a:solidFill>
              <a:latin typeface="Times New Roman"/>
              <a:ea typeface="Times New Roman"/>
              <a:cs typeface="Times New Roman"/>
              <a:sym typeface="Times New Roman"/>
            </a:endParaRPr>
          </a:p>
        </p:txBody>
      </p:sp>
      <p:sp>
        <p:nvSpPr>
          <p:cNvPr id="106" name="Google Shape;106;p19"/>
          <p:cNvSpPr txBox="1"/>
          <p:nvPr>
            <p:ph idx="1" type="body"/>
          </p:nvPr>
        </p:nvSpPr>
        <p:spPr>
          <a:xfrm>
            <a:off x="311700" y="918475"/>
            <a:ext cx="8520600" cy="365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Char char="➔"/>
            </a:pPr>
            <a:r>
              <a:rPr lang="en-GB">
                <a:solidFill>
                  <a:schemeClr val="dk1"/>
                </a:solidFill>
              </a:rPr>
              <a:t>Training dataset</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Python</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fbprophet library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Jupyter</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20"/>
          <p:cNvSpPr txBox="1"/>
          <p:nvPr/>
        </p:nvSpPr>
        <p:spPr>
          <a:xfrm>
            <a:off x="1787550" y="2256150"/>
            <a:ext cx="55689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900">
                <a:solidFill>
                  <a:schemeClr val="lt1"/>
                </a:solidFill>
              </a:rPr>
              <a:t>THANK YOU</a:t>
            </a:r>
            <a:endParaRPr b="1" sz="29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